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0" r:id="rId4"/>
  </p:sldMasterIdLst>
  <p:notesMasterIdLst>
    <p:notesMasterId r:id="rId24"/>
  </p:notesMasterIdLst>
  <p:handoutMasterIdLst>
    <p:handoutMasterId r:id="rId25"/>
  </p:handoutMasterIdLst>
  <p:sldIdLst>
    <p:sldId id="256" r:id="rId5"/>
    <p:sldId id="271" r:id="rId6"/>
    <p:sldId id="262" r:id="rId7"/>
    <p:sldId id="273" r:id="rId8"/>
    <p:sldId id="263" r:id="rId9"/>
    <p:sldId id="272" r:id="rId10"/>
    <p:sldId id="274" r:id="rId11"/>
    <p:sldId id="275" r:id="rId12"/>
    <p:sldId id="276" r:id="rId13"/>
    <p:sldId id="277" r:id="rId14"/>
    <p:sldId id="278" r:id="rId15"/>
    <p:sldId id="279" r:id="rId16"/>
    <p:sldId id="283" r:id="rId17"/>
    <p:sldId id="284" r:id="rId18"/>
    <p:sldId id="290" r:id="rId19"/>
    <p:sldId id="286" r:id="rId20"/>
    <p:sldId id="287" r:id="rId21"/>
    <p:sldId id="288" r:id="rId22"/>
    <p:sldId id="289" r:id="rId23"/>
  </p:sldIdLst>
  <p:sldSz cx="9144000" cy="6858000" type="screen4x3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182"/>
    <p:restoredTop sz="94652"/>
  </p:normalViewPr>
  <p:slideViewPr>
    <p:cSldViewPr snapToGrid="0" snapToObjects="1">
      <p:cViewPr varScale="1">
        <p:scale>
          <a:sx n="111" d="100"/>
          <a:sy n="111" d="100"/>
        </p:scale>
        <p:origin x="162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162" d="100"/>
          <a:sy n="162" d="100"/>
        </p:scale>
        <p:origin x="6544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6806D8-6DDE-3D45-800D-D325BA2F334B}" type="datetimeFigureOut">
              <a:rPr lang="nl-NL" smtClean="0"/>
              <a:t>20-7-2016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F2AAC9-7C65-F841-BF1B-DC94B49E66F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848747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CB42D9-CA7C-8144-A307-5640FA9FABE1}" type="datetimeFigureOut">
              <a:rPr lang="nl-NL" smtClean="0"/>
              <a:t>20-7-2016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863EA3-B1EA-A041-AD67-D73E8BAA1C4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55359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defTabSz="93186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1363" indent="-284163" defTabSz="93186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1413" indent="-227013" defTabSz="93186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598613" indent="-227013" defTabSz="93186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5813" indent="-227013" defTabSz="93186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3013" indent="-227013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0213" indent="-227013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7413" indent="-227013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4613" indent="-227013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nl-NL" sz="1000"/>
              <a:t>© 2008 Improve Quality Services BV</a:t>
            </a:r>
          </a:p>
        </p:txBody>
      </p:sp>
      <p:sp>
        <p:nvSpPr>
          <p:cNvPr id="2253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186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1363" indent="-284163" defTabSz="93186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1413" indent="-227013" defTabSz="93186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598613" indent="-227013" defTabSz="93186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5813" indent="-227013" defTabSz="93186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3013" indent="-227013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0213" indent="-227013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7413" indent="-227013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4613" indent="-227013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7AE9D35A-FEFE-412B-9808-2BB93EB0BC66}" type="slidenum">
              <a:rPr lang="en-US" altLang="nl-NL" sz="1000" smtClean="0"/>
              <a:pPr>
                <a:spcBef>
                  <a:spcPct val="0"/>
                </a:spcBef>
              </a:pPr>
              <a:t>2</a:t>
            </a:fld>
            <a:endParaRPr lang="en-US" altLang="nl-NL" sz="1000"/>
          </a:p>
        </p:txBody>
      </p:sp>
      <p:sp>
        <p:nvSpPr>
          <p:cNvPr id="22532" name="Rectangle 7"/>
          <p:cNvSpPr txBox="1">
            <a:spLocks noGrp="1" noChangeArrowheads="1"/>
          </p:cNvSpPr>
          <p:nvPr/>
        </p:nvSpPr>
        <p:spPr bwMode="auto">
          <a:xfrm>
            <a:off x="4024313" y="9725025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9047" tIns="0" rIns="19047" bIns="0" anchor="b"/>
          <a:lstStyle>
            <a:lvl1pPr defTabSz="9334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334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334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334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334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0"/>
              </a:spcBef>
              <a:spcAft>
                <a:spcPts val="200"/>
              </a:spcAft>
              <a:buClr>
                <a:schemeClr val="tx1"/>
              </a:buClr>
              <a:buFont typeface="Wingdings" panose="05000000000000000000" pitchFamily="2" charset="2"/>
              <a:buChar char="§"/>
            </a:pPr>
            <a:fld id="{06D4CF18-43F4-41AB-B7C8-41BE93E41919}" type="slidenum">
              <a:rPr lang="nl-NL" altLang="nl-NL" sz="1000" i="1">
                <a:solidFill>
                  <a:srgbClr val="000000"/>
                </a:solidFill>
              </a:rPr>
              <a:pPr algn="r">
                <a:spcBef>
                  <a:spcPct val="0"/>
                </a:spcBef>
                <a:spcAft>
                  <a:spcPts val="200"/>
                </a:spcAft>
                <a:buClr>
                  <a:schemeClr val="tx1"/>
                </a:buClr>
                <a:buFont typeface="Wingdings" panose="05000000000000000000" pitchFamily="2" charset="2"/>
                <a:buChar char="§"/>
              </a:pPr>
              <a:t>2</a:t>
            </a:fld>
            <a:endParaRPr lang="nl-NL" altLang="nl-NL" sz="1000" i="1">
              <a:solidFill>
                <a:srgbClr val="000000"/>
              </a:solidFill>
            </a:endParaRPr>
          </a:p>
        </p:txBody>
      </p:sp>
      <p:sp>
        <p:nvSpPr>
          <p:cNvPr id="2253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00125" y="774700"/>
            <a:ext cx="5094288" cy="3821113"/>
          </a:xfrm>
          <a:ln/>
        </p:spPr>
      </p:sp>
      <p:sp>
        <p:nvSpPr>
          <p:cNvPr id="2253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35094460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863EA3-B1EA-A041-AD67-D73E8BAA1C4B}" type="slidenum">
              <a:rPr lang="nl-NL" smtClean="0"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322487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29700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rgbClr val="000066"/>
                </a:solidFill>
                <a:latin typeface="Arial" panose="020B0604020202020204" pitchFamily="34" charset="0"/>
              </a:defRPr>
            </a:lvl1pPr>
            <a:lvl2pPr marL="742950" indent="-285750">
              <a:defRPr sz="3200">
                <a:solidFill>
                  <a:srgbClr val="000066"/>
                </a:solidFill>
                <a:latin typeface="Arial" panose="020B0604020202020204" pitchFamily="34" charset="0"/>
              </a:defRPr>
            </a:lvl2pPr>
            <a:lvl3pPr marL="1143000" indent="-228600">
              <a:defRPr sz="3200">
                <a:solidFill>
                  <a:srgbClr val="000066"/>
                </a:solidFill>
                <a:latin typeface="Arial" panose="020B0604020202020204" pitchFamily="34" charset="0"/>
              </a:defRPr>
            </a:lvl3pPr>
            <a:lvl4pPr marL="1600200" indent="-228600">
              <a:defRPr sz="3200">
                <a:solidFill>
                  <a:srgbClr val="000066"/>
                </a:solidFill>
                <a:latin typeface="Arial" panose="020B0604020202020204" pitchFamily="34" charset="0"/>
              </a:defRPr>
            </a:lvl4pPr>
            <a:lvl5pPr marL="2057400" indent="-228600">
              <a:defRPr sz="3200">
                <a:solidFill>
                  <a:srgbClr val="000066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66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66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66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66"/>
                </a:solidFill>
                <a:latin typeface="Arial" panose="020B0604020202020204" pitchFamily="34" charset="0"/>
              </a:defRPr>
            </a:lvl9pPr>
          </a:lstStyle>
          <a:p>
            <a:fld id="{E8600FE6-67AB-4E11-A4C2-6C336EEF419E}" type="slidenum">
              <a:rPr lang="en-US" altLang="en-US" sz="100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5</a:t>
            </a:fld>
            <a:endParaRPr lang="en-US" altLang="en-US" sz="10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91917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penings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0943" y="4151313"/>
            <a:ext cx="3976164" cy="839541"/>
          </a:xfrm>
        </p:spPr>
        <p:txBody>
          <a:bodyPr anchor="b">
            <a:noAutofit/>
          </a:bodyPr>
          <a:lstStyle>
            <a:lvl1pPr algn="l">
              <a:defRPr sz="2200" b="1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Titelstijl van model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0943" y="5030514"/>
            <a:ext cx="3215148" cy="792150"/>
          </a:xfrm>
        </p:spPr>
        <p:txBody>
          <a:bodyPr>
            <a:noAutofit/>
          </a:bodyPr>
          <a:lstStyle>
            <a:lvl1pPr marL="0" indent="0" algn="l">
              <a:buNone/>
              <a:defRPr sz="1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Klik om de ondertitelstijl van het model te bewerken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37625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 blau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0000" y="554126"/>
            <a:ext cx="7772400" cy="1015102"/>
          </a:xfrm>
        </p:spPr>
        <p:txBody>
          <a:bodyPr anchor="t" anchorCtr="0">
            <a:noAutofit/>
          </a:bodyPr>
          <a:lstStyle>
            <a:lvl1pPr algn="l"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Titelstijl van model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0000" y="1634120"/>
            <a:ext cx="4777003" cy="4312429"/>
          </a:xfrm>
        </p:spPr>
        <p:txBody>
          <a:bodyPr/>
          <a:lstStyle>
            <a:lvl1pPr marL="342900" indent="-342900" algn="l">
              <a:buFont typeface="Arial" charset="0"/>
              <a:buChar char="•"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Klik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1ADBB065-DAC5-4D7A-935A-DAFC236423B3}" type="datetime1">
              <a:rPr lang="nl-NL" smtClean="0"/>
              <a:t>20-7-2016</a:t>
            </a:fld>
            <a:endParaRPr lang="nl-N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lIns="0"/>
          <a:lstStyle>
            <a:lvl1pPr>
              <a:defRPr sz="9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nl-NL"/>
              <a:t>Improve Quality Services BV</a:t>
            </a:r>
            <a:endParaRPr lang="nl-N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B00A8-C4F0-BC49-9899-4BCEFDD3511B}" type="slidenum">
              <a:rPr lang="nl-NL" smtClean="0"/>
              <a:t>‹nr.›</a:t>
            </a:fld>
            <a:endParaRPr lang="nl-NL"/>
          </a:p>
        </p:txBody>
      </p:sp>
      <p:sp>
        <p:nvSpPr>
          <p:cNvPr id="14" name="Tijdelijke aanduiding voor afbeelding 13"/>
          <p:cNvSpPr>
            <a:spLocks noGrp="1"/>
          </p:cNvSpPr>
          <p:nvPr>
            <p:ph type="pic" sz="quarter" idx="14"/>
          </p:nvPr>
        </p:nvSpPr>
        <p:spPr>
          <a:xfrm>
            <a:off x="5590038" y="1634121"/>
            <a:ext cx="3194102" cy="3392129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</a:lstStyle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854527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 oran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0000" y="554126"/>
            <a:ext cx="7772400" cy="1015102"/>
          </a:xfrm>
        </p:spPr>
        <p:txBody>
          <a:bodyPr anchor="t" anchorCtr="0">
            <a:noAutofit/>
          </a:bodyPr>
          <a:lstStyle>
            <a:lvl1pPr algn="l"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Titelstijl van model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0000" y="1634120"/>
            <a:ext cx="4777003" cy="4312429"/>
          </a:xfrm>
        </p:spPr>
        <p:txBody>
          <a:bodyPr/>
          <a:lstStyle>
            <a:lvl1pPr marL="342900" indent="-342900" algn="l">
              <a:buFont typeface="Arial" charset="0"/>
              <a:buChar char="•"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Klik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F5EAD9AF-3978-4EB6-9214-CB13B6331BAA}" type="datetime1">
              <a:rPr lang="nl-NL" smtClean="0"/>
              <a:t>20-7-2016</a:t>
            </a:fld>
            <a:endParaRPr lang="nl-N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lIns="0"/>
          <a:lstStyle>
            <a:lvl1pPr>
              <a:defRPr sz="9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nl-NL"/>
              <a:t>Improve Quality Services BV</a:t>
            </a:r>
            <a:endParaRPr lang="nl-N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B00A8-C4F0-BC49-9899-4BCEFDD3511B}" type="slidenum">
              <a:rPr lang="nl-NL" smtClean="0"/>
              <a:t>‹nr.›</a:t>
            </a:fld>
            <a:endParaRPr lang="nl-NL"/>
          </a:p>
        </p:txBody>
      </p:sp>
      <p:sp>
        <p:nvSpPr>
          <p:cNvPr id="14" name="Tijdelijke aanduiding voor afbeelding 13"/>
          <p:cNvSpPr>
            <a:spLocks noGrp="1"/>
          </p:cNvSpPr>
          <p:nvPr>
            <p:ph type="pic" sz="quarter" idx="14"/>
          </p:nvPr>
        </p:nvSpPr>
        <p:spPr>
          <a:xfrm>
            <a:off x="5590038" y="1634121"/>
            <a:ext cx="3194102" cy="3392129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</a:lstStyle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727742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 donkerblau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0000" y="554126"/>
            <a:ext cx="7772400" cy="1015102"/>
          </a:xfrm>
        </p:spPr>
        <p:txBody>
          <a:bodyPr anchor="t" anchorCtr="0">
            <a:noAutofit/>
          </a:bodyPr>
          <a:lstStyle>
            <a:lvl1pPr algn="l"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Titelstijl van model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0000" y="1634120"/>
            <a:ext cx="4777003" cy="4312429"/>
          </a:xfrm>
        </p:spPr>
        <p:txBody>
          <a:bodyPr/>
          <a:lstStyle>
            <a:lvl1pPr marL="342900" indent="-342900" algn="l">
              <a:buFont typeface="Arial" charset="0"/>
              <a:buChar char="•"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Klik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2B9A7FE9-8A59-4CAD-8D19-A1F433ABA917}" type="datetime1">
              <a:rPr lang="nl-NL" smtClean="0"/>
              <a:t>20-7-2016</a:t>
            </a:fld>
            <a:endParaRPr lang="nl-N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lIns="0"/>
          <a:lstStyle>
            <a:lvl1pPr>
              <a:defRPr sz="9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nl-NL"/>
              <a:t>Improve Quality Services BV</a:t>
            </a:r>
            <a:endParaRPr lang="nl-N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B00A8-C4F0-BC49-9899-4BCEFDD3511B}" type="slidenum">
              <a:rPr lang="nl-NL" smtClean="0"/>
              <a:t>‹nr.›</a:t>
            </a:fld>
            <a:endParaRPr lang="nl-NL"/>
          </a:p>
        </p:txBody>
      </p:sp>
      <p:sp>
        <p:nvSpPr>
          <p:cNvPr id="14" name="Tijdelijke aanduiding voor afbeelding 13"/>
          <p:cNvSpPr>
            <a:spLocks noGrp="1"/>
          </p:cNvSpPr>
          <p:nvPr>
            <p:ph type="pic" sz="quarter" idx="14"/>
          </p:nvPr>
        </p:nvSpPr>
        <p:spPr>
          <a:xfrm>
            <a:off x="5590038" y="1634121"/>
            <a:ext cx="3194102" cy="3392129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</a:lstStyle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26621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0000" y="554400"/>
            <a:ext cx="7886700" cy="1015200"/>
          </a:xfrm>
        </p:spPr>
        <p:txBody>
          <a:bodyPr anchor="t" anchorCtr="0"/>
          <a:lstStyle>
            <a:lvl1pPr>
              <a:defRPr sz="3200" b="1"/>
            </a:lvl1pPr>
          </a:lstStyle>
          <a:p>
            <a:r>
              <a:rPr lang="nl-NL" dirty="0"/>
              <a:t>Titelstijl van model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0000" y="1645920"/>
            <a:ext cx="7886700" cy="43478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nl-NL" dirty="0"/>
              <a:t>Klik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D7822B48-221C-4488-A61C-CB2805280F08}" type="datetime1">
              <a:rPr lang="nl-NL" smtClean="0"/>
              <a:t>20-7-2016</a:t>
            </a:fld>
            <a:endParaRPr lang="nl-N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lIns="0"/>
          <a:lstStyle>
            <a:lvl1pPr>
              <a:defRPr sz="9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nl-NL"/>
              <a:t>Improve Quality Services BV</a:t>
            </a:r>
            <a:endParaRPr lang="nl-N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0E5B00A8-C4F0-BC49-9899-4BCEFDD3511B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7752501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>
                <a:solidFill>
                  <a:schemeClr val="bg1"/>
                </a:solidFill>
              </a:defRPr>
            </a:lvl1pPr>
          </a:lstStyle>
          <a:p>
            <a:fld id="{07D65707-7F47-4192-A126-75832C2A8E9C}" type="datetime1">
              <a:rPr lang="nl-NL" smtClean="0"/>
              <a:t>20-7-2016</a:t>
            </a:fld>
            <a:endParaRPr lang="nl-NL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 lIns="0" rIns="90000"/>
          <a:lstStyle>
            <a:lvl1pPr>
              <a:defRPr sz="9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nl-NL"/>
              <a:t>Improve Quality Services BV</a:t>
            </a:r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0E5B00A8-C4F0-BC49-9899-4BCEFDD3511B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1987503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319088" y="1546225"/>
            <a:ext cx="4186237" cy="47656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57725" y="1546225"/>
            <a:ext cx="4186238" cy="47656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Improve Quality Services BV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2B81D70-3367-4D54-94A6-551BB7B4189F}" type="slidenum">
              <a:rPr lang="nl-NL" altLang="en-US"/>
              <a:pPr/>
              <a:t>‹nr.›</a:t>
            </a:fld>
            <a:endParaRPr lang="nl-NL" altLang="en-US"/>
          </a:p>
        </p:txBody>
      </p:sp>
    </p:spTree>
    <p:extLst>
      <p:ext uri="{BB962C8B-B14F-4D97-AF65-F5344CB8AC3E}">
        <p14:creationId xmlns:p14="http://schemas.microsoft.com/office/powerpoint/2010/main" val="197701042"/>
      </p:ext>
    </p:extLst>
  </p:cSld>
  <p:clrMapOvr>
    <a:masterClrMapping/>
  </p:clrMapOvr>
  <p:transition advClick="0" advTm="1000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4000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nl-NL" dirty="0"/>
              <a:t>Titelstijl van model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000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nl-NL" dirty="0"/>
              <a:t>Klik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150944" y="6303260"/>
            <a:ext cx="8100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FFF5D655-775D-4F88-B937-0013DB618A6D}" type="datetime1">
              <a:rPr lang="nl-NL" smtClean="0"/>
              <a:t>20-7-2016</a:t>
            </a:fld>
            <a:endParaRPr lang="nl-N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0642" y="6303260"/>
            <a:ext cx="3849699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05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nl-NL"/>
              <a:t>Improve Quality Services BV</a:t>
            </a:r>
            <a:endParaRPr lang="nl-N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24227" y="6303260"/>
            <a:ext cx="4955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0E5B00A8-C4F0-BC49-9899-4BCEFDD3511B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062155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0" r:id="rId2"/>
    <p:sldLayoutId id="2147483673" r:id="rId3"/>
    <p:sldLayoutId id="2147483674" r:id="rId4"/>
    <p:sldLayoutId id="2147483662" r:id="rId5"/>
    <p:sldLayoutId id="2147483667" r:id="rId6"/>
    <p:sldLayoutId id="2147483675" r:id="rId7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 dirty="0"/>
              <a:t>Expert Level – </a:t>
            </a:r>
            <a:br>
              <a:rPr lang="nl-NL" dirty="0"/>
            </a:br>
            <a:r>
              <a:rPr lang="nl-NL" dirty="0"/>
              <a:t>Test Management</a:t>
            </a:r>
          </a:p>
        </p:txBody>
      </p:sp>
      <p:sp>
        <p:nvSpPr>
          <p:cNvPr id="5" name="Ondertitel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l-NL" dirty="0" err="1"/>
              <a:t>July</a:t>
            </a:r>
            <a:r>
              <a:rPr lang="nl-NL" dirty="0"/>
              <a:t> 13th, 2016</a:t>
            </a:r>
          </a:p>
        </p:txBody>
      </p:sp>
      <p:pic>
        <p:nvPicPr>
          <p:cNvPr id="6" name="Afbeelding 5" descr="C:\Users\hartoge\SharePoint\Training EL TM - Documenten\Eric Elich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08" r="16550" b="39120"/>
          <a:stretch/>
        </p:blipFill>
        <p:spPr bwMode="auto">
          <a:xfrm>
            <a:off x="5395737" y="3107516"/>
            <a:ext cx="1411886" cy="188534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Afbeelding 6" descr="C:\Users\hartoge\SharePoint\Training EL TM - Documenten\Eduard_2403.jp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73" t="2276" r="17013" b="51397"/>
          <a:stretch/>
        </p:blipFill>
        <p:spPr bwMode="auto">
          <a:xfrm>
            <a:off x="6961465" y="3097546"/>
            <a:ext cx="1486828" cy="189531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1289336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9750" y="554038"/>
            <a:ext cx="7772400" cy="1014412"/>
          </a:xfrm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GB" altLang="nl-NL"/>
              <a:t>Improve Quality Services BV</a:t>
            </a:r>
          </a:p>
        </p:txBody>
      </p:sp>
      <p:sp>
        <p:nvSpPr>
          <p:cNvPr id="21509" name="Tijdelijke aanduiding voor dianummer 4"/>
          <p:cNvSpPr>
            <a:spLocks noGrp="1"/>
          </p:cNvSpPr>
          <p:nvPr>
            <p:ph type="sldNum" sz="quarter" idx="429496729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FontTx/>
              <a:buNone/>
            </a:pPr>
            <a:fld id="{B6165887-89AE-4ACC-A3C5-F62AD101CA90}" type="slidenum">
              <a:rPr lang="nl-NL" altLang="nl-NL" sz="1000" smtClean="0">
                <a:solidFill>
                  <a:srgbClr val="000066"/>
                </a:solidFill>
              </a:rPr>
              <a:pPr>
                <a:lnSpc>
                  <a:spcPct val="100000"/>
                </a:lnSpc>
                <a:spcBef>
                  <a:spcPts val="200"/>
                </a:spcBef>
                <a:spcAft>
                  <a:spcPts val="200"/>
                </a:spcAft>
                <a:buFontTx/>
                <a:buNone/>
              </a:pPr>
              <a:t>2</a:t>
            </a:fld>
            <a:endParaRPr lang="nl-NL" altLang="nl-NL" sz="1000" dirty="0">
              <a:solidFill>
                <a:srgbClr val="000066"/>
              </a:solidFill>
            </a:endParaRPr>
          </a:p>
        </p:txBody>
      </p:sp>
      <p:sp>
        <p:nvSpPr>
          <p:cNvPr id="21511" name="Text Box 4"/>
          <p:cNvSpPr txBox="1">
            <a:spLocks noChangeArrowheads="1"/>
          </p:cNvSpPr>
          <p:nvPr/>
        </p:nvSpPr>
        <p:spPr bwMode="auto">
          <a:xfrm>
            <a:off x="468313" y="3206750"/>
            <a:ext cx="3816350" cy="173513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spcAft>
                <a:spcPts val="200"/>
              </a:spcAft>
              <a:buClr>
                <a:schemeClr val="tx1"/>
              </a:buClr>
              <a:buFont typeface="Wingdings" panose="05000000000000000000" pitchFamily="2" charset="2"/>
              <a:buNone/>
            </a:pPr>
            <a:r>
              <a:rPr lang="en-GB" altLang="nl-NL" sz="2000" dirty="0">
                <a:solidFill>
                  <a:srgbClr val="000066"/>
                </a:solidFill>
              </a:rPr>
              <a:t>Process Improvement</a:t>
            </a:r>
          </a:p>
          <a:p>
            <a:pPr>
              <a:lnSpc>
                <a:spcPct val="100000"/>
              </a:lnSpc>
              <a:spcBef>
                <a:spcPct val="0"/>
              </a:spcBef>
              <a:spcAft>
                <a:spcPts val="200"/>
              </a:spcAft>
              <a:buClr>
                <a:schemeClr val="tx1"/>
              </a:buClr>
              <a:buFont typeface="Wingdings" panose="05000000000000000000" pitchFamily="2" charset="2"/>
              <a:buNone/>
            </a:pPr>
            <a:r>
              <a:rPr lang="en-GB" altLang="nl-NL" sz="2000" dirty="0">
                <a:solidFill>
                  <a:srgbClr val="000066"/>
                </a:solidFill>
              </a:rPr>
              <a:t>Skills</a:t>
            </a:r>
          </a:p>
          <a:p>
            <a:pPr>
              <a:lnSpc>
                <a:spcPct val="100000"/>
              </a:lnSpc>
              <a:spcBef>
                <a:spcPct val="0"/>
              </a:spcBef>
              <a:spcAft>
                <a:spcPts val="200"/>
              </a:spcAft>
              <a:buClr>
                <a:schemeClr val="tx1"/>
              </a:buClr>
              <a:buFont typeface="Wingdings" panose="05000000000000000000" pitchFamily="2" charset="2"/>
              <a:buNone/>
            </a:pPr>
            <a:r>
              <a:rPr lang="en-GB" altLang="nl-NL" sz="2000" dirty="0" err="1">
                <a:solidFill>
                  <a:srgbClr val="000066"/>
                </a:solidFill>
              </a:rPr>
              <a:t>Testautomatisering</a:t>
            </a:r>
            <a:endParaRPr lang="en-GB" altLang="nl-NL" sz="2000" dirty="0">
              <a:solidFill>
                <a:srgbClr val="000066"/>
              </a:solidFill>
            </a:endParaRPr>
          </a:p>
          <a:p>
            <a:pPr>
              <a:lnSpc>
                <a:spcPct val="100000"/>
              </a:lnSpc>
              <a:spcBef>
                <a:spcPct val="0"/>
              </a:spcBef>
              <a:spcAft>
                <a:spcPts val="200"/>
              </a:spcAft>
              <a:buClr>
                <a:schemeClr val="tx1"/>
              </a:buClr>
              <a:buFont typeface="Wingdings" panose="05000000000000000000" pitchFamily="2" charset="2"/>
              <a:buNone/>
            </a:pPr>
            <a:r>
              <a:rPr lang="en-GB" altLang="nl-NL" sz="2000" dirty="0">
                <a:solidFill>
                  <a:srgbClr val="000066"/>
                </a:solidFill>
              </a:rPr>
              <a:t>Quality &amp; Outsourcing </a:t>
            </a:r>
            <a:r>
              <a:rPr lang="en-GB" altLang="nl-NL" sz="2000" b="1" dirty="0">
                <a:solidFill>
                  <a:srgbClr val="000066"/>
                </a:solidFill>
              </a:rPr>
              <a:t>(QLM)</a:t>
            </a:r>
          </a:p>
          <a:p>
            <a:pPr>
              <a:lnSpc>
                <a:spcPct val="100000"/>
              </a:lnSpc>
              <a:spcBef>
                <a:spcPct val="0"/>
              </a:spcBef>
              <a:spcAft>
                <a:spcPts val="200"/>
              </a:spcAft>
              <a:buClr>
                <a:schemeClr val="tx1"/>
              </a:buClr>
              <a:buFont typeface="Wingdings" panose="05000000000000000000" pitchFamily="2" charset="2"/>
              <a:buNone/>
            </a:pPr>
            <a:r>
              <a:rPr lang="en-GB" altLang="nl-NL" sz="2000" dirty="0">
                <a:solidFill>
                  <a:srgbClr val="000066"/>
                </a:solidFill>
              </a:rPr>
              <a:t>Requirements Engineering</a:t>
            </a:r>
          </a:p>
        </p:txBody>
      </p:sp>
      <p:sp>
        <p:nvSpPr>
          <p:cNvPr id="21512" name="Line 5"/>
          <p:cNvSpPr>
            <a:spLocks noChangeShapeType="1"/>
          </p:cNvSpPr>
          <p:nvPr/>
        </p:nvSpPr>
        <p:spPr bwMode="auto">
          <a:xfrm flipH="1">
            <a:off x="2474913" y="2459038"/>
            <a:ext cx="546100" cy="7715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513" name="Text Box 6"/>
          <p:cNvSpPr txBox="1">
            <a:spLocks noChangeArrowheads="1"/>
          </p:cNvSpPr>
          <p:nvPr/>
        </p:nvSpPr>
        <p:spPr bwMode="auto">
          <a:xfrm>
            <a:off x="4622800" y="3240088"/>
            <a:ext cx="3765550" cy="270986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spcAft>
                <a:spcPts val="200"/>
              </a:spcAft>
              <a:buClr>
                <a:schemeClr val="tx1"/>
              </a:buClr>
              <a:buFont typeface="Wingdings" panose="05000000000000000000" pitchFamily="2" charset="2"/>
              <a:buNone/>
            </a:pPr>
            <a:r>
              <a:rPr lang="en-GB" altLang="nl-NL" sz="2000">
                <a:solidFill>
                  <a:srgbClr val="000066"/>
                </a:solidFill>
              </a:rPr>
              <a:t>Testing (</a:t>
            </a:r>
            <a:r>
              <a:rPr lang="en-GB" altLang="nl-NL" sz="2000" b="1">
                <a:solidFill>
                  <a:srgbClr val="000066"/>
                </a:solidFill>
              </a:rPr>
              <a:t>ISTQB, TMap Next</a:t>
            </a:r>
            <a:r>
              <a:rPr lang="en-GB" altLang="nl-NL" sz="2000">
                <a:solidFill>
                  <a:srgbClr val="000066"/>
                </a:solidFill>
              </a:rPr>
              <a:t>)</a:t>
            </a:r>
          </a:p>
          <a:p>
            <a:pPr>
              <a:lnSpc>
                <a:spcPct val="100000"/>
              </a:lnSpc>
              <a:spcBef>
                <a:spcPct val="0"/>
              </a:spcBef>
              <a:spcAft>
                <a:spcPts val="200"/>
              </a:spcAft>
              <a:buClr>
                <a:schemeClr val="tx1"/>
              </a:buClr>
              <a:buFont typeface="Wingdings" panose="05000000000000000000" pitchFamily="2" charset="2"/>
              <a:buNone/>
            </a:pPr>
            <a:r>
              <a:rPr lang="en-GB" altLang="nl-NL" sz="2000">
                <a:solidFill>
                  <a:srgbClr val="000066"/>
                </a:solidFill>
              </a:rPr>
              <a:t>Agile Testing </a:t>
            </a:r>
            <a:r>
              <a:rPr lang="en-GB" altLang="nl-NL" sz="2000" b="1">
                <a:solidFill>
                  <a:srgbClr val="000066"/>
                </a:solidFill>
              </a:rPr>
              <a:t>(CAT)</a:t>
            </a:r>
          </a:p>
          <a:p>
            <a:pPr>
              <a:lnSpc>
                <a:spcPct val="100000"/>
              </a:lnSpc>
              <a:spcBef>
                <a:spcPct val="0"/>
              </a:spcBef>
              <a:spcAft>
                <a:spcPts val="200"/>
              </a:spcAft>
              <a:buClr>
                <a:schemeClr val="tx1"/>
              </a:buClr>
              <a:buFont typeface="Wingdings" panose="05000000000000000000" pitchFamily="2" charset="2"/>
              <a:buNone/>
            </a:pPr>
            <a:r>
              <a:rPr lang="en-GB" altLang="nl-NL" sz="2000">
                <a:solidFill>
                  <a:srgbClr val="000066"/>
                </a:solidFill>
              </a:rPr>
              <a:t>Context-driven testing </a:t>
            </a:r>
            <a:r>
              <a:rPr lang="en-GB" altLang="nl-NL" sz="2000" b="1">
                <a:solidFill>
                  <a:srgbClr val="000066"/>
                </a:solidFill>
              </a:rPr>
              <a:t>(RST)</a:t>
            </a:r>
          </a:p>
          <a:p>
            <a:pPr>
              <a:lnSpc>
                <a:spcPct val="100000"/>
              </a:lnSpc>
              <a:spcBef>
                <a:spcPct val="0"/>
              </a:spcBef>
              <a:spcAft>
                <a:spcPts val="200"/>
              </a:spcAft>
              <a:buClr>
                <a:schemeClr val="tx1"/>
              </a:buClr>
              <a:buFont typeface="Wingdings" panose="05000000000000000000" pitchFamily="2" charset="2"/>
              <a:buNone/>
            </a:pPr>
            <a:r>
              <a:rPr lang="en-GB" altLang="nl-NL" sz="2000">
                <a:solidFill>
                  <a:srgbClr val="000066"/>
                </a:solidFill>
              </a:rPr>
              <a:t>Quality Assurance</a:t>
            </a:r>
          </a:p>
          <a:p>
            <a:pPr>
              <a:lnSpc>
                <a:spcPct val="100000"/>
              </a:lnSpc>
              <a:spcBef>
                <a:spcPct val="0"/>
              </a:spcBef>
              <a:spcAft>
                <a:spcPts val="200"/>
              </a:spcAft>
              <a:buClr>
                <a:schemeClr val="tx1"/>
              </a:buClr>
              <a:buFont typeface="Wingdings" panose="05000000000000000000" pitchFamily="2" charset="2"/>
              <a:buNone/>
            </a:pPr>
            <a:r>
              <a:rPr lang="en-GB" altLang="nl-NL" sz="2000">
                <a:solidFill>
                  <a:srgbClr val="000066"/>
                </a:solidFill>
              </a:rPr>
              <a:t>Testautomatisering</a:t>
            </a:r>
          </a:p>
          <a:p>
            <a:pPr>
              <a:lnSpc>
                <a:spcPct val="100000"/>
              </a:lnSpc>
              <a:spcBef>
                <a:spcPct val="0"/>
              </a:spcBef>
              <a:spcAft>
                <a:spcPts val="200"/>
              </a:spcAft>
              <a:buClr>
                <a:schemeClr val="tx1"/>
              </a:buClr>
              <a:buFont typeface="Wingdings" panose="05000000000000000000" pitchFamily="2" charset="2"/>
              <a:buNone/>
            </a:pPr>
            <a:r>
              <a:rPr lang="en-GB" altLang="nl-NL" sz="2000">
                <a:solidFill>
                  <a:srgbClr val="000066"/>
                </a:solidFill>
              </a:rPr>
              <a:t>Mobile</a:t>
            </a:r>
            <a:r>
              <a:rPr lang="en-GB" altLang="nl-NL" sz="2000" b="1">
                <a:solidFill>
                  <a:srgbClr val="000066"/>
                </a:solidFill>
              </a:rPr>
              <a:t> (CMAP)</a:t>
            </a:r>
          </a:p>
          <a:p>
            <a:pPr>
              <a:lnSpc>
                <a:spcPct val="100000"/>
              </a:lnSpc>
              <a:spcBef>
                <a:spcPct val="0"/>
              </a:spcBef>
              <a:spcAft>
                <a:spcPts val="200"/>
              </a:spcAft>
              <a:buClr>
                <a:schemeClr val="tx1"/>
              </a:buClr>
              <a:buFont typeface="Wingdings" panose="05000000000000000000" pitchFamily="2" charset="2"/>
              <a:buNone/>
            </a:pPr>
            <a:r>
              <a:rPr lang="en-GB" altLang="nl-NL" sz="2000">
                <a:solidFill>
                  <a:srgbClr val="000066"/>
                </a:solidFill>
              </a:rPr>
              <a:t>Requirements Engineering (</a:t>
            </a:r>
            <a:r>
              <a:rPr lang="en-GB" altLang="nl-NL" sz="2000" b="1">
                <a:solidFill>
                  <a:srgbClr val="000066"/>
                </a:solidFill>
              </a:rPr>
              <a:t>IREB/CABA)</a:t>
            </a:r>
          </a:p>
        </p:txBody>
      </p:sp>
      <p:sp>
        <p:nvSpPr>
          <p:cNvPr id="21514" name="Line 7"/>
          <p:cNvSpPr>
            <a:spLocks noChangeShapeType="1"/>
          </p:cNvSpPr>
          <p:nvPr/>
        </p:nvSpPr>
        <p:spPr bwMode="auto">
          <a:xfrm>
            <a:off x="4827588" y="2459038"/>
            <a:ext cx="712787" cy="7794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21515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7913" y="1277938"/>
            <a:ext cx="4560887" cy="120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jdelijke aanduiding voor voettekst 3"/>
          <p:cNvSpPr>
            <a:spLocks noGrp="1"/>
          </p:cNvSpPr>
          <p:nvPr>
            <p:ph type="ftr" sz="quarter" idx="4294967295"/>
          </p:nvPr>
        </p:nvSpPr>
        <p:spPr bwMode="auto">
          <a:xfrm>
            <a:off x="350642" y="6303260"/>
            <a:ext cx="3849699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ctr" anchorCtr="0" compatLnSpc="1">
            <a:prstTxWarp prst="textNoShape">
              <a:avLst/>
            </a:prstTxWarp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FontTx/>
              <a:buNone/>
            </a:pPr>
            <a:r>
              <a:rPr lang="nl-NL" altLang="nl-NL" sz="1000" dirty="0"/>
              <a:t>Improve </a:t>
            </a:r>
            <a:r>
              <a:rPr lang="nl-NL" altLang="nl-NL" sz="1000" dirty="0" err="1"/>
              <a:t>Quality</a:t>
            </a:r>
            <a:r>
              <a:rPr lang="nl-NL" altLang="nl-NL" sz="1000" dirty="0"/>
              <a:t> Services BV</a:t>
            </a:r>
          </a:p>
        </p:txBody>
      </p:sp>
    </p:spTree>
    <p:extLst>
      <p:ext uri="{BB962C8B-B14F-4D97-AF65-F5344CB8AC3E}">
        <p14:creationId xmlns:p14="http://schemas.microsoft.com/office/powerpoint/2010/main" val="1065454"/>
      </p:ext>
    </p:extLst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dirty="0"/>
              <a:t>ISTQB Structure</a:t>
            </a:r>
            <a:endParaRPr lang="nl-NL" dirty="0"/>
          </a:p>
        </p:txBody>
      </p:sp>
      <p:sp>
        <p:nvSpPr>
          <p:cNvPr id="27" name="Tijdelijke aanduiding voor voettekst 3"/>
          <p:cNvSpPr>
            <a:spLocks noGrp="1"/>
          </p:cNvSpPr>
          <p:nvPr>
            <p:ph type="ftr" sz="quarter" idx="4294967295"/>
          </p:nvPr>
        </p:nvSpPr>
        <p:spPr bwMode="auto">
          <a:xfrm>
            <a:off x="350642" y="6303260"/>
            <a:ext cx="3849699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ctr" anchorCtr="0" compatLnSpc="1">
            <a:prstTxWarp prst="textNoShape">
              <a:avLst/>
            </a:prstTxWarp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FontTx/>
              <a:buNone/>
            </a:pPr>
            <a:r>
              <a:rPr lang="nl-NL" altLang="nl-NL" sz="1000" dirty="0"/>
              <a:t>Improve </a:t>
            </a:r>
            <a:r>
              <a:rPr lang="nl-NL" altLang="nl-NL" sz="1000" dirty="0" err="1"/>
              <a:t>Quality</a:t>
            </a:r>
            <a:r>
              <a:rPr lang="nl-NL" altLang="nl-NL" sz="1000" dirty="0"/>
              <a:t> Services BV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>
              <a:spcBef>
                <a:spcPts val="200"/>
              </a:spcBef>
              <a:spcAft>
                <a:spcPts val="200"/>
              </a:spcAft>
            </a:pPr>
            <a:fld id="{0E5B00A8-C4F0-BC49-9899-4BCEFDD3511B}" type="slidenum">
              <a:rPr lang="nl-NL" sz="1000">
                <a:solidFill>
                  <a:schemeClr val="tx2"/>
                </a:solidFill>
                <a:latin typeface="Arial" panose="020B0604020202020204" pitchFamily="34" charset="0"/>
              </a:rPr>
              <a:pPr>
                <a:spcBef>
                  <a:spcPts val="200"/>
                </a:spcBef>
                <a:spcAft>
                  <a:spcPts val="200"/>
                </a:spcAft>
              </a:pPr>
              <a:t>3</a:t>
            </a:fld>
            <a:endParaRPr lang="nl-NL" sz="1000" dirty="0">
              <a:solidFill>
                <a:schemeClr val="tx2"/>
              </a:solidFill>
              <a:latin typeface="Arial" panose="020B0604020202020204" pitchFamily="34" charset="0"/>
            </a:endParaRPr>
          </a:p>
        </p:txBody>
      </p:sp>
      <p:pic>
        <p:nvPicPr>
          <p:cNvPr id="1026" name="Picture 2" descr="http://www.istqb.org/portfolio_map/images/istqb-portfolio-image.jpg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630" b="16267"/>
          <a:stretch/>
        </p:blipFill>
        <p:spPr bwMode="auto">
          <a:xfrm>
            <a:off x="0" y="1358225"/>
            <a:ext cx="9087877" cy="4809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STQB® International Software Testing Qualifications Board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9542"/>
          <a:stretch/>
        </p:blipFill>
        <p:spPr bwMode="auto">
          <a:xfrm>
            <a:off x="6970443" y="500206"/>
            <a:ext cx="1630093" cy="847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9152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Expert Level Training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Intake</a:t>
            </a:r>
          </a:p>
          <a:p>
            <a:r>
              <a:rPr lang="en-US" dirty="0"/>
              <a:t>Bring your own case</a:t>
            </a:r>
          </a:p>
          <a:p>
            <a:r>
              <a:rPr lang="en-US" dirty="0"/>
              <a:t>Theory at home</a:t>
            </a:r>
          </a:p>
          <a:p>
            <a:r>
              <a:rPr lang="en-US" dirty="0"/>
              <a:t>Training is used to practice</a:t>
            </a:r>
          </a:p>
          <a:p>
            <a:r>
              <a:rPr lang="en-US" dirty="0"/>
              <a:t>Between training days theory must be applied</a:t>
            </a:r>
          </a:p>
          <a:p>
            <a:r>
              <a:rPr lang="en-US" dirty="0"/>
              <a:t>Discussions about homework results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Improve Quality Services BV</a:t>
            </a: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B00A8-C4F0-BC49-9899-4BCEFDD3511B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08941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540000" y="554400"/>
            <a:ext cx="7886700" cy="1015200"/>
          </a:xfr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GB" altLang="en-US" sz="3200" b="1" dirty="0"/>
              <a:t>Test Management – Topics</a:t>
            </a:r>
          </a:p>
        </p:txBody>
      </p:sp>
      <p:sp>
        <p:nvSpPr>
          <p:cNvPr id="20485" name="Rectangle 1027"/>
          <p:cNvSpPr>
            <a:spLocks noGrp="1" noChangeArrowheads="1"/>
          </p:cNvSpPr>
          <p:nvPr>
            <p:ph type="body" sz="half" idx="1"/>
          </p:nvPr>
        </p:nvSpPr>
        <p:spPr>
          <a:xfrm>
            <a:off x="540000" y="1645201"/>
            <a:ext cx="8120921" cy="4348800"/>
          </a:xfrm>
        </p:spPr>
        <p:txBody>
          <a:bodyPr lIns="90000" tIns="46038" rIns="90000" bIns="46038"/>
          <a:lstStyle/>
          <a:p>
            <a:r>
              <a:rPr lang="en-US" altLang="en-US" sz="2400" dirty="0"/>
              <a:t>Strategic Test Management</a:t>
            </a:r>
          </a:p>
          <a:p>
            <a:pPr lvl="1"/>
            <a:r>
              <a:rPr lang="en-US" altLang="en-US" sz="2000" dirty="0"/>
              <a:t>Mission, Policy, and Metrics of Success 	</a:t>
            </a:r>
          </a:p>
          <a:p>
            <a:pPr lvl="1"/>
            <a:r>
              <a:rPr lang="en-US" altLang="en-US" sz="2000" dirty="0"/>
              <a:t>Test Strategies and Alignment with the Organization	</a:t>
            </a:r>
          </a:p>
          <a:p>
            <a:pPr lvl="1"/>
            <a:r>
              <a:rPr lang="en-US" altLang="en-US" sz="2000" dirty="0"/>
              <a:t>Test Management Considerations for Lifecycle Models</a:t>
            </a:r>
          </a:p>
          <a:p>
            <a:r>
              <a:rPr lang="en-US" altLang="en-US" sz="2400" dirty="0"/>
              <a:t>Operational Test Management</a:t>
            </a:r>
          </a:p>
          <a:p>
            <a:pPr lvl="1"/>
            <a:r>
              <a:rPr lang="en-US" altLang="en-US" sz="2000" dirty="0"/>
              <a:t>Managing External Relationships</a:t>
            </a:r>
          </a:p>
          <a:p>
            <a:pPr lvl="1"/>
            <a:r>
              <a:rPr lang="en-US" altLang="en-US" sz="2000" dirty="0"/>
              <a:t>Project Management</a:t>
            </a:r>
          </a:p>
          <a:p>
            <a:pPr lvl="1"/>
            <a:r>
              <a:rPr lang="en-US" altLang="en-US" sz="2000" dirty="0"/>
              <a:t>Test Project Evaluation, Reporting, Effectiveness and Efficiency</a:t>
            </a:r>
          </a:p>
          <a:p>
            <a:r>
              <a:rPr lang="en-US" altLang="en-US" sz="2400" dirty="0"/>
              <a:t>Test Team Management</a:t>
            </a:r>
          </a:p>
          <a:p>
            <a:pPr lvl="1"/>
            <a:r>
              <a:rPr lang="en-US" altLang="en-US" sz="2000" dirty="0"/>
              <a:t>Managing the Test Team (building, developing, leading)</a:t>
            </a:r>
          </a:p>
          <a:p>
            <a:pPr lvl="1"/>
            <a:r>
              <a:rPr lang="en-US" altLang="en-US" sz="2000" dirty="0"/>
              <a:t>Managing across the Organization (advocating, ethical issues)</a:t>
            </a:r>
          </a:p>
        </p:txBody>
      </p:sp>
      <p:sp>
        <p:nvSpPr>
          <p:cNvPr id="9" name="Tijdelijke aanduiding voor voettekst 3"/>
          <p:cNvSpPr>
            <a:spLocks noGrp="1"/>
          </p:cNvSpPr>
          <p:nvPr>
            <p:ph type="ftr" sz="quarter" idx="4294967295"/>
          </p:nvPr>
        </p:nvSpPr>
        <p:spPr bwMode="auto">
          <a:xfrm>
            <a:off x="350642" y="6303260"/>
            <a:ext cx="3849699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ctr" anchorCtr="0" compatLnSpc="1">
            <a:prstTxWarp prst="textNoShape">
              <a:avLst/>
            </a:prstTxWarp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FontTx/>
              <a:buNone/>
            </a:pPr>
            <a:r>
              <a:rPr lang="nl-NL" altLang="nl-NL" sz="1000" dirty="0"/>
              <a:t>Improve </a:t>
            </a:r>
            <a:r>
              <a:rPr lang="nl-NL" altLang="nl-NL" sz="1000" dirty="0" err="1"/>
              <a:t>Quality</a:t>
            </a:r>
            <a:r>
              <a:rPr lang="nl-NL" altLang="nl-NL" sz="1000" dirty="0"/>
              <a:t> Services BV</a:t>
            </a:r>
          </a:p>
        </p:txBody>
      </p:sp>
      <p:sp>
        <p:nvSpPr>
          <p:cNvPr id="2" name="Tijdelijke aanduiding voor dianummer 1"/>
          <p:cNvSpPr>
            <a:spLocks noGrp="1"/>
          </p:cNvSpPr>
          <p:nvPr>
            <p:ph type="sldNum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>
              <a:spcBef>
                <a:spcPts val="200"/>
              </a:spcBef>
              <a:spcAft>
                <a:spcPts val="200"/>
              </a:spcAft>
            </a:pPr>
            <a:fld id="{C2B81D70-3367-4D54-94A6-551BB7B4189F}" type="slidenum">
              <a:rPr lang="nl-NL" altLang="en-US" sz="1000">
                <a:solidFill>
                  <a:schemeClr val="tx2"/>
                </a:solidFill>
                <a:latin typeface="Arial" panose="020B0604020202020204" pitchFamily="34" charset="0"/>
              </a:rPr>
              <a:pPr>
                <a:spcBef>
                  <a:spcPts val="200"/>
                </a:spcBef>
                <a:spcAft>
                  <a:spcPts val="200"/>
                </a:spcAft>
              </a:pPr>
              <a:t>5</a:t>
            </a:fld>
            <a:endParaRPr lang="nl-NL" altLang="en-US" sz="1000">
              <a:solidFill>
                <a:schemeClr val="tx2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419452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el 1"/>
          <p:cNvSpPr>
            <a:spLocks noGrp="1"/>
          </p:cNvSpPr>
          <p:nvPr>
            <p:ph type="title"/>
          </p:nvPr>
        </p:nvSpPr>
        <p:spPr>
          <a:xfrm>
            <a:off x="540000" y="554400"/>
            <a:ext cx="7887600" cy="1011600"/>
          </a:xfrm>
        </p:spPr>
        <p:txBody>
          <a:bodyPr/>
          <a:lstStyle/>
          <a:p>
            <a:pPr eaLnBrk="1" hangingPunct="1"/>
            <a:r>
              <a:rPr lang="en-US" altLang="nl-NL" dirty="0"/>
              <a:t>Improve Quality Services BV</a:t>
            </a:r>
            <a:endParaRPr lang="nl-NL" altLang="nl-NL" dirty="0"/>
          </a:p>
        </p:txBody>
      </p:sp>
      <p:pic>
        <p:nvPicPr>
          <p:cNvPr id="23557" name="Picture 14" descr="http://media3.picsearch.com/is?9Bukz6dsEyhsPIp3miFT9I-tFgow5wB5tCeSepjd0v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811463"/>
            <a:ext cx="492125" cy="493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8" name="Picture 7" descr="http://ts3.mm.bing.net/th?id=H.4850634035563250&amp;pid=1.7&amp;w=156&amp;h=152&amp;c=7&amp;rs=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613" y="1819275"/>
            <a:ext cx="596900" cy="582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638" y="3767138"/>
            <a:ext cx="471487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0" name="Picture 7" descr="http://media1.picsearch.com/is?1NkNCuiaWUcUxTcQ_lKZ1MwqYuD_HAGMHmxs5nwcUpo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463" y="3768725"/>
            <a:ext cx="484187" cy="49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1" name="Picture 5" descr="C:\Users\Marnix\AppData\Local\Microsoft\Windows\Temporary Internet Files\Content.IE5\91K3ZDUR\MP900442432[1]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688" y="4724400"/>
            <a:ext cx="1174750" cy="60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ijdelijke aanduiding voor inhoud 2"/>
          <p:cNvSpPr txBox="1">
            <a:spLocks/>
          </p:cNvSpPr>
          <p:nvPr/>
        </p:nvSpPr>
        <p:spPr bwMode="auto">
          <a:xfrm>
            <a:off x="1624013" y="1908175"/>
            <a:ext cx="7346950" cy="3681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265113" indent="-265113" algn="l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tx2"/>
              </a:buClr>
              <a:buFont typeface="Arial" panose="020B0604020202020204" pitchFamily="34" charset="0"/>
              <a:buChar char="●"/>
              <a:defRPr sz="2800">
                <a:solidFill>
                  <a:srgbClr val="000066"/>
                </a:solidFill>
                <a:latin typeface="+mn-lt"/>
                <a:ea typeface="+mn-ea"/>
                <a:cs typeface="+mn-cs"/>
              </a:defRPr>
            </a:lvl1pPr>
            <a:lvl2pPr marL="804863" indent="-265113" algn="l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tx2"/>
              </a:buClr>
              <a:buFont typeface="Arial" panose="020B0604020202020204" pitchFamily="34" charset="0"/>
              <a:buChar char="−"/>
              <a:defRPr sz="2400">
                <a:solidFill>
                  <a:srgbClr val="000066"/>
                </a:solidFill>
                <a:latin typeface="+mn-lt"/>
              </a:defRPr>
            </a:lvl2pPr>
            <a:lvl3pPr marL="1255713" indent="-176213" algn="l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tx2"/>
              </a:buClr>
              <a:buFont typeface="Wingdings" panose="05000000000000000000" pitchFamily="2" charset="2"/>
              <a:buChar char="Ø"/>
              <a:defRPr sz="2000">
                <a:solidFill>
                  <a:srgbClr val="000066"/>
                </a:solidFill>
                <a:latin typeface="+mn-lt"/>
              </a:defRPr>
            </a:lvl3pPr>
            <a:lvl4pPr marL="1704975" indent="-187325" algn="l" rtl="0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tx2"/>
              </a:buClr>
              <a:buFont typeface="Arial" panose="020B0604020202020204" pitchFamily="34" charset="0"/>
              <a:buChar char="●"/>
              <a:defRPr sz="1600">
                <a:solidFill>
                  <a:srgbClr val="000066"/>
                </a:solidFill>
                <a:latin typeface="+mn-lt"/>
              </a:defRPr>
            </a:lvl4pPr>
            <a:lvl5pPr marL="2060575" indent="-176213" algn="l" rtl="0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tx2"/>
              </a:buClr>
              <a:buFont typeface="Arial" panose="020B0604020202020204" pitchFamily="34" charset="0"/>
              <a:buChar char="●"/>
              <a:defRPr sz="1200">
                <a:solidFill>
                  <a:srgbClr val="000066"/>
                </a:solidFill>
                <a:latin typeface="+mn-lt"/>
              </a:defRPr>
            </a:lvl5pPr>
            <a:lvl6pPr marL="2517775" indent="-176213" algn="l" rtl="0" fontAlgn="base">
              <a:spcBef>
                <a:spcPts val="300"/>
              </a:spcBef>
              <a:spcAft>
                <a:spcPts val="300"/>
              </a:spcAft>
              <a:buClr>
                <a:schemeClr val="tx2"/>
              </a:buClr>
              <a:buFont typeface="Arial" charset="0"/>
              <a:buChar char="●"/>
              <a:defRPr sz="1200">
                <a:solidFill>
                  <a:srgbClr val="000066"/>
                </a:solidFill>
                <a:latin typeface="+mn-lt"/>
              </a:defRPr>
            </a:lvl6pPr>
            <a:lvl7pPr marL="2974975" indent="-176213" algn="l" rtl="0" fontAlgn="base">
              <a:spcBef>
                <a:spcPts val="300"/>
              </a:spcBef>
              <a:spcAft>
                <a:spcPts val="300"/>
              </a:spcAft>
              <a:buClr>
                <a:schemeClr val="tx2"/>
              </a:buClr>
              <a:buFont typeface="Arial" charset="0"/>
              <a:buChar char="●"/>
              <a:defRPr sz="1200">
                <a:solidFill>
                  <a:srgbClr val="000066"/>
                </a:solidFill>
                <a:latin typeface="+mn-lt"/>
              </a:defRPr>
            </a:lvl7pPr>
            <a:lvl8pPr marL="3432175" indent="-176213" algn="l" rtl="0" fontAlgn="base">
              <a:spcBef>
                <a:spcPts val="300"/>
              </a:spcBef>
              <a:spcAft>
                <a:spcPts val="300"/>
              </a:spcAft>
              <a:buClr>
                <a:schemeClr val="tx2"/>
              </a:buClr>
              <a:buFont typeface="Arial" charset="0"/>
              <a:buChar char="●"/>
              <a:defRPr sz="1200">
                <a:solidFill>
                  <a:srgbClr val="000066"/>
                </a:solidFill>
                <a:latin typeface="+mn-lt"/>
              </a:defRPr>
            </a:lvl8pPr>
            <a:lvl9pPr marL="3889375" indent="-176213" algn="l" rtl="0" fontAlgn="base">
              <a:spcBef>
                <a:spcPts val="300"/>
              </a:spcBef>
              <a:spcAft>
                <a:spcPts val="300"/>
              </a:spcAft>
              <a:buClr>
                <a:schemeClr val="tx2"/>
              </a:buClr>
              <a:buFont typeface="Arial" charset="0"/>
              <a:buChar char="●"/>
              <a:defRPr sz="1200">
                <a:solidFill>
                  <a:srgbClr val="000066"/>
                </a:solidFill>
                <a:latin typeface="+mn-lt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defRPr/>
            </a:pPr>
            <a:r>
              <a:rPr lang="nl-NL" altLang="nl-NL" sz="2400" kern="0" dirty="0"/>
              <a:t>http://www.linkedin.com/company/37643</a:t>
            </a:r>
            <a:endParaRPr lang="en-US" altLang="nl-NL" sz="2400" kern="0" dirty="0"/>
          </a:p>
          <a:p>
            <a:pPr marL="0" indent="0">
              <a:buFont typeface="Arial" panose="020B0604020202020204" pitchFamily="34" charset="0"/>
              <a:buNone/>
              <a:defRPr/>
            </a:pPr>
            <a:endParaRPr lang="en-US" altLang="nl-NL" sz="2400" kern="0" dirty="0"/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US" altLang="nl-NL" sz="2400" kern="0" dirty="0"/>
              <a:t>@</a:t>
            </a:r>
            <a:r>
              <a:rPr lang="en-US" altLang="nl-NL" sz="2400" kern="0" dirty="0" err="1"/>
              <a:t>improveqs</a:t>
            </a:r>
            <a:endParaRPr lang="en-US" altLang="nl-NL" sz="2400" kern="0" dirty="0"/>
          </a:p>
          <a:p>
            <a:pPr marL="0" indent="0">
              <a:buFont typeface="Arial" panose="020B0604020202020204" pitchFamily="34" charset="0"/>
              <a:buNone/>
              <a:defRPr/>
            </a:pPr>
            <a:endParaRPr lang="en-US" altLang="nl-NL" sz="3600" kern="0" dirty="0"/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US" altLang="nl-NL" sz="2400" kern="0" dirty="0"/>
              <a:t>info@improveqs.nl		+31 (0) 40 202 1803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endParaRPr lang="en-US" altLang="nl-NL" sz="2400" kern="0" dirty="0"/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US" altLang="nl-NL" sz="2400" kern="0" dirty="0"/>
              <a:t>Prof. Dr. </a:t>
            </a:r>
            <a:r>
              <a:rPr lang="en-US" altLang="nl-NL" sz="2400" kern="0" dirty="0" err="1"/>
              <a:t>Dorgelolaan</a:t>
            </a:r>
            <a:r>
              <a:rPr lang="en-US" altLang="nl-NL" sz="2400" kern="0" dirty="0"/>
              <a:t> 30, 5613 AM Eindhoven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US" altLang="nl-NL" sz="2400" kern="0" dirty="0" err="1"/>
              <a:t>Amsterdamsestraatweg</a:t>
            </a:r>
            <a:r>
              <a:rPr lang="en-US" altLang="nl-NL" sz="2400" kern="0" dirty="0"/>
              <a:t> 55A, 3744 MA </a:t>
            </a:r>
            <a:r>
              <a:rPr lang="en-US" altLang="nl-NL" sz="2400" kern="0" dirty="0" err="1"/>
              <a:t>Baarn</a:t>
            </a:r>
            <a:endParaRPr lang="nl-NL" altLang="nl-NL" sz="2400" kern="0" dirty="0"/>
          </a:p>
        </p:txBody>
      </p:sp>
      <p:sp>
        <p:nvSpPr>
          <p:cNvPr id="11" name="Tijdelijke aanduiding voor voettekst 3"/>
          <p:cNvSpPr>
            <a:spLocks noGrp="1"/>
          </p:cNvSpPr>
          <p:nvPr>
            <p:ph type="ftr" sz="quarter" idx="4294967295"/>
          </p:nvPr>
        </p:nvSpPr>
        <p:spPr bwMode="auto">
          <a:xfrm>
            <a:off x="350642" y="6303260"/>
            <a:ext cx="3849699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ctr" anchorCtr="0" compatLnSpc="1">
            <a:prstTxWarp prst="textNoShape">
              <a:avLst/>
            </a:prstTxWarp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FontTx/>
              <a:buNone/>
            </a:pPr>
            <a:r>
              <a:rPr lang="nl-NL" altLang="nl-NL" sz="1000" dirty="0"/>
              <a:t>Improve </a:t>
            </a:r>
            <a:r>
              <a:rPr lang="nl-NL" altLang="nl-NL" sz="1000" dirty="0" err="1"/>
              <a:t>Quality</a:t>
            </a:r>
            <a:r>
              <a:rPr lang="nl-NL" altLang="nl-NL" sz="1000" dirty="0"/>
              <a:t> Services BV</a:t>
            </a:r>
          </a:p>
        </p:txBody>
      </p:sp>
      <p:sp>
        <p:nvSpPr>
          <p:cNvPr id="3" name="Tijdelijke aanduiding voor dianummer 2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>
              <a:spcBef>
                <a:spcPts val="200"/>
              </a:spcBef>
              <a:spcAft>
                <a:spcPts val="200"/>
              </a:spcAft>
            </a:pPr>
            <a:fld id="{0E5B00A8-C4F0-BC49-9899-4BCEFDD3511B}" type="slidenum">
              <a:rPr lang="nl-NL" sz="1000">
                <a:solidFill>
                  <a:schemeClr val="tx2"/>
                </a:solidFill>
                <a:latin typeface="Arial" panose="020B0604020202020204" pitchFamily="34" charset="0"/>
              </a:rPr>
              <a:pPr>
                <a:spcBef>
                  <a:spcPts val="200"/>
                </a:spcBef>
                <a:spcAft>
                  <a:spcPts val="200"/>
                </a:spcAft>
              </a:pPr>
              <a:t>6</a:t>
            </a:fld>
            <a:endParaRPr lang="nl-NL" sz="1000" dirty="0">
              <a:solidFill>
                <a:schemeClr val="tx2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7462346"/>
      </p:ext>
    </p:extLst>
  </p:cSld>
  <p:clrMapOvr>
    <a:masterClrMapping/>
  </p:clrMapOvr>
  <p:transition spd="med" advClick="0" advTm="10000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ctrTitle"/>
          </p:nvPr>
        </p:nvSpPr>
        <p:spPr>
          <a:xfrm>
            <a:off x="530942" y="4151313"/>
            <a:ext cx="4127321" cy="839541"/>
          </a:xfrm>
        </p:spPr>
        <p:txBody>
          <a:bodyPr/>
          <a:lstStyle/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en-GB" altLang="en-US" dirty="0"/>
              <a:t>Company’s Vision and</a:t>
            </a:r>
            <a:br>
              <a:rPr lang="en-GB" altLang="en-US" dirty="0"/>
            </a:br>
            <a:r>
              <a:rPr lang="en-GB" altLang="en-US" dirty="0"/>
              <a:t>Test Policy</a:t>
            </a:r>
          </a:p>
        </p:txBody>
      </p:sp>
      <p:sp>
        <p:nvSpPr>
          <p:cNvPr id="5" name="Ondertitel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l-NL" dirty="0" err="1"/>
              <a:t>July</a:t>
            </a:r>
            <a:r>
              <a:rPr lang="nl-NL" dirty="0"/>
              <a:t> 13th, 2016</a:t>
            </a:r>
          </a:p>
        </p:txBody>
      </p:sp>
    </p:spTree>
    <p:extLst>
      <p:ext uri="{BB962C8B-B14F-4D97-AF65-F5344CB8AC3E}">
        <p14:creationId xmlns:p14="http://schemas.microsoft.com/office/powerpoint/2010/main" val="12064638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F0C45-9FD3-0E4C-B655-5E86CEFBF76C}" type="datetime1">
              <a:rPr lang="nl-NL" smtClean="0"/>
              <a:t>20-7-2016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Titel Presentatie 12-04-16</a:t>
            </a:r>
            <a:endParaRPr lang="nl-NL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B00A8-C4F0-BC49-9899-4BCEFDD3511B}" type="slidenum">
              <a:rPr lang="nl-NL" smtClean="0"/>
              <a:pPr/>
              <a:t>8</a:t>
            </a:fld>
            <a:endParaRPr lang="nl-NL" dirty="0"/>
          </a:p>
        </p:txBody>
      </p:sp>
      <p:pic>
        <p:nvPicPr>
          <p:cNvPr id="2050" name="Picture 2" descr="https://i.ytimg.com/vi/sIYCkhJQ75c/maxresdefaul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478" y="1594605"/>
            <a:ext cx="7527802" cy="4234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540000" y="554400"/>
            <a:ext cx="7886700" cy="1015200"/>
          </a:xfrm>
        </p:spPr>
        <p:txBody>
          <a:bodyPr/>
          <a:lstStyle/>
          <a:p>
            <a:r>
              <a:rPr lang="en-US" dirty="0"/>
              <a:t>Sales pitch of Jack Ma, Alibaba, 1999</a:t>
            </a:r>
          </a:p>
        </p:txBody>
      </p:sp>
    </p:spTree>
    <p:extLst>
      <p:ext uri="{BB962C8B-B14F-4D97-AF65-F5344CB8AC3E}">
        <p14:creationId xmlns:p14="http://schemas.microsoft.com/office/powerpoint/2010/main" val="41724309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do you think of this Vision?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40000" y="1645920"/>
            <a:ext cx="4618596" cy="4347825"/>
          </a:xfrm>
        </p:spPr>
        <p:txBody>
          <a:bodyPr/>
          <a:lstStyle/>
          <a:p>
            <a:pPr marL="0" indent="0" fontAlgn="base">
              <a:buNone/>
            </a:pPr>
            <a:r>
              <a:rPr lang="en-US" sz="40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We aim to build the future infrastructure of commerce. We envision that our customers will meet, work and live at Alibaba, and that we will be a company that lasts at least 102 years.</a:t>
            </a:r>
          </a:p>
        </p:txBody>
      </p:sp>
      <p:pic>
        <p:nvPicPr>
          <p:cNvPr id="1026" name="Picture 2" descr="http://docs.alibabagroup.com/assets2/images/en/about/overview_city.pn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6748" y="1448549"/>
            <a:ext cx="3810000" cy="419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jdelijke aanduiding voor voettekst 3"/>
          <p:cNvSpPr>
            <a:spLocks noGrp="1"/>
          </p:cNvSpPr>
          <p:nvPr>
            <p:ph type="ftr" sz="quarter" idx="4294967295"/>
          </p:nvPr>
        </p:nvSpPr>
        <p:spPr bwMode="auto">
          <a:xfrm>
            <a:off x="350642" y="6303260"/>
            <a:ext cx="3849699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ctr" anchorCtr="0" compatLnSpc="1">
            <a:prstTxWarp prst="textNoShape">
              <a:avLst/>
            </a:prstTxWarp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FontTx/>
              <a:buNone/>
            </a:pPr>
            <a:r>
              <a:rPr lang="en-US" altLang="nl-NL" sz="1000" dirty="0"/>
              <a:t>Improve Quality Services BV</a:t>
            </a:r>
          </a:p>
        </p:txBody>
      </p:sp>
      <p:sp>
        <p:nvSpPr>
          <p:cNvPr id="9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4324227" y="6303260"/>
            <a:ext cx="495546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>
              <a:spcBef>
                <a:spcPts val="200"/>
              </a:spcBef>
              <a:spcAft>
                <a:spcPts val="200"/>
              </a:spcAft>
            </a:pPr>
            <a:fld id="{0E5B00A8-C4F0-BC49-9899-4BCEFDD3511B}" type="slidenum">
              <a:rPr lang="en-US" sz="1000" smtClean="0">
                <a:solidFill>
                  <a:schemeClr val="tx2"/>
                </a:solidFill>
                <a:latin typeface="Arial" panose="020B0604020202020204" pitchFamily="34" charset="0"/>
              </a:rPr>
              <a:pPr>
                <a:spcBef>
                  <a:spcPts val="200"/>
                </a:spcBef>
                <a:spcAft>
                  <a:spcPts val="200"/>
                </a:spcAft>
              </a:pPr>
              <a:t>9</a:t>
            </a:fld>
            <a:endParaRPr lang="en-US" sz="1000" dirty="0">
              <a:solidFill>
                <a:schemeClr val="tx2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09132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200" dirty="0"/>
              <a:t>Quality Goals vs Test Policy</a:t>
            </a:r>
          </a:p>
        </p:txBody>
      </p:sp>
      <p:sp>
        <p:nvSpPr>
          <p:cNvPr id="9221" name="Oval 41"/>
          <p:cNvSpPr>
            <a:spLocks noChangeArrowheads="1"/>
          </p:cNvSpPr>
          <p:nvPr/>
        </p:nvSpPr>
        <p:spPr bwMode="auto">
          <a:xfrm>
            <a:off x="900113" y="1754188"/>
            <a:ext cx="7010400" cy="4267200"/>
          </a:xfrm>
          <a:prstGeom prst="ellipse">
            <a:avLst/>
          </a:prstGeom>
          <a:gradFill rotWithShape="1">
            <a:gsLst>
              <a:gs pos="0">
                <a:srgbClr val="E7EAFF"/>
              </a:gs>
              <a:gs pos="100000">
                <a:schemeClr val="accent1"/>
              </a:gs>
            </a:gsLst>
            <a:path path="shape">
              <a:fillToRect l="50000" t="50000" r="50000" b="50000"/>
            </a:path>
          </a:gra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endParaRPr lang="en-US" altLang="en-US" sz="2400" dirty="0">
              <a:latin typeface="Times New Roman" panose="02020603050405020304" pitchFamily="18" charset="0"/>
            </a:endParaRPr>
          </a:p>
        </p:txBody>
      </p:sp>
      <p:sp>
        <p:nvSpPr>
          <p:cNvPr id="9222" name="Text Box 42"/>
          <p:cNvSpPr txBox="1">
            <a:spLocks noChangeArrowheads="1"/>
          </p:cNvSpPr>
          <p:nvPr/>
        </p:nvSpPr>
        <p:spPr bwMode="auto">
          <a:xfrm>
            <a:off x="2744501" y="1989138"/>
            <a:ext cx="304064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2800" b="1" u="sng" dirty="0"/>
              <a:t>Company vision</a:t>
            </a:r>
            <a:endParaRPr lang="en-US" altLang="en-US" sz="2800" u="sng" dirty="0"/>
          </a:p>
        </p:txBody>
      </p:sp>
      <p:sp>
        <p:nvSpPr>
          <p:cNvPr id="9223" name="Oval 43"/>
          <p:cNvSpPr>
            <a:spLocks noChangeArrowheads="1"/>
          </p:cNvSpPr>
          <p:nvPr/>
        </p:nvSpPr>
        <p:spPr bwMode="auto">
          <a:xfrm>
            <a:off x="2063750" y="2852738"/>
            <a:ext cx="5184775" cy="2582862"/>
          </a:xfrm>
          <a:prstGeom prst="ellipse">
            <a:avLst/>
          </a:prstGeom>
          <a:gradFill rotWithShape="1">
            <a:gsLst>
              <a:gs pos="0">
                <a:srgbClr val="FFE1E1"/>
              </a:gs>
              <a:gs pos="100000">
                <a:srgbClr val="FFC299"/>
              </a:gs>
            </a:gsLst>
            <a:path path="shape">
              <a:fillToRect l="50000" t="50000" r="50000" b="50000"/>
            </a:path>
          </a:gra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endParaRPr lang="en-US" altLang="en-US" dirty="0"/>
          </a:p>
        </p:txBody>
      </p:sp>
      <p:sp>
        <p:nvSpPr>
          <p:cNvPr id="9224" name="Rectangle 44"/>
          <p:cNvSpPr>
            <a:spLocks noChangeArrowheads="1"/>
          </p:cNvSpPr>
          <p:nvPr/>
        </p:nvSpPr>
        <p:spPr bwMode="auto">
          <a:xfrm>
            <a:off x="3270250" y="3068638"/>
            <a:ext cx="24415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2800" b="1" u="sng" dirty="0"/>
              <a:t>Quality goals</a:t>
            </a:r>
          </a:p>
        </p:txBody>
      </p:sp>
      <p:sp>
        <p:nvSpPr>
          <p:cNvPr id="8201" name="Oval 45"/>
          <p:cNvSpPr>
            <a:spLocks noChangeArrowheads="1"/>
          </p:cNvSpPr>
          <p:nvPr/>
        </p:nvSpPr>
        <p:spPr bwMode="auto">
          <a:xfrm>
            <a:off x="4079875" y="4005263"/>
            <a:ext cx="2608263" cy="1138237"/>
          </a:xfrm>
          <a:prstGeom prst="ellipse">
            <a:avLst/>
          </a:prstGeom>
          <a:gradFill rotWithShape="1">
            <a:gsLst>
              <a:gs pos="0">
                <a:srgbClr val="FFFFFF"/>
              </a:gs>
              <a:gs pos="100000">
                <a:srgbClr val="DEE5F2"/>
              </a:gs>
            </a:gsLst>
            <a:path path="shape">
              <a:fillToRect l="50000" t="50000" r="50000" b="50000"/>
            </a:path>
          </a:gra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endParaRPr lang="en-US" altLang="en-US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202" name="Rectangle 46"/>
          <p:cNvSpPr>
            <a:spLocks noChangeArrowheads="1"/>
          </p:cNvSpPr>
          <p:nvPr/>
        </p:nvSpPr>
        <p:spPr bwMode="auto">
          <a:xfrm>
            <a:off x="4452171" y="4149725"/>
            <a:ext cx="203671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2800" b="1" u="sng" dirty="0"/>
              <a:t>Test policy</a:t>
            </a:r>
          </a:p>
        </p:txBody>
      </p:sp>
      <p:cxnSp>
        <p:nvCxnSpPr>
          <p:cNvPr id="8203" name="Rechte verbindingslijn 18"/>
          <p:cNvCxnSpPr>
            <a:cxnSpLocks noChangeShapeType="1"/>
          </p:cNvCxnSpPr>
          <p:nvPr/>
        </p:nvCxnSpPr>
        <p:spPr bwMode="auto">
          <a:xfrm>
            <a:off x="4079875" y="5013325"/>
            <a:ext cx="3024188" cy="792163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cxnSp>
      <p:sp>
        <p:nvSpPr>
          <p:cNvPr id="8205" name="Text Box 43"/>
          <p:cNvSpPr txBox="1">
            <a:spLocks noChangeArrowheads="1"/>
          </p:cNvSpPr>
          <p:nvPr/>
        </p:nvSpPr>
        <p:spPr bwMode="auto">
          <a:xfrm>
            <a:off x="6746875" y="4221163"/>
            <a:ext cx="2289711" cy="1130291"/>
          </a:xfrm>
          <a:prstGeom prst="rect">
            <a:avLst/>
          </a:prstGeom>
          <a:solidFill>
            <a:schemeClr val="bg1">
              <a:alpha val="52156"/>
            </a:schemeClr>
          </a:solidFill>
          <a:ln w="12700" algn="ctr">
            <a:solidFill>
              <a:schemeClr val="tx1"/>
            </a:solidFill>
            <a:miter lim="800000"/>
            <a:headEnd type="none" w="sm" len="sm"/>
            <a:tailEnd/>
          </a:ln>
        </p:spPr>
        <p:txBody>
          <a:bodyPr wrap="none" lIns="72000" tIns="72000" rIns="72000" bIns="720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Tx/>
              <a:buChar char="•"/>
            </a:pPr>
            <a:r>
              <a:rPr lang="en-US" altLang="en-US" sz="1600" dirty="0"/>
              <a:t> Product Quality</a:t>
            </a:r>
          </a:p>
          <a:p>
            <a:pPr eaLnBrk="1" hangingPunct="1">
              <a:buFontTx/>
              <a:buChar char="•"/>
            </a:pPr>
            <a:r>
              <a:rPr lang="en-US" altLang="en-US" sz="1600" dirty="0"/>
              <a:t> Process Effectiveness</a:t>
            </a:r>
          </a:p>
          <a:p>
            <a:pPr eaLnBrk="1" hangingPunct="1">
              <a:buFontTx/>
              <a:buChar char="•"/>
            </a:pPr>
            <a:r>
              <a:rPr lang="en-US" altLang="en-US" sz="1600" dirty="0"/>
              <a:t> Process Efficiency</a:t>
            </a:r>
          </a:p>
          <a:p>
            <a:pPr eaLnBrk="1" hangingPunct="1">
              <a:buFontTx/>
              <a:buChar char="•"/>
            </a:pPr>
            <a:r>
              <a:rPr lang="en-US" altLang="en-US" sz="1600" dirty="0"/>
              <a:t> Adherence to Process</a:t>
            </a:r>
          </a:p>
        </p:txBody>
      </p:sp>
      <p:sp>
        <p:nvSpPr>
          <p:cNvPr id="15" name="Tijdelijke aanduiding voor voettekst 3"/>
          <p:cNvSpPr>
            <a:spLocks noGrp="1"/>
          </p:cNvSpPr>
          <p:nvPr>
            <p:ph type="ftr" sz="quarter" idx="4294967295"/>
          </p:nvPr>
        </p:nvSpPr>
        <p:spPr bwMode="auto">
          <a:xfrm>
            <a:off x="350642" y="6303260"/>
            <a:ext cx="3849699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ctr" anchorCtr="0" compatLnSpc="1">
            <a:prstTxWarp prst="textNoShape">
              <a:avLst/>
            </a:prstTxWarp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FontTx/>
              <a:buNone/>
            </a:pPr>
            <a:r>
              <a:rPr lang="en-US" altLang="nl-NL" sz="1000" dirty="0"/>
              <a:t>Improve Quality Services BV</a:t>
            </a:r>
          </a:p>
        </p:txBody>
      </p:sp>
      <p:sp>
        <p:nvSpPr>
          <p:cNvPr id="1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4324227" y="6303260"/>
            <a:ext cx="495546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en-US" sz="1000" dirty="0">
                <a:solidFill>
                  <a:schemeClr val="tx2"/>
                </a:solidFill>
                <a:latin typeface="Arial" panose="020B0604020202020204" pitchFamily="34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28746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1" grpId="0" animBg="1"/>
      <p:bldP spid="9222" grpId="0"/>
      <p:bldP spid="9223" grpId="0" animBg="1"/>
      <p:bldP spid="9224" grpId="0"/>
      <p:bldP spid="8201" grpId="0" animBg="1"/>
      <p:bldP spid="8202" grpId="0"/>
      <p:bldP spid="820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How to achieve a Test Policy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0000" y="1645200"/>
            <a:ext cx="7887600" cy="4348800"/>
          </a:xfrm>
        </p:spPr>
        <p:txBody>
          <a:bodyPr/>
          <a:lstStyle/>
          <a:p>
            <a:endParaRPr lang="en-US" altLang="en-US" dirty="0"/>
          </a:p>
          <a:p>
            <a:r>
              <a:rPr lang="en-US" altLang="en-US" dirty="0"/>
              <a:t>How to achieve?</a:t>
            </a:r>
          </a:p>
          <a:p>
            <a:endParaRPr lang="en-US" altLang="en-US" dirty="0"/>
          </a:p>
          <a:p>
            <a:endParaRPr lang="en-US" altLang="en-US" dirty="0"/>
          </a:p>
          <a:p>
            <a:pPr lvl="1"/>
            <a:r>
              <a:rPr lang="en-US" altLang="en-US" dirty="0"/>
              <a:t>Top-down</a:t>
            </a:r>
          </a:p>
          <a:p>
            <a:pPr lvl="2"/>
            <a:r>
              <a:rPr lang="en-US" altLang="en-US" dirty="0"/>
              <a:t>policies, standards, laws</a:t>
            </a:r>
          </a:p>
          <a:p>
            <a:pPr lvl="2"/>
            <a:endParaRPr lang="en-US" altLang="en-US" dirty="0"/>
          </a:p>
          <a:p>
            <a:pPr lvl="2"/>
            <a:endParaRPr lang="en-US" altLang="en-US" dirty="0"/>
          </a:p>
          <a:p>
            <a:pPr lvl="1"/>
            <a:r>
              <a:rPr lang="en-US" altLang="en-US" dirty="0"/>
              <a:t>Bottom-up</a:t>
            </a:r>
          </a:p>
          <a:p>
            <a:pPr lvl="2"/>
            <a:r>
              <a:rPr lang="en-US" altLang="en-US" dirty="0"/>
              <a:t>project good practices</a:t>
            </a:r>
          </a:p>
        </p:txBody>
      </p:sp>
      <p:sp>
        <p:nvSpPr>
          <p:cNvPr id="20" name="Tijdelijke aanduiding voor voettekst 3"/>
          <p:cNvSpPr>
            <a:spLocks noGrp="1"/>
          </p:cNvSpPr>
          <p:nvPr>
            <p:ph type="ftr" sz="quarter" idx="4294967295"/>
          </p:nvPr>
        </p:nvSpPr>
        <p:spPr bwMode="auto">
          <a:xfrm>
            <a:off x="350642" y="6303260"/>
            <a:ext cx="3849699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ctr" anchorCtr="0" compatLnSpc="1">
            <a:prstTxWarp prst="textNoShape">
              <a:avLst/>
            </a:prstTxWarp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FontTx/>
              <a:buNone/>
            </a:pPr>
            <a:r>
              <a:rPr lang="en-US" altLang="nl-NL" sz="1000" dirty="0"/>
              <a:t>Improve Quality Services BV</a:t>
            </a:r>
          </a:p>
        </p:txBody>
      </p:sp>
      <p:sp>
        <p:nvSpPr>
          <p:cNvPr id="21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4324227" y="6303260"/>
            <a:ext cx="495546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en-US" sz="1000" dirty="0">
                <a:solidFill>
                  <a:schemeClr val="tx2"/>
                </a:solidFill>
                <a:latin typeface="Arial" panose="020B0604020202020204" pitchFamily="34" charset="0"/>
              </a:rPr>
              <a:t>5</a:t>
            </a:r>
          </a:p>
        </p:txBody>
      </p:sp>
      <p:grpSp>
        <p:nvGrpSpPr>
          <p:cNvPr id="5" name="Groep 4"/>
          <p:cNvGrpSpPr>
            <a:grpSpLocks noChangeAspect="1"/>
          </p:cNvGrpSpPr>
          <p:nvPr/>
        </p:nvGrpSpPr>
        <p:grpSpPr>
          <a:xfrm>
            <a:off x="5680899" y="3055442"/>
            <a:ext cx="2365200" cy="1439687"/>
            <a:chOff x="900113" y="1754188"/>
            <a:chExt cx="7010400" cy="4267200"/>
          </a:xfrm>
        </p:grpSpPr>
        <p:sp>
          <p:nvSpPr>
            <p:cNvPr id="22" name="Oval 41"/>
            <p:cNvSpPr>
              <a:spLocks noChangeArrowheads="1"/>
            </p:cNvSpPr>
            <p:nvPr/>
          </p:nvSpPr>
          <p:spPr bwMode="auto">
            <a:xfrm>
              <a:off x="900113" y="1754188"/>
              <a:ext cx="7010400" cy="4267200"/>
            </a:xfrm>
            <a:prstGeom prst="ellipse">
              <a:avLst/>
            </a:prstGeom>
            <a:gradFill rotWithShape="1">
              <a:gsLst>
                <a:gs pos="0">
                  <a:srgbClr val="E7EAFF"/>
                </a:gs>
                <a:gs pos="100000">
                  <a:schemeClr val="accent1"/>
                </a:gs>
              </a:gsLst>
              <a:path path="shape">
                <a:fillToRect l="50000" t="50000" r="50000" b="50000"/>
              </a:path>
            </a:gra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endParaRPr lang="en-US" altLang="en-US" sz="2400" dirty="0">
                <a:latin typeface="Times New Roman" panose="02020603050405020304" pitchFamily="18" charset="0"/>
              </a:endParaRPr>
            </a:p>
          </p:txBody>
        </p:sp>
        <p:sp>
          <p:nvSpPr>
            <p:cNvPr id="23" name="Oval 43"/>
            <p:cNvSpPr>
              <a:spLocks noChangeArrowheads="1"/>
            </p:cNvSpPr>
            <p:nvPr/>
          </p:nvSpPr>
          <p:spPr bwMode="auto">
            <a:xfrm>
              <a:off x="2063750" y="2852738"/>
              <a:ext cx="5184775" cy="2582862"/>
            </a:xfrm>
            <a:prstGeom prst="ellipse">
              <a:avLst/>
            </a:prstGeom>
            <a:gradFill rotWithShape="1">
              <a:gsLst>
                <a:gs pos="0">
                  <a:srgbClr val="FFE1E1"/>
                </a:gs>
                <a:gs pos="100000">
                  <a:srgbClr val="FFC299"/>
                </a:gs>
              </a:gsLst>
              <a:path path="shape">
                <a:fillToRect l="50000" t="50000" r="50000" b="50000"/>
              </a:path>
            </a:gra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endParaRPr lang="en-US" altLang="en-US" dirty="0"/>
            </a:p>
          </p:txBody>
        </p:sp>
        <p:sp>
          <p:nvSpPr>
            <p:cNvPr id="24" name="Oval 45"/>
            <p:cNvSpPr>
              <a:spLocks noChangeArrowheads="1"/>
            </p:cNvSpPr>
            <p:nvPr/>
          </p:nvSpPr>
          <p:spPr bwMode="auto">
            <a:xfrm>
              <a:off x="4079875" y="4005263"/>
              <a:ext cx="2608263" cy="1138237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DEE5F2"/>
                </a:gs>
              </a:gsLst>
              <a:path path="shape">
                <a:fillToRect l="50000" t="50000" r="50000" b="50000"/>
              </a:path>
            </a:gra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endPara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  <p:cxnSp>
          <p:nvCxnSpPr>
            <p:cNvPr id="25" name="Rechte verbindingslijn 18"/>
            <p:cNvCxnSpPr>
              <a:cxnSpLocks noChangeShapeType="1"/>
            </p:cNvCxnSpPr>
            <p:nvPr/>
          </p:nvCxnSpPr>
          <p:spPr bwMode="auto">
            <a:xfrm>
              <a:off x="4079875" y="5013325"/>
              <a:ext cx="3024188" cy="79216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cxnSp>
        <p:sp>
          <p:nvSpPr>
            <p:cNvPr id="26" name="AutoShape 42"/>
            <p:cNvSpPr>
              <a:spLocks noChangeArrowheads="1"/>
            </p:cNvSpPr>
            <p:nvPr/>
          </p:nvSpPr>
          <p:spPr bwMode="auto">
            <a:xfrm rot="5400000">
              <a:off x="5316920" y="3752468"/>
              <a:ext cx="503238" cy="504000"/>
            </a:xfrm>
            <a:custGeom>
              <a:avLst/>
              <a:gdLst>
                <a:gd name="T0" fmla="*/ 2147483647 w 21600"/>
                <a:gd name="T1" fmla="*/ 0 h 21600"/>
                <a:gd name="T2" fmla="*/ 0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3375 w 21600"/>
                <a:gd name="T13" fmla="*/ 5400 h 21600"/>
                <a:gd name="T14" fmla="*/ 18900 w 21600"/>
                <a:gd name="T15" fmla="*/ 162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lnTo>
                    <a:pt x="16200" y="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lnTo>
                    <a:pt x="135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lnTo>
                    <a:pt x="0" y="5400"/>
                  </a:lnTo>
                  <a:close/>
                </a:path>
              </a:pathLst>
            </a:custGeom>
            <a:solidFill>
              <a:srgbClr val="FFCC99"/>
            </a:solidFill>
            <a:ln w="9525" algn="ctr">
              <a:solidFill>
                <a:schemeClr val="tx2"/>
              </a:solidFill>
              <a:miter lim="800000"/>
              <a:headEnd type="none" w="sm" len="sm"/>
              <a:tailEnd/>
            </a:ln>
          </p:spPr>
          <p:txBody>
            <a:bodyPr wrap="none" lIns="180000" tIns="180000" rIns="180000" bIns="180000" anchor="ctr">
              <a:spAutoFit/>
            </a:bodyPr>
            <a:lstStyle/>
            <a:p>
              <a:endParaRPr lang="en-US" dirty="0"/>
            </a:p>
          </p:txBody>
        </p:sp>
        <p:sp>
          <p:nvSpPr>
            <p:cNvPr id="27" name="AutoShape 44"/>
            <p:cNvSpPr>
              <a:spLocks noChangeArrowheads="1"/>
            </p:cNvSpPr>
            <p:nvPr/>
          </p:nvSpPr>
          <p:spPr bwMode="auto">
            <a:xfrm rot="5400000">
              <a:off x="5733878" y="2852357"/>
              <a:ext cx="503238" cy="504000"/>
            </a:xfrm>
            <a:custGeom>
              <a:avLst/>
              <a:gdLst>
                <a:gd name="T0" fmla="*/ 2147483647 w 21600"/>
                <a:gd name="T1" fmla="*/ 0 h 21600"/>
                <a:gd name="T2" fmla="*/ 0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3375 w 21600"/>
                <a:gd name="T13" fmla="*/ 5400 h 21600"/>
                <a:gd name="T14" fmla="*/ 18900 w 21600"/>
                <a:gd name="T15" fmla="*/ 162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lnTo>
                    <a:pt x="16200" y="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lnTo>
                    <a:pt x="135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lnTo>
                    <a:pt x="0" y="5400"/>
                  </a:lnTo>
                  <a:close/>
                </a:path>
              </a:pathLst>
            </a:custGeom>
            <a:solidFill>
              <a:srgbClr val="CDD7EB"/>
            </a:solidFill>
            <a:ln w="9525" algn="ctr">
              <a:solidFill>
                <a:schemeClr val="tx2"/>
              </a:solidFill>
              <a:miter lim="800000"/>
              <a:headEnd type="none" w="sm" len="sm"/>
              <a:tailEnd/>
            </a:ln>
          </p:spPr>
          <p:txBody>
            <a:bodyPr wrap="none" lIns="180000" tIns="180000" rIns="180000" bIns="180000" anchor="ctr">
              <a:spAutoFit/>
            </a:bodyPr>
            <a:lstStyle/>
            <a:p>
              <a:endParaRPr lang="en-US" dirty="0"/>
            </a:p>
          </p:txBody>
        </p:sp>
      </p:grpSp>
      <p:grpSp>
        <p:nvGrpSpPr>
          <p:cNvPr id="7" name="Groep 6"/>
          <p:cNvGrpSpPr>
            <a:grpSpLocks noChangeAspect="1"/>
          </p:cNvGrpSpPr>
          <p:nvPr/>
        </p:nvGrpSpPr>
        <p:grpSpPr>
          <a:xfrm>
            <a:off x="5680384" y="4620521"/>
            <a:ext cx="2365715" cy="1440000"/>
            <a:chOff x="900113" y="1754188"/>
            <a:chExt cx="7010400" cy="4267200"/>
          </a:xfrm>
        </p:grpSpPr>
        <p:sp>
          <p:nvSpPr>
            <p:cNvPr id="28" name="Oval 41"/>
            <p:cNvSpPr>
              <a:spLocks noChangeAspect="1" noChangeArrowheads="1"/>
            </p:cNvSpPr>
            <p:nvPr/>
          </p:nvSpPr>
          <p:spPr bwMode="auto">
            <a:xfrm>
              <a:off x="900113" y="1754188"/>
              <a:ext cx="7010400" cy="4267200"/>
            </a:xfrm>
            <a:prstGeom prst="ellipse">
              <a:avLst/>
            </a:prstGeom>
            <a:gradFill rotWithShape="1">
              <a:gsLst>
                <a:gs pos="0">
                  <a:srgbClr val="E7EAFF"/>
                </a:gs>
                <a:gs pos="100000">
                  <a:schemeClr val="accent1"/>
                </a:gs>
              </a:gsLst>
              <a:path path="shape">
                <a:fillToRect l="50000" t="50000" r="50000" b="50000"/>
              </a:path>
            </a:gra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endParaRPr lang="en-US" altLang="en-US" sz="2400" dirty="0">
                <a:latin typeface="Times New Roman" panose="02020603050405020304" pitchFamily="18" charset="0"/>
              </a:endParaRPr>
            </a:p>
          </p:txBody>
        </p:sp>
        <p:sp>
          <p:nvSpPr>
            <p:cNvPr id="29" name="Oval 43"/>
            <p:cNvSpPr>
              <a:spLocks noChangeAspect="1" noChangeArrowheads="1"/>
            </p:cNvSpPr>
            <p:nvPr/>
          </p:nvSpPr>
          <p:spPr bwMode="auto">
            <a:xfrm>
              <a:off x="2063750" y="2852738"/>
              <a:ext cx="5184775" cy="2582862"/>
            </a:xfrm>
            <a:prstGeom prst="ellipse">
              <a:avLst/>
            </a:prstGeom>
            <a:gradFill rotWithShape="1">
              <a:gsLst>
                <a:gs pos="0">
                  <a:srgbClr val="FFE1E1"/>
                </a:gs>
                <a:gs pos="100000">
                  <a:srgbClr val="FFC299"/>
                </a:gs>
              </a:gsLst>
              <a:path path="shape">
                <a:fillToRect l="50000" t="50000" r="50000" b="50000"/>
              </a:path>
            </a:gra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endParaRPr lang="en-US" altLang="en-US" dirty="0"/>
            </a:p>
          </p:txBody>
        </p:sp>
        <p:sp>
          <p:nvSpPr>
            <p:cNvPr id="30" name="Oval 45"/>
            <p:cNvSpPr>
              <a:spLocks noChangeAspect="1" noChangeArrowheads="1"/>
            </p:cNvSpPr>
            <p:nvPr/>
          </p:nvSpPr>
          <p:spPr bwMode="auto">
            <a:xfrm>
              <a:off x="4079875" y="4005263"/>
              <a:ext cx="2608263" cy="1138237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DEE5F2"/>
                </a:gs>
              </a:gsLst>
              <a:path path="shape">
                <a:fillToRect l="50000" t="50000" r="50000" b="50000"/>
              </a:path>
            </a:gra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endPara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  <p:cxnSp>
          <p:nvCxnSpPr>
            <p:cNvPr id="31" name="Rechte verbindingslijn 18"/>
            <p:cNvCxnSpPr>
              <a:cxnSpLocks noChangeAspect="1" noChangeShapeType="1"/>
            </p:cNvCxnSpPr>
            <p:nvPr/>
          </p:nvCxnSpPr>
          <p:spPr bwMode="auto">
            <a:xfrm>
              <a:off x="4079875" y="5013325"/>
              <a:ext cx="3024188" cy="79216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cxnSp>
        <p:sp>
          <p:nvSpPr>
            <p:cNvPr id="32" name="AutoShape 42"/>
            <p:cNvSpPr>
              <a:spLocks noChangeAspect="1" noChangeArrowheads="1"/>
            </p:cNvSpPr>
            <p:nvPr/>
          </p:nvSpPr>
          <p:spPr bwMode="auto">
            <a:xfrm rot="16200000">
              <a:off x="5316920" y="3752468"/>
              <a:ext cx="503238" cy="504000"/>
            </a:xfrm>
            <a:custGeom>
              <a:avLst/>
              <a:gdLst>
                <a:gd name="T0" fmla="*/ 2147483647 w 21600"/>
                <a:gd name="T1" fmla="*/ 0 h 21600"/>
                <a:gd name="T2" fmla="*/ 0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3375 w 21600"/>
                <a:gd name="T13" fmla="*/ 5400 h 21600"/>
                <a:gd name="T14" fmla="*/ 18900 w 21600"/>
                <a:gd name="T15" fmla="*/ 162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lnTo>
                    <a:pt x="16200" y="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lnTo>
                    <a:pt x="135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lnTo>
                    <a:pt x="0" y="5400"/>
                  </a:lnTo>
                  <a:close/>
                </a:path>
              </a:pathLst>
            </a:custGeom>
            <a:solidFill>
              <a:srgbClr val="FFCC99"/>
            </a:solidFill>
            <a:ln w="9525" algn="ctr">
              <a:solidFill>
                <a:schemeClr val="tx2"/>
              </a:solidFill>
              <a:miter lim="800000"/>
              <a:headEnd type="none" w="sm" len="sm"/>
              <a:tailEnd/>
            </a:ln>
          </p:spPr>
          <p:txBody>
            <a:bodyPr wrap="none" lIns="180000" tIns="180000" rIns="180000" bIns="180000" anchor="ctr">
              <a:spAutoFit/>
            </a:bodyPr>
            <a:lstStyle/>
            <a:p>
              <a:endParaRPr lang="en-US" dirty="0"/>
            </a:p>
          </p:txBody>
        </p:sp>
        <p:sp>
          <p:nvSpPr>
            <p:cNvPr id="33" name="AutoShape 44"/>
            <p:cNvSpPr>
              <a:spLocks noChangeAspect="1" noChangeArrowheads="1"/>
            </p:cNvSpPr>
            <p:nvPr/>
          </p:nvSpPr>
          <p:spPr bwMode="auto">
            <a:xfrm rot="16200000">
              <a:off x="5733878" y="2852357"/>
              <a:ext cx="503238" cy="504000"/>
            </a:xfrm>
            <a:custGeom>
              <a:avLst/>
              <a:gdLst>
                <a:gd name="T0" fmla="*/ 2147483647 w 21600"/>
                <a:gd name="T1" fmla="*/ 0 h 21600"/>
                <a:gd name="T2" fmla="*/ 0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3375 w 21600"/>
                <a:gd name="T13" fmla="*/ 5400 h 21600"/>
                <a:gd name="T14" fmla="*/ 18900 w 21600"/>
                <a:gd name="T15" fmla="*/ 162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lnTo>
                    <a:pt x="16200" y="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lnTo>
                    <a:pt x="135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lnTo>
                    <a:pt x="0" y="5400"/>
                  </a:lnTo>
                  <a:close/>
                </a:path>
              </a:pathLst>
            </a:custGeom>
            <a:solidFill>
              <a:srgbClr val="CDD7EB"/>
            </a:solidFill>
            <a:ln w="9525" algn="ctr">
              <a:solidFill>
                <a:schemeClr val="tx2"/>
              </a:solidFill>
              <a:miter lim="800000"/>
              <a:headEnd type="none" w="sm" len="sm"/>
              <a:tailEnd/>
            </a:ln>
          </p:spPr>
          <p:txBody>
            <a:bodyPr wrap="none" lIns="180000" tIns="180000" rIns="180000" bIns="180000" anchor="ctr">
              <a:spAutoFit/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268560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Analyze Vision and Quality Goals</a:t>
            </a:r>
          </a:p>
        </p:txBody>
      </p:sp>
      <p:sp>
        <p:nvSpPr>
          <p:cNvPr id="10245" name="Rectangle 12"/>
          <p:cNvSpPr>
            <a:spLocks noChangeArrowheads="1"/>
          </p:cNvSpPr>
          <p:nvPr/>
        </p:nvSpPr>
        <p:spPr bwMode="auto">
          <a:xfrm>
            <a:off x="539999" y="1645200"/>
            <a:ext cx="8172679" cy="43488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schemeClr val="tx2"/>
                </a:solidFill>
              </a:rPr>
              <a:t>Form groups of 5 persons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schemeClr val="tx2"/>
                </a:solidFill>
              </a:rPr>
              <a:t>Choose a company vision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schemeClr val="tx2"/>
                </a:solidFill>
              </a:rPr>
              <a:t>Give 5 characteristics of the vision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schemeClr val="tx2"/>
                </a:solidFill>
              </a:rPr>
              <a:t>Deduce quality goals from the vision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schemeClr val="tx2"/>
                </a:solidFill>
              </a:rPr>
              <a:t>Define the test policy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schemeClr val="tx2"/>
                </a:solidFill>
              </a:rPr>
              <a:t>Present to other groups</a:t>
            </a:r>
          </a:p>
        </p:txBody>
      </p:sp>
      <p:sp>
        <p:nvSpPr>
          <p:cNvPr id="6" name="Tijdelijke aanduiding voor voettekst 3"/>
          <p:cNvSpPr>
            <a:spLocks noGrp="1"/>
          </p:cNvSpPr>
          <p:nvPr>
            <p:ph type="ftr" sz="quarter" idx="4294967295"/>
          </p:nvPr>
        </p:nvSpPr>
        <p:spPr bwMode="auto">
          <a:xfrm>
            <a:off x="350642" y="6303260"/>
            <a:ext cx="3849699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ctr" anchorCtr="0" compatLnSpc="1">
            <a:prstTxWarp prst="textNoShape">
              <a:avLst/>
            </a:prstTxWarp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FontTx/>
              <a:buNone/>
            </a:pPr>
            <a:r>
              <a:rPr lang="en-US" altLang="nl-NL" sz="1000" dirty="0"/>
              <a:t>Improve Quality Services BV</a:t>
            </a:r>
          </a:p>
        </p:txBody>
      </p:sp>
      <p:sp>
        <p:nvSpPr>
          <p:cNvPr id="7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4324227" y="6303260"/>
            <a:ext cx="495546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en-US" sz="1000" dirty="0">
                <a:solidFill>
                  <a:schemeClr val="tx2"/>
                </a:solidFill>
                <a:latin typeface="Arial" panose="020B0604020202020204" pitchFamily="34" charset="0"/>
              </a:rPr>
              <a:t>6</a:t>
            </a:r>
          </a:p>
        </p:txBody>
      </p:sp>
      <p:sp>
        <p:nvSpPr>
          <p:cNvPr id="8" name="Text Box 12"/>
          <p:cNvSpPr txBox="1">
            <a:spLocks noChangeArrowheads="1"/>
          </p:cNvSpPr>
          <p:nvPr/>
        </p:nvSpPr>
        <p:spPr bwMode="auto">
          <a:xfrm>
            <a:off x="7775575" y="0"/>
            <a:ext cx="1366838" cy="461963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>
                <a:solidFill>
                  <a:srgbClr val="000066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rgbClr val="000066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rgbClr val="000066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rgbClr val="000066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rgbClr val="000066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66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66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66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66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nl-NL" sz="2400"/>
              <a:t>Exercise</a:t>
            </a:r>
          </a:p>
        </p:txBody>
      </p:sp>
      <p:pic>
        <p:nvPicPr>
          <p:cNvPr id="3074" name="Picture 2" descr="http://bajo.nl/images/bart_met_flipover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2141" y="2574955"/>
            <a:ext cx="2695575" cy="2800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6975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en-GB" altLang="en-US" dirty="0"/>
              <a:t>Governance</a:t>
            </a:r>
          </a:p>
        </p:txBody>
      </p:sp>
      <p:sp>
        <p:nvSpPr>
          <p:cNvPr id="5" name="Ondertitel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l-NL" dirty="0" err="1"/>
              <a:t>July</a:t>
            </a:r>
            <a:r>
              <a:rPr lang="nl-NL" dirty="0"/>
              <a:t> 13th, 2016</a:t>
            </a:r>
          </a:p>
        </p:txBody>
      </p:sp>
    </p:spTree>
    <p:extLst>
      <p:ext uri="{BB962C8B-B14F-4D97-AF65-F5344CB8AC3E}">
        <p14:creationId xmlns:p14="http://schemas.microsoft.com/office/powerpoint/2010/main" val="31388097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Governance Model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Form groups of 5 persons</a:t>
            </a:r>
          </a:p>
          <a:p>
            <a:r>
              <a:rPr lang="en-US" dirty="0"/>
              <a:t>Each person reads the case</a:t>
            </a:r>
          </a:p>
          <a:p>
            <a:r>
              <a:rPr lang="en-US" dirty="0"/>
              <a:t>Discuss in the group how the cooperation is between supplier and customer</a:t>
            </a:r>
          </a:p>
          <a:p>
            <a:pPr lvl="1"/>
            <a:r>
              <a:rPr lang="en-US" dirty="0"/>
              <a:t>What are the components you describe?</a:t>
            </a:r>
          </a:p>
          <a:p>
            <a:pPr lvl="1"/>
            <a:r>
              <a:rPr lang="en-US" dirty="0"/>
              <a:t>Denote elaboration per component on flip over</a:t>
            </a:r>
          </a:p>
          <a:p>
            <a:r>
              <a:rPr lang="en-US" dirty="0"/>
              <a:t>Per group the results are presented to other groups</a:t>
            </a:r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F0C45-9FD3-0E4C-B655-5E86CEFBF76C}" type="datetime1">
              <a:rPr lang="en-US" smtClean="0"/>
              <a:t>7/20/2016</a:t>
            </a:fld>
            <a:endParaRPr lang="en-US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Improve Quality Services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B00A8-C4F0-BC49-9899-4BCEFDD3511B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84219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Afbeelding 14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619" y="396815"/>
            <a:ext cx="7969752" cy="5765583"/>
          </a:xfrm>
          <a:prstGeom prst="rect">
            <a:avLst/>
          </a:prstGeom>
        </p:spPr>
      </p:pic>
      <p:sp>
        <p:nvSpPr>
          <p:cNvPr id="147" name="Titel 1"/>
          <p:cNvSpPr>
            <a:spLocks noGrp="1"/>
          </p:cNvSpPr>
          <p:nvPr>
            <p:ph type="title"/>
          </p:nvPr>
        </p:nvSpPr>
        <p:spPr>
          <a:xfrm>
            <a:off x="397000" y="0"/>
            <a:ext cx="8350001" cy="591553"/>
          </a:xfrm>
          <a:noFill/>
        </p:spPr>
        <p:txBody>
          <a:bodyPr/>
          <a:lstStyle/>
          <a:p>
            <a:pPr algn="ctr"/>
            <a:r>
              <a:rPr lang="en-AU" dirty="0"/>
              <a:t>Possible governance model on case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22855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1372" y="554400"/>
            <a:ext cx="8350001" cy="1015200"/>
          </a:xfrm>
          <a:noFill/>
        </p:spPr>
        <p:txBody>
          <a:bodyPr/>
          <a:lstStyle/>
          <a:p>
            <a:r>
              <a:rPr lang="en-AU" dirty="0"/>
              <a:t>Components of a Governance Model</a:t>
            </a:r>
            <a:endParaRPr lang="en-US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B00A8-C4F0-BC49-9899-4BCEFDD3511B}" type="slidenum">
              <a:rPr lang="nl-NL" smtClean="0"/>
              <a:pPr/>
              <a:t>16</a:t>
            </a:fld>
            <a:endParaRPr lang="nl-NL" dirty="0"/>
          </a:p>
        </p:txBody>
      </p:sp>
      <p:cxnSp>
        <p:nvCxnSpPr>
          <p:cNvPr id="7" name="Straight Connector 10"/>
          <p:cNvCxnSpPr/>
          <p:nvPr/>
        </p:nvCxnSpPr>
        <p:spPr bwMode="auto">
          <a:xfrm>
            <a:off x="3154340" y="1935800"/>
            <a:ext cx="0" cy="494531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" name="Straight Connector 12"/>
          <p:cNvCxnSpPr/>
          <p:nvPr/>
        </p:nvCxnSpPr>
        <p:spPr bwMode="auto">
          <a:xfrm>
            <a:off x="1786188" y="1926275"/>
            <a:ext cx="1368152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" name="Straight Connector 20"/>
          <p:cNvCxnSpPr/>
          <p:nvPr/>
        </p:nvCxnSpPr>
        <p:spPr bwMode="auto">
          <a:xfrm>
            <a:off x="2506268" y="1494227"/>
            <a:ext cx="0" cy="432048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" name="Straight Connector 23"/>
          <p:cNvCxnSpPr/>
          <p:nvPr/>
        </p:nvCxnSpPr>
        <p:spPr bwMode="auto">
          <a:xfrm>
            <a:off x="1786188" y="1935800"/>
            <a:ext cx="0" cy="494531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1" name="Rectangle 4"/>
          <p:cNvSpPr/>
          <p:nvPr/>
        </p:nvSpPr>
        <p:spPr bwMode="auto">
          <a:xfrm>
            <a:off x="1930204" y="1225245"/>
            <a:ext cx="1080120" cy="432048"/>
          </a:xfrm>
          <a:prstGeom prst="rect">
            <a:avLst/>
          </a:prstGeom>
          <a:solidFill>
            <a:srgbClr val="E37E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AU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Gill Sans Light" pitchFamily="36" charset="0"/>
              <a:ea typeface="ＭＳ Ｐゴシック" pitchFamily="124" charset="-128"/>
              <a:cs typeface="ＭＳ Ｐゴシック" pitchFamily="124" charset="-128"/>
            </a:endParaRPr>
          </a:p>
        </p:txBody>
      </p:sp>
      <p:sp>
        <p:nvSpPr>
          <p:cNvPr id="12" name="Rectangle 5"/>
          <p:cNvSpPr/>
          <p:nvPr/>
        </p:nvSpPr>
        <p:spPr bwMode="auto">
          <a:xfrm>
            <a:off x="1282132" y="2161349"/>
            <a:ext cx="1080120" cy="432048"/>
          </a:xfrm>
          <a:prstGeom prst="rect">
            <a:avLst/>
          </a:prstGeom>
          <a:solidFill>
            <a:srgbClr val="E37E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AU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Gill Sans Light" pitchFamily="36" charset="0"/>
              <a:ea typeface="ＭＳ Ｐゴシック" pitchFamily="124" charset="-128"/>
              <a:cs typeface="ＭＳ Ｐゴシック" pitchFamily="124" charset="-128"/>
            </a:endParaRPr>
          </a:p>
        </p:txBody>
      </p:sp>
      <p:sp>
        <p:nvSpPr>
          <p:cNvPr id="13" name="Rectangle 6"/>
          <p:cNvSpPr/>
          <p:nvPr/>
        </p:nvSpPr>
        <p:spPr bwMode="auto">
          <a:xfrm>
            <a:off x="2650284" y="2161349"/>
            <a:ext cx="1080120" cy="432048"/>
          </a:xfrm>
          <a:prstGeom prst="rect">
            <a:avLst/>
          </a:prstGeom>
          <a:solidFill>
            <a:srgbClr val="E37E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AU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Gill Sans Light" pitchFamily="36" charset="0"/>
              <a:ea typeface="ＭＳ Ｐゴシック" pitchFamily="124" charset="-128"/>
              <a:cs typeface="ＭＳ Ｐゴシック" pitchFamily="124" charset="-128"/>
            </a:endParaRPr>
          </a:p>
        </p:txBody>
      </p:sp>
      <p:pic>
        <p:nvPicPr>
          <p:cNvPr id="15" name="Picture 25" descr="15MAY2014ROSSGARLAND-63.jpg"/>
          <p:cNvPicPr preferRelativeResize="0">
            <a:picLocks/>
          </p:cNvPicPr>
          <p:nvPr/>
        </p:nvPicPr>
        <p:blipFill>
          <a:blip r:embed="rId2"/>
          <a:srcRect t="40992" r="42262"/>
          <a:stretch>
            <a:fillRect/>
          </a:stretch>
        </p:blipFill>
        <p:spPr>
          <a:xfrm>
            <a:off x="1282132" y="2779828"/>
            <a:ext cx="2448272" cy="1644317"/>
          </a:xfrm>
          <a:prstGeom prst="rect">
            <a:avLst/>
          </a:prstGeom>
        </p:spPr>
      </p:pic>
      <p:sp>
        <p:nvSpPr>
          <p:cNvPr id="18" name="Documents"/>
          <p:cNvSpPr>
            <a:spLocks noEditPoints="1" noChangeArrowheads="1"/>
          </p:cNvSpPr>
          <p:nvPr/>
        </p:nvSpPr>
        <p:spPr bwMode="auto">
          <a:xfrm>
            <a:off x="1282132" y="4585174"/>
            <a:ext cx="992510" cy="1477094"/>
          </a:xfrm>
          <a:custGeom>
            <a:avLst/>
            <a:gdLst>
              <a:gd name="T0" fmla="*/ 0 w 21600"/>
              <a:gd name="T1" fmla="*/ 2800 h 21600"/>
              <a:gd name="T2" fmla="*/ 3468 w 21600"/>
              <a:gd name="T3" fmla="*/ 0 h 21600"/>
              <a:gd name="T4" fmla="*/ 21653 w 21600"/>
              <a:gd name="T5" fmla="*/ 18828 h 21600"/>
              <a:gd name="T6" fmla="*/ 19954 w 21600"/>
              <a:gd name="T7" fmla="*/ 20214 h 21600"/>
              <a:gd name="T8" fmla="*/ 18256 w 21600"/>
              <a:gd name="T9" fmla="*/ 21628 h 21600"/>
              <a:gd name="T10" fmla="*/ 19954 w 21600"/>
              <a:gd name="T11" fmla="*/ 1428 h 21600"/>
              <a:gd name="T12" fmla="*/ 18256 w 21600"/>
              <a:gd name="T13" fmla="*/ 2800 h 21600"/>
              <a:gd name="T14" fmla="*/ 1645 w 21600"/>
              <a:gd name="T15" fmla="*/ 1428 h 21600"/>
              <a:gd name="T16" fmla="*/ 21600 w 21600"/>
              <a:gd name="T17" fmla="*/ 0 h 21600"/>
              <a:gd name="T18" fmla="*/ 10800 w 21600"/>
              <a:gd name="T19" fmla="*/ 0 h 21600"/>
              <a:gd name="T20" fmla="*/ 0 w 21600"/>
              <a:gd name="T21" fmla="*/ 10800 h 21600"/>
              <a:gd name="T22" fmla="*/ 21600 w 21600"/>
              <a:gd name="T23" fmla="*/ 10800 h 21600"/>
              <a:gd name="T24" fmla="*/ 1645 w 21600"/>
              <a:gd name="T25" fmla="*/ 4171 h 21600"/>
              <a:gd name="T26" fmla="*/ 16522 w 21600"/>
              <a:gd name="T27" fmla="*/ 17314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T24" t="T25" r="T26" b="T27"/>
            <a:pathLst>
              <a:path w="21600" h="21600" extrusionOk="0">
                <a:moveTo>
                  <a:pt x="0" y="18014"/>
                </a:moveTo>
                <a:lnTo>
                  <a:pt x="0" y="2800"/>
                </a:lnTo>
                <a:lnTo>
                  <a:pt x="1645" y="2800"/>
                </a:lnTo>
                <a:lnTo>
                  <a:pt x="1645" y="1428"/>
                </a:lnTo>
                <a:lnTo>
                  <a:pt x="3468" y="1428"/>
                </a:lnTo>
                <a:lnTo>
                  <a:pt x="3468" y="0"/>
                </a:lnTo>
                <a:lnTo>
                  <a:pt x="21653" y="0"/>
                </a:lnTo>
                <a:lnTo>
                  <a:pt x="21653" y="18828"/>
                </a:lnTo>
                <a:lnTo>
                  <a:pt x="19954" y="18828"/>
                </a:lnTo>
                <a:lnTo>
                  <a:pt x="19954" y="20214"/>
                </a:lnTo>
                <a:lnTo>
                  <a:pt x="18256" y="20214"/>
                </a:lnTo>
                <a:lnTo>
                  <a:pt x="18256" y="21600"/>
                </a:lnTo>
                <a:lnTo>
                  <a:pt x="4434" y="21600"/>
                </a:lnTo>
                <a:lnTo>
                  <a:pt x="0" y="18014"/>
                </a:lnTo>
                <a:close/>
              </a:path>
              <a:path w="21600" h="21600" extrusionOk="0">
                <a:moveTo>
                  <a:pt x="3486" y="1428"/>
                </a:moveTo>
                <a:lnTo>
                  <a:pt x="19954" y="1428"/>
                </a:lnTo>
                <a:lnTo>
                  <a:pt x="19954" y="20214"/>
                </a:lnTo>
                <a:lnTo>
                  <a:pt x="18256" y="20214"/>
                </a:lnTo>
                <a:lnTo>
                  <a:pt x="18256" y="2800"/>
                </a:lnTo>
                <a:lnTo>
                  <a:pt x="1645" y="2800"/>
                </a:lnTo>
                <a:lnTo>
                  <a:pt x="1645" y="1428"/>
                </a:lnTo>
                <a:lnTo>
                  <a:pt x="3486" y="1428"/>
                </a:lnTo>
                <a:close/>
              </a:path>
              <a:path w="21600" h="21600" extrusionOk="0">
                <a:moveTo>
                  <a:pt x="0" y="18014"/>
                </a:moveTo>
                <a:lnTo>
                  <a:pt x="4434" y="18000"/>
                </a:lnTo>
                <a:lnTo>
                  <a:pt x="4434" y="21600"/>
                </a:lnTo>
                <a:lnTo>
                  <a:pt x="0" y="18014"/>
                </a:lnTo>
                <a:close/>
              </a:path>
            </a:pathLst>
          </a:custGeom>
          <a:solidFill>
            <a:srgbClr val="3C480B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 sz="1100" b="1" dirty="0">
              <a:solidFill>
                <a:schemeClr val="bg1"/>
              </a:solidFill>
              <a:latin typeface="Calibri" pitchFamily="34" charset="0"/>
            </a:endParaRPr>
          </a:p>
          <a:p>
            <a:endParaRPr lang="en-AU" sz="1100" b="1" dirty="0">
              <a:solidFill>
                <a:schemeClr val="bg1"/>
              </a:solidFill>
              <a:latin typeface="Calibri" pitchFamily="34" charset="0"/>
            </a:endParaRPr>
          </a:p>
          <a:p>
            <a:r>
              <a:rPr lang="en-AU" sz="1100" b="1" dirty="0">
                <a:solidFill>
                  <a:schemeClr val="bg1"/>
                </a:solidFill>
                <a:latin typeface="Calibri" pitchFamily="34" charset="0"/>
              </a:rPr>
              <a:t>Business case</a:t>
            </a:r>
          </a:p>
        </p:txBody>
      </p:sp>
      <p:sp>
        <p:nvSpPr>
          <p:cNvPr id="19" name="Documents"/>
          <p:cNvSpPr>
            <a:spLocks noEditPoints="1" noChangeArrowheads="1"/>
          </p:cNvSpPr>
          <p:nvPr/>
        </p:nvSpPr>
        <p:spPr bwMode="auto">
          <a:xfrm>
            <a:off x="2722292" y="4585174"/>
            <a:ext cx="992510" cy="1477094"/>
          </a:xfrm>
          <a:custGeom>
            <a:avLst/>
            <a:gdLst>
              <a:gd name="T0" fmla="*/ 0 w 21600"/>
              <a:gd name="T1" fmla="*/ 2800 h 21600"/>
              <a:gd name="T2" fmla="*/ 3468 w 21600"/>
              <a:gd name="T3" fmla="*/ 0 h 21600"/>
              <a:gd name="T4" fmla="*/ 21653 w 21600"/>
              <a:gd name="T5" fmla="*/ 18828 h 21600"/>
              <a:gd name="T6" fmla="*/ 19954 w 21600"/>
              <a:gd name="T7" fmla="*/ 20214 h 21600"/>
              <a:gd name="T8" fmla="*/ 18256 w 21600"/>
              <a:gd name="T9" fmla="*/ 21628 h 21600"/>
              <a:gd name="T10" fmla="*/ 19954 w 21600"/>
              <a:gd name="T11" fmla="*/ 1428 h 21600"/>
              <a:gd name="T12" fmla="*/ 18256 w 21600"/>
              <a:gd name="T13" fmla="*/ 2800 h 21600"/>
              <a:gd name="T14" fmla="*/ 1645 w 21600"/>
              <a:gd name="T15" fmla="*/ 1428 h 21600"/>
              <a:gd name="T16" fmla="*/ 21600 w 21600"/>
              <a:gd name="T17" fmla="*/ 0 h 21600"/>
              <a:gd name="T18" fmla="*/ 10800 w 21600"/>
              <a:gd name="T19" fmla="*/ 0 h 21600"/>
              <a:gd name="T20" fmla="*/ 0 w 21600"/>
              <a:gd name="T21" fmla="*/ 10800 h 21600"/>
              <a:gd name="T22" fmla="*/ 21600 w 21600"/>
              <a:gd name="T23" fmla="*/ 10800 h 21600"/>
              <a:gd name="T24" fmla="*/ 1645 w 21600"/>
              <a:gd name="T25" fmla="*/ 4171 h 21600"/>
              <a:gd name="T26" fmla="*/ 16522 w 21600"/>
              <a:gd name="T27" fmla="*/ 17314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T24" t="T25" r="T26" b="T27"/>
            <a:pathLst>
              <a:path w="21600" h="21600" extrusionOk="0">
                <a:moveTo>
                  <a:pt x="0" y="18014"/>
                </a:moveTo>
                <a:lnTo>
                  <a:pt x="0" y="2800"/>
                </a:lnTo>
                <a:lnTo>
                  <a:pt x="1645" y="2800"/>
                </a:lnTo>
                <a:lnTo>
                  <a:pt x="1645" y="1428"/>
                </a:lnTo>
                <a:lnTo>
                  <a:pt x="3468" y="1428"/>
                </a:lnTo>
                <a:lnTo>
                  <a:pt x="3468" y="0"/>
                </a:lnTo>
                <a:lnTo>
                  <a:pt x="21653" y="0"/>
                </a:lnTo>
                <a:lnTo>
                  <a:pt x="21653" y="18828"/>
                </a:lnTo>
                <a:lnTo>
                  <a:pt x="19954" y="18828"/>
                </a:lnTo>
                <a:lnTo>
                  <a:pt x="19954" y="20214"/>
                </a:lnTo>
                <a:lnTo>
                  <a:pt x="18256" y="20214"/>
                </a:lnTo>
                <a:lnTo>
                  <a:pt x="18256" y="21600"/>
                </a:lnTo>
                <a:lnTo>
                  <a:pt x="4434" y="21600"/>
                </a:lnTo>
                <a:lnTo>
                  <a:pt x="0" y="18014"/>
                </a:lnTo>
                <a:close/>
              </a:path>
              <a:path w="21600" h="21600" extrusionOk="0">
                <a:moveTo>
                  <a:pt x="3486" y="1428"/>
                </a:moveTo>
                <a:lnTo>
                  <a:pt x="19954" y="1428"/>
                </a:lnTo>
                <a:lnTo>
                  <a:pt x="19954" y="20214"/>
                </a:lnTo>
                <a:lnTo>
                  <a:pt x="18256" y="20214"/>
                </a:lnTo>
                <a:lnTo>
                  <a:pt x="18256" y="2800"/>
                </a:lnTo>
                <a:lnTo>
                  <a:pt x="1645" y="2800"/>
                </a:lnTo>
                <a:lnTo>
                  <a:pt x="1645" y="1428"/>
                </a:lnTo>
                <a:lnTo>
                  <a:pt x="3486" y="1428"/>
                </a:lnTo>
                <a:close/>
              </a:path>
              <a:path w="21600" h="21600" extrusionOk="0">
                <a:moveTo>
                  <a:pt x="0" y="18014"/>
                </a:moveTo>
                <a:lnTo>
                  <a:pt x="4434" y="18000"/>
                </a:lnTo>
                <a:lnTo>
                  <a:pt x="4434" y="21600"/>
                </a:lnTo>
                <a:lnTo>
                  <a:pt x="0" y="18014"/>
                </a:lnTo>
                <a:close/>
              </a:path>
            </a:pathLst>
          </a:custGeom>
          <a:solidFill>
            <a:srgbClr val="3C480B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 sz="1100" b="1" dirty="0">
              <a:solidFill>
                <a:schemeClr val="bg1"/>
              </a:solidFill>
              <a:latin typeface="Calibri" pitchFamily="34" charset="0"/>
            </a:endParaRPr>
          </a:p>
          <a:p>
            <a:endParaRPr lang="en-AU" sz="1100" b="1" dirty="0">
              <a:solidFill>
                <a:schemeClr val="bg1"/>
              </a:solidFill>
              <a:latin typeface="Calibri" pitchFamily="34" charset="0"/>
            </a:endParaRPr>
          </a:p>
          <a:p>
            <a:r>
              <a:rPr lang="en-AU" sz="1100" b="1" dirty="0">
                <a:solidFill>
                  <a:schemeClr val="bg1"/>
                </a:solidFill>
                <a:latin typeface="Calibri" pitchFamily="34" charset="0"/>
              </a:rPr>
              <a:t>Status Report</a:t>
            </a:r>
          </a:p>
        </p:txBody>
      </p:sp>
      <p:sp>
        <p:nvSpPr>
          <p:cNvPr id="3" name="Rechthoek 2"/>
          <p:cNvSpPr/>
          <p:nvPr/>
        </p:nvSpPr>
        <p:spPr>
          <a:xfrm>
            <a:off x="4675516" y="1683171"/>
            <a:ext cx="4468483" cy="42776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nl-NL" sz="2400" dirty="0" err="1">
                <a:solidFill>
                  <a:schemeClr val="tx2"/>
                </a:solidFill>
              </a:rPr>
              <a:t>Structure</a:t>
            </a:r>
            <a:endParaRPr lang="en-US" sz="2400" dirty="0">
              <a:solidFill>
                <a:schemeClr val="tx2"/>
              </a:solidFill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endParaRPr lang="nl-NL" sz="2400" dirty="0">
              <a:solidFill>
                <a:schemeClr val="tx2"/>
              </a:solidFill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endParaRPr lang="nl-NL" sz="2400" dirty="0">
              <a:solidFill>
                <a:schemeClr val="tx2"/>
              </a:solidFill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endParaRPr lang="en-US" sz="2400" dirty="0">
              <a:solidFill>
                <a:schemeClr val="tx2"/>
              </a:solidFill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2400" dirty="0">
                <a:solidFill>
                  <a:schemeClr val="tx2"/>
                </a:solidFill>
              </a:rPr>
              <a:t>People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endParaRPr lang="nl-NL" sz="2400" dirty="0">
              <a:solidFill>
                <a:schemeClr val="tx2"/>
              </a:solidFill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endParaRPr lang="nl-NL" sz="2400" dirty="0">
              <a:solidFill>
                <a:schemeClr val="tx2"/>
              </a:solidFill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endParaRPr lang="en-US" sz="2400" dirty="0">
              <a:solidFill>
                <a:schemeClr val="tx2"/>
              </a:solidFill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2400" dirty="0">
                <a:solidFill>
                  <a:schemeClr val="tx2"/>
                </a:solidFill>
              </a:rPr>
              <a:t>Information</a:t>
            </a:r>
          </a:p>
        </p:txBody>
      </p:sp>
      <p:sp>
        <p:nvSpPr>
          <p:cNvPr id="17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350642" y="6303260"/>
            <a:ext cx="3849699" cy="365125"/>
          </a:xfrm>
        </p:spPr>
        <p:txBody>
          <a:bodyPr/>
          <a:lstStyle/>
          <a:p>
            <a:r>
              <a:rPr lang="nl-NL" dirty="0"/>
              <a:t>Improve </a:t>
            </a:r>
            <a:r>
              <a:rPr lang="nl-NL" dirty="0" err="1"/>
              <a:t>Quality</a:t>
            </a:r>
            <a:r>
              <a:rPr lang="nl-NL" dirty="0"/>
              <a:t> Services</a:t>
            </a:r>
          </a:p>
        </p:txBody>
      </p:sp>
    </p:spTree>
    <p:extLst>
      <p:ext uri="{BB962C8B-B14F-4D97-AF65-F5344CB8AC3E}">
        <p14:creationId xmlns:p14="http://schemas.microsoft.com/office/powerpoint/2010/main" val="5197619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Governance according to Prince-2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B00A8-C4F0-BC49-9899-4BCEFDD3511B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7" name="Rechthoek 6"/>
          <p:cNvSpPr/>
          <p:nvPr/>
        </p:nvSpPr>
        <p:spPr>
          <a:xfrm>
            <a:off x="2050038" y="2061711"/>
            <a:ext cx="5063706" cy="98165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Project Board</a:t>
            </a:r>
          </a:p>
        </p:txBody>
      </p:sp>
      <p:sp>
        <p:nvSpPr>
          <p:cNvPr id="9" name="Rechthoek 8"/>
          <p:cNvSpPr/>
          <p:nvPr/>
        </p:nvSpPr>
        <p:spPr>
          <a:xfrm>
            <a:off x="2179014" y="2403493"/>
            <a:ext cx="1476000" cy="51286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Senior User</a:t>
            </a:r>
          </a:p>
        </p:txBody>
      </p:sp>
      <p:sp>
        <p:nvSpPr>
          <p:cNvPr id="10" name="Rechthoek 9"/>
          <p:cNvSpPr/>
          <p:nvPr/>
        </p:nvSpPr>
        <p:spPr>
          <a:xfrm>
            <a:off x="3854106" y="2416432"/>
            <a:ext cx="1476000" cy="51286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Executive</a:t>
            </a:r>
          </a:p>
        </p:txBody>
      </p:sp>
      <p:sp>
        <p:nvSpPr>
          <p:cNvPr id="11" name="Rechthoek 10"/>
          <p:cNvSpPr/>
          <p:nvPr/>
        </p:nvSpPr>
        <p:spPr>
          <a:xfrm>
            <a:off x="5529199" y="2416432"/>
            <a:ext cx="1475744" cy="512865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Senior Supplier</a:t>
            </a:r>
          </a:p>
        </p:txBody>
      </p:sp>
      <p:sp>
        <p:nvSpPr>
          <p:cNvPr id="12" name="Rechthoek 11"/>
          <p:cNvSpPr/>
          <p:nvPr/>
        </p:nvSpPr>
        <p:spPr>
          <a:xfrm>
            <a:off x="483746" y="2062750"/>
            <a:ext cx="1476000" cy="51286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Business and Users</a:t>
            </a:r>
          </a:p>
        </p:txBody>
      </p:sp>
      <p:sp>
        <p:nvSpPr>
          <p:cNvPr id="13" name="Rechthoek 12"/>
          <p:cNvSpPr/>
          <p:nvPr/>
        </p:nvSpPr>
        <p:spPr>
          <a:xfrm>
            <a:off x="3845480" y="3559455"/>
            <a:ext cx="1476000" cy="51286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Project Manager</a:t>
            </a:r>
          </a:p>
        </p:txBody>
      </p:sp>
      <p:sp>
        <p:nvSpPr>
          <p:cNvPr id="14" name="Rechthoek 13"/>
          <p:cNvSpPr/>
          <p:nvPr/>
        </p:nvSpPr>
        <p:spPr>
          <a:xfrm>
            <a:off x="5520317" y="3225345"/>
            <a:ext cx="1476000" cy="51286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Change Authority</a:t>
            </a:r>
          </a:p>
        </p:txBody>
      </p:sp>
      <p:sp>
        <p:nvSpPr>
          <p:cNvPr id="15" name="Rechthoek 14"/>
          <p:cNvSpPr/>
          <p:nvPr/>
        </p:nvSpPr>
        <p:spPr>
          <a:xfrm>
            <a:off x="5520317" y="3964570"/>
            <a:ext cx="1476000" cy="51286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Project Support</a:t>
            </a:r>
          </a:p>
        </p:txBody>
      </p:sp>
      <p:sp>
        <p:nvSpPr>
          <p:cNvPr id="16" name="Rechthoek 15"/>
          <p:cNvSpPr/>
          <p:nvPr/>
        </p:nvSpPr>
        <p:spPr>
          <a:xfrm>
            <a:off x="3845480" y="4439350"/>
            <a:ext cx="1476000" cy="51286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Team Manager</a:t>
            </a:r>
          </a:p>
        </p:txBody>
      </p:sp>
      <p:sp>
        <p:nvSpPr>
          <p:cNvPr id="17" name="Rechthoek 16"/>
          <p:cNvSpPr/>
          <p:nvPr/>
        </p:nvSpPr>
        <p:spPr>
          <a:xfrm>
            <a:off x="3845481" y="5278666"/>
            <a:ext cx="1476000" cy="46784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Team Members</a:t>
            </a:r>
          </a:p>
        </p:txBody>
      </p:sp>
      <p:sp>
        <p:nvSpPr>
          <p:cNvPr id="18" name="Rechthoek 17"/>
          <p:cNvSpPr/>
          <p:nvPr/>
        </p:nvSpPr>
        <p:spPr>
          <a:xfrm>
            <a:off x="2050038" y="1384562"/>
            <a:ext cx="5063706" cy="57080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Corporate or Program management</a:t>
            </a:r>
          </a:p>
        </p:txBody>
      </p:sp>
      <p:cxnSp>
        <p:nvCxnSpPr>
          <p:cNvPr id="21" name="Rechte verbindingslijn 20"/>
          <p:cNvCxnSpPr>
            <a:stCxn id="7" idx="2"/>
            <a:endCxn id="13" idx="0"/>
          </p:cNvCxnSpPr>
          <p:nvPr/>
        </p:nvCxnSpPr>
        <p:spPr>
          <a:xfrm>
            <a:off x="4581891" y="3043363"/>
            <a:ext cx="1589" cy="516092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Rechte verbindingslijn 22"/>
          <p:cNvCxnSpPr>
            <a:stCxn id="13" idx="2"/>
            <a:endCxn id="16" idx="0"/>
          </p:cNvCxnSpPr>
          <p:nvPr/>
        </p:nvCxnSpPr>
        <p:spPr>
          <a:xfrm>
            <a:off x="4583480" y="4072320"/>
            <a:ext cx="0" cy="367030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Rechte verbindingslijn 25"/>
          <p:cNvCxnSpPr>
            <a:stCxn id="16" idx="2"/>
            <a:endCxn id="17" idx="0"/>
          </p:cNvCxnSpPr>
          <p:nvPr/>
        </p:nvCxnSpPr>
        <p:spPr>
          <a:xfrm>
            <a:off x="4583480" y="4952215"/>
            <a:ext cx="1" cy="326451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hthoek 28"/>
          <p:cNvSpPr/>
          <p:nvPr/>
        </p:nvSpPr>
        <p:spPr>
          <a:xfrm>
            <a:off x="7204036" y="2062750"/>
            <a:ext cx="1476000" cy="51286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Supplier platform</a:t>
            </a:r>
          </a:p>
        </p:txBody>
      </p:sp>
      <p:cxnSp>
        <p:nvCxnSpPr>
          <p:cNvPr id="30" name="Rechte verbindingslijn 29"/>
          <p:cNvCxnSpPr>
            <a:stCxn id="12" idx="3"/>
            <a:endCxn id="9" idx="0"/>
          </p:cNvCxnSpPr>
          <p:nvPr/>
        </p:nvCxnSpPr>
        <p:spPr>
          <a:xfrm>
            <a:off x="1959746" y="2319183"/>
            <a:ext cx="957268" cy="84310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Rechte verbindingslijn 31"/>
          <p:cNvCxnSpPr>
            <a:stCxn id="12" idx="3"/>
            <a:endCxn id="10" idx="0"/>
          </p:cNvCxnSpPr>
          <p:nvPr/>
        </p:nvCxnSpPr>
        <p:spPr>
          <a:xfrm>
            <a:off x="1959746" y="2319183"/>
            <a:ext cx="2632360" cy="97249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Rechte verbindingslijn 34"/>
          <p:cNvCxnSpPr>
            <a:stCxn id="29" idx="1"/>
            <a:endCxn id="11" idx="0"/>
          </p:cNvCxnSpPr>
          <p:nvPr/>
        </p:nvCxnSpPr>
        <p:spPr>
          <a:xfrm flipH="1">
            <a:off x="6267071" y="2319183"/>
            <a:ext cx="936965" cy="97249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Rechte verbindingslijn 37"/>
          <p:cNvCxnSpPr>
            <a:stCxn id="14" idx="1"/>
            <a:endCxn id="13" idx="0"/>
          </p:cNvCxnSpPr>
          <p:nvPr/>
        </p:nvCxnSpPr>
        <p:spPr>
          <a:xfrm flipH="1">
            <a:off x="4583480" y="3481778"/>
            <a:ext cx="936837" cy="77677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Rechte verbindingslijn 40"/>
          <p:cNvCxnSpPr>
            <a:stCxn id="15" idx="1"/>
            <a:endCxn id="16" idx="0"/>
          </p:cNvCxnSpPr>
          <p:nvPr/>
        </p:nvCxnSpPr>
        <p:spPr>
          <a:xfrm flipH="1">
            <a:off x="4583480" y="4221003"/>
            <a:ext cx="936837" cy="218347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Rechte verbindingslijn 43"/>
          <p:cNvCxnSpPr>
            <a:stCxn id="15" idx="1"/>
            <a:endCxn id="13" idx="2"/>
          </p:cNvCxnSpPr>
          <p:nvPr/>
        </p:nvCxnSpPr>
        <p:spPr>
          <a:xfrm flipH="1" flipV="1">
            <a:off x="4583480" y="4072320"/>
            <a:ext cx="936837" cy="148683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350642" y="6303260"/>
            <a:ext cx="3849699" cy="365125"/>
          </a:xfrm>
        </p:spPr>
        <p:txBody>
          <a:bodyPr/>
          <a:lstStyle/>
          <a:p>
            <a:r>
              <a:rPr lang="en-US" dirty="0"/>
              <a:t>Improve Quality Services</a:t>
            </a:r>
          </a:p>
        </p:txBody>
      </p:sp>
    </p:spTree>
    <p:extLst>
      <p:ext uri="{BB962C8B-B14F-4D97-AF65-F5344CB8AC3E}">
        <p14:creationId xmlns:p14="http://schemas.microsoft.com/office/powerpoint/2010/main" val="5373827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en-US" altLang="en-US" dirty="0"/>
              <a:t>Evaluating Resumes</a:t>
            </a:r>
          </a:p>
        </p:txBody>
      </p:sp>
      <p:sp>
        <p:nvSpPr>
          <p:cNvPr id="5" name="Ondertitel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l-NL" dirty="0" err="1"/>
              <a:t>July</a:t>
            </a:r>
            <a:r>
              <a:rPr lang="nl-NL" dirty="0"/>
              <a:t> 13th, 2016</a:t>
            </a:r>
          </a:p>
        </p:txBody>
      </p:sp>
    </p:spTree>
    <p:extLst>
      <p:ext uri="{BB962C8B-B14F-4D97-AF65-F5344CB8AC3E}">
        <p14:creationId xmlns:p14="http://schemas.microsoft.com/office/powerpoint/2010/main" val="11444418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Evaluating Resumes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8853" y="1645920"/>
            <a:ext cx="8164054" cy="4347825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Individually</a:t>
            </a:r>
          </a:p>
          <a:p>
            <a:r>
              <a:rPr lang="en-US" dirty="0"/>
              <a:t>Select 3 best resumes – 10 minutes</a:t>
            </a:r>
          </a:p>
          <a:p>
            <a:pPr lvl="1"/>
            <a:r>
              <a:rPr lang="en-US" dirty="0"/>
              <a:t>Experience in resumes is latest first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As a group of 3 persons</a:t>
            </a:r>
          </a:p>
          <a:p>
            <a:r>
              <a:rPr lang="en-US" dirty="0"/>
              <a:t>Part 1</a:t>
            </a:r>
          </a:p>
          <a:p>
            <a:pPr lvl="1"/>
            <a:r>
              <a:rPr lang="en-US" dirty="0"/>
              <a:t>Select 3 best resumes</a:t>
            </a:r>
          </a:p>
          <a:p>
            <a:pPr lvl="1"/>
            <a:r>
              <a:rPr lang="en-US" dirty="0"/>
              <a:t>Write down reasons for selecting those</a:t>
            </a:r>
          </a:p>
          <a:p>
            <a:r>
              <a:rPr lang="en-US" dirty="0"/>
              <a:t>Part 2</a:t>
            </a:r>
          </a:p>
          <a:p>
            <a:pPr lvl="1"/>
            <a:r>
              <a:rPr lang="en-US" dirty="0"/>
              <a:t>Formulate interview questions for 3 best resumes</a:t>
            </a:r>
          </a:p>
          <a:p>
            <a:pPr lvl="1"/>
            <a:r>
              <a:rPr lang="en-US" dirty="0"/>
              <a:t>As a group present interview questions and selection of resumes</a:t>
            </a:r>
          </a:p>
          <a:p>
            <a:pPr lvl="1"/>
            <a:endParaRPr lang="en-US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Improve Quality Services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B00A8-C4F0-BC49-9899-4BCEFDD3511B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9209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-thema">
  <a:themeElements>
    <a:clrScheme name="Improve">
      <a:dk1>
        <a:srgbClr val="000000"/>
      </a:dk1>
      <a:lt1>
        <a:srgbClr val="FFFFFF"/>
      </a:lt1>
      <a:dk2>
        <a:srgbClr val="005274"/>
      </a:dk2>
      <a:lt2>
        <a:srgbClr val="E7E6E6"/>
      </a:lt2>
      <a:accent1>
        <a:srgbClr val="0080B0"/>
      </a:accent1>
      <a:accent2>
        <a:srgbClr val="F47932"/>
      </a:accent2>
      <a:accent3>
        <a:srgbClr val="A5A5A5"/>
      </a:accent3>
      <a:accent4>
        <a:srgbClr val="FFC000"/>
      </a:accent4>
      <a:accent5>
        <a:srgbClr val="DC0000"/>
      </a:accent5>
      <a:accent6>
        <a:srgbClr val="70AD47"/>
      </a:accent6>
      <a:hlink>
        <a:srgbClr val="000000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dirty="0" err="1" smtClean="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KeywordTaxHTField xmlns="10223f98-4e35-4657-a8be-18dbb14e3fdf">
      <Terms xmlns="http://schemas.microsoft.com/office/infopath/2007/PartnerControls">
        <TermInfo xmlns="http://schemas.microsoft.com/office/infopath/2007/PartnerControls">
          <TermName xmlns="http://schemas.microsoft.com/office/infopath/2007/PartnerControls">Projecten</TermName>
          <TermId xmlns="http://schemas.microsoft.com/office/infopath/2007/PartnerControls">a6838478-1ec0-420b-858c-07a6ebd684ff</TermId>
        </TermInfo>
      </Terms>
    </TaxKeywordTaxHTField>
    <TaxCatchAll xmlns="10223f98-4e35-4657-a8be-18dbb14e3fdf">
      <Value>46</Value>
    </TaxCatchAll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2CE27437CD0C84C885C5ED095906FAE" ma:contentTypeVersion="5" ma:contentTypeDescription="Een nieuw document maken." ma:contentTypeScope="" ma:versionID="8ef43e0c7facd54aa598358f1c407444">
  <xsd:schema xmlns:xsd="http://www.w3.org/2001/XMLSchema" xmlns:xs="http://www.w3.org/2001/XMLSchema" xmlns:p="http://schemas.microsoft.com/office/2006/metadata/properties" xmlns:ns2="10223f98-4e35-4657-a8be-18dbb14e3fdf" targetNamespace="http://schemas.microsoft.com/office/2006/metadata/properties" ma:root="true" ma:fieldsID="de19abb7ad461674188ba6108b68c9b1" ns2:_="">
    <xsd:import namespace="10223f98-4e35-4657-a8be-18dbb14e3fdf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2:TaxKeywordTaxHTField" minOccurs="0"/>
                <xsd:element ref="ns2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0223f98-4e35-4657-a8be-18dbb14e3fdf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Gedeeld met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Gedeeld met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TaxKeywordTaxHTField" ma:index="11" nillable="true" ma:taxonomy="true" ma:internalName="TaxKeywordTaxHTField" ma:taxonomyFieldName="TaxKeyword" ma:displayName="Ondernemingstrefwoorden" ma:fieldId="{23f27201-bee3-471e-b2e7-b64fd8b7ca38}" ma:taxonomyMulti="true" ma:sspId="1b009bbf-e508-44d6-b971-f77659ba9303" ma:termSetId="00000000-0000-0000-0000-000000000000" ma:anchorId="00000000-0000-0000-0000-000000000000" ma:open="true" ma:isKeyword="true">
      <xsd:complexType>
        <xsd:sequence>
          <xsd:element ref="pc:Terms" minOccurs="0" maxOccurs="1"/>
        </xsd:sequence>
      </xsd:complexType>
    </xsd:element>
    <xsd:element name="TaxCatchAll" ma:index="12" nillable="true" ma:displayName="Taxonomy Catch All Column" ma:description="" ma:hidden="true" ma:list="{42cb013f-e3d1-40e3-8e90-31ea9ff67c4a}" ma:internalName="TaxCatchAll" ma:showField="CatchAllData" ma:web="10223f98-4e35-4657-a8be-18dbb14e3fd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722811F-FAC6-49D7-9A65-F12AEF4CFB5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D83F2FA-DE2B-4042-8614-1673D068A240}">
  <ds:schemaRefs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http://www.w3.org/XML/1998/namespace"/>
    <ds:schemaRef ds:uri="http://schemas.microsoft.com/office/2006/metadata/properties"/>
    <ds:schemaRef ds:uri="http://purl.org/dc/terms/"/>
    <ds:schemaRef ds:uri="http://schemas.microsoft.com/office/infopath/2007/PartnerControls"/>
    <ds:schemaRef ds:uri="10223f98-4e35-4657-a8be-18dbb14e3fdf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7E95B4F1-5738-4A68-A1DC-6B4C840EAFE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0223f98-4e35-4657-a8be-18dbb14e3fd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424</TotalTime>
  <Words>482</Words>
  <Application>Microsoft Office PowerPoint</Application>
  <PresentationFormat>Diavoorstelling (4:3)</PresentationFormat>
  <Paragraphs>164</Paragraphs>
  <Slides>19</Slides>
  <Notes>3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7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19</vt:i4>
      </vt:variant>
    </vt:vector>
  </HeadingPairs>
  <TitlesOfParts>
    <vt:vector size="27" baseType="lpstr">
      <vt:lpstr>ＭＳ Ｐゴシック</vt:lpstr>
      <vt:lpstr>Arabic Typesetting</vt:lpstr>
      <vt:lpstr>Arial</vt:lpstr>
      <vt:lpstr>Calibri</vt:lpstr>
      <vt:lpstr>Gill Sans Light</vt:lpstr>
      <vt:lpstr>Times New Roman</vt:lpstr>
      <vt:lpstr>Wingdings</vt:lpstr>
      <vt:lpstr>Office-thema</vt:lpstr>
      <vt:lpstr>Expert Level –  Test Management</vt:lpstr>
      <vt:lpstr>Improve Quality Services BV</vt:lpstr>
      <vt:lpstr>ISTQB Structure</vt:lpstr>
      <vt:lpstr>Expert Level Training</vt:lpstr>
      <vt:lpstr>Test Management – Topics</vt:lpstr>
      <vt:lpstr>Improve Quality Services BV</vt:lpstr>
      <vt:lpstr>Company’s Vision and Test Policy</vt:lpstr>
      <vt:lpstr>Sales pitch of Jack Ma, Alibaba, 1999</vt:lpstr>
      <vt:lpstr>What do you think of this Vision?</vt:lpstr>
      <vt:lpstr>Quality Goals vs Test Policy</vt:lpstr>
      <vt:lpstr>How to achieve a Test Policy</vt:lpstr>
      <vt:lpstr>Analyze Vision and Quality Goals</vt:lpstr>
      <vt:lpstr>Governance</vt:lpstr>
      <vt:lpstr>Governance Model</vt:lpstr>
      <vt:lpstr>Possible governance model on case</vt:lpstr>
      <vt:lpstr>Components of a Governance Model</vt:lpstr>
      <vt:lpstr>Governance according to Prince-2</vt:lpstr>
      <vt:lpstr>Evaluating Resumes</vt:lpstr>
      <vt:lpstr>Evaluating Resumes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Eduard.Hartog@improveqs.nl</dc:creator>
  <cp:keywords>Projecten</cp:keywords>
  <cp:lastModifiedBy>Eduard Hartog</cp:lastModifiedBy>
  <cp:revision>69</cp:revision>
  <dcterms:created xsi:type="dcterms:W3CDTF">2016-03-30T13:09:50Z</dcterms:created>
  <dcterms:modified xsi:type="dcterms:W3CDTF">2016-07-20T08:06:49Z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0x01010072CE27437CD0C84C885C5ED095906FAE</vt:lpwstr>
  </property>
  <property fmtid="{D5CDD505-2E9C-101B-9397-08002B2CF9AE}" pid="3" name="TaxKeyword">
    <vt:lpwstr>46;#Projecten|a6838478-1ec0-420b-858c-07a6ebd684ff</vt:lpwstr>
  </property>
</Properties>
</file>