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60" r:id="rId2"/>
    <p:sldId id="285" r:id="rId3"/>
    <p:sldId id="256" r:id="rId4"/>
    <p:sldId id="257" r:id="rId5"/>
    <p:sldId id="264" r:id="rId6"/>
    <p:sldId id="280" r:id="rId7"/>
    <p:sldId id="268" r:id="rId8"/>
    <p:sldId id="281" r:id="rId9"/>
    <p:sldId id="262" r:id="rId10"/>
    <p:sldId id="278" r:id="rId11"/>
    <p:sldId id="279" r:id="rId12"/>
    <p:sldId id="266" r:id="rId13"/>
    <p:sldId id="261" r:id="rId14"/>
    <p:sldId id="276" r:id="rId15"/>
    <p:sldId id="267" r:id="rId16"/>
    <p:sldId id="265" r:id="rId17"/>
    <p:sldId id="269" r:id="rId18"/>
    <p:sldId id="271" r:id="rId19"/>
    <p:sldId id="270" r:id="rId20"/>
    <p:sldId id="272" r:id="rId21"/>
    <p:sldId id="273" r:id="rId22"/>
    <p:sldId id="263" r:id="rId23"/>
    <p:sldId id="274" r:id="rId24"/>
    <p:sldId id="277" r:id="rId25"/>
    <p:sldId id="282" r:id="rId26"/>
    <p:sldId id="284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D4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731EF-FB8C-4CCB-AAB2-4C2977954D95}" type="datetimeFigureOut">
              <a:rPr lang="nl-NL" smtClean="0"/>
              <a:t>15-5-2019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3B4D4-A050-4D12-AE77-4EC21514EB7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5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742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110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25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8752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56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B4D4-A050-4D12-AE77-4EC21514EB7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268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8CE5-9DFA-427F-ABA7-61350E6B5FBA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850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E1FA-83CA-4CF0-B05D-83BCD6C53329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945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196F-BF99-4237-ADF7-A27FDF8A86B1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8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77C8-B3A9-4758-A5B3-7B2589059F09}" type="datetime1">
              <a:rPr lang="nl-NL" smtClean="0"/>
              <a:t>15-5-2019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763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B55B-14DE-4762-A5A7-F3A7FD7F6EE0}" type="datetime1">
              <a:rPr lang="nl-NL" smtClean="0"/>
              <a:t>15-5-2019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6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4E37-9C95-4B0D-B406-E67EF6422EA8}" type="datetime1">
              <a:rPr lang="nl-NL" smtClean="0"/>
              <a:t>15-5-2019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170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BFC9-7137-4342-999E-1ED68D599E72}" type="datetime1">
              <a:rPr lang="nl-NL" smtClean="0"/>
              <a:t>15-5-2019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432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F4C8-CAC6-49A0-A9A7-E89245E2C37B}" type="datetime1">
              <a:rPr lang="nl-NL" smtClean="0"/>
              <a:t>15-5-2019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562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ADBC0-9C84-424C-8721-6A560942D5FA}" type="datetime1">
              <a:rPr lang="nl-NL" smtClean="0"/>
              <a:t>15-5-2019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364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B1FD-2619-4E52-BEFA-972B98C9E199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6143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8F0-48CA-4FC4-8006-5A9A8497CD7C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5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F7469-E4C4-4DCF-A66C-11E328506CEE}" type="datetime1">
              <a:rPr lang="nl-NL" smtClean="0"/>
              <a:t>15-5-2019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7808E-5CC4-4AE3-9763-693EFE1B7A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64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microsoft.com/office/2007/relationships/hdphoto" Target="../media/hdphoto1.wdp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jpg"/><Relationship Id="rId5" Type="http://schemas.openxmlformats.org/officeDocument/2006/relationships/image" Target="../media/image29.png"/><Relationship Id="rId10" Type="http://schemas.openxmlformats.org/officeDocument/2006/relationships/image" Target="../media/image34.jpg"/><Relationship Id="rId4" Type="http://schemas.openxmlformats.org/officeDocument/2006/relationships/image" Target="../media/image28.png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9350828" y="6501493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1</a:t>
            </a:fld>
            <a:endParaRPr lang="nl-NL" dirty="0"/>
          </a:p>
        </p:txBody>
      </p:sp>
      <p:sp>
        <p:nvSpPr>
          <p:cNvPr id="10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8" name="Rechthoek 15"/>
          <p:cNvSpPr/>
          <p:nvPr/>
        </p:nvSpPr>
        <p:spPr>
          <a:xfrm>
            <a:off x="-99917" y="1230179"/>
            <a:ext cx="121939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7200" dirty="0">
                <a:solidFill>
                  <a:srgbClr val="00FF00"/>
                </a:solidFill>
                <a:latin typeface="+mj-lt"/>
              </a:rPr>
              <a:t>&lt;quiz&gt;</a:t>
            </a:r>
          </a:p>
          <a:p>
            <a:pPr algn="ctr"/>
            <a:r>
              <a:rPr lang="nl-NL" sz="7200" dirty="0">
                <a:solidFill>
                  <a:srgbClr val="00FF00"/>
                </a:solidFill>
                <a:latin typeface="+mj-lt"/>
              </a:rPr>
              <a:t>Go!</a:t>
            </a:r>
          </a:p>
          <a:p>
            <a:pPr algn="ctr"/>
            <a:r>
              <a:rPr lang="nl-NL" sz="7200" dirty="0">
                <a:solidFill>
                  <a:srgbClr val="00FF00"/>
                </a:solidFill>
                <a:latin typeface="+mj-lt"/>
              </a:rPr>
              <a:t>&lt;/quiz&gt; </a:t>
            </a:r>
          </a:p>
        </p:txBody>
      </p:sp>
    </p:spTree>
    <p:extLst>
      <p:ext uri="{BB962C8B-B14F-4D97-AF65-F5344CB8AC3E}">
        <p14:creationId xmlns:p14="http://schemas.microsoft.com/office/powerpoint/2010/main" val="391811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9350828" y="6501493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2</a:t>
            </a:fld>
            <a:endParaRPr lang="nl-NL" dirty="0"/>
          </a:p>
        </p:txBody>
      </p:sp>
      <p:sp>
        <p:nvSpPr>
          <p:cNvPr id="10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8" name="Rechthoek 15"/>
          <p:cNvSpPr/>
          <p:nvPr/>
        </p:nvSpPr>
        <p:spPr>
          <a:xfrm>
            <a:off x="-99917" y="794759"/>
            <a:ext cx="1219394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6600" dirty="0">
                <a:solidFill>
                  <a:srgbClr val="00FF00"/>
                </a:solidFill>
                <a:latin typeface="+mj-lt"/>
              </a:rPr>
              <a:t>Hoeveel James Bond films zijn er?</a:t>
            </a:r>
          </a:p>
          <a:p>
            <a:pPr algn="ctr"/>
            <a:r>
              <a:rPr lang="nl-NL" sz="6600" dirty="0">
                <a:solidFill>
                  <a:srgbClr val="00FF00"/>
                </a:solidFill>
                <a:latin typeface="+mj-lt"/>
              </a:rPr>
              <a:t>Wat is zijn favoriete drankje?</a:t>
            </a:r>
          </a:p>
          <a:p>
            <a:pPr algn="ctr"/>
            <a:r>
              <a:rPr lang="nl-NL" sz="6600" dirty="0">
                <a:solidFill>
                  <a:srgbClr val="00FF00"/>
                </a:solidFill>
                <a:latin typeface="+mj-lt"/>
              </a:rPr>
              <a:t>Wie was de eerste James Bond?</a:t>
            </a:r>
          </a:p>
          <a:p>
            <a:pPr algn="ctr"/>
            <a:r>
              <a:rPr lang="nl-NL" sz="6600" dirty="0">
                <a:solidFill>
                  <a:srgbClr val="00FF00"/>
                </a:solidFill>
                <a:latin typeface="+mj-lt"/>
              </a:rPr>
              <a:t>Waar staat “Q” voor?</a:t>
            </a:r>
          </a:p>
          <a:p>
            <a:pPr algn="ctr"/>
            <a:r>
              <a:rPr lang="nl-NL" sz="6600" dirty="0">
                <a:solidFill>
                  <a:srgbClr val="00FF00"/>
                </a:solidFill>
                <a:latin typeface="+mj-lt"/>
              </a:rPr>
              <a:t>Wie is </a:t>
            </a:r>
            <a:r>
              <a:rPr lang="nl-NL" sz="6600" dirty="0" err="1">
                <a:solidFill>
                  <a:srgbClr val="00FF00"/>
                </a:solidFill>
                <a:latin typeface="+mj-lt"/>
              </a:rPr>
              <a:t>Moneypenny</a:t>
            </a:r>
            <a:r>
              <a:rPr lang="nl-NL" sz="6600" dirty="0">
                <a:solidFill>
                  <a:srgbClr val="00FF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3217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775477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142799"/>
            <a:ext cx="2362530" cy="1086002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227884" y="1187705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b="1" dirty="0">
                <a:solidFill>
                  <a:schemeClr val="bg2"/>
                </a:solidFill>
              </a:rPr>
              <a:t>Samen zorgen voor minder CO</a:t>
            </a:r>
            <a:r>
              <a:rPr lang="nl-NL" sz="1100" b="1" baseline="-250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6" name="Rechthoek 15"/>
          <p:cNvSpPr/>
          <p:nvPr/>
        </p:nvSpPr>
        <p:spPr>
          <a:xfrm>
            <a:off x="0" y="2547991"/>
            <a:ext cx="12193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7200" dirty="0">
                <a:solidFill>
                  <a:srgbClr val="00FF00"/>
                </a:solidFill>
                <a:latin typeface="+mj-lt"/>
              </a:rPr>
              <a:t>_JAMES BOND IS DE BESTE EXPLORATORY TESTER OOIT…</a:t>
            </a:r>
          </a:p>
        </p:txBody>
      </p:sp>
      <p:sp>
        <p:nvSpPr>
          <p:cNvPr id="9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0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2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Gerelateerde afbeel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571" y="2145362"/>
            <a:ext cx="3521626" cy="402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" y="142799"/>
            <a:ext cx="2362530" cy="1086002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27884" y="1187705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b="1" dirty="0">
                <a:solidFill>
                  <a:schemeClr val="bg2"/>
                </a:solidFill>
              </a:rPr>
              <a:t>Samen zorgen voor minder CO</a:t>
            </a:r>
            <a:r>
              <a:rPr lang="nl-NL" sz="1100" b="1" baseline="-250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>
          <a:xfrm>
            <a:off x="9366608" y="6499164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4</a:t>
            </a:fld>
            <a:endParaRPr lang="nl-NL" dirty="0"/>
          </a:p>
        </p:txBody>
      </p:sp>
      <p:sp>
        <p:nvSpPr>
          <p:cNvPr id="32" name="Titel 4"/>
          <p:cNvSpPr txBox="1">
            <a:spLocks/>
          </p:cNvSpPr>
          <p:nvPr/>
        </p:nvSpPr>
        <p:spPr>
          <a:xfrm>
            <a:off x="2539373" y="278065"/>
            <a:ext cx="83073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Intro</a:t>
            </a:r>
            <a:endParaRPr lang="nl-NL" dirty="0"/>
          </a:p>
        </p:txBody>
      </p:sp>
      <p:sp>
        <p:nvSpPr>
          <p:cNvPr id="33" name="Rechthoek 32"/>
          <p:cNvSpPr/>
          <p:nvPr/>
        </p:nvSpPr>
        <p:spPr>
          <a:xfrm>
            <a:off x="1696157" y="903475"/>
            <a:ext cx="1049584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Learn</a:t>
            </a:r>
            <a:r>
              <a:rPr lang="nl-NL" sz="4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2D050"/>
                </a:solidFill>
              </a:rPr>
              <a:t>, create and make it work!</a:t>
            </a:r>
            <a:endParaRPr lang="nl-NL" sz="4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  <p:pic>
        <p:nvPicPr>
          <p:cNvPr id="34" name="Picture 4" descr="Afbeeldingsresultaat voor cimsolutions internet of thing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72121" y="4411365"/>
            <a:ext cx="2509572" cy="1438150"/>
          </a:xfrm>
          <a:prstGeom prst="rect">
            <a:avLst/>
          </a:prstGeom>
          <a:noFill/>
        </p:spPr>
      </p:pic>
      <p:pic>
        <p:nvPicPr>
          <p:cNvPr id="35" name="Picture 6" descr="Afbeeldingsresultaat voor cimsolutions big dat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275" y="4277409"/>
            <a:ext cx="1753843" cy="1462705"/>
          </a:xfrm>
          <a:prstGeom prst="rect">
            <a:avLst/>
          </a:prstGeom>
          <a:noFill/>
        </p:spPr>
      </p:pic>
      <p:pic>
        <p:nvPicPr>
          <p:cNvPr id="36" name="Picture 8" descr="Afbeeldingsresultaat voor CIMSOLUTIONS Agil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53565" y="1947634"/>
            <a:ext cx="2327168" cy="1619709"/>
          </a:xfrm>
          <a:prstGeom prst="rect">
            <a:avLst/>
          </a:prstGeom>
          <a:noFill/>
        </p:spPr>
      </p:pic>
      <p:sp>
        <p:nvSpPr>
          <p:cNvPr id="40" name="Tekstvak 39"/>
          <p:cNvSpPr txBox="1"/>
          <p:nvPr/>
        </p:nvSpPr>
        <p:spPr>
          <a:xfrm>
            <a:off x="810253" y="2160690"/>
            <a:ext cx="31259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b="1" dirty="0">
                <a:solidFill>
                  <a:schemeClr val="bg2"/>
                </a:solidFill>
              </a:rPr>
              <a:t>Vestigingen</a:t>
            </a:r>
            <a:endParaRPr lang="nl-NL" sz="4800" b="1" baseline="-25000" dirty="0">
              <a:solidFill>
                <a:schemeClr val="bg2"/>
              </a:solidFill>
            </a:endParaRPr>
          </a:p>
        </p:txBody>
      </p:sp>
      <p:pic>
        <p:nvPicPr>
          <p:cNvPr id="1042" name="Picture 18" descr="https://www.cimsolutions.nl/sites/default/files/upimg/vian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392" y="3877984"/>
            <a:ext cx="730397" cy="58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www.cimsolutions.nl/sites/default/files/upimg/bes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222" y="4575413"/>
            <a:ext cx="730397" cy="58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www.cimsolutions.nl/sites/default/files/upimg/Groningen_kantoo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647" y="2465329"/>
            <a:ext cx="730397" cy="58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www.cimsolutions.nl/sites/default/files/upimg/rotterdm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083" y="4439915"/>
            <a:ext cx="730397" cy="58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www.cimsolutions.nl/sites/default/files/upimg/amsterdam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20" y="3464133"/>
            <a:ext cx="679302" cy="53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s://www.cimsolutions.nl/sites/default/files/upimg/deventer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19" y="3759518"/>
            <a:ext cx="679302" cy="54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www.cimsolutions.nl/sites/default/files/upimg/Kantoor%20Maastricht%20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968" y="5391297"/>
            <a:ext cx="679302" cy="54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Afbeelding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6097" y="4707213"/>
            <a:ext cx="1940047" cy="1368167"/>
          </a:xfrm>
          <a:prstGeom prst="rect">
            <a:avLst/>
          </a:prstGeom>
        </p:spPr>
      </p:pic>
      <p:pic>
        <p:nvPicPr>
          <p:cNvPr id="1056" name="Picture 32" descr="https://www.cimsolutions.nl/sites/default/files/upimg/dhaka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20" y="4862950"/>
            <a:ext cx="679301" cy="52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27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C90398-6233-4831-833E-2CC8243A826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1771" y="2774155"/>
            <a:ext cx="2429976" cy="112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0" y="1143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_STORYTELLING</a:t>
            </a:r>
          </a:p>
        </p:txBody>
      </p:sp>
      <p:sp>
        <p:nvSpPr>
          <p:cNvPr id="3" name="Rechthoek 2"/>
          <p:cNvSpPr/>
          <p:nvPr/>
        </p:nvSpPr>
        <p:spPr>
          <a:xfrm>
            <a:off x="2019301" y="1887063"/>
            <a:ext cx="10845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>
                <a:solidFill>
                  <a:srgbClr val="D4D3D3"/>
                </a:solidFill>
                <a:latin typeface="+mj-lt"/>
              </a:rPr>
              <a:t>Introductie van James Bond en Q</a:t>
            </a:r>
          </a:p>
          <a:p>
            <a:r>
              <a:rPr lang="nl-NL" sz="4000" dirty="0">
                <a:solidFill>
                  <a:srgbClr val="D4D3D3"/>
                </a:solidFill>
                <a:latin typeface="+mj-lt"/>
              </a:rPr>
              <a:t>Introductie van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Exploratory</a:t>
            </a:r>
            <a:r>
              <a:rPr lang="nl-NL" sz="4000" dirty="0">
                <a:solidFill>
                  <a:srgbClr val="D4D3D3"/>
                </a:solidFill>
                <a:latin typeface="+mj-lt"/>
              </a:rPr>
              <a:t>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Testing</a:t>
            </a:r>
            <a:endParaRPr lang="nl-NL" sz="4000" dirty="0">
              <a:solidFill>
                <a:srgbClr val="D4D3D3"/>
              </a:solidFill>
              <a:latin typeface="+mj-lt"/>
            </a:endParaRPr>
          </a:p>
          <a:p>
            <a:r>
              <a:rPr lang="nl-NL" sz="4000" dirty="0">
                <a:solidFill>
                  <a:srgbClr val="D4D3D3"/>
                </a:solidFill>
                <a:latin typeface="+mj-lt"/>
              </a:rPr>
              <a:t>Gebruik 007 en Q van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Exploratory</a:t>
            </a:r>
            <a:r>
              <a:rPr lang="nl-NL" sz="4000" dirty="0">
                <a:solidFill>
                  <a:srgbClr val="D4D3D3"/>
                </a:solidFill>
                <a:latin typeface="+mj-lt"/>
              </a:rPr>
              <a:t>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Testing</a:t>
            </a:r>
            <a:r>
              <a:rPr lang="nl-NL" sz="4000" dirty="0">
                <a:solidFill>
                  <a:srgbClr val="D4D3D3"/>
                </a:solidFill>
                <a:latin typeface="+mj-lt"/>
              </a:rPr>
              <a:t> </a:t>
            </a:r>
          </a:p>
          <a:p>
            <a:r>
              <a:rPr lang="nl-NL" sz="4000" dirty="0" err="1">
                <a:solidFill>
                  <a:srgbClr val="D4D3D3"/>
                </a:solidFill>
                <a:latin typeface="+mj-lt"/>
              </a:rPr>
              <a:t>Recap</a:t>
            </a:r>
            <a:endParaRPr lang="nl-NL" sz="4000" dirty="0">
              <a:solidFill>
                <a:srgbClr val="D4D3D3"/>
              </a:solidFill>
              <a:latin typeface="+mj-lt"/>
            </a:endParaRPr>
          </a:p>
          <a:p>
            <a:r>
              <a:rPr lang="nl-NL" sz="4000" dirty="0">
                <a:solidFill>
                  <a:srgbClr val="D4D3D3"/>
                </a:solidFill>
                <a:latin typeface="+mj-lt"/>
              </a:rPr>
              <a:t>Toekomst visie van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Exploratory</a:t>
            </a:r>
            <a:r>
              <a:rPr lang="nl-NL" sz="4000" dirty="0">
                <a:solidFill>
                  <a:srgbClr val="D4D3D3"/>
                </a:solidFill>
                <a:latin typeface="+mj-lt"/>
              </a:rPr>
              <a:t> </a:t>
            </a:r>
            <a:r>
              <a:rPr lang="nl-NL" sz="4000" dirty="0" err="1">
                <a:solidFill>
                  <a:srgbClr val="D4D3D3"/>
                </a:solidFill>
                <a:latin typeface="+mj-lt"/>
              </a:rPr>
              <a:t>Testing</a:t>
            </a:r>
            <a:endParaRPr lang="nl-NL" sz="4000" dirty="0">
              <a:solidFill>
                <a:srgbClr val="D4D3D3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9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4240"/>
            <a:ext cx="12055127" cy="6781008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6</a:t>
            </a:fld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41695" y="1788460"/>
            <a:ext cx="471991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800" dirty="0">
                <a:solidFill>
                  <a:srgbClr val="00FF00"/>
                </a:solidFill>
              </a:rPr>
              <a:t>MAREK LOF</a:t>
            </a:r>
          </a:p>
          <a:p>
            <a:pPr algn="ctr"/>
            <a:r>
              <a:rPr lang="nl-NL" sz="2800" dirty="0">
                <a:solidFill>
                  <a:srgbClr val="00FF00"/>
                </a:solidFill>
              </a:rPr>
              <a:t>TESTMANAGER </a:t>
            </a:r>
          </a:p>
          <a:p>
            <a:pPr algn="ctr"/>
            <a:r>
              <a:rPr lang="nl-NL" sz="2800" dirty="0">
                <a:solidFill>
                  <a:srgbClr val="00FF00"/>
                </a:solidFill>
              </a:rPr>
              <a:t>CIMSOLUTIONS</a:t>
            </a:r>
          </a:p>
          <a:p>
            <a:endParaRPr lang="nl-NL" sz="2800" dirty="0">
              <a:solidFill>
                <a:srgbClr val="00FF00"/>
              </a:solidFill>
            </a:endParaRPr>
          </a:p>
          <a:p>
            <a:r>
              <a:rPr lang="nl-NL" sz="2800" dirty="0">
                <a:solidFill>
                  <a:srgbClr val="00FF00"/>
                </a:solidFill>
              </a:rPr>
              <a:t>12 JAAR BEZIG MET KWALITEIT, </a:t>
            </a:r>
          </a:p>
          <a:p>
            <a:pPr algn="ctr"/>
            <a:r>
              <a:rPr lang="nl-NL" sz="2800" dirty="0">
                <a:solidFill>
                  <a:srgbClr val="00FF00"/>
                </a:solidFill>
              </a:rPr>
              <a:t>HELE LEVEN AL AAN HET TESTEN</a:t>
            </a:r>
            <a:endParaRPr lang="en-GB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98" y="737684"/>
            <a:ext cx="2647950" cy="1304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597" y="4802874"/>
            <a:ext cx="2419350" cy="685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7857" y="775783"/>
            <a:ext cx="3533775" cy="12287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1612" y="4981063"/>
            <a:ext cx="2286000" cy="12096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087" y="2808958"/>
            <a:ext cx="2657475" cy="14097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3537" y="2899445"/>
            <a:ext cx="2257425" cy="12287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1414" y="418597"/>
            <a:ext cx="2857500" cy="9715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9329" y="5134167"/>
            <a:ext cx="1781175" cy="12668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14923" y="4846525"/>
            <a:ext cx="22479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1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98425"/>
            <a:ext cx="10515600" cy="1325563"/>
          </a:xfrm>
        </p:spPr>
        <p:txBody>
          <a:bodyPr>
            <a:normAutofit/>
          </a:bodyPr>
          <a:lstStyle/>
          <a:p>
            <a:r>
              <a:rPr lang="nl-NL" sz="7200" dirty="0">
                <a:solidFill>
                  <a:srgbClr val="00FF00"/>
                </a:solidFill>
              </a:rPr>
              <a:t>_WIE IS DE TESTER; 007?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9350828" y="6501493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7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635000" y="1736833"/>
            <a:ext cx="110236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dirty="0">
                <a:solidFill>
                  <a:schemeClr val="bg2"/>
                </a:solidFill>
              </a:rPr>
              <a:t>ALPHA MALE</a:t>
            </a:r>
          </a:p>
          <a:p>
            <a:r>
              <a:rPr lang="nl-NL" sz="3600" dirty="0">
                <a:solidFill>
                  <a:schemeClr val="bg2"/>
                </a:solidFill>
              </a:rPr>
              <a:t>TOUGH GUY</a:t>
            </a:r>
          </a:p>
          <a:p>
            <a:r>
              <a:rPr lang="nl-NL" sz="3600" dirty="0">
                <a:solidFill>
                  <a:schemeClr val="bg2"/>
                </a:solidFill>
              </a:rPr>
              <a:t>WOMANIZER</a:t>
            </a:r>
          </a:p>
          <a:p>
            <a:r>
              <a:rPr lang="nl-NL" sz="3600" dirty="0">
                <a:solidFill>
                  <a:schemeClr val="bg2"/>
                </a:solidFill>
              </a:rPr>
              <a:t>KILLER</a:t>
            </a:r>
          </a:p>
          <a:p>
            <a:r>
              <a:rPr lang="nl-NL" sz="3600" dirty="0">
                <a:solidFill>
                  <a:schemeClr val="bg2"/>
                </a:solidFill>
              </a:rPr>
              <a:t>GEDREVEN DOOR EEN DUIDELIJK DOEL; (TEST CASES)</a:t>
            </a:r>
          </a:p>
          <a:p>
            <a:r>
              <a:rPr lang="nl-NL" sz="3600" dirty="0">
                <a:solidFill>
                  <a:schemeClr val="bg2"/>
                </a:solidFill>
              </a:rPr>
              <a:t>HIJ BREEKT ALLES UITEINDELIJK = GOEDE TESTER!</a:t>
            </a:r>
          </a:p>
          <a:p>
            <a:endParaRPr lang="nl-NL" sz="2800" dirty="0">
              <a:solidFill>
                <a:schemeClr val="bg2"/>
              </a:solidFill>
            </a:endParaRPr>
          </a:p>
        </p:txBody>
      </p:sp>
      <p:sp>
        <p:nvSpPr>
          <p:cNvPr id="10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98425"/>
            <a:ext cx="10515600" cy="1325563"/>
          </a:xfrm>
        </p:spPr>
        <p:txBody>
          <a:bodyPr>
            <a:normAutofit/>
          </a:bodyPr>
          <a:lstStyle/>
          <a:p>
            <a:r>
              <a:rPr lang="nl-NL" sz="7200" dirty="0">
                <a:solidFill>
                  <a:srgbClr val="00FF00"/>
                </a:solidFill>
              </a:rPr>
              <a:t>_WIE IS DE DEVELOPER; Q?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9350828" y="6501493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8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635000" y="1736833"/>
            <a:ext cx="1102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dirty="0">
                <a:solidFill>
                  <a:schemeClr val="bg2"/>
                </a:solidFill>
              </a:rPr>
              <a:t>Major </a:t>
            </a:r>
            <a:r>
              <a:rPr lang="nl-NL" sz="2800" dirty="0" err="1">
                <a:solidFill>
                  <a:schemeClr val="bg2"/>
                </a:solidFill>
              </a:rPr>
              <a:t>Boothroyd</a:t>
            </a:r>
            <a:r>
              <a:rPr lang="nl-NL" sz="2800" dirty="0">
                <a:solidFill>
                  <a:schemeClr val="bg2"/>
                </a:solidFill>
              </a:rPr>
              <a:t>, alias Q. Gebaseerd op iemand die werkelijk heeft bestaan, majoor Geoffrey </a:t>
            </a:r>
            <a:r>
              <a:rPr lang="nl-NL" sz="2800" dirty="0" err="1">
                <a:solidFill>
                  <a:schemeClr val="bg2"/>
                </a:solidFill>
              </a:rPr>
              <a:t>Boothroyd</a:t>
            </a:r>
            <a:r>
              <a:rPr lang="nl-NL" sz="2800" dirty="0">
                <a:solidFill>
                  <a:schemeClr val="bg2"/>
                </a:solidFill>
              </a:rPr>
              <a:t>, die Ian Fleming adviseerde over de wapens die James Bond bij zich droeg.</a:t>
            </a:r>
          </a:p>
          <a:p>
            <a:endParaRPr lang="nl-NL" sz="2800" dirty="0">
              <a:solidFill>
                <a:schemeClr val="bg2"/>
              </a:solidFill>
            </a:endParaRPr>
          </a:p>
          <a:p>
            <a:r>
              <a:rPr lang="nl-NL" sz="2800" dirty="0">
                <a:solidFill>
                  <a:schemeClr val="bg2"/>
                </a:solidFill>
              </a:rPr>
              <a:t>Q = </a:t>
            </a:r>
            <a:r>
              <a:rPr lang="nl-NL" sz="2800" dirty="0" err="1">
                <a:solidFill>
                  <a:schemeClr val="bg2"/>
                </a:solidFill>
              </a:rPr>
              <a:t>Quarter</a:t>
            </a:r>
            <a:r>
              <a:rPr lang="nl-NL" sz="2800" dirty="0">
                <a:solidFill>
                  <a:schemeClr val="bg2"/>
                </a:solidFill>
              </a:rPr>
              <a:t> Master / Kwartiermeester </a:t>
            </a:r>
          </a:p>
          <a:p>
            <a:r>
              <a:rPr lang="nl-NL" sz="2800" dirty="0">
                <a:solidFill>
                  <a:schemeClr val="bg2"/>
                </a:solidFill>
              </a:rPr>
              <a:t>M = Minister / </a:t>
            </a:r>
            <a:r>
              <a:rPr lang="nl-NL" sz="2800" dirty="0" err="1">
                <a:solidFill>
                  <a:schemeClr val="bg2"/>
                </a:solidFill>
              </a:rPr>
              <a:t>Mother</a:t>
            </a:r>
            <a:r>
              <a:rPr lang="nl-NL" sz="2800" dirty="0">
                <a:solidFill>
                  <a:schemeClr val="bg2"/>
                </a:solidFill>
              </a:rPr>
              <a:t> / </a:t>
            </a:r>
            <a:r>
              <a:rPr lang="nl-NL" sz="2800" dirty="0" err="1">
                <a:solidFill>
                  <a:schemeClr val="bg2"/>
                </a:solidFill>
              </a:rPr>
              <a:t>Messervy</a:t>
            </a:r>
            <a:endParaRPr lang="nl-NL" sz="2800" dirty="0">
              <a:solidFill>
                <a:schemeClr val="bg2"/>
              </a:solidFill>
            </a:endParaRPr>
          </a:p>
          <a:p>
            <a:endParaRPr lang="nl-NL" sz="2800" dirty="0">
              <a:solidFill>
                <a:schemeClr val="bg2"/>
              </a:solidFill>
            </a:endParaRPr>
          </a:p>
          <a:p>
            <a:r>
              <a:rPr lang="nl-NL" sz="2800" dirty="0">
                <a:solidFill>
                  <a:schemeClr val="bg2"/>
                </a:solidFill>
              </a:rPr>
              <a:t>Alle films? Bijna dan… alleen in de films Live and Let Die, Casino Royale en Quantum of </a:t>
            </a:r>
            <a:r>
              <a:rPr lang="nl-NL" sz="2800" dirty="0" err="1">
                <a:solidFill>
                  <a:schemeClr val="bg2"/>
                </a:solidFill>
              </a:rPr>
              <a:t>Solace</a:t>
            </a:r>
            <a:r>
              <a:rPr lang="nl-NL" sz="2800" dirty="0">
                <a:solidFill>
                  <a:schemeClr val="bg2"/>
                </a:solidFill>
              </a:rPr>
              <a:t> komt Q niet voor. </a:t>
            </a:r>
          </a:p>
        </p:txBody>
      </p:sp>
      <p:sp>
        <p:nvSpPr>
          <p:cNvPr id="10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0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5" y="1714465"/>
            <a:ext cx="10924116" cy="2966523"/>
          </a:xfrm>
          <a:prstGeom prst="rect">
            <a:avLst/>
          </a:prstGeom>
        </p:spPr>
      </p:pic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02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06" y="347216"/>
            <a:ext cx="10454553" cy="57201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9012" y="1524000"/>
            <a:ext cx="5133975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98" y="927847"/>
            <a:ext cx="10654121" cy="55418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90" y="768350"/>
            <a:ext cx="2944105" cy="2203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112360"/>
            <a:ext cx="2954990" cy="29549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267" y="768350"/>
            <a:ext cx="3073233" cy="22034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267" y="3619059"/>
            <a:ext cx="2721034" cy="24452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695" y="3131297"/>
            <a:ext cx="2798856" cy="27988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286" y="790650"/>
            <a:ext cx="2303917" cy="230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1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742498" y="959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7200" dirty="0">
                <a:solidFill>
                  <a:srgbClr val="00FF00"/>
                </a:solidFill>
              </a:rPr>
              <a:t>ALLEMAAL USER STORIES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771606" y="23932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7200" dirty="0">
                <a:solidFill>
                  <a:srgbClr val="00FF00"/>
                </a:solidFill>
              </a:rPr>
              <a:t>GETEST DOOR EXPLORATION</a:t>
            </a:r>
          </a:p>
        </p:txBody>
      </p:sp>
    </p:spTree>
    <p:extLst>
      <p:ext uri="{BB962C8B-B14F-4D97-AF65-F5344CB8AC3E}">
        <p14:creationId xmlns:p14="http://schemas.microsoft.com/office/powerpoint/2010/main" val="2757624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714918" y="1233818"/>
            <a:ext cx="108272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FF00"/>
                </a:solidFill>
              </a:rPr>
              <a:t>PRE REQ’s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Vereist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zware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inzet</a:t>
            </a:r>
            <a:r>
              <a:rPr lang="en-GB" sz="2000" dirty="0">
                <a:solidFill>
                  <a:schemeClr val="bg1"/>
                </a:solidFill>
              </a:rPr>
              <a:t> van de </a:t>
            </a:r>
            <a:r>
              <a:rPr lang="en-GB" sz="2000" dirty="0" err="1">
                <a:solidFill>
                  <a:schemeClr val="bg1"/>
                </a:solidFill>
              </a:rPr>
              <a:t>persoon</a:t>
            </a:r>
            <a:r>
              <a:rPr lang="en-GB" sz="2000" dirty="0">
                <a:solidFill>
                  <a:schemeClr val="bg1"/>
                </a:solidFill>
              </a:rPr>
              <a:t>, business savvy; </a:t>
            </a:r>
            <a:r>
              <a:rPr lang="en-GB" sz="2000" dirty="0" err="1">
                <a:solidFill>
                  <a:schemeClr val="bg1"/>
                </a:solidFill>
              </a:rPr>
              <a:t>zware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kennis</a:t>
            </a:r>
            <a:r>
              <a:rPr lang="en-GB" sz="2000" dirty="0">
                <a:solidFill>
                  <a:schemeClr val="bg1"/>
                </a:solidFill>
              </a:rPr>
              <a:t> van het </a:t>
            </a:r>
            <a:r>
              <a:rPr lang="en-GB" sz="2000" dirty="0" err="1">
                <a:solidFill>
                  <a:schemeClr val="bg1"/>
                </a:solidFill>
              </a:rPr>
              <a:t>domein</a:t>
            </a:r>
            <a:r>
              <a:rPr lang="en-GB" sz="2000" dirty="0">
                <a:solidFill>
                  <a:schemeClr val="bg1"/>
                </a:solidFill>
              </a:rPr>
              <a:t>; 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Kennis</a:t>
            </a:r>
            <a:r>
              <a:rPr lang="en-GB" sz="2000" dirty="0">
                <a:solidFill>
                  <a:schemeClr val="bg1"/>
                </a:solidFill>
              </a:rPr>
              <a:t> van het </a:t>
            </a:r>
            <a:r>
              <a:rPr lang="en-GB" sz="2000" dirty="0" err="1">
                <a:solidFill>
                  <a:schemeClr val="bg1"/>
                </a:solidFill>
              </a:rPr>
              <a:t>systeem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gebruikers</a:t>
            </a:r>
            <a:r>
              <a:rPr lang="en-GB" sz="2000" dirty="0">
                <a:solidFill>
                  <a:schemeClr val="bg1"/>
                </a:solidFill>
              </a:rPr>
              <a:t>/</a:t>
            </a:r>
            <a:r>
              <a:rPr lang="en-GB" sz="2000" dirty="0" err="1">
                <a:solidFill>
                  <a:schemeClr val="bg1"/>
                </a:solidFill>
              </a:rPr>
              <a:t>klanten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dit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vergroot</a:t>
            </a:r>
            <a:r>
              <a:rPr lang="en-GB" sz="2000" dirty="0">
                <a:solidFill>
                  <a:schemeClr val="bg1"/>
                </a:solidFill>
              </a:rPr>
              <a:t> de </a:t>
            </a:r>
            <a:r>
              <a:rPr lang="en-GB" sz="2000" dirty="0" err="1">
                <a:solidFill>
                  <a:schemeClr val="bg1"/>
                </a:solidFill>
              </a:rPr>
              <a:t>effectiviteit</a:t>
            </a:r>
            <a:r>
              <a:rPr lang="en-GB" sz="2000" dirty="0">
                <a:solidFill>
                  <a:schemeClr val="bg1"/>
                </a:solidFill>
              </a:rPr>
              <a:t> van Exploratory Testing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rgbClr val="00FF00"/>
                </a:solidFill>
              </a:rPr>
              <a:t>PROS; </a:t>
            </a:r>
            <a:r>
              <a:rPr lang="en-GB" sz="2000" dirty="0">
                <a:solidFill>
                  <a:schemeClr val="bg1"/>
                </a:solidFill>
              </a:rPr>
              <a:t>Instant feedback is van </a:t>
            </a:r>
            <a:r>
              <a:rPr lang="en-GB" sz="2000" dirty="0" err="1">
                <a:solidFill>
                  <a:schemeClr val="bg1"/>
                </a:solidFill>
              </a:rPr>
              <a:t>grote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waarde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rgbClr val="00FF00"/>
                </a:solidFill>
              </a:rPr>
              <a:t>CONS; </a:t>
            </a:r>
            <a:r>
              <a:rPr lang="en-GB" sz="2000" dirty="0" err="1">
                <a:solidFill>
                  <a:schemeClr val="bg1"/>
                </a:solidFill>
              </a:rPr>
              <a:t>Testdekking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staat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onder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druk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rgbClr val="00FF00"/>
                </a:solidFill>
              </a:rPr>
              <a:t>WAAR?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Wordt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vooral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gebruikt</a:t>
            </a:r>
            <a:r>
              <a:rPr lang="en-GB" sz="2000" dirty="0">
                <a:solidFill>
                  <a:schemeClr val="bg1"/>
                </a:solidFill>
              </a:rPr>
              <a:t> in </a:t>
            </a:r>
            <a:r>
              <a:rPr lang="en-GB" sz="2000" dirty="0" err="1">
                <a:solidFill>
                  <a:schemeClr val="bg1"/>
                </a:solidFill>
              </a:rPr>
              <a:t>bedrijfskritische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omgevingen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Weinig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tijd</a:t>
            </a:r>
            <a:r>
              <a:rPr lang="en-GB" sz="2000" dirty="0">
                <a:solidFill>
                  <a:schemeClr val="bg1"/>
                </a:solidFill>
              </a:rPr>
              <a:t>? Exploratory Testing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Onvolledige</a:t>
            </a:r>
            <a:r>
              <a:rPr lang="en-GB" sz="2000" dirty="0">
                <a:solidFill>
                  <a:schemeClr val="bg1"/>
                </a:solidFill>
              </a:rPr>
              <a:t> requirements? Exploratory Testing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Controle</a:t>
            </a:r>
            <a:r>
              <a:rPr lang="en-GB" sz="2000" dirty="0">
                <a:solidFill>
                  <a:schemeClr val="bg1"/>
                </a:solidFill>
              </a:rPr>
              <a:t> van E2E/UAT/GUI/Regression </a:t>
            </a:r>
            <a:r>
              <a:rPr lang="en-GB" sz="2000" dirty="0" err="1">
                <a:solidFill>
                  <a:schemeClr val="bg1"/>
                </a:solidFill>
              </a:rPr>
              <a:t>testen</a:t>
            </a:r>
            <a:r>
              <a:rPr lang="en-GB" sz="2000" dirty="0">
                <a:solidFill>
                  <a:schemeClr val="bg1"/>
                </a:solidFill>
              </a:rPr>
              <a:t>? Exploratory Testing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Gebruikers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en</a:t>
            </a:r>
            <a:r>
              <a:rPr lang="en-GB" sz="2000" dirty="0">
                <a:solidFill>
                  <a:schemeClr val="bg1"/>
                </a:solidFill>
              </a:rPr>
              <a:t> Testers </a:t>
            </a:r>
            <a:r>
              <a:rPr lang="en-GB" sz="2000" dirty="0" err="1">
                <a:solidFill>
                  <a:schemeClr val="bg1"/>
                </a:solidFill>
              </a:rPr>
              <a:t>trainen</a:t>
            </a:r>
            <a:r>
              <a:rPr lang="en-GB" sz="2000" dirty="0">
                <a:solidFill>
                  <a:schemeClr val="bg1"/>
                </a:solidFill>
              </a:rPr>
              <a:t> in </a:t>
            </a:r>
            <a:r>
              <a:rPr lang="en-GB" sz="2000" dirty="0" err="1">
                <a:solidFill>
                  <a:schemeClr val="bg1"/>
                </a:solidFill>
              </a:rPr>
              <a:t>een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systeem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zonder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tijdsverlies</a:t>
            </a:r>
            <a:r>
              <a:rPr lang="en-GB" sz="2000" dirty="0">
                <a:solidFill>
                  <a:schemeClr val="bg1"/>
                </a:solidFill>
              </a:rPr>
              <a:t> in het </a:t>
            </a:r>
            <a:r>
              <a:rPr lang="en-GB" sz="2000" dirty="0" err="1">
                <a:solidFill>
                  <a:schemeClr val="bg1"/>
                </a:solidFill>
              </a:rPr>
              <a:t>testproces</a:t>
            </a:r>
            <a:r>
              <a:rPr lang="en-GB" sz="2000" dirty="0">
                <a:solidFill>
                  <a:schemeClr val="bg1"/>
                </a:solidFill>
              </a:rPr>
              <a:t>? Exploratory Testing</a:t>
            </a:r>
          </a:p>
          <a:p>
            <a:r>
              <a:rPr lang="en-GB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98425"/>
            <a:ext cx="10515600" cy="1325563"/>
          </a:xfrm>
        </p:spPr>
        <p:txBody>
          <a:bodyPr>
            <a:normAutofit/>
          </a:bodyPr>
          <a:lstStyle/>
          <a:p>
            <a:r>
              <a:rPr lang="nl-NL" sz="7200" dirty="0">
                <a:solidFill>
                  <a:srgbClr val="00FF00"/>
                </a:solidFill>
              </a:rPr>
              <a:t>_ONE PAGE INFOBOM</a:t>
            </a:r>
          </a:p>
        </p:txBody>
      </p:sp>
    </p:spTree>
    <p:extLst>
      <p:ext uri="{BB962C8B-B14F-4D97-AF65-F5344CB8AC3E}">
        <p14:creationId xmlns:p14="http://schemas.microsoft.com/office/powerpoint/2010/main" val="158711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9350828" y="6501493"/>
            <a:ext cx="2743200" cy="365125"/>
          </a:xfrm>
        </p:spPr>
        <p:txBody>
          <a:bodyPr/>
          <a:lstStyle/>
          <a:p>
            <a:fld id="{FA17808E-5CC4-4AE3-9763-693EFE1B7A41}" type="slidenum">
              <a:rPr lang="nl-NL" smtClean="0"/>
              <a:t>13</a:t>
            </a:fld>
            <a:endParaRPr lang="nl-NL" dirty="0"/>
          </a:p>
        </p:txBody>
      </p:sp>
      <p:pic>
        <p:nvPicPr>
          <p:cNvPr id="2050" name="Picture 2" descr="Afbeeldingsresultaat voor james bond 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93" y="1359503"/>
            <a:ext cx="7277767" cy="23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beeldingsresultaat voor james bond 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93" y="3841925"/>
            <a:ext cx="7277767" cy="23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1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3" name="Titel 1"/>
          <p:cNvSpPr txBox="1">
            <a:spLocks/>
          </p:cNvSpPr>
          <p:nvPr/>
        </p:nvSpPr>
        <p:spPr>
          <a:xfrm>
            <a:off x="-1" y="98425"/>
            <a:ext cx="11854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7200" dirty="0">
                <a:solidFill>
                  <a:srgbClr val="00FF00"/>
                </a:solidFill>
              </a:rPr>
              <a:t>_NIEUWE TESTTECHNIEKEN?</a:t>
            </a:r>
          </a:p>
        </p:txBody>
      </p:sp>
    </p:spTree>
    <p:extLst>
      <p:ext uri="{BB962C8B-B14F-4D97-AF65-F5344CB8AC3E}">
        <p14:creationId xmlns:p14="http://schemas.microsoft.com/office/powerpoint/2010/main" val="4001790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14</a:t>
            </a:fld>
            <a:endParaRPr lang="nl-NL" dirty="0"/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4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6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_EXPLORANDUM ERGO SUM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88" y="1093191"/>
            <a:ext cx="6934200" cy="520065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3" name="Rechthoek 2"/>
          <p:cNvSpPr/>
          <p:nvPr/>
        </p:nvSpPr>
        <p:spPr>
          <a:xfrm>
            <a:off x="149070" y="2124209"/>
            <a:ext cx="88721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D4D3D3"/>
                </a:solidFill>
                <a:latin typeface="Roboto"/>
              </a:rPr>
              <a:t>I Explore, thus I am…</a:t>
            </a:r>
          </a:p>
          <a:p>
            <a:r>
              <a:rPr lang="en-US" sz="4400" dirty="0">
                <a:solidFill>
                  <a:srgbClr val="D4D3D3"/>
                </a:solidFill>
                <a:latin typeface="Roboto"/>
              </a:rPr>
              <a:t>TESTING BY EXPLORING; EXPLORING BY LEARNING; LEARNING BY DOING…</a:t>
            </a:r>
            <a:endParaRPr lang="nl-NL" sz="4400" dirty="0">
              <a:solidFill>
                <a:srgbClr val="D4D3D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1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15</a:t>
            </a:fld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422049" y="1531596"/>
            <a:ext cx="1099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+mj-lt"/>
              </a:rPr>
              <a:t>Exploratory Testing is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tegelijkertijd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leren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designen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uitvoeren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 Het is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een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aanpak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van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testen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die de tester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waardeert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als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de spin in het web van het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testproces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ook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dezelfde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waarden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hanteert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als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het Agile Manifesto.</a:t>
            </a:r>
          </a:p>
          <a:p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i="1" dirty="0">
                <a:solidFill>
                  <a:schemeClr val="bg1"/>
                </a:solidFill>
                <a:latin typeface="+mj-lt"/>
              </a:rPr>
              <a:t>Individuals and interactions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over processes and tools</a:t>
            </a:r>
          </a:p>
          <a:p>
            <a:pPr algn="ctr"/>
            <a:r>
              <a:rPr lang="en-GB" sz="3200" i="1" dirty="0">
                <a:solidFill>
                  <a:schemeClr val="bg1"/>
                </a:solidFill>
                <a:latin typeface="+mj-lt"/>
              </a:rPr>
              <a:t>Working software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over comprehensive documentation</a:t>
            </a:r>
          </a:p>
          <a:p>
            <a:pPr algn="ctr"/>
            <a:r>
              <a:rPr lang="en-GB" sz="3200" i="1" dirty="0">
                <a:solidFill>
                  <a:schemeClr val="bg1"/>
                </a:solidFill>
                <a:latin typeface="+mj-lt"/>
              </a:rPr>
              <a:t>Customer collaboration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over contract negotiation</a:t>
            </a:r>
          </a:p>
          <a:p>
            <a:pPr algn="ctr"/>
            <a:r>
              <a:rPr lang="en-GB" sz="3200" i="1" dirty="0">
                <a:solidFill>
                  <a:schemeClr val="bg1"/>
                </a:solidFill>
                <a:latin typeface="+mj-lt"/>
              </a:rPr>
              <a:t>Responding to change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over following a plan</a:t>
            </a:r>
          </a:p>
        </p:txBody>
      </p:sp>
      <p:sp>
        <p:nvSpPr>
          <p:cNvPr id="11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2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-1" y="98425"/>
            <a:ext cx="11854903" cy="1325563"/>
          </a:xfrm>
        </p:spPr>
        <p:txBody>
          <a:bodyPr>
            <a:normAutofit fontScale="90000"/>
          </a:bodyPr>
          <a:lstStyle/>
          <a:p>
            <a:r>
              <a:rPr lang="nl-NL" sz="7200" dirty="0">
                <a:solidFill>
                  <a:srgbClr val="00FF00"/>
                </a:solidFill>
              </a:rPr>
              <a:t>_OUDE TECHNIEK; NIEUWE TIJD</a:t>
            </a:r>
          </a:p>
        </p:txBody>
      </p:sp>
    </p:spTree>
    <p:extLst>
      <p:ext uri="{BB962C8B-B14F-4D97-AF65-F5344CB8AC3E}">
        <p14:creationId xmlns:p14="http://schemas.microsoft.com/office/powerpoint/2010/main" val="190089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16</a:t>
            </a:fld>
            <a:endParaRPr lang="nl-NL" dirty="0"/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4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6" name="Rechthoek 10"/>
          <p:cNvSpPr/>
          <p:nvPr/>
        </p:nvSpPr>
        <p:spPr>
          <a:xfrm>
            <a:off x="6647" y="119352"/>
            <a:ext cx="11848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_TESTEN IS DOEN, NIET LEZEN?</a:t>
            </a:r>
          </a:p>
        </p:txBody>
      </p:sp>
      <p:pic>
        <p:nvPicPr>
          <p:cNvPr id="3" name="James Bond Q briefing">
            <a:hlinkClick r:id="" action="ppaction://media"/>
            <a:extLst>
              <a:ext uri="{FF2B5EF4-FFF2-40B4-BE49-F238E27FC236}">
                <a16:creationId xmlns:a16="http://schemas.microsoft.com/office/drawing/2014/main" id="{FE83E37F-8075-42C9-B420-46CE2F02B5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81355" y="1097434"/>
            <a:ext cx="7229289" cy="542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8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453" y="2270313"/>
            <a:ext cx="5238750" cy="28575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17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_WAAROM EXPLORATORY?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4147" y="1628496"/>
            <a:ext cx="11246105" cy="435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23767" tIns="0" rIns="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We</a:t>
            </a:r>
            <a:r>
              <a:rPr kumimoji="0" lang="en-US" altLang="en-US" sz="44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4400" b="0" i="0" u="none" strike="noStrike" cap="none" normalizeH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hebben</a:t>
            </a:r>
            <a:r>
              <a:rPr kumimoji="0" lang="en-US" altLang="en-US" sz="44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4400" b="0" i="0" u="none" strike="noStrike" cap="none" normalizeH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meerdere</a:t>
            </a:r>
            <a:r>
              <a:rPr kumimoji="0" lang="en-US" altLang="en-US" sz="44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4400" b="0" i="0" u="none" strike="noStrike" cap="none" normalizeH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smaken</a:t>
            </a:r>
            <a:r>
              <a:rPr kumimoji="0" lang="en-US" altLang="en-US" sz="44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4400" b="0" i="0" u="none" strike="noStrike" cap="none" normalizeH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waarom</a:t>
            </a:r>
            <a:r>
              <a:rPr kumimoji="0" lang="en-US" altLang="en-US" sz="44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Focus op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vertrouwen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(risk-based testing!)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Gestructureerd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(charter, log, debriefing)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Session-based &amp;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Timeboxed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niet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kort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niet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lang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Tandem-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aanpak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teams van twee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Combineer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ervaringstesten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met coverage testing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Tegelijk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test design, test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uitvoering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systeem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leren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kennen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Flexibel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Past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ook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US" altLang="en-US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binnen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Agile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en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DevOps)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Voorbereid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(test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ideeen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&amp;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testing tours)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Tools;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dus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goed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! (Checklists, test design tooling, test recording tooling)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Plezier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voor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iedereen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+mj-lt"/>
              </a:rPr>
              <a:t>!!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+mn-lt"/>
            </a:endParaRP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4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18</a:t>
            </a:fld>
            <a:endParaRPr lang="nl-NL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4947" y="1582257"/>
            <a:ext cx="11246105" cy="463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23767" tIns="0" rIns="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Exploratory testing is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aanpak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</a:p>
          <a:p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Meestal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afgezet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tegen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"scripted testing“;</a:t>
            </a: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ET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benadrukt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autonomie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de tester,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zijn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kunnen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creativiteit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.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Vergelijkbaar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met de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rol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de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ontwikkelaar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Agile setting</a:t>
            </a: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Het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adviseert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melange van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verweven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activiteiten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(such as test design, test execution, and interpretation of results) door het project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heen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, in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plaats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vaste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volgorde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bepaalde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‘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fase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’.</a:t>
            </a: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Het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benadrukt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balans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tussen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technieken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behoefte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aan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meerdere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testaanpakken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plaats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enkel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formeel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“test plan”</a:t>
            </a:r>
          </a:p>
          <a:p>
            <a:endParaRPr lang="en-GB" sz="2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sz="32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Popie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Jopie!</a:t>
            </a: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De term "exploratory testing" is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populair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gemaakt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door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community van testers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uit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"Context-Driven" school, die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zichzelf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afzette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andere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aanpakken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doormiddel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focus op; Analytical, Factory, Quality Assurance, Context-Driven &amp; Agile.</a:t>
            </a:r>
          </a:p>
          <a:p>
            <a:endParaRPr lang="en-GB" sz="1000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5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_WAT IS HET?</a:t>
            </a:r>
          </a:p>
        </p:txBody>
      </p:sp>
    </p:spTree>
    <p:extLst>
      <p:ext uri="{BB962C8B-B14F-4D97-AF65-F5344CB8AC3E}">
        <p14:creationId xmlns:p14="http://schemas.microsoft.com/office/powerpoint/2010/main" val="2842778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19</a:t>
            </a:fld>
            <a:endParaRPr lang="nl-NL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4147" y="1687290"/>
            <a:ext cx="11246105" cy="444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23767" tIns="0" rIns="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b="1" i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DEFINIEER DE SCOPE</a:t>
            </a:r>
            <a:b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</a:b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De scope van de exploratory test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kunnen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user stories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zijn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welke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het scrum team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heeft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besloten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aan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het begin van de sprint.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Soms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kan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user story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opgedeeld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worden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sub stories.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sub story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kan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ook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scope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zijn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van de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exporatory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test.</a:t>
            </a:r>
          </a:p>
          <a:p>
            <a:endParaRPr lang="en-GB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b="1" i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STEL EEN TIMEBOX</a:t>
            </a:r>
            <a:b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</a:b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Voor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elke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chapter van de test is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tijdslimiet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ingesteld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.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Als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tijd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verstreken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is van de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specifieke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exploratory test,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dan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eindigt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deze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test. </a:t>
            </a:r>
          </a:p>
          <a:p>
            <a:endParaRPr lang="en-GB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b="1" i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ZET EEN EXPLORATORY TEST TEAM OP</a:t>
            </a:r>
            <a:b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</a:b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Exploratory testing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gebeurt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meestal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paren. In de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ideale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wereld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is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test engineer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ander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product expert of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functioneel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expert.</a:t>
            </a:r>
          </a:p>
          <a:p>
            <a:endParaRPr lang="en-GB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b="1" i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CREEER EEN EXPLORATORY TEST CHARTER</a:t>
            </a:r>
            <a:endParaRPr lang="en-GB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beknopt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document met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enige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voorbereidingsinformatie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.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Bierviltje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formaat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. Of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epistel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, maar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liever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niet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+mn-lt"/>
            </a:endParaRP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5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_VOORBEREIDING IS ALLES</a:t>
            </a:r>
          </a:p>
        </p:txBody>
      </p:sp>
    </p:spTree>
    <p:extLst>
      <p:ext uri="{BB962C8B-B14F-4D97-AF65-F5344CB8AC3E}">
        <p14:creationId xmlns:p14="http://schemas.microsoft.com/office/powerpoint/2010/main" val="32402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20</a:t>
            </a:fld>
            <a:endParaRPr lang="nl-NL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887" y="1185923"/>
            <a:ext cx="9434541" cy="5011335"/>
          </a:xfrm>
          <a:prstGeom prst="rect">
            <a:avLst/>
          </a:prstGeom>
        </p:spPr>
      </p:pic>
      <p:sp>
        <p:nvSpPr>
          <p:cNvPr id="16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7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9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_VERSCHIL IS GOED</a:t>
            </a:r>
          </a:p>
        </p:txBody>
      </p:sp>
      <p:sp>
        <p:nvSpPr>
          <p:cNvPr id="2" name="Rectangle 1"/>
          <p:cNvSpPr/>
          <p:nvPr/>
        </p:nvSpPr>
        <p:spPr>
          <a:xfrm>
            <a:off x="4165689" y="6166694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006621"/>
                </a:solidFill>
                <a:latin typeface="arial" panose="020B0604020202020204" pitchFamily="34" charset="0"/>
              </a:rPr>
              <a:t>Source; testingexcellence.com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97653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21</a:t>
            </a:fld>
            <a:endParaRPr lang="nl-NL" dirty="0"/>
          </a:p>
        </p:txBody>
      </p:sp>
      <p:sp>
        <p:nvSpPr>
          <p:cNvPr id="2" name="Rectangle 1"/>
          <p:cNvSpPr/>
          <p:nvPr/>
        </p:nvSpPr>
        <p:spPr>
          <a:xfrm>
            <a:off x="622300" y="1859340"/>
            <a:ext cx="110109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Is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gestructureerd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rigoreus</a:t>
            </a:r>
            <a:endParaRPr lang="en-GB" sz="24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Is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cognitief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(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denkvermogen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)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gestructureerd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in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vergelijking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met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procedureel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zoals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gescript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testen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. De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structuur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komt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uit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Charter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de Time Box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Is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zeer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leerbaar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goed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managen</a:t>
            </a:r>
            <a:endParaRPr lang="en-GB" sz="24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Het is </a:t>
            </a: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niet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techniek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maar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een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  <a:latin typeface="+mj-lt"/>
              </a:rPr>
              <a:t>aanpak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Is </a:t>
            </a: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</a:rPr>
              <a:t>niet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 random testing, maar het is ad-hoc testing met het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</a:rPr>
              <a:t>doel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 om bugs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</a:rPr>
              <a:t>te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85000"/>
                  </a:schemeClr>
                </a:solidFill>
              </a:rPr>
              <a:t>vinden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; de unhappy flow!</a:t>
            </a:r>
            <a:endParaRPr lang="en-GB" sz="24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  <a:p>
            <a:r>
              <a:rPr lang="en-GB" sz="4000" b="1" dirty="0">
                <a:solidFill>
                  <a:srgbClr val="FF0000"/>
                </a:solidFill>
                <a:latin typeface="+mj-lt"/>
              </a:rPr>
              <a:t>Wat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jouw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volgende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acties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zijn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;</a:t>
            </a:r>
          </a:p>
          <a:p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wordt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bepaald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door wat je nu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aan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het </a:t>
            </a:r>
            <a:r>
              <a:rPr lang="en-GB" sz="4000" b="1" dirty="0" err="1">
                <a:solidFill>
                  <a:srgbClr val="FF0000"/>
                </a:solidFill>
                <a:latin typeface="+mj-lt"/>
              </a:rPr>
              <a:t>doen</a:t>
            </a:r>
            <a:r>
              <a:rPr lang="en-GB" sz="4000" b="1" dirty="0">
                <a:solidFill>
                  <a:srgbClr val="FF0000"/>
                </a:solidFill>
                <a:latin typeface="+mj-lt"/>
              </a:rPr>
              <a:t> bent!</a:t>
            </a:r>
            <a:endParaRPr lang="en-GB" sz="4000" b="1" i="0" u="none" strike="noStrike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6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_HET IS…NIET?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16" y="19102"/>
            <a:ext cx="45148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8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22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12700" y="114126"/>
            <a:ext cx="7407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_BOND IS A TESTER</a:t>
            </a:r>
          </a:p>
        </p:txBody>
      </p:sp>
      <p:sp>
        <p:nvSpPr>
          <p:cNvPr id="13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4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sp>
        <p:nvSpPr>
          <p:cNvPr id="3" name="Rechthoek 2"/>
          <p:cNvSpPr/>
          <p:nvPr/>
        </p:nvSpPr>
        <p:spPr>
          <a:xfrm>
            <a:off x="1998354" y="5790082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4D3D3"/>
                </a:solidFill>
                <a:latin typeface="Roboto"/>
              </a:rPr>
              <a:t>Bond (Daniel Craig) tests the Aston Martin DB10’s not so functional gadget.</a:t>
            </a:r>
            <a:endParaRPr lang="nl-NL" dirty="0">
              <a:solidFill>
                <a:srgbClr val="D4D3D3"/>
              </a:solidFill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1729594" y="5408574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4D3D3"/>
                </a:solidFill>
                <a:latin typeface="Roboto"/>
              </a:rPr>
              <a:t>High Paced Live Production Environment Acceptance/Monkey/Smoke-… testing… </a:t>
            </a:r>
            <a:endParaRPr lang="nl-NL" dirty="0">
              <a:solidFill>
                <a:srgbClr val="D4D3D3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pic>
        <p:nvPicPr>
          <p:cNvPr id="2" name="James Bond Car Chase">
            <a:hlinkClick r:id="" action="ppaction://media"/>
            <a:extLst>
              <a:ext uri="{FF2B5EF4-FFF2-40B4-BE49-F238E27FC236}">
                <a16:creationId xmlns:a16="http://schemas.microsoft.com/office/drawing/2014/main" id="{07012424-1311-479A-A323-4C158C89A1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90253" y="1028143"/>
            <a:ext cx="9011493" cy="50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9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23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757" y="1125071"/>
            <a:ext cx="8024485" cy="5218572"/>
          </a:xfrm>
          <a:prstGeom prst="rect">
            <a:avLst/>
          </a:prstGeom>
        </p:spPr>
      </p:pic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5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_PROS &amp; CONS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0251" y="6304317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006621"/>
                </a:solidFill>
                <a:latin typeface="arial" panose="020B0604020202020204" pitchFamily="34" charset="0"/>
              </a:rPr>
              <a:t>Source; testingexcellence.com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53743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24</a:t>
            </a:fld>
            <a:endParaRPr lang="nl-NL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5504" y="2199139"/>
            <a:ext cx="11709399" cy="257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23767" tIns="0" rIns="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DOEN OMDAT HET KAN; DON’T FOLLOW THE HYPES!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COMBINEER TECHNIEKEN VOOR HET BESTE RESULTAAT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SENIOR HELPT JUNIOR IN SCRUM; IEDEREEN IS VERANTWOORDELIJK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BUSINESS </a:t>
            </a:r>
            <a:r>
              <a:rPr lang="en-GB" sz="3200" u="sng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CRITICAL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EERST; END-TO-END FLOWS EERST!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EXPLORATORY ALS BASIS MET SCENARIO’S &amp; CASES ALS MAATWERK</a:t>
            </a: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5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_RECAP</a:t>
            </a:r>
          </a:p>
        </p:txBody>
      </p:sp>
    </p:spTree>
    <p:extLst>
      <p:ext uri="{BB962C8B-B14F-4D97-AF65-F5344CB8AC3E}">
        <p14:creationId xmlns:p14="http://schemas.microsoft.com/office/powerpoint/2010/main" val="370744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69"/>
            <a:ext cx="12192000" cy="6748462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25</a:t>
            </a:fld>
            <a:endParaRPr lang="nl-NL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5504" y="2445360"/>
            <a:ext cx="11709399" cy="207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23767" tIns="0" rIns="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AI &amp; COGNITIVE EXPLORATORY TESTING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SHIFT LEFT; NIET IN A, MAAR IN DEV EN T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UITDAGING CI/CD MET EXPLORATORY TESTING</a:t>
            </a:r>
          </a:p>
          <a:p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ZIT IN ONS DNA; VAN WIEG TOT GRAF ONTDEKKEN</a:t>
            </a:r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15" name="Rechthoek 10"/>
          <p:cNvSpPr/>
          <p:nvPr/>
        </p:nvSpPr>
        <p:spPr>
          <a:xfrm>
            <a:off x="6647" y="119352"/>
            <a:ext cx="11029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00FF00"/>
                </a:solidFill>
                <a:latin typeface="+mj-lt"/>
              </a:rPr>
              <a:t>_EN MORGEN?</a:t>
            </a:r>
          </a:p>
        </p:txBody>
      </p:sp>
    </p:spTree>
    <p:extLst>
      <p:ext uri="{BB962C8B-B14F-4D97-AF65-F5344CB8AC3E}">
        <p14:creationId xmlns:p14="http://schemas.microsoft.com/office/powerpoint/2010/main" val="218013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774188" y="6478616"/>
            <a:ext cx="308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bg2"/>
                </a:solidFill>
              </a:rPr>
              <a:t>Learn, create and make it work</a:t>
            </a:r>
          </a:p>
        </p:txBody>
      </p:sp>
      <p:sp>
        <p:nvSpPr>
          <p:cNvPr id="10" name="Tijdelijke aanduiding voor dianummer 8"/>
          <p:cNvSpPr txBox="1">
            <a:spLocks/>
          </p:cNvSpPr>
          <p:nvPr/>
        </p:nvSpPr>
        <p:spPr>
          <a:xfrm>
            <a:off x="9350828" y="65014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17808E-5CC4-4AE3-9763-693EFE1B7A41}" type="slidenum">
              <a:rPr lang="nl-NL" smtClean="0"/>
              <a:pPr/>
              <a:t>26</a:t>
            </a:fld>
            <a:endParaRPr lang="nl-NL" dirty="0"/>
          </a:p>
        </p:txBody>
      </p:sp>
      <p:sp>
        <p:nvSpPr>
          <p:cNvPr id="12" name="Tekstvak 6"/>
          <p:cNvSpPr txBox="1"/>
          <p:nvPr/>
        </p:nvSpPr>
        <p:spPr>
          <a:xfrm>
            <a:off x="771606" y="6567661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b="1" dirty="0">
                <a:solidFill>
                  <a:schemeClr val="bg2"/>
                </a:solidFill>
              </a:rPr>
              <a:t>Automation for Industry &amp; Business</a:t>
            </a:r>
          </a:p>
        </p:txBody>
      </p:sp>
      <p:sp>
        <p:nvSpPr>
          <p:cNvPr id="13" name="Tekstvak 8"/>
          <p:cNvSpPr txBox="1"/>
          <p:nvPr/>
        </p:nvSpPr>
        <p:spPr>
          <a:xfrm>
            <a:off x="742498" y="6261148"/>
            <a:ext cx="2124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2"/>
                </a:solidFill>
              </a:rPr>
              <a:t>CIMSOLUTIONS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750" y1="88000" x2="92250" y2="42750"/>
                        <a14:foregroundMark x1="39500" y1="11000" x2="88500" y2="33250"/>
                        <a14:foregroundMark x1="90500" y1="62000" x2="40500" y2="92000"/>
                        <a14:foregroundMark x1="88500" y1="68750" x2="45250" y2="99500"/>
                        <a14:foregroundMark x1="43250" y1="6250" x2="93250" y2="31250"/>
                        <a14:foregroundMark x1="10500" y1="30250" x2="35500" y2="90000"/>
                        <a14:backgroundMark x1="50500" y1="74250" x2="50500" y2="91750"/>
                        <a14:backgroundMark x1="71250" y1="61250" x2="90250" y2="73500"/>
                        <a14:backgroundMark x1="94250" y1="24000" x2="77250" y2="35750"/>
                        <a14:backgroundMark x1="50500" y1="27250" x2="50500" y2="7000"/>
                        <a14:backgroundMark x1="29750" y1="62250" x2="22500" y2="65750"/>
                        <a14:backgroundMark x1="51000" y1="73750" x2="49500" y2="97500"/>
                        <a14:backgroundMark x1="49250" y1="73250" x2="51000" y2="99000"/>
                        <a14:backgroundMark x1="39750" y1="98500" x2="49250" y2="99750"/>
                        <a14:backgroundMark x1="97250" y1="25750" x2="78750" y2="32250"/>
                        <a14:backgroundMark x1="69500" y1="61250" x2="86500" y2="72500"/>
                        <a14:backgroundMark x1="96500" y1="74500" x2="71000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067350"/>
            <a:ext cx="767898" cy="767898"/>
          </a:xfrm>
          <a:prstGeom prst="rect">
            <a:avLst/>
          </a:prstGeom>
        </p:spPr>
      </p:pic>
      <p:sp>
        <p:nvSpPr>
          <p:cNvPr id="9" name="Rechthoek 10"/>
          <p:cNvSpPr/>
          <p:nvPr/>
        </p:nvSpPr>
        <p:spPr>
          <a:xfrm>
            <a:off x="150158" y="3825008"/>
            <a:ext cx="6062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>
                <a:solidFill>
                  <a:srgbClr val="00FF00"/>
                </a:solidFill>
                <a:latin typeface="+mj-lt"/>
              </a:rPr>
              <a:t>M.LOF@CIMSOLUTIONS.NL</a:t>
            </a:r>
          </a:p>
          <a:p>
            <a:r>
              <a:rPr lang="nl-NL" sz="4000" dirty="0">
                <a:solidFill>
                  <a:srgbClr val="00FF00"/>
                </a:solidFill>
                <a:latin typeface="+mj-lt"/>
              </a:rPr>
              <a:t>LINKEDIN: MAREKLOF</a:t>
            </a:r>
          </a:p>
          <a:p>
            <a:r>
              <a:rPr lang="nl-NL" sz="4000" dirty="0">
                <a:solidFill>
                  <a:srgbClr val="00FF00"/>
                </a:solidFill>
                <a:latin typeface="+mj-lt"/>
              </a:rPr>
              <a:t>WWW.CIMSOLUTIONS.NL</a:t>
            </a:r>
          </a:p>
        </p:txBody>
      </p:sp>
    </p:spTree>
    <p:extLst>
      <p:ext uri="{BB962C8B-B14F-4D97-AF65-F5344CB8AC3E}">
        <p14:creationId xmlns:p14="http://schemas.microsoft.com/office/powerpoint/2010/main" val="13184313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1286</Words>
  <Application>Microsoft Office PowerPoint</Application>
  <PresentationFormat>Widescreen</PresentationFormat>
  <Paragraphs>240</Paragraphs>
  <Slides>26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</vt:lpstr>
      <vt:lpstr>Calibri</vt:lpstr>
      <vt:lpstr>Calibri Light</vt:lpstr>
      <vt:lpstr>Roboto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_WIE IS DE TESTER; 007?</vt:lpstr>
      <vt:lpstr>_WIE IS DE DEVELOPER; Q?</vt:lpstr>
      <vt:lpstr>PowerPoint Presentation</vt:lpstr>
      <vt:lpstr>PowerPoint Presentation</vt:lpstr>
      <vt:lpstr>ALLEMAAL USER STORIES</vt:lpstr>
      <vt:lpstr>_ONE PAGE INFOBOM</vt:lpstr>
      <vt:lpstr>PowerPoint Presentation</vt:lpstr>
      <vt:lpstr>PowerPoint Presentation</vt:lpstr>
      <vt:lpstr>_OUDE TECHNIEK; NIEUWE TIJD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Marek Lof</dc:creator>
  <cp:lastModifiedBy>Marek Lof</cp:lastModifiedBy>
  <cp:revision>139</cp:revision>
  <dcterms:created xsi:type="dcterms:W3CDTF">2018-11-09T10:05:35Z</dcterms:created>
  <dcterms:modified xsi:type="dcterms:W3CDTF">2019-05-15T18:07:24Z</dcterms:modified>
</cp:coreProperties>
</file>