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70" r:id="rId9"/>
    <p:sldId id="268" r:id="rId10"/>
    <p:sldId id="261" r:id="rId11"/>
    <p:sldId id="269" r:id="rId12"/>
    <p:sldId id="271" r:id="rId13"/>
    <p:sldId id="262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86013"/>
            <a:ext cx="9144000" cy="1824038"/>
          </a:xfr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02126"/>
            <a:ext cx="9144000" cy="8556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1" y="1167900"/>
            <a:ext cx="2804159" cy="53656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479236" y="2008187"/>
            <a:ext cx="5550218" cy="1749425"/>
          </a:xfrm>
        </p:spPr>
        <p:txBody>
          <a:bodyPr anchor="t">
            <a:normAutofit/>
          </a:bodyPr>
          <a:lstStyle>
            <a:lvl1pPr>
              <a:defRPr sz="44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1479236" y="3883602"/>
            <a:ext cx="5550218" cy="2431474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436372" y="642944"/>
            <a:ext cx="5550218" cy="728663"/>
          </a:xfrm>
        </p:spPr>
        <p:txBody>
          <a:bodyPr anchor="t">
            <a:normAutofit/>
          </a:bodyPr>
          <a:lstStyle>
            <a:lvl1pPr marL="742950" indent="-742950">
              <a:buFont typeface="+mj-lt"/>
              <a:buAutoNum type="arabicPeriod"/>
              <a:defRPr sz="4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#1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338" y="575256"/>
            <a:ext cx="1989391" cy="380662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1507808" y="2164716"/>
            <a:ext cx="4921568" cy="3764597"/>
          </a:xfrm>
        </p:spPr>
        <p:txBody>
          <a:bodyPr anchor="t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33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4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4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507808" y="2164716"/>
            <a:ext cx="4921568" cy="3764597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5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15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507808" y="2164716"/>
            <a:ext cx="4921568" cy="3764597"/>
          </a:xfrm>
        </p:spPr>
        <p:txBody>
          <a:bodyPr anchor="t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7"/>
          </p:nvPr>
        </p:nvSpPr>
        <p:spPr>
          <a:xfrm>
            <a:off x="6751321" y="2164716"/>
            <a:ext cx="4921568" cy="3764597"/>
          </a:xfrm>
        </p:spPr>
        <p:txBody>
          <a:bodyPr anchor="t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idx="19"/>
          </p:nvPr>
        </p:nvSpPr>
        <p:spPr>
          <a:xfrm>
            <a:off x="578224" y="0"/>
            <a:ext cx="11613775" cy="6857999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5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15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78224" y="2126974"/>
            <a:ext cx="11613776" cy="2405269"/>
          </a:xfrm>
          <a:prstGeom prst="rect">
            <a:avLst/>
          </a:prstGeom>
          <a:solidFill>
            <a:schemeClr val="tx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116106" y="2458668"/>
            <a:ext cx="10098741" cy="54927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23"/>
          </p:nvPr>
        </p:nvSpPr>
        <p:spPr>
          <a:xfrm>
            <a:off x="1113184" y="3260036"/>
            <a:ext cx="4870174" cy="10535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4"/>
          </p:nvPr>
        </p:nvSpPr>
        <p:spPr>
          <a:xfrm>
            <a:off x="6212541" y="3253020"/>
            <a:ext cx="4998800" cy="10535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idx="17"/>
          </p:nvPr>
        </p:nvSpPr>
        <p:spPr>
          <a:xfrm>
            <a:off x="4075043" y="1"/>
            <a:ext cx="4591879" cy="341906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8"/>
          </p:nvPr>
        </p:nvSpPr>
        <p:spPr>
          <a:xfrm>
            <a:off x="8666922" y="1"/>
            <a:ext cx="3525078" cy="341906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/>
          </p:nvPr>
        </p:nvSpPr>
        <p:spPr>
          <a:xfrm>
            <a:off x="556591" y="1"/>
            <a:ext cx="3525078" cy="341906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/>
          </p:nvPr>
        </p:nvSpPr>
        <p:spPr>
          <a:xfrm>
            <a:off x="4075043" y="3419061"/>
            <a:ext cx="4591879" cy="3438939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21"/>
          </p:nvPr>
        </p:nvSpPr>
        <p:spPr>
          <a:xfrm>
            <a:off x="8666922" y="3419061"/>
            <a:ext cx="3525078" cy="3438939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2"/>
          </p:nvPr>
        </p:nvSpPr>
        <p:spPr>
          <a:xfrm>
            <a:off x="556591" y="3419061"/>
            <a:ext cx="3525078" cy="3438939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5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15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78224" y="2126974"/>
            <a:ext cx="11613776" cy="2405269"/>
          </a:xfrm>
          <a:prstGeom prst="rect">
            <a:avLst/>
          </a:prstGeom>
          <a:solidFill>
            <a:schemeClr val="tx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116106" y="2458668"/>
            <a:ext cx="10098741" cy="54927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23"/>
          </p:nvPr>
        </p:nvSpPr>
        <p:spPr>
          <a:xfrm>
            <a:off x="1113184" y="3260036"/>
            <a:ext cx="4870174" cy="10535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4"/>
          </p:nvPr>
        </p:nvSpPr>
        <p:spPr>
          <a:xfrm>
            <a:off x="6212541" y="3253020"/>
            <a:ext cx="4998800" cy="10535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155032" y="457200"/>
            <a:ext cx="2871536" cy="11938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584200" y="2184400"/>
            <a:ext cx="3886200" cy="46736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902200" y="492125"/>
            <a:ext cx="6856663" cy="646864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902200" y="1943768"/>
            <a:ext cx="3149600" cy="139299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902200" y="3545305"/>
            <a:ext cx="3149600" cy="161089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8229600" y="1943768"/>
            <a:ext cx="3505200" cy="320574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902200" y="5435599"/>
            <a:ext cx="6832600" cy="89796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4908383" y="1235742"/>
            <a:ext cx="6850480" cy="44867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902200" y="6414246"/>
            <a:ext cx="6832600" cy="268941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gray">
          <a:xfrm>
            <a:off x="578224" y="507573"/>
            <a:ext cx="11613776" cy="162276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533442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33442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5002783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5002783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8458679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458679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gray">
          <a:xfrm>
            <a:off x="578224" y="507573"/>
            <a:ext cx="11613776" cy="162276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533442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33442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5002783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5002783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8458679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458679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gray">
          <a:xfrm>
            <a:off x="578224" y="507573"/>
            <a:ext cx="11613776" cy="162276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533442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33442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5002783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5002783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8458679" y="271826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458679" y="357303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gray">
          <a:xfrm>
            <a:off x="578224" y="2820469"/>
            <a:ext cx="11613776" cy="162276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517418" y="997046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17418" y="1851811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309068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>
          <a:xfrm>
            <a:off x="1507808" y="380061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7649277" y="997046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7649277" y="1851811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49277" y="466809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7649277" y="552285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1503971" y="466809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1503971" y="552285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gray">
          <a:xfrm>
            <a:off x="511796" y="2882348"/>
            <a:ext cx="11680204" cy="3197133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479176" y="3299999"/>
            <a:ext cx="9970702" cy="1371393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9962533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gray">
          <a:xfrm>
            <a:off x="511796" y="1"/>
            <a:ext cx="11680204" cy="2232212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9962533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746018" y="2489669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746018" y="3344434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746018" y="460085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746018" y="545562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877877" y="2489669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7877877" y="3344434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877877" y="4600857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55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7877877" y="5455622"/>
            <a:ext cx="2962551" cy="874436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508350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1524393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4893234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909277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508350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1524393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4893234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909277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508350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1524393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4893234" y="2649622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909277" y="4157579"/>
            <a:ext cx="3149600" cy="131535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2880" indent="0">
              <a:buNone/>
              <a:defRPr sz="1600"/>
            </a:lvl2pPr>
            <a:lvl3pPr marL="365760" indent="0">
              <a:buNone/>
              <a:defRPr sz="1600"/>
            </a:lvl3pPr>
            <a:lvl4pPr marL="548640" indent="0">
              <a:buNone/>
              <a:defRPr sz="1600"/>
            </a:lvl4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07808" y="750891"/>
            <a:ext cx="10193655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4921567" cy="54324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" y="6254496"/>
            <a:ext cx="505968" cy="505968"/>
          </a:xfrm>
          <a:prstGeom prst="rect">
            <a:avLst/>
          </a:prstGeom>
        </p:spPr>
      </p:pic>
      <p:sp>
        <p:nvSpPr>
          <p:cNvPr id="19" name="Date Placeholder 6"/>
          <p:cNvSpPr>
            <a:spLocks noGrp="1"/>
          </p:cNvSpPr>
          <p:nvPr>
            <p:ph type="dt" sz="half" idx="12"/>
          </p:nvPr>
        </p:nvSpPr>
        <p:spPr>
          <a:xfrm>
            <a:off x="652272" y="6368542"/>
            <a:ext cx="566928" cy="365125"/>
          </a:xfrm>
        </p:spPr>
        <p:txBody>
          <a:bodyPr/>
          <a:lstStyle/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26" name="Footer Placeholder 7"/>
          <p:cNvSpPr>
            <a:spLocks noGrp="1"/>
          </p:cNvSpPr>
          <p:nvPr>
            <p:ph type="ftr" sz="quarter" idx="14"/>
          </p:nvPr>
        </p:nvSpPr>
        <p:spPr>
          <a:xfrm rot="16200000">
            <a:off x="-1711291" y="3495642"/>
            <a:ext cx="4114800" cy="283149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5344" y="5807710"/>
            <a:ext cx="414528" cy="365125"/>
          </a:xfrm>
        </p:spPr>
        <p:txBody>
          <a:bodyPr/>
          <a:lstStyle/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352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352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352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097C4-6C81-457A-AFD3-C7A778173EF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392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6592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83F57-CFB3-4D93-BD79-AB4C29149F40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3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97" r:id="rId6"/>
    <p:sldLayoutId id="2147483891" r:id="rId7"/>
    <p:sldLayoutId id="2147483886" r:id="rId8"/>
    <p:sldLayoutId id="2147483895" r:id="rId9"/>
    <p:sldLayoutId id="2147483892" r:id="rId10"/>
    <p:sldLayoutId id="2147483900" r:id="rId11"/>
    <p:sldLayoutId id="2147483901" r:id="rId12"/>
    <p:sldLayoutId id="2147483893" r:id="rId13"/>
    <p:sldLayoutId id="2147483894" r:id="rId14"/>
    <p:sldLayoutId id="2147483902" r:id="rId15"/>
    <p:sldLayoutId id="2147483896" r:id="rId16"/>
    <p:sldLayoutId id="2147483899" r:id="rId17"/>
    <p:sldLayoutId id="2147483898" r:id="rId18"/>
    <p:sldLayoutId id="214748388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.parasoft.com/virtualize/community-edition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arketplace.parasoft.com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arasoft.com/display/VIRT9104/Understanding+the+Message+Correlation+Process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EA147-A4AD-4757-871D-BBB5E778D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Service Virtualisatie met gratis </a:t>
            </a:r>
            <a:r>
              <a:rPr lang="nl-NL" dirty="0" err="1"/>
              <a:t>Virtualize</a:t>
            </a:r>
            <a:r>
              <a:rPr lang="nl-NL" dirty="0"/>
              <a:t> Community Edition!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45523F6-3B9D-4396-B57D-64AA41C7D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Ruben Wildeboer</a:t>
            </a:r>
            <a:br>
              <a:rPr lang="nl-NL" dirty="0"/>
            </a:br>
            <a:r>
              <a:rPr lang="nl-NL" dirty="0"/>
              <a:t>Rix Groenboom</a:t>
            </a:r>
          </a:p>
        </p:txBody>
      </p:sp>
      <p:pic>
        <p:nvPicPr>
          <p:cNvPr id="1028" name="Picture 4" descr="naar de homepage">
            <a:extLst>
              <a:ext uri="{FF2B5EF4-FFF2-40B4-BE49-F238E27FC236}">
                <a16:creationId xmlns:a16="http://schemas.microsoft.com/office/drawing/2014/main" id="{B342447A-C49C-4A69-A1EA-2AD3D571A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702" y="5173125"/>
            <a:ext cx="135255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ndertitel 2">
            <a:extLst>
              <a:ext uri="{FF2B5EF4-FFF2-40B4-BE49-F238E27FC236}">
                <a16:creationId xmlns:a16="http://schemas.microsoft.com/office/drawing/2014/main" id="{018B6362-2D9F-4078-991E-13CE0447C31A}"/>
              </a:ext>
            </a:extLst>
          </p:cNvPr>
          <p:cNvSpPr txBox="1">
            <a:spLocks/>
          </p:cNvSpPr>
          <p:nvPr/>
        </p:nvSpPr>
        <p:spPr>
          <a:xfrm>
            <a:off x="1524000" y="5333957"/>
            <a:ext cx="9144000" cy="8556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	voorjaarsevenement 2018</a:t>
            </a:r>
          </a:p>
        </p:txBody>
      </p:sp>
    </p:spTree>
    <p:extLst>
      <p:ext uri="{BB962C8B-B14F-4D97-AF65-F5344CB8AC3E}">
        <p14:creationId xmlns:p14="http://schemas.microsoft.com/office/powerpoint/2010/main" val="327867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 descr="https://www.parasoft.com/sites/default/files/9_visual_studio.png">
            <a:extLst>
              <a:ext uri="{FF2B5EF4-FFF2-40B4-BE49-F238E27FC236}">
                <a16:creationId xmlns:a16="http://schemas.microsoft.com/office/drawing/2014/main" id="{4157C998-9446-4CD6-BBDB-C15B4B0C3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73" y="4597275"/>
            <a:ext cx="2230211" cy="92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4A13E0-E2FD-41F6-BC39-23406174D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Parasoft </a:t>
            </a:r>
            <a:r>
              <a:rPr lang="nl-NL" dirty="0" err="1"/>
              <a:t>Continuous</a:t>
            </a:r>
            <a:r>
              <a:rPr lang="nl-NL" dirty="0"/>
              <a:t> Testing</a:t>
            </a:r>
          </a:p>
        </p:txBody>
      </p:sp>
      <p:pic>
        <p:nvPicPr>
          <p:cNvPr id="5124" name="Picture 4" descr="https://www.parasoft.com/sites/default/files/2_microsoft_azure.png">
            <a:extLst>
              <a:ext uri="{FF2B5EF4-FFF2-40B4-BE49-F238E27FC236}">
                <a16:creationId xmlns:a16="http://schemas.microsoft.com/office/drawing/2014/main" id="{F48CCDD1-BC30-4A29-844E-CD69B7A2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216" y="4086290"/>
            <a:ext cx="1879158" cy="78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www.parasoft.com/sites/default/files/4_docker.png">
            <a:extLst>
              <a:ext uri="{FF2B5EF4-FFF2-40B4-BE49-F238E27FC236}">
                <a16:creationId xmlns:a16="http://schemas.microsoft.com/office/drawing/2014/main" id="{09B7DC3F-3931-4C51-8691-2B3466DAD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94" y="3644211"/>
            <a:ext cx="1390603" cy="57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www.parasoft.com/sites/default/files/3_bamboo.png">
            <a:extLst>
              <a:ext uri="{FF2B5EF4-FFF2-40B4-BE49-F238E27FC236}">
                <a16:creationId xmlns:a16="http://schemas.microsoft.com/office/drawing/2014/main" id="{D1AF190A-2A5D-48EC-A035-B0CE6A36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85" y="3506936"/>
            <a:ext cx="1601164" cy="6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8790B57-BDFF-4117-ADE7-CFD08EF48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7808" y="1835394"/>
            <a:ext cx="915708" cy="15936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0B97FB7-0042-4CA5-BC6F-8282206D72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1201" y="1791739"/>
            <a:ext cx="1018412" cy="1576236"/>
          </a:xfrm>
          <a:prstGeom prst="rect">
            <a:avLst/>
          </a:prstGeom>
        </p:spPr>
      </p:pic>
      <p:pic>
        <p:nvPicPr>
          <p:cNvPr id="5138" name="Picture 18" descr="https://www.parasoft.com/sites/default/files/ct-em-20.png">
            <a:extLst>
              <a:ext uri="{FF2B5EF4-FFF2-40B4-BE49-F238E27FC236}">
                <a16:creationId xmlns:a16="http://schemas.microsoft.com/office/drawing/2014/main" id="{AF9B2398-B5B0-481B-99F6-E3FD42D34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633" y="3632434"/>
            <a:ext cx="4450360" cy="341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www.parasoft.com/sites/default/files/7_jenkins.png">
            <a:extLst>
              <a:ext uri="{FF2B5EF4-FFF2-40B4-BE49-F238E27FC236}">
                <a16:creationId xmlns:a16="http://schemas.microsoft.com/office/drawing/2014/main" id="{71B18E64-5D24-4CE6-AC2B-6F8182B14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98" y="4037137"/>
            <a:ext cx="1657751" cy="68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www.parasoft.com/sites/default/files/1_amazon_web_services.png">
            <a:extLst>
              <a:ext uri="{FF2B5EF4-FFF2-40B4-BE49-F238E27FC236}">
                <a16:creationId xmlns:a16="http://schemas.microsoft.com/office/drawing/2014/main" id="{7EA7B8BD-9B0A-4FA3-9F73-2127AE2F6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044" y="4741974"/>
            <a:ext cx="1647502" cy="68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8EA6A06E-61DF-4F6B-BF23-877B3245B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4636" y="2044660"/>
            <a:ext cx="1018412" cy="717782"/>
          </a:xfrm>
          <a:solidFill>
            <a:schemeClr val="accent1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nl-NL" b="1" dirty="0">
                <a:solidFill>
                  <a:schemeClr val="tx1"/>
                </a:solidFill>
              </a:rPr>
              <a:t>SYSTEM UNDER TEST</a:t>
            </a: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4E62C56A-0E71-4EA4-973C-E793CFB2DF84}"/>
              </a:ext>
            </a:extLst>
          </p:cNvPr>
          <p:cNvCxnSpPr>
            <a:cxnSpLocks/>
          </p:cNvCxnSpPr>
          <p:nvPr/>
        </p:nvCxnSpPr>
        <p:spPr>
          <a:xfrm>
            <a:off x="2650921" y="2248250"/>
            <a:ext cx="30452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DE178063-BC59-4704-9468-6D842715A126}"/>
              </a:ext>
            </a:extLst>
          </p:cNvPr>
          <p:cNvCxnSpPr>
            <a:cxnSpLocks/>
          </p:cNvCxnSpPr>
          <p:nvPr/>
        </p:nvCxnSpPr>
        <p:spPr>
          <a:xfrm>
            <a:off x="6823048" y="2249649"/>
            <a:ext cx="30452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Rechte verbindingslijn met pijl 24">
            <a:extLst>
              <a:ext uri="{FF2B5EF4-FFF2-40B4-BE49-F238E27FC236}">
                <a16:creationId xmlns:a16="http://schemas.microsoft.com/office/drawing/2014/main" id="{1290C962-E088-4B2F-A3E2-F30044E53ED1}"/>
              </a:ext>
            </a:extLst>
          </p:cNvPr>
          <p:cNvCxnSpPr>
            <a:cxnSpLocks/>
          </p:cNvCxnSpPr>
          <p:nvPr/>
        </p:nvCxnSpPr>
        <p:spPr>
          <a:xfrm flipV="1">
            <a:off x="8472881" y="3107422"/>
            <a:ext cx="1296335" cy="731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Rechte verbindingslijn met pijl 27">
            <a:extLst>
              <a:ext uri="{FF2B5EF4-FFF2-40B4-BE49-F238E27FC236}">
                <a16:creationId xmlns:a16="http://schemas.microsoft.com/office/drawing/2014/main" id="{0ADC8052-DFAC-47AB-8CC4-825928C1824B}"/>
              </a:ext>
            </a:extLst>
          </p:cNvPr>
          <p:cNvCxnSpPr>
            <a:cxnSpLocks/>
          </p:cNvCxnSpPr>
          <p:nvPr/>
        </p:nvCxnSpPr>
        <p:spPr>
          <a:xfrm flipV="1">
            <a:off x="6298193" y="2885813"/>
            <a:ext cx="0" cy="987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Rechte verbindingslijn met pijl 29">
            <a:extLst>
              <a:ext uri="{FF2B5EF4-FFF2-40B4-BE49-F238E27FC236}">
                <a16:creationId xmlns:a16="http://schemas.microsoft.com/office/drawing/2014/main" id="{EADF71E4-5570-4A3E-85F7-17DFB2833E93}"/>
              </a:ext>
            </a:extLst>
          </p:cNvPr>
          <p:cNvCxnSpPr>
            <a:cxnSpLocks/>
          </p:cNvCxnSpPr>
          <p:nvPr/>
        </p:nvCxnSpPr>
        <p:spPr>
          <a:xfrm flipH="1" flipV="1">
            <a:off x="2785636" y="3107423"/>
            <a:ext cx="1303997" cy="765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Afbeeldingsresultaat voor NeoTys">
            <a:extLst>
              <a:ext uri="{FF2B5EF4-FFF2-40B4-BE49-F238E27FC236}">
                <a16:creationId xmlns:a16="http://schemas.microsoft.com/office/drawing/2014/main" id="{A8F5A54F-6C5C-4C97-B452-E228D7A64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16" y="5635770"/>
            <a:ext cx="1464316" cy="35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69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7F6C8F5-8F2D-4807-92FB-F33ECC70D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808" y="1806856"/>
            <a:ext cx="9315450" cy="60102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16AF30-1087-42F2-8CAD-AB6CF90B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Installatie Parasoft </a:t>
            </a:r>
            <a:r>
              <a:rPr lang="nl-NL" dirty="0" err="1"/>
              <a:t>Virtualize</a:t>
            </a:r>
            <a:r>
              <a:rPr lang="nl-NL" dirty="0"/>
              <a:t> CE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F54CAC08-8521-4D5B-A361-64DD2FB578D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7921418" cy="543242"/>
          </a:xfrm>
        </p:spPr>
        <p:txBody>
          <a:bodyPr>
            <a:normAutofit/>
          </a:bodyPr>
          <a:lstStyle/>
          <a:p>
            <a:r>
              <a:rPr lang="nl-NL" dirty="0">
                <a:hlinkClick r:id="rId3"/>
              </a:rPr>
              <a:t>https://software.parasoft.com/virtualize/community-edition/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3747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35E02-A13E-454E-93D3-EB31509D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Parasoft Virtual Asset: </a:t>
            </a:r>
            <a:r>
              <a:rPr lang="nl-NL" dirty="0" err="1"/>
              <a:t>stub</a:t>
            </a:r>
            <a:r>
              <a:rPr lang="nl-NL" dirty="0"/>
              <a:t> met intelligentie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43C2B-F148-41EB-B1DC-C4709911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8" y="2164716"/>
            <a:ext cx="8483480" cy="3764597"/>
          </a:xfrm>
        </p:spPr>
        <p:txBody>
          <a:bodyPr/>
          <a:lstStyle/>
          <a:p>
            <a:r>
              <a:rPr lang="nl-NL" dirty="0"/>
              <a:t>Genereer simulatoren op basis van service definities, traffic of bouw je eigen </a:t>
            </a:r>
            <a:r>
              <a:rPr lang="nl-NL" dirty="0" err="1"/>
              <a:t>responders</a:t>
            </a:r>
            <a:endParaRPr lang="nl-NL" dirty="0"/>
          </a:p>
          <a:p>
            <a:r>
              <a:rPr lang="nl-NL" dirty="0"/>
              <a:t>Configureer de responses, gebruik data uit databases, Excel of genereer data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fly</a:t>
            </a:r>
            <a:endParaRPr lang="nl-NL" dirty="0"/>
          </a:p>
          <a:p>
            <a:r>
              <a:rPr lang="nl-NL" dirty="0"/>
              <a:t>Configureer de </a:t>
            </a:r>
            <a:r>
              <a:rPr lang="nl-NL" dirty="0" err="1"/>
              <a:t>responders</a:t>
            </a:r>
            <a:r>
              <a:rPr lang="nl-NL" dirty="0"/>
              <a:t> zodat deze alleen antwoorden voor specifieke scenario’s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CBF64A6-54C5-4E60-B857-7049631C9CB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6562401" cy="543242"/>
          </a:xfrm>
        </p:spPr>
        <p:txBody>
          <a:bodyPr>
            <a:normAutofit/>
          </a:bodyPr>
          <a:lstStyle/>
          <a:p>
            <a:r>
              <a:rPr lang="nl-NL" dirty="0"/>
              <a:t>Gebruik </a:t>
            </a:r>
            <a:r>
              <a:rPr lang="nl-NL" dirty="0" err="1"/>
              <a:t>Virtualize</a:t>
            </a:r>
            <a:r>
              <a:rPr lang="nl-NL" dirty="0"/>
              <a:t> om het echte </a:t>
            </a:r>
            <a:r>
              <a:rPr lang="nl-NL" dirty="0" err="1"/>
              <a:t>back-end</a:t>
            </a:r>
            <a:r>
              <a:rPr lang="nl-NL" dirty="0"/>
              <a:t> te simuleren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C9EA299-8B1A-4FE4-90CB-8E7C640E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808" y="3267721"/>
            <a:ext cx="3759493" cy="359027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B4C5B77-C12B-4EF8-B78A-BC6F3F9F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107" y="3267721"/>
            <a:ext cx="4989742" cy="2651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1D349BF-A081-4E7E-A198-B93F2AF3A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800" y="5032211"/>
            <a:ext cx="5191594" cy="27650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559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DB6EF8E-4F20-4478-9D39-FA3A6365E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808" y="3291870"/>
            <a:ext cx="5398923" cy="45761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235E02-A13E-454E-93D3-EB31509D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Schakelen tussen simulatie en echte </a:t>
            </a:r>
            <a:r>
              <a:rPr lang="nl-NL" dirty="0" err="1"/>
              <a:t>endpoint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43C2B-F148-41EB-B1DC-C4709911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8" y="2164716"/>
            <a:ext cx="3030636" cy="3764597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Gebruiker </a:t>
            </a:r>
            <a:r>
              <a:rPr lang="nl-NL" dirty="0" err="1"/>
              <a:t>Virtualize</a:t>
            </a:r>
            <a:r>
              <a:rPr lang="nl-NL" dirty="0"/>
              <a:t> Message </a:t>
            </a:r>
            <a:r>
              <a:rPr lang="nl-NL" dirty="0" err="1"/>
              <a:t>Proxies</a:t>
            </a:r>
            <a:r>
              <a:rPr lang="nl-NL" dirty="0"/>
              <a:t> om te switchen tussen verschillende gesimuleerde </a:t>
            </a:r>
            <a:r>
              <a:rPr lang="nl-NL" dirty="0" err="1"/>
              <a:t>endpoints</a:t>
            </a:r>
            <a:r>
              <a:rPr lang="nl-NL" dirty="0"/>
              <a:t> en het echte </a:t>
            </a:r>
            <a:r>
              <a:rPr lang="nl-NL" dirty="0" err="1"/>
              <a:t>endpoint</a:t>
            </a:r>
            <a:endParaRPr lang="nl-NL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CBF64A6-54C5-4E60-B857-7049631C9CB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l-NL" dirty="0"/>
              <a:t>Gebruik van Message </a:t>
            </a:r>
            <a:r>
              <a:rPr lang="nl-NL" dirty="0" err="1"/>
              <a:t>Proxies</a:t>
            </a:r>
            <a:endParaRPr lang="nl-NL" dirty="0"/>
          </a:p>
        </p:txBody>
      </p:sp>
      <p:pic>
        <p:nvPicPr>
          <p:cNvPr id="3074" name="Picture 2" descr="https://www.parasoft.com/sites/default/files/virtualize-em.png">
            <a:extLst>
              <a:ext uri="{FF2B5EF4-FFF2-40B4-BE49-F238E27FC236}">
                <a16:creationId xmlns:a16="http://schemas.microsoft.com/office/drawing/2014/main" id="{50F4F14F-F475-4D56-8833-E8A41E0D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85" y="1879901"/>
            <a:ext cx="7589593" cy="518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69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AB802-B8A5-4F2D-8B53-CBD4948A2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Parabank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B115AD-7D14-4CCA-B2E3-D1EFDC12F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7" y="2164716"/>
            <a:ext cx="6310731" cy="3764597"/>
          </a:xfrm>
        </p:spPr>
        <p:txBody>
          <a:bodyPr/>
          <a:lstStyle/>
          <a:p>
            <a:r>
              <a:rPr lang="nl-NL" dirty="0"/>
              <a:t>Parabank is ons System Under Test</a:t>
            </a:r>
          </a:p>
          <a:p>
            <a:r>
              <a:rPr lang="nl-NL" dirty="0"/>
              <a:t>Parabank gebruik een </a:t>
            </a:r>
            <a:r>
              <a:rPr lang="nl-NL" dirty="0" err="1"/>
              <a:t>LoanProvider</a:t>
            </a:r>
            <a:r>
              <a:rPr lang="nl-NL" dirty="0"/>
              <a:t> om lenen te verstrekken</a:t>
            </a:r>
          </a:p>
          <a:p>
            <a:r>
              <a:rPr lang="nl-NL" dirty="0"/>
              <a:t>De locatie van de </a:t>
            </a:r>
            <a:r>
              <a:rPr lang="nl-NL" dirty="0" err="1"/>
              <a:t>LoanProvider</a:t>
            </a:r>
            <a:r>
              <a:rPr lang="nl-NL" dirty="0"/>
              <a:t> kunnen we configureren in de</a:t>
            </a:r>
            <a:br>
              <a:rPr lang="nl-NL" dirty="0"/>
            </a:br>
            <a:r>
              <a:rPr lang="nl-NL" dirty="0"/>
              <a:t>GUI van Parabank zelf voor zowel SOAP als JMS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51157C48-C500-4F02-9482-ED18FA3C5CB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6797293" cy="543242"/>
          </a:xfrm>
        </p:spPr>
        <p:txBody>
          <a:bodyPr>
            <a:normAutofit/>
          </a:bodyPr>
          <a:lstStyle/>
          <a:p>
            <a:r>
              <a:rPr lang="nl-NL" dirty="0"/>
              <a:t>Een voorbeeldproject, meegeleverd in </a:t>
            </a:r>
            <a:r>
              <a:rPr lang="nl-NL" dirty="0" err="1"/>
              <a:t>Virtualize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F7DD49A-2D98-490B-BB60-A2570A15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59" y="3454167"/>
            <a:ext cx="3483593" cy="336088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FB2A5DF-DDA8-4FC5-97F0-EF01E4008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152" y="198366"/>
            <a:ext cx="5401685" cy="329923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EF1592B-D3D9-4110-BBB4-58263E4F5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246" y="3238149"/>
            <a:ext cx="3402754" cy="342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955F6-7B71-4B89-9427-D762F896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HTTP </a:t>
            </a:r>
            <a:r>
              <a:rPr lang="nl-NL" dirty="0" err="1"/>
              <a:t>endpoints</a:t>
            </a:r>
            <a:r>
              <a:rPr lang="nl-NL" dirty="0"/>
              <a:t> creëren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1356C0-C293-4ABB-8930-B1C7E41BD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7" y="2164716"/>
            <a:ext cx="8156309" cy="3764597"/>
          </a:xfrm>
        </p:spPr>
        <p:txBody>
          <a:bodyPr/>
          <a:lstStyle/>
          <a:p>
            <a:r>
              <a:rPr lang="nl-NL" dirty="0" err="1"/>
              <a:t>Drag</a:t>
            </a:r>
            <a:r>
              <a:rPr lang="nl-NL" dirty="0"/>
              <a:t> &amp; Drop de PVA naar de </a:t>
            </a:r>
            <a:r>
              <a:rPr lang="nl-NL" dirty="0" err="1"/>
              <a:t>Virtualize</a:t>
            </a:r>
            <a:r>
              <a:rPr lang="nl-NL" dirty="0"/>
              <a:t> Server en configureer direct een </a:t>
            </a:r>
            <a:r>
              <a:rPr lang="nl-NL" dirty="0" err="1"/>
              <a:t>endpoint</a:t>
            </a:r>
            <a:endParaRPr lang="nl-NL" dirty="0"/>
          </a:p>
          <a:p>
            <a:r>
              <a:rPr lang="nl-NL" dirty="0"/>
              <a:t>Schakel monitoring in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3251A6D3-07B1-402A-9590-FF2EE1311A6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9137821" cy="543242"/>
          </a:xfrm>
        </p:spPr>
        <p:txBody>
          <a:bodyPr>
            <a:normAutofit/>
          </a:bodyPr>
          <a:lstStyle/>
          <a:p>
            <a:r>
              <a:rPr lang="nl-NL" dirty="0"/>
              <a:t>Deployment op basis van HTTP, voor bijvoorbeeld SOAP of REST services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26115A-A019-4AA1-862A-D00F8B069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197" y="2862769"/>
            <a:ext cx="5414807" cy="23684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EF63E85-7A39-4326-A340-B02CF5E4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807" y="2862769"/>
            <a:ext cx="2351129" cy="124087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436F555-25DE-4F1D-BDA0-5AC440D76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4122" y="2862769"/>
            <a:ext cx="2287878" cy="189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26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52AEC-6FB4-4D51-8D6A-08636B5C9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Monitor events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D4EAAD-61F6-4A55-92B7-D0FE0622D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8" y="2164716"/>
            <a:ext cx="8198254" cy="3764597"/>
          </a:xfrm>
        </p:spPr>
        <p:txBody>
          <a:bodyPr/>
          <a:lstStyle/>
          <a:p>
            <a:r>
              <a:rPr lang="nl-NL" dirty="0"/>
              <a:t>Open het </a:t>
            </a:r>
            <a:r>
              <a:rPr lang="nl-NL" dirty="0" err="1"/>
              <a:t>perspective</a:t>
            </a:r>
            <a:r>
              <a:rPr lang="nl-NL" dirty="0"/>
              <a:t> Parasoft Event Details:</a:t>
            </a:r>
          </a:p>
          <a:p>
            <a:pPr lvl="1"/>
            <a:r>
              <a:rPr lang="nl-NL" dirty="0"/>
              <a:t>Ontvangen </a:t>
            </a:r>
            <a:r>
              <a:rPr lang="nl-NL" dirty="0" err="1"/>
              <a:t>requests</a:t>
            </a:r>
            <a:endParaRPr lang="nl-NL" dirty="0"/>
          </a:p>
          <a:p>
            <a:pPr lvl="1"/>
            <a:r>
              <a:rPr lang="nl-NL" dirty="0"/>
              <a:t>Verzonden responses</a:t>
            </a:r>
          </a:p>
          <a:p>
            <a:pPr lvl="1"/>
            <a:r>
              <a:rPr lang="nl-NL" dirty="0"/>
              <a:t>Doorgestuurde </a:t>
            </a:r>
            <a:r>
              <a:rPr lang="nl-NL" dirty="0" err="1"/>
              <a:t>requests</a:t>
            </a:r>
            <a:r>
              <a:rPr lang="nl-NL" dirty="0"/>
              <a:t> en responses door Parasoft Message </a:t>
            </a:r>
            <a:r>
              <a:rPr lang="nl-NL" dirty="0" err="1"/>
              <a:t>Proxies</a:t>
            </a:r>
            <a:endParaRPr lang="nl-NL" dirty="0"/>
          </a:p>
          <a:p>
            <a:pPr lvl="1"/>
            <a:r>
              <a:rPr lang="nl-NL" dirty="0"/>
              <a:t>Geselecteerde </a:t>
            </a:r>
            <a:r>
              <a:rPr lang="nl-NL" dirty="0" err="1"/>
              <a:t>responders</a:t>
            </a:r>
            <a:endParaRPr lang="nl-NL" dirty="0"/>
          </a:p>
          <a:p>
            <a:pPr lvl="1"/>
            <a:r>
              <a:rPr lang="nl-NL" dirty="0"/>
              <a:t>Events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D4D69165-4847-4480-AA0B-E083FB0F8F5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9657939" cy="543242"/>
          </a:xfrm>
        </p:spPr>
        <p:txBody>
          <a:bodyPr>
            <a:normAutofit/>
          </a:bodyPr>
          <a:lstStyle/>
          <a:p>
            <a:r>
              <a:rPr lang="nl-NL" dirty="0"/>
              <a:t>Gebruik Parasoft Event Details om inzicht te hebben in het verkeer naar het </a:t>
            </a:r>
            <a:r>
              <a:rPr lang="nl-NL" dirty="0" err="1"/>
              <a:t>back-end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9118E6-F5CB-4897-84F2-05AD1C50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874" y="3543969"/>
            <a:ext cx="3663761" cy="319990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FFAB40-4980-4149-8AA4-0FC978AAC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718" y="2164716"/>
            <a:ext cx="5181007" cy="436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3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E4CB7-B06A-4CAA-A48A-3787D8FE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Virtualize</a:t>
            </a:r>
            <a:r>
              <a:rPr lang="nl-NL" dirty="0"/>
              <a:t> gebruiken voor performance- en loadtesten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17AFF77E-2B4D-42DA-A6A5-7BBFC527945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10303891" cy="543242"/>
          </a:xfrm>
        </p:spPr>
        <p:txBody>
          <a:bodyPr>
            <a:normAutofit/>
          </a:bodyPr>
          <a:lstStyle/>
          <a:p>
            <a:r>
              <a:rPr lang="nl-NL" dirty="0"/>
              <a:t>Simuleer specifieke performance eigenschappen met behulp van performance profielen</a:t>
            </a:r>
          </a:p>
        </p:txBody>
      </p:sp>
      <p:pic>
        <p:nvPicPr>
          <p:cNvPr id="4098" name="Picture 2" descr="https://www.parasoft.com/sites/default/files/5_dynatrace.png">
            <a:extLst>
              <a:ext uri="{FF2B5EF4-FFF2-40B4-BE49-F238E27FC236}">
                <a16:creationId xmlns:a16="http://schemas.microsoft.com/office/drawing/2014/main" id="{404F95FF-9F32-4F8D-8E6C-98E23915C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678" y="1928420"/>
            <a:ext cx="2988690" cy="124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docs.parasoft.com/download/attachments/29414256/26.png?version=1&amp;modificationDate=1519071408385&amp;api=v2">
            <a:extLst>
              <a:ext uri="{FF2B5EF4-FFF2-40B4-BE49-F238E27FC236}">
                <a16:creationId xmlns:a16="http://schemas.microsoft.com/office/drawing/2014/main" id="{72F90B7D-92D9-417C-B0FF-218089BF5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20" y="4535167"/>
            <a:ext cx="28575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docs.parasoft.com/download/attachments/29414256/21.png?version=1&amp;modificationDate=1519071408322&amp;api=v2">
            <a:extLst>
              <a:ext uri="{FF2B5EF4-FFF2-40B4-BE49-F238E27FC236}">
                <a16:creationId xmlns:a16="http://schemas.microsoft.com/office/drawing/2014/main" id="{440D3CFB-2729-462D-A636-99E2F827C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09" y="3125020"/>
            <a:ext cx="3626254" cy="366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5DEA1D9D-5672-448B-9858-4A478F7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7" y="2164716"/>
            <a:ext cx="7543914" cy="3764597"/>
          </a:xfrm>
        </p:spPr>
        <p:txBody>
          <a:bodyPr/>
          <a:lstStyle/>
          <a:p>
            <a:r>
              <a:rPr lang="nl-NL" dirty="0"/>
              <a:t>Verhoog de delay naarmate er meer </a:t>
            </a:r>
            <a:r>
              <a:rPr lang="nl-NL" dirty="0" err="1"/>
              <a:t>requests</a:t>
            </a:r>
            <a:r>
              <a:rPr lang="nl-NL" dirty="0"/>
              <a:t> per seconde binnenkomen</a:t>
            </a:r>
          </a:p>
          <a:p>
            <a:r>
              <a:rPr lang="nl-NL" dirty="0"/>
              <a:t>Importeer Performance </a:t>
            </a:r>
            <a:r>
              <a:rPr lang="nl-NL" dirty="0" err="1"/>
              <a:t>Profiles</a:t>
            </a:r>
            <a:r>
              <a:rPr lang="nl-NL" dirty="0"/>
              <a:t> vanaf Application Performance Management (APM)</a:t>
            </a:r>
          </a:p>
        </p:txBody>
      </p:sp>
      <p:pic>
        <p:nvPicPr>
          <p:cNvPr id="4104" name="Picture 8" descr="https://www.parasoft.com/sites/default/files/1_appdynamics.png">
            <a:extLst>
              <a:ext uri="{FF2B5EF4-FFF2-40B4-BE49-F238E27FC236}">
                <a16:creationId xmlns:a16="http://schemas.microsoft.com/office/drawing/2014/main" id="{C4D7C10E-1D39-492F-B361-4162E827E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29" y="2870559"/>
            <a:ext cx="2690670" cy="111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05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35E02-A13E-454E-93D3-EB31509D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Parasoft </a:t>
            </a:r>
            <a:r>
              <a:rPr lang="nl-NL" dirty="0" err="1"/>
              <a:t>Virtualize</a:t>
            </a:r>
            <a:r>
              <a:rPr lang="nl-NL" dirty="0"/>
              <a:t> </a:t>
            </a:r>
            <a:r>
              <a:rPr lang="nl-NL" dirty="0" err="1"/>
              <a:t>Extensibility</a:t>
            </a:r>
            <a:r>
              <a:rPr lang="nl-NL" dirty="0"/>
              <a:t> Framework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43C2B-F148-41EB-B1DC-C4709911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807" y="2164716"/>
            <a:ext cx="9439825" cy="3764597"/>
          </a:xfrm>
        </p:spPr>
        <p:txBody>
          <a:bodyPr/>
          <a:lstStyle/>
          <a:p>
            <a:r>
              <a:rPr lang="nl-NL" dirty="0">
                <a:hlinkClick r:id="rId2"/>
              </a:rPr>
              <a:t>https://marketplace.parasoft.com</a:t>
            </a:r>
            <a:endParaRPr lang="nl-NL" dirty="0"/>
          </a:p>
          <a:p>
            <a:r>
              <a:rPr lang="nl-NL" dirty="0"/>
              <a:t>Download extra bouwblokken, berichtformaten, transportmethodieken en nog veel meer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CBF64A6-54C5-4E60-B857-7049631C9CB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07808" y="1460820"/>
            <a:ext cx="10278724" cy="543242"/>
          </a:xfrm>
        </p:spPr>
        <p:txBody>
          <a:bodyPr/>
          <a:lstStyle/>
          <a:p>
            <a:r>
              <a:rPr lang="nl-NL" dirty="0" err="1"/>
              <a:t>Virtualize</a:t>
            </a:r>
            <a:r>
              <a:rPr lang="nl-NL" dirty="0"/>
              <a:t> uitbreiden met plug-ins van Parasoft, beschikbaar via de Parasoft Marketplace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EEDBA6-D7DF-4EB8-A9F1-61B00AFA9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51" y="2978290"/>
            <a:ext cx="8274341" cy="39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3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EF63D1-980A-4AEF-8DDE-334EA47B8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15 mei 2018 op 		</a:t>
            </a:r>
            <a:br>
              <a:rPr lang="nl-NL" dirty="0"/>
            </a:br>
            <a:br>
              <a:rPr lang="nl-NL" dirty="0"/>
            </a:br>
            <a:r>
              <a:rPr lang="nl-NL" dirty="0"/>
              <a:t>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29ED9D-EB9B-4A98-A7CA-819E0683E9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 descr="naar de homepage">
            <a:extLst>
              <a:ext uri="{FF2B5EF4-FFF2-40B4-BE49-F238E27FC236}">
                <a16:creationId xmlns:a16="http://schemas.microsoft.com/office/drawing/2014/main" id="{9FAA3BF0-4ED5-4303-A8BB-13F0C4642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024" y="2352661"/>
            <a:ext cx="135255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444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35E02-A13E-454E-93D3-EB31509D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Genereer verschillende responses op basis van de </a:t>
            </a:r>
            <a:r>
              <a:rPr lang="nl-NL" dirty="0" err="1"/>
              <a:t>request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43C2B-F148-41EB-B1DC-C47099116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https://docs.parasoft.com/display/VIRT9104/Understanding+the+Message+Correlation+Process</a:t>
            </a:r>
            <a:endParaRPr lang="nl-NL" dirty="0"/>
          </a:p>
          <a:p>
            <a:endParaRPr lang="nl-NL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CBF64A6-54C5-4E60-B857-7049631C9CB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l-NL" dirty="0"/>
              <a:t>Hoe werkt </a:t>
            </a:r>
            <a:r>
              <a:rPr lang="nl-NL" dirty="0" err="1"/>
              <a:t>message</a:t>
            </a:r>
            <a:r>
              <a:rPr lang="nl-NL" dirty="0"/>
              <a:t> </a:t>
            </a:r>
            <a:r>
              <a:rPr lang="nl-NL" dirty="0" err="1"/>
              <a:t>correlation</a:t>
            </a:r>
            <a:r>
              <a:rPr lang="nl-NL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8119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35E02-A13E-454E-93D3-EB31509D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Virtual Assets creëren op basis van een </a:t>
            </a:r>
            <a:r>
              <a:rPr lang="nl-NL" dirty="0" err="1"/>
              <a:t>recording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43C2B-F148-41EB-B1DC-C47099116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CBF64A6-54C5-4E60-B857-7049631C9CB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21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C9548-DF08-4527-82B5-A185FE6C1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Virtual Assets creëren voor REST microservices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76E628-2B15-4C49-8A09-38E10C1F7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2ACDF656-4E26-47C2-9FF7-25677278C32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3497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9D76FC-DC9B-49D5-8767-9440993D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Virtual Assets inzetten voor queues over JMS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62CC66-34F4-4589-B9B5-55F308521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ACE8AFC1-59D5-4D6C-86F2-9485F634109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9219276"/>
      </p:ext>
    </p:extLst>
  </p:cSld>
  <p:clrMapOvr>
    <a:masterClrMapping/>
  </p:clrMapOvr>
</p:sld>
</file>

<file path=ppt/theme/theme1.xml><?xml version="1.0" encoding="utf-8"?>
<a:theme xmlns:a="http://schemas.openxmlformats.org/drawingml/2006/main" name="Parasoft_PPT_2017_Template_V02">
  <a:themeElements>
    <a:clrScheme name="Parasoft1 1">
      <a:dk1>
        <a:srgbClr val="000000"/>
      </a:dk1>
      <a:lt1>
        <a:srgbClr val="FFFFFF"/>
      </a:lt1>
      <a:dk2>
        <a:srgbClr val="162737"/>
      </a:dk2>
      <a:lt2>
        <a:srgbClr val="C5DAE6"/>
      </a:lt2>
      <a:accent1>
        <a:srgbClr val="0093D2"/>
      </a:accent1>
      <a:accent2>
        <a:srgbClr val="0061A1"/>
      </a:accent2>
      <a:accent3>
        <a:srgbClr val="8AD32F"/>
      </a:accent3>
      <a:accent4>
        <a:srgbClr val="D5F100"/>
      </a:accent4>
      <a:accent5>
        <a:srgbClr val="FF9700"/>
      </a:accent5>
      <a:accent6>
        <a:srgbClr val="7E257F"/>
      </a:accent6>
      <a:hlink>
        <a:srgbClr val="00B0B2"/>
      </a:hlink>
      <a:folHlink>
        <a:srgbClr val="00B0B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soft_PPT_2017_Template_V02" id="{CD06CAF8-D8C1-984B-8E7C-6D90CDA3BFE3}" vid="{C0E9E776-A049-F44E-9600-A77FD2F4332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Parasoft ppt theme</Template>
  <TotalTime>189</TotalTime>
  <Words>341</Words>
  <Application>Microsoft Office PowerPoint</Application>
  <PresentationFormat>Breedbeeld</PresentationFormat>
  <Paragraphs>47</Paragraphs>
  <Slides>15</Slides>
  <Notes>0</Notes>
  <HiddenSlides>4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8" baseType="lpstr">
      <vt:lpstr>Arial</vt:lpstr>
      <vt:lpstr>Corbel</vt:lpstr>
      <vt:lpstr>Parasoft_PPT_2017_Template_V02</vt:lpstr>
      <vt:lpstr>Service Virtualisatie met gratis Virtualize Community Edition!</vt:lpstr>
      <vt:lpstr>Parasoft Continuous Testing</vt:lpstr>
      <vt:lpstr>Installatie Parasoft Virtualize CE</vt:lpstr>
      <vt:lpstr>Parasoft Virtual Asset: stub met intelligentie</vt:lpstr>
      <vt:lpstr>Schakelen tussen simulatie en echte endpoint</vt:lpstr>
      <vt:lpstr>Parabank</vt:lpstr>
      <vt:lpstr>HTTP endpoints creëren</vt:lpstr>
      <vt:lpstr>Monitor events</vt:lpstr>
      <vt:lpstr>Virtualize gebruiken voor performance- en loadtesten</vt:lpstr>
      <vt:lpstr>Parasoft Virtualize Extensibility Framework</vt:lpstr>
      <vt:lpstr>15 mei 2018 op      </vt:lpstr>
      <vt:lpstr>Genereer verschillende responses op basis van de request</vt:lpstr>
      <vt:lpstr>Virtual Assets creëren op basis van een recording</vt:lpstr>
      <vt:lpstr>Virtual Assets creëren voor REST microservices</vt:lpstr>
      <vt:lpstr>Virtual Assets inzetten voor queues over JMS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Virtualisatie met gratis Virtualize Community Edition!</dc:title>
  <dc:creator>Ruben Wildeboer</dc:creator>
  <cp:lastModifiedBy>Ruben Wildeboer</cp:lastModifiedBy>
  <cp:revision>13</cp:revision>
  <dcterms:created xsi:type="dcterms:W3CDTF">2018-04-13T10:25:11Z</dcterms:created>
  <dcterms:modified xsi:type="dcterms:W3CDTF">2018-04-13T13:56:39Z</dcterms:modified>
</cp:coreProperties>
</file>