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98" r:id="rId2"/>
    <p:sldId id="369" r:id="rId3"/>
    <p:sldId id="386" r:id="rId4"/>
    <p:sldId id="396" r:id="rId5"/>
    <p:sldId id="391" r:id="rId6"/>
    <p:sldId id="395" r:id="rId7"/>
    <p:sldId id="394" r:id="rId8"/>
    <p:sldId id="371" r:id="rId9"/>
    <p:sldId id="381" r:id="rId10"/>
    <p:sldId id="373" r:id="rId11"/>
    <p:sldId id="372" r:id="rId12"/>
    <p:sldId id="390" r:id="rId13"/>
    <p:sldId id="376" r:id="rId14"/>
    <p:sldId id="375" r:id="rId15"/>
    <p:sldId id="382" r:id="rId16"/>
    <p:sldId id="380" r:id="rId17"/>
    <p:sldId id="377" r:id="rId18"/>
    <p:sldId id="383" r:id="rId19"/>
    <p:sldId id="397" r:id="rId20"/>
    <p:sldId id="379" r:id="rId21"/>
    <p:sldId id="387" r:id="rId22"/>
    <p:sldId id="344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1" autoAdjust="0"/>
    <p:restoredTop sz="90810" autoAdjust="0"/>
  </p:normalViewPr>
  <p:slideViewPr>
    <p:cSldViewPr snapToGrid="0">
      <p:cViewPr varScale="1">
        <p:scale>
          <a:sx n="81" d="100"/>
          <a:sy n="81" d="100"/>
        </p:scale>
        <p:origin x="744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043BD-CB92-4ACE-A32B-2DE92A4036E5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1B175-4AA8-4E22-A293-4FC0E25D585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909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the first 8 years of my career I wrote an</a:t>
            </a:r>
            <a:r>
              <a:rPr lang="nl-NL" baseline="0"/>
              <a:t> awful lot of horrible automation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88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This was basically my motto (use example from Orange)</a:t>
            </a:r>
            <a:r>
              <a:rPr lang="nl-NL" baseline="0"/>
              <a:t> – metrics: number of regression tests automated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07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This was basically my motto (use example from Orange)</a:t>
            </a:r>
            <a:r>
              <a:rPr lang="nl-NL" baseline="0"/>
              <a:t> – metrics: number of regression tests automated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106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This was basically my motto (use example from Orange)</a:t>
            </a:r>
            <a:r>
              <a:rPr lang="nl-NL" baseline="0"/>
              <a:t> – metrics: number of regression tests automated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688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Saving</a:t>
            </a:r>
            <a:r>
              <a:rPr lang="nl-NL" baseline="0"/>
              <a:t> money &gt; discuss ROI</a:t>
            </a:r>
          </a:p>
          <a:p>
            <a:r>
              <a:rPr lang="nl-NL" baseline="0"/>
              <a:t>NEEDS REWORK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14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This was basically my motto (use example from Orange)</a:t>
            </a:r>
            <a:r>
              <a:rPr lang="nl-NL" baseline="0"/>
              <a:t> – metrics: number of regression tests automated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786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There’s a relentless focus on tools, while not enough people are studying</a:t>
            </a:r>
            <a:r>
              <a:rPr lang="nl-NL" baseline="0"/>
              <a:t> how to use them properly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59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Part of the problem</a:t>
            </a:r>
            <a:r>
              <a:rPr lang="nl-NL" baseline="0"/>
              <a:t> is people not asking the right questions, it’s all about the how, how, how…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9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86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Do</a:t>
            </a:r>
            <a:r>
              <a:rPr lang="nl-NL" baseline="0"/>
              <a:t> we really want more of those test automation engineers?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10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12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As</a:t>
            </a:r>
            <a:r>
              <a:rPr lang="nl-NL" baseline="0"/>
              <a:t> a result, we end with a lot of horribly inefficient automation that’s hard to maintain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844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Do</a:t>
            </a:r>
            <a:r>
              <a:rPr lang="nl-NL" baseline="0"/>
              <a:t> we really want more of those test automation engineers?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13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000"/>
              <a:t>There are a couple of good training resources out there, like Automation in Testing. There’s room for much more, though, so don’t be afrai</a:t>
            </a:r>
            <a:r>
              <a:rPr lang="nl-NL" sz="1000" baseline="0"/>
              <a:t>d to ask for better training, coaching, room to learn, experiment and fail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54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So, how DO you become a better automation engineer?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65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000"/>
              <a:t>Automation isn’t the holy grail, so stop treating it like that. Don’t feel</a:t>
            </a:r>
            <a:r>
              <a:rPr lang="nl-NL" sz="1000" baseline="0"/>
              <a:t> forced to learn or ‘do’ automation. </a:t>
            </a:r>
            <a:r>
              <a:rPr lang="nl-NL" sz="1000"/>
              <a:t>This goes for engineers,</a:t>
            </a:r>
            <a:r>
              <a:rPr lang="nl-NL" sz="1000" baseline="0"/>
              <a:t> managers and recruiters alike. Speaking of recruiters…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14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Do</a:t>
            </a:r>
            <a:r>
              <a:rPr lang="nl-NL" baseline="0"/>
              <a:t> we really want more of those test automation engineers?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55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 typical job opening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3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 typical job opening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73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Do</a:t>
            </a:r>
            <a:r>
              <a:rPr lang="nl-NL" baseline="0"/>
              <a:t> we really want more of those test automation engineers?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19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6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What can YOU do?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20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379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Do</a:t>
            </a:r>
            <a:r>
              <a:rPr lang="nl-NL" baseline="0"/>
              <a:t> we really want more of those test automation engineers?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1B175-4AA8-4E22-A293-4FC0E25D585B}" type="slidenum">
              <a:rPr lang="nl-NL" smtClean="0">
                <a:solidFill>
                  <a:prstClr val="black"/>
                </a:solidFill>
              </a:rPr>
              <a:pPr/>
              <a:t>21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2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083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155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96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0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90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2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34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441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438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9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11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786E2-A2AD-407F-A096-CEC047B7C616}" type="datetimeFigureOut">
              <a:rPr lang="nl-NL" smtClean="0"/>
              <a:t>14-5-2018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0E25B-CC98-43BD-90C5-DE2DB36ECBF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77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2379556"/>
            <a:ext cx="12192000" cy="1517268"/>
          </a:xfrm>
        </p:spPr>
        <p:txBody>
          <a:bodyPr>
            <a:noAutofit/>
          </a:bodyPr>
          <a:lstStyle/>
          <a:p>
            <a:r>
              <a:rPr lang="nl-NL" sz="6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Hebben we wel meer testautomatiseerders nodig?</a:t>
            </a:r>
            <a:endParaRPr lang="nl-NL" sz="6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86" y="3088257"/>
            <a:ext cx="11706225" cy="3769743"/>
          </a:xfrm>
        </p:spPr>
        <p:txBody>
          <a:bodyPr>
            <a:normAutofit/>
          </a:bodyPr>
          <a:lstStyle/>
          <a:p>
            <a:pPr algn="r"/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z="18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endParaRPr lang="nl-NL" sz="1800" smtClean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 </a:t>
            </a:r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Dijkstra</a:t>
            </a: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www.ontestautomation.com</a:t>
            </a: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 algn="r"/>
            <a:r>
              <a:rPr lang="nl-NL" sz="1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  <a:endParaRPr lang="nl-NL" sz="1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0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1941817"/>
            <a:ext cx="12191998" cy="2369662"/>
          </a:xfrm>
        </p:spPr>
        <p:txBody>
          <a:bodyPr>
            <a:noAutofit/>
          </a:bodyPr>
          <a:lstStyle/>
          <a:p>
            <a:pPr algn="ctr"/>
            <a:r>
              <a:rPr lang="nl-NL" sz="65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Mijn verhaal, tot niet zo heel lang geleden…</a:t>
            </a:r>
            <a:endParaRPr lang="nl-NL" sz="65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196408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beeldingsresultaat voor spaghetti and train wrecks">
            <a:extLst>
              <a:ext uri="{FF2B5EF4-FFF2-40B4-BE49-F238E27FC236}">
                <a16:creationId xmlns:a16="http://schemas.microsoft.com/office/drawing/2014/main" xmlns="" id="{05810A81-2AB2-4688-9904-04D9D11EE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1464645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2213599"/>
            <a:ext cx="12192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5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Alles automatiseren.</a:t>
            </a:r>
            <a:endParaRPr lang="nl-NL" sz="65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709569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 to end.</a:t>
            </a:r>
          </a:p>
        </p:txBody>
      </p:sp>
    </p:spTree>
    <p:extLst>
      <p:ext uri="{BB962C8B-B14F-4D97-AF65-F5344CB8AC3E}">
        <p14:creationId xmlns:p14="http://schemas.microsoft.com/office/powerpoint/2010/main" val="34733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289769"/>
            <a:ext cx="12192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I’m</a:t>
            </a:r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sick 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tired</a:t>
            </a:r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repeating</a:t>
            </a:r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myself</a:t>
            </a:r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endParaRPr lang="nl-NL" sz="65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65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 </a:t>
            </a:r>
            <a:r>
              <a:rPr lang="nl-NL" sz="65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History</a:t>
            </a:r>
            <a:endParaRPr lang="nl-NL" sz="65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105704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7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Vragen, vragen…</a:t>
            </a:r>
            <a:endParaRPr lang="nl-NL" sz="72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917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Welke tool en welke taal moet ik leren?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6385" y="1726050"/>
            <a:ext cx="9134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kan ik mijn API testen met Selenium?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657" y="4237956"/>
            <a:ext cx="11010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kan ik mijn tests automatisch opnieuw draaien?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658" y="5179894"/>
            <a:ext cx="112084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Ik wil een keyword-data-driven </a:t>
            </a:r>
            <a:r>
              <a:rPr lang="nl-NL" sz="28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hybrid multiplatform </a:t>
            </a:r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AI-gedreven testframework</a:t>
            </a:r>
            <a:r>
              <a:rPr lang="nl-NL" sz="2800" baseline="300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(*)</a:t>
            </a:r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28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help </a:t>
            </a:r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</a:t>
            </a:r>
            <a:r>
              <a:rPr lang="nl-NL" sz="28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63613" y="6174557"/>
            <a:ext cx="402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(*) </a:t>
            </a:r>
            <a:r>
              <a:rPr lang="nl-NL" sz="1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Moet op blockchain draaien</a:t>
            </a:r>
            <a:endParaRPr lang="nl-NL" sz="1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58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421744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 kan dat?</a:t>
            </a:r>
            <a:endParaRPr lang="nl-NL" sz="13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230772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26" name="Picture 2" descr="https://www.lean.org/LeanPost/Images/480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134"/>
            <a:ext cx="12192000" cy="445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44885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Tools! Tools! Tools!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821252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strike="sngStrike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Middel, geen doel</a:t>
            </a:r>
            <a:endParaRPr lang="nl-NL" sz="5400" b="1" strike="sngStrike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325857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2639506"/>
            <a:ext cx="2508315" cy="2413262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WAAROM</a:t>
            </a:r>
            <a:endParaRPr lang="nl-NL" sz="32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845485" y="2639506"/>
            <a:ext cx="2508315" cy="2413262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</a:t>
            </a:r>
            <a:endParaRPr lang="nl-NL" sz="44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41842" y="2639506"/>
            <a:ext cx="2508315" cy="2413262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</a:t>
            </a:r>
            <a:endParaRPr lang="nl-NL" sz="32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8570" y="3430638"/>
            <a:ext cx="1131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nl-NL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2212" y="3430638"/>
            <a:ext cx="1131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nl-NL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69092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Bijna elke discussie op</a:t>
            </a:r>
          </a:p>
          <a:p>
            <a:pPr algn="ctr"/>
            <a:r>
              <a:rPr lang="nl-NL" sz="4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LinkedIn</a:t>
            </a:r>
            <a:r>
              <a:rPr lang="nl-NL" sz="4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Quora, StackOverflow…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" y="569085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Bijna geen enkele discussie op </a:t>
            </a:r>
            <a:r>
              <a:rPr lang="nl-NL" sz="4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LinkedIn, </a:t>
            </a:r>
            <a:r>
              <a:rPr lang="nl-NL" sz="4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Quora</a:t>
            </a:r>
            <a:r>
              <a:rPr lang="nl-NL" sz="4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44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StackOverflow</a:t>
            </a:r>
            <a:r>
              <a:rPr lang="nl-NL" sz="44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6318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3931" y="1421255"/>
            <a:ext cx="8277522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 your own HTML report from Selenium tests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3931" y="1818868"/>
            <a:ext cx="8277522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FindBy strategies for Selenium explained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3931" y="2216481"/>
            <a:ext cx="8277522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 driven testing in Selenium Webdriver using Excel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21454" y="1421255"/>
            <a:ext cx="979603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2014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21454" y="1818868"/>
            <a:ext cx="979603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2015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21453" y="2216481"/>
            <a:ext cx="979603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2013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01056" y="1421255"/>
            <a:ext cx="1443089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14080</a:t>
            </a:r>
            <a:endParaRPr lang="nl-NL" sz="20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56" y="1818868"/>
            <a:ext cx="1443089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12037</a:t>
            </a:r>
            <a:endParaRPr lang="nl-NL" sz="20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01055" y="2216481"/>
            <a:ext cx="1443089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10011</a:t>
            </a:r>
            <a:endParaRPr lang="nl-NL" sz="20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3930" y="4189118"/>
            <a:ext cx="8277522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 sweeping your failing tests under the RUG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3930" y="4586731"/>
            <a:ext cx="8277522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 automation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3930" y="4984344"/>
            <a:ext cx="8277522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 asking ‘why?’ in test automation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21453" y="4189118"/>
            <a:ext cx="979603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2017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21453" y="4586731"/>
            <a:ext cx="979603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2017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21452" y="4984344"/>
            <a:ext cx="979603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2016</a:t>
            </a:r>
            <a:endParaRPr lang="nl-NL" sz="20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01055" y="4189118"/>
            <a:ext cx="1443089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365</a:t>
            </a:r>
            <a:endParaRPr lang="nl-NL" sz="20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01055" y="4586731"/>
            <a:ext cx="1443089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774</a:t>
            </a:r>
            <a:endParaRPr lang="nl-NL" sz="20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01054" y="4984344"/>
            <a:ext cx="1443089" cy="40011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470</a:t>
            </a:r>
            <a:endParaRPr lang="nl-NL" sz="20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3930" y="497925"/>
            <a:ext cx="248946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HOE?</a:t>
            </a:r>
            <a:endParaRPr lang="nl-NL" sz="54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3930" y="3261075"/>
            <a:ext cx="347927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WAAROM?</a:t>
            </a:r>
            <a:endParaRPr lang="nl-NL" sz="5400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50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968121"/>
            <a:ext cx="5335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Resultaat!?</a:t>
            </a:r>
            <a:endParaRPr lang="nl-NL" sz="54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pic>
        <p:nvPicPr>
          <p:cNvPr id="2050" name="Picture 2" descr="https://synapticism.com/x/taiwan-keelung-renai-plumbing-fail-900x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71" y="1572"/>
            <a:ext cx="6856429" cy="685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92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2213599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Willen we daar echt meer van hebben?</a:t>
            </a:r>
            <a:endParaRPr lang="nl-NL" sz="6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262148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pic>
        <p:nvPicPr>
          <p:cNvPr id="3082" name="Picture 10" descr="Afbeeldingsresultaat voor better trai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502" y="0"/>
            <a:ext cx="10303497" cy="686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94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6515"/>
            <a:ext cx="10515600" cy="43513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5627801"/>
            <a:ext cx="10515600" cy="744718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Software testing</a:t>
            </a:r>
            <a:endParaRPr lang="nl-NL" sz="11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292626" y="3671738"/>
            <a:ext cx="3167403" cy="744718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Development</a:t>
            </a:r>
            <a:endParaRPr lang="nl-NL" sz="105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3107705" y="3671739"/>
            <a:ext cx="3167403" cy="744718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Awareness</a:t>
            </a:r>
            <a:endParaRPr lang="nl-NL" sz="105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5922784" y="3671738"/>
            <a:ext cx="3167403" cy="744718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Patterns</a:t>
            </a:r>
            <a:endParaRPr lang="nl-NL" sz="105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8737865" y="3671740"/>
            <a:ext cx="3167403" cy="744718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Tools</a:t>
            </a:r>
            <a:endParaRPr lang="nl-NL" sz="105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838200" y="141401"/>
            <a:ext cx="10515600" cy="2312692"/>
          </a:xfrm>
          <a:prstGeom prst="triangle">
            <a:avLst>
              <a:gd name="adj" fmla="val 49641"/>
            </a:avLst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Waardevolle automatisering</a:t>
            </a:r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 sz="3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42714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pic>
        <p:nvPicPr>
          <p:cNvPr id="3080" name="Picture 8" descr="Afbeeldingsresultaat voor holy gr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194"/>
            <a:ext cx="12192000" cy="59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68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2213599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Oh ja, over die recruiters…</a:t>
            </a:r>
            <a:endParaRPr lang="nl-NL" sz="6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360731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27575" y="961534"/>
            <a:ext cx="6136850" cy="5232202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8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Awesomely hot job opening</a:t>
            </a:r>
            <a:endParaRPr lang="nl-NL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Software Developer in Test (SDET!!)</a:t>
            </a: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i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Amsterdam, full time, permanent</a:t>
            </a: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ideal candidate has</a:t>
            </a: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Built frameworks before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10+ years of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Mad skills with Selenium (knockout!)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Mad skills with Cucumber (knockout!)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Mad skills with SpecFlow (knockout!)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Mad skills with Jenkins  (knockout!)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Mad skills with Knockout (knockout!)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86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27575" y="1404594"/>
            <a:ext cx="6136850" cy="4124206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800" b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 hotter job opening</a:t>
            </a:r>
            <a:endParaRPr lang="nl-NL" b="1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automationeer / BDDeveloper</a:t>
            </a: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i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Amsterdam, full time, contracting</a:t>
            </a: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You’ll be operating in a greenfield environment, responsible for creating and implementing the automation strategy from scratch.</a:t>
            </a: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You’ll be automating the tests using </a:t>
            </a:r>
            <a:r>
              <a:rPr lang="nl-NL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Cucumber-JVM.</a:t>
            </a: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42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340297"/>
            <a:ext cx="121920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Alright</a:t>
            </a:r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stop, 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collaborate</a:t>
            </a:r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6500" i="1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6500" i="1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listen”</a:t>
            </a:r>
          </a:p>
          <a:p>
            <a:pPr algn="ctr"/>
            <a:endParaRPr lang="nl-NL" sz="6500" i="1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nl-NL" sz="4800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 Robert Matthew Van </a:t>
            </a:r>
            <a:r>
              <a:rPr lang="nl-NL" sz="4800" dirty="0" err="1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Winkle</a:t>
            </a:r>
            <a:endParaRPr lang="nl-NL" sz="48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47114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063107"/>
          </a:xfrm>
        </p:spPr>
        <p:txBody>
          <a:bodyPr>
            <a:normAutofit/>
          </a:bodyPr>
          <a:lstStyle/>
          <a:p>
            <a:pPr algn="ctr"/>
            <a:r>
              <a:rPr lang="nl-NL" sz="72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Maar wat kan ik doen?</a:t>
            </a:r>
            <a:endParaRPr lang="nl-NL" sz="72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86210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 je blind te staren op tools alleen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3231" y="1726050"/>
            <a:ext cx="5459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Deel je ervaringen</a:t>
            </a:r>
            <a:endParaRPr lang="nl-NL" sz="2800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6547" y="4530189"/>
            <a:ext cx="9976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Wees niet bang om je mening te geven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42" y="5483178"/>
            <a:ext cx="115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Vraag eerst ‘waarom?’ en ‘wat?’, en daarna pas ‘hoe?’</a:t>
            </a:r>
            <a:endParaRPr lang="nl-NL" sz="28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</p:spTree>
    <p:extLst>
      <p:ext uri="{BB962C8B-B14F-4D97-AF65-F5344CB8AC3E}">
        <p14:creationId xmlns:p14="http://schemas.microsoft.com/office/powerpoint/2010/main" val="357596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7723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 hebben niet meer automatiseerders nodig…</a:t>
            </a:r>
            <a:endParaRPr lang="nl-NL" sz="6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6174557"/>
            <a:ext cx="2526384" cy="683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140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@_basdijkstra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64880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 hebben betere nodig.</a:t>
            </a:r>
            <a:endParaRPr lang="nl-NL" sz="6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05039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smtClean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 daar dan weer meer van.</a:t>
            </a:r>
            <a:endParaRPr lang="nl-NL" sz="660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35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851037" cy="503237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Email:    </a:t>
            </a:r>
            <a:r>
              <a:rPr lang="nl-NL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bas@ontestautomation.com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Blog:     </a:t>
            </a:r>
            <a:r>
              <a:rPr lang="nl-NL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https://www.ontestautomation.com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LinkedIn: </a:t>
            </a:r>
            <a:r>
              <a:rPr lang="nl-NL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https://www.linkedin.com/in/basdijkstra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r>
              <a:rPr lang="nl-NL" dirty="0">
                <a:solidFill>
                  <a:srgbClr val="00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Twitter:  </a:t>
            </a:r>
            <a:r>
              <a:rPr lang="nl-NL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@_</a:t>
            </a:r>
            <a:r>
              <a:rPr lang="nl-NL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basdijkstra</a:t>
            </a: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Courier New" panose="02070309020205020404" pitchFamily="49" charset="0"/>
              <a:buChar char="_"/>
            </a:pPr>
            <a:endParaRPr lang="nl-NL" dirty="0">
              <a:solidFill>
                <a:srgbClr val="00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74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56075</TotalTime>
  <Words>781</Words>
  <Application>Microsoft Office PowerPoint</Application>
  <PresentationFormat>Widescreen</PresentationFormat>
  <Paragraphs>171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Office Theme</vt:lpstr>
      <vt:lpstr>Hebben we wel meer testautomatiseerders nodig?</vt:lpstr>
      <vt:lpstr>Mijn verhaal, tot niet zo heel lang geleden…</vt:lpstr>
      <vt:lpstr>PowerPoint Presentation</vt:lpstr>
      <vt:lpstr>PowerPoint Presentation</vt:lpstr>
      <vt:lpstr>PowerPoint Presentation</vt:lpstr>
      <vt:lpstr>Vragen, vragen…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Maar wat kan ik doen?</vt:lpstr>
      <vt:lpstr>PowerPoint Presentation</vt:lpstr>
      <vt:lpstr>Contact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de REST</dc:title>
  <dc:creator>Bas Dijkstra</dc:creator>
  <cp:lastModifiedBy>Bas Dijkstra</cp:lastModifiedBy>
  <cp:revision>338</cp:revision>
  <dcterms:created xsi:type="dcterms:W3CDTF">2016-03-22T05:00:13Z</dcterms:created>
  <dcterms:modified xsi:type="dcterms:W3CDTF">2018-05-15T14:04:21Z</dcterms:modified>
</cp:coreProperties>
</file>