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56" r:id="rId2"/>
    <p:sldId id="287" r:id="rId3"/>
    <p:sldId id="289" r:id="rId4"/>
    <p:sldId id="261" r:id="rId5"/>
    <p:sldId id="260" r:id="rId6"/>
    <p:sldId id="286" r:id="rId7"/>
    <p:sldId id="259" r:id="rId8"/>
    <p:sldId id="297" r:id="rId9"/>
    <p:sldId id="288" r:id="rId10"/>
    <p:sldId id="272" r:id="rId11"/>
    <p:sldId id="271" r:id="rId12"/>
    <p:sldId id="270" r:id="rId13"/>
    <p:sldId id="269" r:id="rId14"/>
    <p:sldId id="268" r:id="rId15"/>
    <p:sldId id="266" r:id="rId16"/>
    <p:sldId id="267" r:id="rId17"/>
    <p:sldId id="292" r:id="rId18"/>
    <p:sldId id="264" r:id="rId19"/>
    <p:sldId id="293" r:id="rId20"/>
    <p:sldId id="296" r:id="rId21"/>
    <p:sldId id="273" r:id="rId22"/>
    <p:sldId id="294" r:id="rId23"/>
    <p:sldId id="295" r:id="rId24"/>
    <p:sldId id="275" r:id="rId25"/>
    <p:sldId id="291" r:id="rId26"/>
    <p:sldId id="290" r:id="rId27"/>
    <p:sldId id="298" r:id="rId28"/>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29" autoAdjust="0"/>
    <p:restoredTop sz="80461" autoAdjust="0"/>
  </p:normalViewPr>
  <p:slideViewPr>
    <p:cSldViewPr>
      <p:cViewPr>
        <p:scale>
          <a:sx n="60" d="100"/>
          <a:sy n="60" d="100"/>
        </p:scale>
        <p:origin x="-325" y="-3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0" d="100"/>
          <a:sy n="70" d="100"/>
        </p:scale>
        <p:origin x="-1838" y="-9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B50635-8106-4270-BD8E-BF600A83DA8B}" type="slidenum">
              <a:rPr lang="nl-NL" smtClean="0"/>
              <a:pPr/>
              <a:t>‹#›</a:t>
            </a:fld>
            <a:endParaRPr 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FC8F9C-4743-4DDB-B9BC-E01C4B85108B}" type="datetimeFigureOut">
              <a:rPr lang="nl-NL" smtClean="0"/>
              <a:pPr/>
              <a:t>10-5-2016</a:t>
            </a:fld>
            <a:endParaRPr lang="nl-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4FC6CA-BD11-4370-A64E-4CEA84384FFC}" type="slidenum">
              <a:rPr lang="nl-NL" smtClean="0"/>
              <a:pPr/>
              <a:t>‹#›</a:t>
            </a:fld>
            <a:endParaRPr lang="nl-N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iso.org/iso/catalogue_detail.htm?csnumber=22749"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dev.windows.com/en-us/desktop/design" TargetMode="External"/><Relationship Id="rId7" Type="http://schemas.openxmlformats.org/officeDocument/2006/relationships/hyperlink" Target="https://msdn.microsoft.com/library/windows/desktop/dn742468.aspx"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msdn.microsoft.com/library/windows/desktop/dn742479.aspx" TargetMode="External"/><Relationship Id="rId5" Type="http://schemas.openxmlformats.org/officeDocument/2006/relationships/hyperlink" Target="https://msdn.microsoft.com/library/windows/desktop/dn742462.aspx" TargetMode="External"/><Relationship Id="rId4" Type="http://schemas.openxmlformats.org/officeDocument/2006/relationships/hyperlink" Target="https://msdn.microsoft.com/en-us/library/ms971323.aspx"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Belangrijkste boodschap:</a:t>
            </a:r>
          </a:p>
          <a:p>
            <a:pPr>
              <a:buFont typeface="Arial" pitchFamily="34" charset="0"/>
              <a:buChar char="•"/>
            </a:pPr>
            <a:r>
              <a:rPr lang="nl-NL" sz="1200" kern="1200" dirty="0" smtClean="0">
                <a:solidFill>
                  <a:schemeClr val="tx1"/>
                </a:solidFill>
                <a:latin typeface="+mn-lt"/>
                <a:ea typeface="+mn-ea"/>
                <a:cs typeface="+mn-cs"/>
              </a:rPr>
              <a:t> Als een systeem moeilijk te gebruiken is, irritaties opwekt, soms niet meer reageert of onbegrijpelijke meldingen doet, dan ligt dat aan het systeem en niet aan onkunde of onwil van de gebruiker.</a:t>
            </a:r>
          </a:p>
          <a:p>
            <a:pPr>
              <a:buFont typeface="Arial" pitchFamily="34" charset="0"/>
              <a:buChar char="•"/>
            </a:pPr>
            <a:r>
              <a:rPr lang="nl-NL" sz="1200" kern="1200" dirty="0" smtClean="0">
                <a:solidFill>
                  <a:schemeClr val="tx1"/>
                </a:solidFill>
                <a:latin typeface="+mn-lt"/>
                <a:ea typeface="+mn-ea"/>
                <a:cs typeface="+mn-cs"/>
              </a:rPr>
              <a:t> Hoe kunnen we als testers bijdragen aan het scheppen van systemen die gebruikers wel een warm gevoel geven?</a:t>
            </a:r>
          </a:p>
          <a:p>
            <a:pPr>
              <a:buFont typeface="Arial" pitchFamily="34" charset="0"/>
              <a:buNone/>
            </a:pPr>
            <a:endParaRPr lang="nl-NL" sz="1200" b="0" kern="1200" dirty="0" smtClean="0">
              <a:solidFill>
                <a:schemeClr val="tx1"/>
              </a:solidFill>
              <a:latin typeface="+mn-lt"/>
              <a:ea typeface="+mn-ea"/>
              <a:cs typeface="+mn-cs"/>
            </a:endParaRPr>
          </a:p>
          <a:p>
            <a:pPr>
              <a:buFont typeface="Arial" pitchFamily="34" charset="0"/>
              <a:buNone/>
            </a:pPr>
            <a:r>
              <a:rPr lang="nl-NL" sz="1200" b="0" kern="1200" dirty="0" smtClean="0">
                <a:solidFill>
                  <a:schemeClr val="tx1"/>
                </a:solidFill>
                <a:latin typeface="+mn-lt"/>
                <a:ea typeface="+mn-ea"/>
                <a:cs typeface="+mn-cs"/>
              </a:rPr>
              <a:t>5 belangrijkste leerpunten voor deelnemers:</a:t>
            </a:r>
          </a:p>
          <a:p>
            <a:pPr marL="228600" lvl="0" indent="-228600">
              <a:buFont typeface="+mj-lt"/>
              <a:buAutoNum type="arabicPeriod"/>
            </a:pPr>
            <a:r>
              <a:rPr lang="nl-NL" sz="1200" kern="1200" dirty="0" smtClean="0">
                <a:solidFill>
                  <a:schemeClr val="tx1"/>
                </a:solidFill>
                <a:latin typeface="+mn-lt"/>
                <a:ea typeface="+mn-ea"/>
                <a:cs typeface="+mn-cs"/>
              </a:rPr>
              <a:t>Een tester kan een positieve invloed op het eindprodukt hebben.</a:t>
            </a:r>
          </a:p>
          <a:p>
            <a:pPr marL="228600" lvl="0" indent="-228600">
              <a:buFont typeface="+mj-lt"/>
              <a:buAutoNum type="arabicPeriod"/>
            </a:pPr>
            <a:r>
              <a:rPr lang="nl-NL" sz="1200" kern="1200" dirty="0" smtClean="0">
                <a:solidFill>
                  <a:schemeClr val="tx1"/>
                </a:solidFill>
                <a:latin typeface="+mn-lt"/>
                <a:ea typeface="+mn-ea"/>
                <a:cs typeface="+mn-cs"/>
              </a:rPr>
              <a:t>Schrijf als tester zelf de ontbrekende User Interface specificaties.</a:t>
            </a:r>
          </a:p>
          <a:p>
            <a:pPr marL="228600" lvl="0" indent="-228600">
              <a:buFont typeface="+mj-lt"/>
              <a:buAutoNum type="arabicPeriod"/>
            </a:pPr>
            <a:r>
              <a:rPr lang="nl-NL" sz="1200" kern="1200" dirty="0" smtClean="0">
                <a:solidFill>
                  <a:schemeClr val="tx1"/>
                </a:solidFill>
                <a:latin typeface="+mn-lt"/>
                <a:ea typeface="+mn-ea"/>
                <a:cs typeface="+mn-cs"/>
              </a:rPr>
              <a:t>User Interfaces kunnen vriendelijk zijn.</a:t>
            </a:r>
          </a:p>
          <a:p>
            <a:pPr marL="228600" lvl="0" indent="-228600">
              <a:buFont typeface="+mj-lt"/>
              <a:buAutoNum type="arabicPeriod"/>
            </a:pPr>
            <a:r>
              <a:rPr lang="nl-NL" sz="1200" kern="1200" dirty="0" smtClean="0">
                <a:solidFill>
                  <a:schemeClr val="tx1"/>
                </a:solidFill>
                <a:latin typeface="+mn-lt"/>
                <a:ea typeface="+mn-ea"/>
                <a:cs typeface="+mn-cs"/>
              </a:rPr>
              <a:t>Er is heel veel geschreven over User Interfaces.</a:t>
            </a:r>
          </a:p>
          <a:p>
            <a:pPr marL="228600" lvl="0" indent="-228600">
              <a:buFont typeface="+mj-lt"/>
              <a:buAutoNum type="arabicPeriod"/>
            </a:pPr>
            <a:r>
              <a:rPr lang="nl-NL" sz="1200" kern="1200" dirty="0" smtClean="0">
                <a:solidFill>
                  <a:schemeClr val="tx1"/>
                </a:solidFill>
                <a:latin typeface="+mn-lt"/>
                <a:ea typeface="+mn-ea"/>
                <a:cs typeface="+mn-cs"/>
              </a:rPr>
              <a:t>Gebruikers hebben altijd gelijk.</a:t>
            </a:r>
          </a:p>
        </p:txBody>
      </p:sp>
      <p:sp>
        <p:nvSpPr>
          <p:cNvPr id="4" name="Slide Number Placeholder 3"/>
          <p:cNvSpPr>
            <a:spLocks noGrp="1"/>
          </p:cNvSpPr>
          <p:nvPr>
            <p:ph type="sldNum" sz="quarter" idx="10"/>
          </p:nvPr>
        </p:nvSpPr>
        <p:spPr/>
        <p:txBody>
          <a:bodyPr/>
          <a:lstStyle/>
          <a:p>
            <a:fld id="{CE4FC6CA-BD11-4370-A64E-4CEA84384FFC}"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sz="1200" kern="1200" dirty="0" smtClean="0">
                <a:solidFill>
                  <a:schemeClr val="tx1"/>
                </a:solidFill>
                <a:latin typeface="+mn-lt"/>
                <a:ea typeface="+mn-ea"/>
                <a:cs typeface="+mn-cs"/>
              </a:rPr>
              <a:t>1 - Probleemschets: Terecht gaat de meeste aandacht van Designers en Developers naar de Functionaliteit van een systeem. Voor een gebruiker is de Usability ook belangrijk, zo niet doorslaggevend.</a:t>
            </a:r>
          </a:p>
          <a:p>
            <a:r>
              <a:rPr lang="nl-NL" sz="1200" kern="1200" dirty="0" smtClean="0">
                <a:solidFill>
                  <a:schemeClr val="tx1"/>
                </a:solidFill>
                <a:latin typeface="+mn-lt"/>
                <a:ea typeface="+mn-ea"/>
                <a:cs typeface="+mn-cs"/>
              </a:rPr>
              <a:t>2 - Oorzaak: Te weinig tijd / geld voor wat als franje wordt beschouwd, onbekendheid met bruikbare specificaties (ISO-9126 is overdonderend uitgebreid), niemand pakt de verantwoordelijkheid voor usability / gebruikersvriendelijkheid.</a:t>
            </a:r>
          </a:p>
          <a:p>
            <a:r>
              <a:rPr lang="nl-NL" sz="1200" kern="1200" dirty="0" smtClean="0">
                <a:solidFill>
                  <a:schemeClr val="tx1"/>
                </a:solidFill>
                <a:latin typeface="+mn-lt"/>
                <a:ea typeface="+mn-ea"/>
                <a:cs typeface="+mn-cs"/>
              </a:rPr>
              <a:t>3 - Oplossing: De afwezigheid van voldoende Usability specificaties is een gouden kans voor testers om die als niet-functionele specificaties toe te voegen. Er zijn voldoende de-facto standaards op UX gebied om hiervoor te gebruiken, over screens en keyboard (o.a. Microsoft), over responstijden, over foutmeldingen.</a:t>
            </a:r>
          </a:p>
          <a:p>
            <a:r>
              <a:rPr lang="nl-NL" sz="1200" kern="1200" dirty="0" smtClean="0">
                <a:solidFill>
                  <a:schemeClr val="tx1"/>
                </a:solidFill>
                <a:latin typeface="+mn-lt"/>
                <a:ea typeface="+mn-ea"/>
                <a:cs typeface="+mn-cs"/>
              </a:rPr>
              <a:t>4 - Wat nu concreet te doen: Bepaal wat de verschillende soorten gebruikers zijn en wat de bijbehorende typical user stories zijn. Gebruik deze als testscripts en accepteer geen onduidelijk of irritant gedrag van het systeem, gebaseerd op eerder genoemde de-facto standaarden.</a:t>
            </a:r>
          </a:p>
          <a:p>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2</a:t>
            </a:fld>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sz="1200" kern="1200" dirty="0" smtClean="0">
                <a:solidFill>
                  <a:schemeClr val="tx1"/>
                </a:solidFill>
                <a:latin typeface="+mn-lt"/>
                <a:ea typeface="+mn-ea"/>
                <a:cs typeface="+mn-cs"/>
              </a:rPr>
              <a:t>Voorbeelden van uitzonderingen:</a:t>
            </a:r>
          </a:p>
          <a:p>
            <a:r>
              <a:rPr lang="nl-NL" sz="1200" kern="1200" dirty="0" smtClean="0">
                <a:solidFill>
                  <a:schemeClr val="tx1"/>
                </a:solidFill>
                <a:latin typeface="+mn-lt"/>
                <a:ea typeface="+mn-ea"/>
                <a:cs typeface="+mn-cs"/>
              </a:rPr>
              <a:t>1 – Apple producten. Alleen al het vasthouden geeft een geluksgevoel. Apple producten zijn intuïtief te bedienen, de belangrijkste functies zijn het eenvoudigst bereikbaar. Leest allen ‘Steve Jobs, de biografie’ door Walter Isaacson.</a:t>
            </a:r>
          </a:p>
          <a:p>
            <a:r>
              <a:rPr lang="nl-NL" sz="1200" kern="1200" dirty="0" smtClean="0">
                <a:solidFill>
                  <a:schemeClr val="tx1"/>
                </a:solidFill>
                <a:latin typeface="+mn-lt"/>
                <a:ea typeface="+mn-ea"/>
                <a:cs typeface="+mn-cs"/>
              </a:rPr>
              <a:t>2 – Auto's, door de in hoge mate gestandaardiseerde interface.</a:t>
            </a:r>
          </a:p>
          <a:p>
            <a:endParaRPr lang="nl-NL"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dirty="0" smtClean="0"/>
              <a:t>Ook kleine foutjes </a:t>
            </a:r>
            <a:r>
              <a:rPr lang="nl-NL" i="1" dirty="0" smtClean="0"/>
              <a:t>leiden</a:t>
            </a:r>
            <a:r>
              <a:rPr lang="nl-NL" dirty="0" smtClean="0"/>
              <a:t> de gebruiker af.</a:t>
            </a:r>
          </a:p>
          <a:p>
            <a:pPr marL="0" marR="0" indent="0" algn="l" defTabSz="914400" rtl="0" eaLnBrk="1" fontAlgn="auto" latinLnBrk="0" hangingPunct="1">
              <a:lnSpc>
                <a:spcPct val="100000"/>
              </a:lnSpc>
              <a:spcBef>
                <a:spcPts val="0"/>
              </a:spcBef>
              <a:spcAft>
                <a:spcPts val="0"/>
              </a:spcAft>
              <a:buClrTx/>
              <a:buSzTx/>
              <a:buFontTx/>
              <a:buNone/>
              <a:tabLst/>
              <a:defRPr/>
            </a:pPr>
            <a:r>
              <a:rPr lang="nl-NL" dirty="0" smtClean="0"/>
              <a:t>Taalfouten bijvoorbeeld maken dat ik langer dan nodig blijf hangen tijdens het lezen, en dat mijn gedachtengang wordt onderbroken.</a:t>
            </a:r>
          </a:p>
          <a:p>
            <a:endParaRPr lang="nl-NL" sz="1200" kern="1200" dirty="0" smtClean="0">
              <a:solidFill>
                <a:schemeClr val="tx1"/>
              </a:solidFill>
              <a:latin typeface="+mn-lt"/>
              <a:ea typeface="+mn-ea"/>
              <a:cs typeface="+mn-cs"/>
            </a:endParaRPr>
          </a:p>
          <a:p>
            <a:r>
              <a:rPr lang="nl-NL" sz="1200" kern="1200" dirty="0" smtClean="0">
                <a:solidFill>
                  <a:schemeClr val="tx1"/>
                </a:solidFill>
                <a:latin typeface="+mn-lt"/>
                <a:ea typeface="+mn-ea"/>
                <a:cs typeface="+mn-cs"/>
              </a:rPr>
              <a:t>Nu volgt een aantal voorbeelden van fouten die ik in bestaande systemen ben tegengekomen.</a:t>
            </a:r>
          </a:p>
          <a:p>
            <a:endParaRPr lang="nl-NL" sz="1200" kern="1200" dirty="0" smtClean="0">
              <a:solidFill>
                <a:schemeClr val="tx1"/>
              </a:solidFill>
              <a:latin typeface="+mn-lt"/>
              <a:ea typeface="+mn-ea"/>
              <a:cs typeface="+mn-cs"/>
            </a:endParaRPr>
          </a:p>
          <a:p>
            <a:r>
              <a:rPr lang="nl-NL" sz="1200" kern="1200" dirty="0" smtClean="0">
                <a:solidFill>
                  <a:schemeClr val="tx1"/>
                </a:solidFill>
                <a:latin typeface="+mn-lt"/>
                <a:ea typeface="+mn-ea"/>
                <a:cs typeface="+mn-cs"/>
              </a:rPr>
              <a:t>VRAAG: Komen</a:t>
            </a:r>
            <a:r>
              <a:rPr lang="nl-NL" sz="1200" kern="1200" baseline="0" dirty="0" smtClean="0">
                <a:solidFill>
                  <a:schemeClr val="tx1"/>
                </a:solidFill>
                <a:latin typeface="+mn-lt"/>
                <a:ea typeface="+mn-ea"/>
                <a:cs typeface="+mn-cs"/>
              </a:rPr>
              <a:t> jullie als gebruikers wel eens user interfaces tegen waarvan je denkt ‘dat moet toch beter kunnen’? </a:t>
            </a:r>
            <a:endParaRPr lang="nl-NL"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E4FC6CA-BD11-4370-A64E-4CEA84384FFC}" type="slidenum">
              <a:rPr lang="nl-NL" smtClean="0"/>
              <a:pPr/>
              <a:t>3</a:t>
            </a:fld>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baseline="0" dirty="0" smtClean="0"/>
              <a:t>In het algemeen is de Enter toets eng. Je weet nooit helemaal zeker of er niet iets onherstelbaars wordt gestart wanneer je er op drukt, of dat er alleen een nieuwe regel wordt gemaakt. Dus maak duidelijk wat Enter zal doen. Voorbeelden: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dirty="0" smtClean="0"/>
              <a:t>Facebook: Enter = Zend. (Shift-Enter = newline,</a:t>
            </a:r>
            <a:r>
              <a:rPr lang="nl-NL" baseline="0" dirty="0" smtClean="0"/>
              <a:t> moet je even weten</a:t>
            </a:r>
            <a:r>
              <a:rPr lang="nl-NL" dirty="0" smtClean="0"/>
              <a:t>)</a:t>
            </a:r>
            <a:endParaRPr lang="nl-NL"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baseline="0" dirty="0" smtClean="0"/>
              <a:t>WhatsApp op Samsung Galaxy S2: Zend toets is veel beter zichtbaar dan het kleine NewLine toetsje.</a:t>
            </a:r>
            <a:endParaRPr lang="nl-NL" dirty="0" smtClean="0"/>
          </a:p>
          <a:p>
            <a:r>
              <a:rPr lang="nl-NL" dirty="0" smtClean="0"/>
              <a:t>LinkedIn: Enter = Configureerbaar: Nieuwe regel of</a:t>
            </a:r>
            <a:r>
              <a:rPr lang="nl-NL" baseline="0" dirty="0" smtClean="0"/>
              <a:t> Zend. Aanvinken betekent ook dat de ‘Send’ button verdwijnt.</a:t>
            </a:r>
          </a:p>
          <a:p>
            <a:endParaRPr lang="nl-NL" baseline="0" dirty="0" smtClean="0"/>
          </a:p>
          <a:p>
            <a:r>
              <a:rPr lang="nl-NL" baseline="0" dirty="0" smtClean="0"/>
              <a:t>Ander voorbeeld: Een webformulier dat vrije tekst accepteert, maar pas na het intypen van een lang verhaal vertelt dat er maximaal 127 karakters ingevoerd mogen worden.</a:t>
            </a:r>
          </a:p>
        </p:txBody>
      </p:sp>
      <p:sp>
        <p:nvSpPr>
          <p:cNvPr id="4" name="Slide Number Placeholder 3"/>
          <p:cNvSpPr>
            <a:spLocks noGrp="1"/>
          </p:cNvSpPr>
          <p:nvPr>
            <p:ph type="sldNum" sz="quarter" idx="10"/>
          </p:nvPr>
        </p:nvSpPr>
        <p:spPr/>
        <p:txBody>
          <a:bodyPr/>
          <a:lstStyle/>
          <a:p>
            <a:fld id="{CE4FC6CA-BD11-4370-A64E-4CEA84384FFC}" type="slidenum">
              <a:rPr lang="nl-NL" smtClean="0"/>
              <a:pPr/>
              <a:t>4</a:t>
            </a:fld>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 typeface="Arial" pitchFamily="34" charset="0"/>
              <a:buChar char="•"/>
            </a:pPr>
            <a:r>
              <a:rPr lang="nl-NL" dirty="0" smtClean="0"/>
              <a:t> Failure: 12029 Unknown </a:t>
            </a:r>
            <a:r>
              <a:rPr lang="nl-NL" dirty="0" smtClean="0">
                <a:sym typeface="Wingdings" pitchFamily="2" charset="2"/>
              </a:rPr>
              <a:t> </a:t>
            </a:r>
            <a:r>
              <a:rPr lang="nl-NL" dirty="0" smtClean="0"/>
              <a:t>Dit zegt de gebruiker echt niets.</a:t>
            </a:r>
          </a:p>
          <a:p>
            <a:pPr lvl="0">
              <a:buFont typeface="Arial" pitchFamily="34" charset="0"/>
              <a:buChar char="•"/>
            </a:pPr>
            <a:r>
              <a:rPr lang="nl-NL" dirty="0" smtClean="0"/>
              <a:t> Expected ‘;’ </a:t>
            </a:r>
            <a:r>
              <a:rPr lang="nl-NL" dirty="0" smtClean="0">
                <a:sym typeface="Wingdings" pitchFamily="2" charset="2"/>
              </a:rPr>
              <a:t> Verwijst naar een groot stuk Java zonder indicatie in welke regel de ‘;’ verwacht wordt.  Voeg minimaal het regelnummer toe.</a:t>
            </a:r>
          </a:p>
          <a:p>
            <a:pPr lvl="0">
              <a:buFont typeface="Arial" pitchFamily="34" charset="0"/>
              <a:buChar char="•"/>
            </a:pPr>
            <a:r>
              <a:rPr lang="nl-NL" dirty="0" smtClean="0">
                <a:sym typeface="Wingdings" pitchFamily="2" charset="2"/>
              </a:rPr>
              <a:t> Dit is een ongeldig getal  Maar geef dan aan binnen welke grenzen het getal wel geldig is. Of liever: Geef bij invulveld een tooltip met het geldige waardebereik en een rood uitroepteken zolang er geen geldige waarde is ingevuld.</a:t>
            </a:r>
          </a:p>
          <a:p>
            <a:pPr lvl="0">
              <a:buFont typeface="Arial" pitchFamily="34" charset="0"/>
              <a:buChar char="•"/>
            </a:pPr>
            <a:r>
              <a:rPr lang="nl-NL" dirty="0" smtClean="0">
                <a:sym typeface="Wingdings" pitchFamily="2" charset="2"/>
              </a:rPr>
              <a:t> Error  Wat dan ... ?</a:t>
            </a:r>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5</a:t>
            </a:fld>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Vergelijkbaar met typfouten, dit is gewoon slordig!</a:t>
            </a:r>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6</a:t>
            </a:fld>
            <a:endParaRPr 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De gebruiker moet onder</a:t>
            </a:r>
            <a:r>
              <a:rPr lang="nl-NL" baseline="0" dirty="0" smtClean="0"/>
              <a:t> alle omstandigheden weten wat het systeem doet, en dat eventueel kunnen onderbreken.</a:t>
            </a:r>
          </a:p>
          <a:p>
            <a:pPr>
              <a:buFontTx/>
              <a:buChar char="-"/>
            </a:pPr>
            <a:r>
              <a:rPr lang="nl-NL" baseline="0" dirty="0" smtClean="0"/>
              <a:t> Ontoelaatbaar: Niet meer reageren op muis of toetsenbord zonder verdere melding op het scherm.</a:t>
            </a:r>
          </a:p>
          <a:p>
            <a:pPr>
              <a:buFontTx/>
              <a:buChar char="-"/>
            </a:pPr>
            <a:r>
              <a:rPr lang="nl-NL" baseline="0" dirty="0" smtClean="0"/>
              <a:t> Een zandloper (of variant daarop) suggereert in elk geval dat het systeem aan het werk is voor de gebruiker. Maar als dat lang gaat duren is meer detail informatie vereist.</a:t>
            </a:r>
          </a:p>
          <a:p>
            <a:pPr>
              <a:buFontTx/>
              <a:buChar char="-"/>
            </a:pPr>
            <a:r>
              <a:rPr lang="nl-NL" baseline="0" dirty="0" smtClean="0"/>
              <a:t> Een voortgangsbalk geeft al meer indicatie over de voortgang. Liefst met ook: Start tijd, Verstreken tijd en de nog benodigde tijd.</a:t>
            </a:r>
          </a:p>
          <a:p>
            <a:pPr>
              <a:buFontTx/>
              <a:buChar char="-"/>
            </a:pPr>
            <a:r>
              <a:rPr lang="nl-NL" baseline="0" dirty="0" smtClean="0"/>
              <a:t> Ook leuk: Melding van wat het systeem nou precies aan het doen is. Voorbeeld: Windows meldt bij grote kopieer acties eerst dat het aantal files en bytes wordt berekend. Daarna wordt de actie gestart en loopt een teller mee naar het berekende einddoel.</a:t>
            </a:r>
          </a:p>
          <a:p>
            <a:pPr>
              <a:buFontTx/>
              <a:buChar char="-"/>
            </a:pPr>
            <a:endParaRPr lang="nl-NL" baseline="0" dirty="0" smtClean="0"/>
          </a:p>
          <a:p>
            <a:pPr>
              <a:buFontTx/>
              <a:buChar char="-"/>
            </a:pPr>
            <a:r>
              <a:rPr lang="nl-NL" baseline="0" dirty="0" smtClean="0"/>
              <a:t> Dit screenshot is een voorbeeld van een goede melding over wat de PC aan het doen is. </a:t>
            </a:r>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7</a:t>
            </a:fld>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Probleem: mijn zoon studeert Industrial Design maar vindt, net als bovenstaande designer, de volgende twee voorbeelden geen probleem ...</a:t>
            </a:r>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8</a:t>
            </a:fld>
            <a:endParaRPr 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nl-NL" dirty="0" smtClean="0"/>
              <a:t> Geen aan/uit knop om ingewikkeld HW apparaat te resetten &gt; voeding uit/aan doen.</a:t>
            </a:r>
          </a:p>
          <a:p>
            <a:pPr>
              <a:buFontTx/>
              <a:buChar char="-"/>
            </a:pPr>
            <a:r>
              <a:rPr lang="nl-NL" dirty="0" smtClean="0"/>
              <a:t> Geen ‘Aan’ indicatie (led).</a:t>
            </a:r>
          </a:p>
          <a:p>
            <a:pPr>
              <a:buFontTx/>
              <a:buChar char="-"/>
            </a:pPr>
            <a:r>
              <a:rPr lang="nl-NL" dirty="0" smtClean="0"/>
              <a:t> Onleesbare (goedkope) aanduidingen bij connectoren en knoppen (zie Tablet en Cassette recorder foto’s).</a:t>
            </a:r>
            <a:br>
              <a:rPr lang="nl-NL" dirty="0" smtClean="0"/>
            </a:br>
            <a:r>
              <a:rPr lang="nl-NL" dirty="0" smtClean="0"/>
              <a:t>- Als kind zat ik al met de felrode nagellak van mijn moeder de</a:t>
            </a:r>
            <a:r>
              <a:rPr lang="nl-NL" baseline="0" dirty="0" smtClean="0"/>
              <a:t> relief teksten leesbaar te maken.</a:t>
            </a:r>
          </a:p>
          <a:p>
            <a:pPr>
              <a:buFontTx/>
              <a:buChar char="-"/>
            </a:pPr>
            <a:r>
              <a:rPr lang="nl-NL" baseline="0" dirty="0" smtClean="0"/>
              <a:t> Behalve voldoende licht heb ik tegenwoordig ook een leesbril nodig om dit soort teksten te kunnen lezen.</a:t>
            </a:r>
            <a:r>
              <a:rPr lang="nl-NL" dirty="0" smtClean="0"/>
              <a:t>..</a:t>
            </a:r>
          </a:p>
        </p:txBody>
      </p:sp>
      <p:sp>
        <p:nvSpPr>
          <p:cNvPr id="4" name="Slide Number Placeholder 3"/>
          <p:cNvSpPr>
            <a:spLocks noGrp="1"/>
          </p:cNvSpPr>
          <p:nvPr>
            <p:ph type="sldNum" sz="quarter" idx="10"/>
          </p:nvPr>
        </p:nvSpPr>
        <p:spPr/>
        <p:txBody>
          <a:bodyPr/>
          <a:lstStyle/>
          <a:p>
            <a:fld id="{CE4FC6CA-BD11-4370-A64E-4CEA84384FFC}" type="slidenum">
              <a:rPr lang="nl-NL" smtClean="0"/>
              <a:pPr/>
              <a:t>9</a:t>
            </a:fld>
            <a:endParaRPr 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Niet waar. Ook slimme gebruikers hebben misschien wel wat begrip voor onhandigheden, maar ze vinden het echt wel prettiger om met een vriendelijk programma te werken.</a:t>
            </a:r>
          </a:p>
          <a:p>
            <a:endParaRPr lang="nl-NL" dirty="0" smtClean="0"/>
          </a:p>
          <a:p>
            <a:r>
              <a:rPr lang="nl-NL" dirty="0" smtClean="0"/>
              <a:t>Definieer eventueel verschillende gebruikers interfaces</a:t>
            </a:r>
          </a:p>
          <a:p>
            <a:pPr>
              <a:buFontTx/>
              <a:buChar char="-"/>
            </a:pPr>
            <a:r>
              <a:rPr lang="nl-NL" dirty="0" smtClean="0"/>
              <a:t> Beginner,</a:t>
            </a:r>
            <a:r>
              <a:rPr lang="nl-NL" baseline="0" dirty="0" smtClean="0"/>
              <a:t> met meer hulp, meer (verborgen) default waarden en meer invoer checks.</a:t>
            </a:r>
          </a:p>
          <a:p>
            <a:pPr>
              <a:buFontTx/>
              <a:buChar char="-"/>
            </a:pPr>
            <a:r>
              <a:rPr lang="nl-NL" baseline="0" dirty="0" smtClean="0"/>
              <a:t> Expert mode: met meer vrijheid, alle variabelen configureerbaar en minder checks. Maar wél met heldere foutmeldingen voor als er iets mis gaat.</a:t>
            </a:r>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10</a:t>
            </a:fld>
            <a:endParaRPr lang="nl-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Maar: Over wat ‘Goed genoeg’ is ben ik het regelmatig niet eens met de Developers of de Product owner.</a:t>
            </a:r>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11</a:t>
            </a:fld>
            <a:endParaRPr lang="nl-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Lees Standaards en Adviezen en Richtlijnen en Boeken over usability, dat is echt boeiend.</a:t>
            </a:r>
          </a:p>
          <a:p>
            <a:r>
              <a:rPr lang="nl-NL" baseline="0" dirty="0" smtClean="0"/>
              <a:t>Haal er uit wat je kunt gebruiken in je project en negeer de rest voorlopig even.</a:t>
            </a:r>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12</a:t>
            </a:fld>
            <a:endParaRPr 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smtClean="0">
                <a:solidFill>
                  <a:schemeClr val="tx1"/>
                </a:solidFill>
                <a:latin typeface="+mn-lt"/>
                <a:ea typeface="+mn-ea"/>
                <a:cs typeface="+mn-cs"/>
              </a:rPr>
              <a:t>- Zelf doen als tester: 'Mijn eerste test is het reviewen van de specificaties'.</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smtClean="0">
                <a:solidFill>
                  <a:schemeClr val="tx1"/>
                </a:solidFill>
                <a:latin typeface="+mn-lt"/>
                <a:ea typeface="+mn-ea"/>
                <a:cs typeface="+mn-cs"/>
              </a:rPr>
              <a:t>- 'Geen specificaties' is niet langer 'Geen tests', maar een gouden kans voor de tester om zelf de specificaties op te stellen.</a:t>
            </a:r>
          </a:p>
        </p:txBody>
      </p:sp>
      <p:sp>
        <p:nvSpPr>
          <p:cNvPr id="4" name="Slide Number Placeholder 3"/>
          <p:cNvSpPr>
            <a:spLocks noGrp="1"/>
          </p:cNvSpPr>
          <p:nvPr>
            <p:ph type="sldNum" sz="quarter" idx="10"/>
          </p:nvPr>
        </p:nvSpPr>
        <p:spPr/>
        <p:txBody>
          <a:bodyPr/>
          <a:lstStyle/>
          <a:p>
            <a:fld id="{CE4FC6CA-BD11-4370-A64E-4CEA84384FFC}" type="slidenum">
              <a:rPr lang="nl-NL" smtClean="0"/>
              <a:pPr/>
              <a:t>13</a:t>
            </a:fld>
            <a:endParaRPr lang="nl-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sz="1200" kern="1200" dirty="0" smtClean="0">
                <a:solidFill>
                  <a:schemeClr val="tx1"/>
                </a:solidFill>
                <a:latin typeface="+mn-lt"/>
                <a:ea typeface="+mn-ea"/>
                <a:cs typeface="+mn-cs"/>
              </a:rPr>
              <a:t>ISO/IEC FDIS 25010:2010 - User needs:</a:t>
            </a:r>
          </a:p>
          <a:p>
            <a:pPr marL="228600" lvl="0" indent="-228600">
              <a:buFont typeface="+mj-lt"/>
              <a:buAutoNum type="arabicPeriod"/>
            </a:pPr>
            <a:r>
              <a:rPr lang="nl-NL" sz="1200" kern="1200" dirty="0" smtClean="0">
                <a:solidFill>
                  <a:schemeClr val="tx1"/>
                </a:solidFill>
                <a:latin typeface="+mn-lt"/>
                <a:ea typeface="+mn-ea"/>
                <a:cs typeface="+mn-cs"/>
              </a:rPr>
              <a:t>Primary user - Interacting</a:t>
            </a:r>
          </a:p>
          <a:p>
            <a:pPr marL="228600" lvl="0" indent="-228600">
              <a:buFont typeface="+mj-lt"/>
              <a:buAutoNum type="arabicPeriod"/>
            </a:pPr>
            <a:r>
              <a:rPr lang="nl-NL" sz="1200" kern="1200" dirty="0" smtClean="0">
                <a:solidFill>
                  <a:schemeClr val="tx1"/>
                </a:solidFill>
                <a:latin typeface="+mn-lt"/>
                <a:ea typeface="+mn-ea"/>
                <a:cs typeface="+mn-cs"/>
              </a:rPr>
              <a:t>Secondary users - Content provider - Interacting</a:t>
            </a:r>
          </a:p>
          <a:p>
            <a:pPr marL="228600" lvl="0" indent="-228600">
              <a:buFont typeface="+mj-lt"/>
              <a:buAutoNum type="arabicPeriod"/>
            </a:pPr>
            <a:r>
              <a:rPr lang="nl-NL" sz="1200" kern="1200" dirty="0" smtClean="0">
                <a:solidFill>
                  <a:schemeClr val="tx1"/>
                </a:solidFill>
                <a:latin typeface="+mn-lt"/>
                <a:ea typeface="+mn-ea"/>
                <a:cs typeface="+mn-cs"/>
              </a:rPr>
              <a:t>Secondary users – Maintainer - Maintaining or porting</a:t>
            </a:r>
          </a:p>
          <a:p>
            <a:pPr marL="228600" lvl="0" indent="-228600">
              <a:buFont typeface="+mj-lt"/>
              <a:buAutoNum type="arabicPeriod"/>
            </a:pPr>
            <a:r>
              <a:rPr lang="nl-NL" sz="1200" kern="1200" dirty="0" smtClean="0">
                <a:solidFill>
                  <a:schemeClr val="bg1"/>
                </a:solidFill>
                <a:latin typeface="+mn-lt"/>
                <a:ea typeface="+mn-ea"/>
                <a:cs typeface="+mn-cs"/>
              </a:rPr>
              <a:t>Indirect user - Using output</a:t>
            </a:r>
          </a:p>
          <a:p>
            <a:pPr marL="228600" lvl="0" indent="-228600">
              <a:buFont typeface="+mj-lt"/>
              <a:buNone/>
            </a:pPr>
            <a:endParaRPr lang="nl-NL" sz="1200" kern="1200" dirty="0" smtClean="0">
              <a:solidFill>
                <a:schemeClr val="bg1"/>
              </a:solidFill>
              <a:latin typeface="+mn-lt"/>
              <a:ea typeface="+mn-ea"/>
              <a:cs typeface="+mn-cs"/>
            </a:endParaRPr>
          </a:p>
          <a:p>
            <a:pPr rtl="0"/>
            <a:r>
              <a:rPr lang="en-US" sz="1200" b="0" i="0" u="none" kern="1200" dirty="0" err="1" smtClean="0">
                <a:solidFill>
                  <a:schemeClr val="bg1"/>
                </a:solidFill>
                <a:latin typeface="+mn-lt"/>
                <a:ea typeface="+mn-ea"/>
                <a:cs typeface="+mn-cs"/>
              </a:rPr>
              <a:t>Zie</a:t>
            </a:r>
            <a:r>
              <a:rPr lang="en-US" sz="1200" b="0" i="0" u="none" kern="1200" dirty="0" smtClean="0">
                <a:solidFill>
                  <a:schemeClr val="bg1"/>
                </a:solidFill>
                <a:latin typeface="+mn-lt"/>
                <a:ea typeface="+mn-ea"/>
                <a:cs typeface="+mn-cs"/>
              </a:rPr>
              <a:t> internet: Nielsen Norman Group - </a:t>
            </a:r>
            <a:r>
              <a:rPr lang="en-US" sz="1200" b="0" i="0" u="none" kern="1200" dirty="0" err="1" smtClean="0">
                <a:solidFill>
                  <a:schemeClr val="bg1"/>
                </a:solidFill>
                <a:latin typeface="+mn-lt"/>
                <a:ea typeface="+mn-ea"/>
                <a:cs typeface="+mn-cs"/>
              </a:rPr>
              <a:t>https://www.nngroup.com</a:t>
            </a:r>
            <a:endParaRPr lang="en-US" sz="1200" b="0" i="0" u="none" kern="1200" dirty="0" smtClean="0">
              <a:solidFill>
                <a:schemeClr val="bg1"/>
              </a:solidFill>
              <a:latin typeface="+mn-lt"/>
              <a:ea typeface="+mn-ea"/>
              <a:cs typeface="+mn-cs"/>
            </a:endParaRPr>
          </a:p>
          <a:p>
            <a:pPr rtl="0"/>
            <a:r>
              <a:rPr lang="en-US" sz="1200" b="0" i="0" u="none" kern="1200" dirty="0" smtClean="0">
                <a:solidFill>
                  <a:schemeClr val="bg1"/>
                </a:solidFill>
                <a:latin typeface="+mn-lt"/>
                <a:ea typeface="+mn-ea"/>
                <a:cs typeface="+mn-cs"/>
              </a:rPr>
              <a:t>Evidence-Based </a:t>
            </a:r>
            <a:r>
              <a:rPr lang="en-US" sz="1200" b="0" i="0" u="none" kern="1200" dirty="0" smtClean="0">
                <a:solidFill>
                  <a:schemeClr val="tx1"/>
                </a:solidFill>
                <a:latin typeface="+mn-lt"/>
                <a:ea typeface="+mn-ea"/>
                <a:cs typeface="+mn-cs"/>
              </a:rPr>
              <a:t>User Experience Research, Training, and Consulting</a:t>
            </a:r>
          </a:p>
          <a:p>
            <a:pPr rtl="0"/>
            <a:r>
              <a:rPr lang="en-US" sz="1200" b="0" i="0" u="none" kern="1200" dirty="0" err="1" smtClean="0">
                <a:solidFill>
                  <a:schemeClr val="tx1"/>
                </a:solidFill>
                <a:latin typeface="+mn-lt"/>
                <a:ea typeface="+mn-ea"/>
                <a:cs typeface="+mn-cs"/>
              </a:rPr>
              <a:t>Veel</a:t>
            </a:r>
            <a:r>
              <a:rPr lang="en-US" sz="1200" b="0" i="0" u="none" kern="1200" dirty="0" smtClean="0">
                <a:solidFill>
                  <a:schemeClr val="tx1"/>
                </a:solidFill>
                <a:latin typeface="+mn-lt"/>
                <a:ea typeface="+mn-ea"/>
                <a:cs typeface="+mn-cs"/>
              </a:rPr>
              <a:t> </a:t>
            </a:r>
            <a:r>
              <a:rPr lang="en-US" sz="1200" b="0" i="0" u="none" kern="1200" dirty="0" err="1" smtClean="0">
                <a:solidFill>
                  <a:schemeClr val="tx1"/>
                </a:solidFill>
                <a:latin typeface="+mn-lt"/>
                <a:ea typeface="+mn-ea"/>
                <a:cs typeface="+mn-cs"/>
              </a:rPr>
              <a:t>informatie</a:t>
            </a:r>
            <a:r>
              <a:rPr lang="en-US" sz="1200" b="0" i="0" u="none" kern="1200" dirty="0" smtClean="0">
                <a:solidFill>
                  <a:schemeClr val="tx1"/>
                </a:solidFill>
                <a:latin typeface="+mn-lt"/>
                <a:ea typeface="+mn-ea"/>
                <a:cs typeface="+mn-cs"/>
              </a:rPr>
              <a:t> over User Interfaces, download </a:t>
            </a:r>
            <a:r>
              <a:rPr lang="en-US" sz="1200" b="0" i="0" u="none" kern="1200" dirty="0" err="1" smtClean="0">
                <a:solidFill>
                  <a:schemeClr val="tx1"/>
                </a:solidFill>
                <a:latin typeface="+mn-lt"/>
                <a:ea typeface="+mn-ea"/>
                <a:cs typeface="+mn-cs"/>
              </a:rPr>
              <a:t>pdf’s</a:t>
            </a:r>
            <a:r>
              <a:rPr lang="nl-NL" sz="1200" kern="1200" dirty="0" smtClean="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CE4FC6CA-BD11-4370-A64E-4CEA84384FFC}" type="slidenum">
              <a:rPr lang="nl-NL" smtClean="0"/>
              <a:pPr/>
              <a:t>14</a:t>
            </a:fld>
            <a:endParaRPr lang="nl-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Zoek op internet naar artikelen over User Interfaces die betrekking hebben op het te testen object.</a:t>
            </a:r>
          </a:p>
          <a:p>
            <a:r>
              <a:rPr lang="nl-NL" dirty="0" smtClean="0"/>
              <a:t>Kijk hoe vergelijkbare producten dit hebben aangepakt en doe het beter.</a:t>
            </a:r>
          </a:p>
        </p:txBody>
      </p:sp>
      <p:sp>
        <p:nvSpPr>
          <p:cNvPr id="4" name="Slide Number Placeholder 3"/>
          <p:cNvSpPr>
            <a:spLocks noGrp="1"/>
          </p:cNvSpPr>
          <p:nvPr>
            <p:ph type="sldNum" sz="quarter" idx="10"/>
          </p:nvPr>
        </p:nvSpPr>
        <p:spPr/>
        <p:txBody>
          <a:bodyPr/>
          <a:lstStyle/>
          <a:p>
            <a:fld id="{CE4FC6CA-BD11-4370-A64E-4CEA84384FFC}" type="slidenum">
              <a:rPr lang="nl-NL" smtClean="0"/>
              <a:pPr/>
              <a:t>15</a:t>
            </a:fld>
            <a:endParaRPr lang="nl-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sym typeface="Wingdings" pitchFamily="2" charset="2"/>
              </a:rPr>
              <a:t>ISO 9126 wordt in (bijna) elk handboek over testen behandeld, zie bv Tmap of TestGoal.</a:t>
            </a:r>
          </a:p>
          <a:p>
            <a:endParaRPr lang="nl-NL" dirty="0" smtClean="0">
              <a:sym typeface="Wingdings" pitchFamily="2" charset="2"/>
            </a:endParaRPr>
          </a:p>
          <a:p>
            <a:r>
              <a:rPr lang="nl-NL" dirty="0" smtClean="0">
                <a:sym typeface="Wingdings" pitchFamily="2" charset="2"/>
              </a:rPr>
              <a:t>Kies</a:t>
            </a:r>
            <a:r>
              <a:rPr lang="nl-NL" baseline="0" dirty="0" smtClean="0">
                <a:sym typeface="Wingdings" pitchFamily="2" charset="2"/>
              </a:rPr>
              <a:t> uit de 164 sub-items wat van toepassing en belangrijk is (voornamelijk uit de groep Usability, 58 items), beperk tot enkele tientallen items.</a:t>
            </a:r>
          </a:p>
          <a:p>
            <a:r>
              <a:rPr lang="nl-NL" baseline="0" dirty="0" smtClean="0">
                <a:sym typeface="Wingdings" pitchFamily="2" charset="2"/>
              </a:rPr>
              <a:t>De sub-items Functionality, Reliability, Efficiency, Maintainability, Portability bevatten ook Usability related items.</a:t>
            </a:r>
          </a:p>
          <a:p>
            <a:r>
              <a:rPr lang="nl-NL" baseline="0" dirty="0" smtClean="0">
                <a:sym typeface="Wingdings" pitchFamily="2" charset="2"/>
              </a:rPr>
              <a:t>Gebruik die ook om, indien van toepassing, bestaande specificaties aan te scherpen.</a:t>
            </a:r>
          </a:p>
          <a:p>
            <a:endParaRPr lang="nl-NL" dirty="0" smtClean="0"/>
          </a:p>
          <a:p>
            <a:r>
              <a:rPr lang="nl-NL" sz="1200" kern="1200" dirty="0" smtClean="0">
                <a:solidFill>
                  <a:schemeClr val="tx1"/>
                </a:solidFill>
                <a:latin typeface="+mn-lt"/>
                <a:ea typeface="+mn-ea"/>
                <a:cs typeface="+mn-cs"/>
              </a:rPr>
              <a:t>Link: </a:t>
            </a:r>
            <a:r>
              <a:rPr lang="nl-NL" sz="1200" u="sng" kern="1200" dirty="0" smtClean="0">
                <a:solidFill>
                  <a:schemeClr val="tx1"/>
                </a:solidFill>
                <a:latin typeface="+mn-lt"/>
                <a:ea typeface="+mn-ea"/>
                <a:cs typeface="+mn-cs"/>
                <a:hlinkClick r:id="rId3"/>
              </a:rPr>
              <a:t>http://www.iso.org/iso/catalogue_detail.htm?csnumber=22749</a:t>
            </a:r>
            <a:r>
              <a:rPr lang="nl-NL" sz="1200" kern="1200" dirty="0" smtClean="0">
                <a:solidFill>
                  <a:schemeClr val="tx1"/>
                </a:solidFill>
                <a:latin typeface="+mn-lt"/>
                <a:ea typeface="+mn-ea"/>
                <a:cs typeface="+mn-cs"/>
              </a:rPr>
              <a:t> </a:t>
            </a:r>
          </a:p>
          <a:p>
            <a:r>
              <a:rPr lang="nl-NL" sz="1200" kern="1200" dirty="0" smtClean="0">
                <a:solidFill>
                  <a:schemeClr val="tx1"/>
                </a:solidFill>
                <a:latin typeface="+mn-lt"/>
                <a:ea typeface="+mn-ea"/>
                <a:cs typeface="+mn-cs"/>
              </a:rPr>
              <a:t>Per 2011-03-01 opgevolgd door ISO/IEC 25010:2011</a:t>
            </a:r>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16</a:t>
            </a:fld>
            <a:endParaRPr lang="nl-N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a:buChar char="à"/>
            </a:pPr>
            <a:r>
              <a:rPr lang="nl-NL" dirty="0" smtClean="0">
                <a:sym typeface="Wingdings" pitchFamily="2" charset="2"/>
              </a:rPr>
              <a:t>Voorbeeld hoe ik ISO 9126 (3. Usability) hanteerbaar maakte bij R.</a:t>
            </a:r>
          </a:p>
          <a:p>
            <a:pPr>
              <a:buFont typeface="Wingdings"/>
              <a:buChar char="à"/>
            </a:pPr>
            <a:endParaRPr lang="nl-NL" dirty="0" smtClean="0">
              <a:sym typeface="Wingdings" pitchFamily="2" charset="2"/>
            </a:endParaRPr>
          </a:p>
          <a:p>
            <a:pPr>
              <a:buFont typeface="Wingdings"/>
              <a:buChar char="à"/>
            </a:pPr>
            <a:r>
              <a:rPr lang="nl-NL" dirty="0" smtClean="0">
                <a:sym typeface="Wingdings" pitchFamily="2" charset="2"/>
              </a:rPr>
              <a:t>Ander voorbeeld bij invoer van data:</a:t>
            </a:r>
          </a:p>
          <a:p>
            <a:pPr>
              <a:buFont typeface="Wingdings"/>
              <a:buNone/>
            </a:pPr>
            <a:r>
              <a:rPr lang="nl-NL" dirty="0" smtClean="0"/>
              <a:t>Alles wat herkend kan worden als telefoonnummer wordt geaccepteerd: haakjes, streepjes en spaties worden er uit gefilterd, + wordt vervangen door 00.</a:t>
            </a:r>
          </a:p>
          <a:p>
            <a:pPr>
              <a:buFont typeface="Wingdings"/>
              <a:buNone/>
            </a:pPr>
            <a:endParaRPr lang="nl-NL" dirty="0" smtClean="0"/>
          </a:p>
          <a:p>
            <a:pPr>
              <a:buFont typeface="Wingdings"/>
              <a:buNone/>
            </a:pPr>
            <a:r>
              <a:rPr lang="nl-NL" dirty="0" smtClean="0"/>
              <a:t>Dus geen foutmelding op ‘(015) 765</a:t>
            </a:r>
            <a:r>
              <a:rPr lang="nl-NL" baseline="0" dirty="0" smtClean="0"/>
              <a:t> 43 21’ omdat alleen ‘0157654321’ geaccepteerd wordt.</a:t>
            </a:r>
            <a:endParaRPr lang="nl-NL" dirty="0" smtClean="0"/>
          </a:p>
        </p:txBody>
      </p:sp>
      <p:sp>
        <p:nvSpPr>
          <p:cNvPr id="4" name="Slide Number Placeholder 3"/>
          <p:cNvSpPr>
            <a:spLocks noGrp="1"/>
          </p:cNvSpPr>
          <p:nvPr>
            <p:ph type="sldNum" sz="quarter" idx="10"/>
          </p:nvPr>
        </p:nvSpPr>
        <p:spPr/>
        <p:txBody>
          <a:bodyPr/>
          <a:lstStyle/>
          <a:p>
            <a:fld id="{CE4FC6CA-BD11-4370-A64E-4CEA84384FFC}" type="slidenum">
              <a:rPr lang="nl-NL" smtClean="0"/>
              <a:pPr/>
              <a:t>17</a:t>
            </a:fld>
            <a:endParaRPr lang="nl-N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sz="1200" u="sng" kern="1200" dirty="0" smtClean="0">
                <a:solidFill>
                  <a:schemeClr val="tx1"/>
                </a:solidFill>
                <a:latin typeface="+mn-lt"/>
                <a:ea typeface="+mn-ea"/>
                <a:cs typeface="+mn-cs"/>
                <a:hlinkClick r:id="rId3"/>
              </a:rPr>
              <a:t>https://dev.windows.com/en-us/desktop/design</a:t>
            </a:r>
            <a:r>
              <a:rPr lang="nl-NL" sz="1200" u="sng" kern="1200" dirty="0" smtClean="0">
                <a:solidFill>
                  <a:schemeClr val="tx1"/>
                </a:solidFill>
                <a:latin typeface="+mn-lt"/>
                <a:ea typeface="+mn-ea"/>
                <a:cs typeface="+mn-cs"/>
              </a:rPr>
              <a:t> </a:t>
            </a:r>
            <a:r>
              <a:rPr lang="nl-NL" sz="1200" kern="1200" dirty="0" smtClean="0">
                <a:solidFill>
                  <a:schemeClr val="tx1"/>
                </a:solidFill>
                <a:latin typeface="+mn-lt"/>
                <a:ea typeface="+mn-ea"/>
                <a:cs typeface="+mn-cs"/>
              </a:rPr>
              <a:t>Learn how to design beautiful and functional desktop applications that work great with Windows: 'Design a great UX' and 'UX Checklist'.</a:t>
            </a:r>
          </a:p>
          <a:p>
            <a:endParaRPr lang="nl-NL"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u="sng" kern="1200" dirty="0" smtClean="0">
                <a:solidFill>
                  <a:schemeClr val="tx1"/>
                </a:solidFill>
                <a:latin typeface="+mn-lt"/>
                <a:ea typeface="+mn-ea"/>
                <a:cs typeface="+mn-cs"/>
                <a:hlinkClick r:id="rId4"/>
              </a:rPr>
              <a:t>https://msdn.microsoft.com/en-us/library/ms971323.aspx</a:t>
            </a:r>
            <a:r>
              <a:rPr lang="nl-NL" sz="1200" kern="1200" dirty="0" smtClean="0">
                <a:solidFill>
                  <a:schemeClr val="tx1"/>
                </a:solidFill>
                <a:latin typeface="+mn-lt"/>
                <a:ea typeface="+mn-ea"/>
                <a:cs typeface="+mn-cs"/>
              </a:rPr>
              <a:t> Default keyboard shortcuts</a:t>
            </a:r>
          </a:p>
          <a:p>
            <a:endParaRPr lang="nl-NL" sz="1200" kern="1200" dirty="0" smtClean="0">
              <a:solidFill>
                <a:schemeClr val="tx1"/>
              </a:solidFill>
              <a:latin typeface="+mn-lt"/>
              <a:ea typeface="+mn-ea"/>
              <a:cs typeface="+mn-cs"/>
            </a:endParaRPr>
          </a:p>
          <a:p>
            <a:r>
              <a:rPr lang="nl-NL" sz="1200" u="sng" kern="1200" dirty="0" smtClean="0">
                <a:solidFill>
                  <a:schemeClr val="tx1"/>
                </a:solidFill>
                <a:latin typeface="+mn-lt"/>
                <a:ea typeface="+mn-ea"/>
                <a:cs typeface="+mn-cs"/>
                <a:hlinkClick r:id="rId5"/>
              </a:rPr>
              <a:t>https://msdn.microsoft.com/library/windows/desktop/dn742462.aspx</a:t>
            </a:r>
            <a:r>
              <a:rPr lang="nl-NL" sz="1200" kern="1200" dirty="0" smtClean="0">
                <a:solidFill>
                  <a:schemeClr val="tx1"/>
                </a:solidFill>
                <a:latin typeface="+mn-lt"/>
                <a:ea typeface="+mn-ea"/>
                <a:cs typeface="+mn-cs"/>
              </a:rPr>
              <a:t> How to design a great user experience for desktop applications.</a:t>
            </a:r>
          </a:p>
          <a:p>
            <a:endParaRPr lang="nl-NL" sz="1200" kern="1200" dirty="0" smtClean="0">
              <a:solidFill>
                <a:schemeClr val="tx1"/>
              </a:solidFill>
              <a:latin typeface="+mn-lt"/>
              <a:ea typeface="+mn-ea"/>
              <a:cs typeface="+mn-cs"/>
            </a:endParaRPr>
          </a:p>
          <a:p>
            <a:r>
              <a:rPr lang="nl-NL" sz="1200" u="sng" kern="1200" dirty="0" smtClean="0">
                <a:solidFill>
                  <a:schemeClr val="tx1"/>
                </a:solidFill>
                <a:latin typeface="+mn-lt"/>
                <a:ea typeface="+mn-ea"/>
                <a:cs typeface="+mn-cs"/>
                <a:hlinkClick r:id="rId6"/>
              </a:rPr>
              <a:t>https://msdn.microsoft.com/library/windows/desktop/dn742479.aspx</a:t>
            </a:r>
            <a:r>
              <a:rPr lang="nl-NL" sz="1200" kern="1200" dirty="0" smtClean="0">
                <a:solidFill>
                  <a:schemeClr val="tx1"/>
                </a:solidFill>
                <a:latin typeface="+mn-lt"/>
                <a:ea typeface="+mn-ea"/>
                <a:cs typeface="+mn-cs"/>
              </a:rPr>
              <a:t> UX checklist for desktop applications.</a:t>
            </a:r>
          </a:p>
          <a:p>
            <a:endParaRPr lang="nl-NL" sz="1200" kern="1200" dirty="0" smtClean="0">
              <a:solidFill>
                <a:schemeClr val="tx1"/>
              </a:solidFill>
              <a:latin typeface="+mn-lt"/>
              <a:ea typeface="+mn-ea"/>
              <a:cs typeface="+mn-cs"/>
            </a:endParaRPr>
          </a:p>
          <a:p>
            <a:r>
              <a:rPr lang="nl-NL" sz="1200" u="sng" kern="1200" dirty="0" smtClean="0">
                <a:solidFill>
                  <a:schemeClr val="tx1"/>
                </a:solidFill>
                <a:latin typeface="+mn-lt"/>
                <a:ea typeface="+mn-ea"/>
                <a:cs typeface="+mn-cs"/>
                <a:hlinkClick r:id="rId7"/>
              </a:rPr>
              <a:t>https://msdn.microsoft.com/library/windows/desktop/dn742468.aspx</a:t>
            </a:r>
            <a:r>
              <a:rPr lang="nl-NL" sz="1200" kern="1200" dirty="0" smtClean="0">
                <a:solidFill>
                  <a:schemeClr val="tx1"/>
                </a:solidFill>
                <a:latin typeface="+mn-lt"/>
                <a:ea typeface="+mn-ea"/>
                <a:cs typeface="+mn-cs"/>
              </a:rPr>
              <a:t> Touch interface.</a:t>
            </a:r>
          </a:p>
          <a:p>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18</a:t>
            </a:fld>
            <a:endParaRPr lang="nl-N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Font typeface="Wingdings"/>
              <a:buNone/>
            </a:pPr>
            <a:r>
              <a:rPr lang="nl-NL" dirty="0" smtClean="0">
                <a:sym typeface="Wingdings" pitchFamily="2" charset="2"/>
              </a:rPr>
              <a:t>Met deze checklist is</a:t>
            </a:r>
            <a:r>
              <a:rPr lang="nl-NL" baseline="0" dirty="0" smtClean="0">
                <a:sym typeface="Wingdings" pitchFamily="2" charset="2"/>
              </a:rPr>
              <a:t> het mogelijk een prettige werkende user interface te maken.</a:t>
            </a:r>
            <a:endParaRPr lang="nl-NL" dirty="0" smtClean="0"/>
          </a:p>
          <a:p>
            <a:pPr>
              <a:buFont typeface="Wingdings"/>
              <a:buChar char="à"/>
            </a:pPr>
            <a:r>
              <a:rPr lang="nl-NL" dirty="0" smtClean="0"/>
              <a:t>Windows: Save mode werkt met 640x480 pixels, suppport 800x600, optimaliseer voor 1024x768. Test met 96, 120, 144 dpi. Nieuwe windows verschijnen in het midden voor het owner window,</a:t>
            </a:r>
            <a:r>
              <a:rPr lang="nl-NL" baseline="0" dirty="0" smtClean="0"/>
              <a:t> nooit er achter.</a:t>
            </a:r>
          </a:p>
          <a:p>
            <a:r>
              <a:rPr lang="nl-NL" dirty="0" smtClean="0">
                <a:sym typeface="Wingdings" pitchFamily="2" charset="2"/>
              </a:rPr>
              <a:t> </a:t>
            </a:r>
            <a:r>
              <a:rPr lang="nl-NL" dirty="0" smtClean="0"/>
              <a:t>Layout:</a:t>
            </a:r>
          </a:p>
          <a:p>
            <a:r>
              <a:rPr lang="nl-NL" dirty="0" smtClean="0">
                <a:sym typeface="Wingdings" pitchFamily="2" charset="2"/>
              </a:rPr>
              <a:t> </a:t>
            </a:r>
            <a:r>
              <a:rPr lang="nl-NL" dirty="0" smtClean="0"/>
              <a:t>Tekst: Verwijder redundante tekst. Beperk gebruik van Hoofdletters en </a:t>
            </a:r>
            <a:r>
              <a:rPr lang="nl-NL" b="1" dirty="0" smtClean="0"/>
              <a:t>vet</a:t>
            </a:r>
            <a:r>
              <a:rPr lang="nl-NL" b="0" dirty="0" smtClean="0"/>
              <a:t>. Gebruik alleen blauw voor links. Geen punt achter een label, één spatie tussen twee zinnen.</a:t>
            </a:r>
          </a:p>
          <a:p>
            <a:pPr>
              <a:buFont typeface="Wingdings"/>
              <a:buChar char="à"/>
            </a:pPr>
            <a:r>
              <a:rPr lang="nl-NL" b="0" dirty="0" smtClean="0">
                <a:sym typeface="Wingdings" pitchFamily="2" charset="2"/>
              </a:rPr>
              <a:t> D</a:t>
            </a:r>
            <a:r>
              <a:rPr lang="nl-NL" b="0" dirty="0" smtClean="0"/>
              <a:t>ialog boxes, Property sheets, Wizards:</a:t>
            </a:r>
          </a:p>
          <a:p>
            <a:r>
              <a:rPr lang="nl-NL" b="0" dirty="0" smtClean="0">
                <a:sym typeface="Wingdings" pitchFamily="2" charset="2"/>
              </a:rPr>
              <a:t> </a:t>
            </a:r>
            <a:r>
              <a:rPr lang="nl-NL" b="0" dirty="0" smtClean="0"/>
              <a:t>Controls: (Veel</a:t>
            </a:r>
            <a:r>
              <a:rPr lang="nl-NL" b="0" baseline="0" dirty="0" smtClean="0"/>
              <a:t> items)</a:t>
            </a:r>
            <a:endParaRPr lang="nl-NL" b="0" dirty="0" smtClean="0"/>
          </a:p>
          <a:p>
            <a:r>
              <a:rPr lang="nl-NL" b="0" dirty="0" smtClean="0">
                <a:sym typeface="Wingdings" pitchFamily="2" charset="2"/>
              </a:rPr>
              <a:t> </a:t>
            </a:r>
            <a:r>
              <a:rPr lang="nl-NL" b="0" dirty="0" smtClean="0"/>
              <a:t>Toetsenbord en muis: Tab volgorde (L&gt;R, Boven&gt;Onder). Ok, No, Cancel, Apply volgorde. Keyboard shortcuts</a:t>
            </a:r>
          </a:p>
          <a:p>
            <a:pPr>
              <a:buFont typeface="Wingdings"/>
              <a:buChar char="à"/>
            </a:pPr>
            <a:r>
              <a:rPr lang="nl-NL" b="0" dirty="0" smtClean="0"/>
              <a:t> Error messages, Warnings: Toon</a:t>
            </a:r>
            <a:r>
              <a:rPr lang="nl-NL" b="0" baseline="0" dirty="0" smtClean="0"/>
              <a:t> en woordgebruik, geef de gebruiker niet de schuld.</a:t>
            </a:r>
          </a:p>
          <a:p>
            <a:pPr>
              <a:buFont typeface="Wingdings"/>
              <a:buChar char="à"/>
            </a:pPr>
            <a:r>
              <a:rPr lang="nl-NL" b="0" baseline="0" dirty="0" smtClean="0"/>
              <a:t> Confirmations: Alleen gebruiken als echt bevestiging van de gebruiker nodig is.</a:t>
            </a:r>
            <a:endParaRPr lang="nl-NL" b="0" dirty="0" smtClean="0"/>
          </a:p>
        </p:txBody>
      </p:sp>
      <p:sp>
        <p:nvSpPr>
          <p:cNvPr id="4" name="Slide Number Placeholder 3"/>
          <p:cNvSpPr>
            <a:spLocks noGrp="1"/>
          </p:cNvSpPr>
          <p:nvPr>
            <p:ph type="sldNum" sz="quarter" idx="10"/>
          </p:nvPr>
        </p:nvSpPr>
        <p:spPr/>
        <p:txBody>
          <a:bodyPr/>
          <a:lstStyle/>
          <a:p>
            <a:fld id="{CE4FC6CA-BD11-4370-A64E-4CEA84384FFC}" type="slidenum">
              <a:rPr lang="nl-NL" smtClean="0"/>
              <a:pPr/>
              <a:t>19</a:t>
            </a:fld>
            <a:endParaRPr lang="nl-N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Binnen 50 ms herkenbaar als not nice.</a:t>
            </a:r>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20</a:t>
            </a:fld>
            <a:endParaRPr lang="nl-N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Nielsen Norman Group - </a:t>
            </a:r>
            <a:r>
              <a:rPr lang="en-US" sz="1200" kern="1200" dirty="0" err="1" smtClean="0">
                <a:solidFill>
                  <a:schemeClr val="tx1"/>
                </a:solidFill>
                <a:latin typeface="+mn-lt"/>
                <a:ea typeface="+mn-ea"/>
                <a:cs typeface="+mn-cs"/>
              </a:rPr>
              <a:t>https://www.nngroup.com</a:t>
            </a:r>
            <a:r>
              <a:rPr lang="en-US" sz="1200" kern="1200" dirty="0" smtClean="0">
                <a:solidFill>
                  <a:schemeClr val="tx1"/>
                </a:solidFill>
                <a:latin typeface="+mn-lt"/>
                <a:ea typeface="+mn-ea"/>
                <a:cs typeface="+mn-cs"/>
              </a:rPr>
              <a:t> </a:t>
            </a:r>
            <a:endParaRPr lang="nl-NL"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Evidence-Based User Experience Research, Training, and Consulting</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Powers of 10: Time Scales in User Experience:</a:t>
            </a:r>
          </a:p>
          <a:p>
            <a:pPr>
              <a:buFont typeface="Arial" pitchFamily="34" charset="0"/>
              <a:buChar char="•"/>
            </a:pPr>
            <a:r>
              <a:rPr lang="nl-NL" baseline="0" dirty="0" smtClean="0"/>
              <a:t> </a:t>
            </a:r>
            <a:r>
              <a:rPr lang="nl-NL" dirty="0" smtClean="0"/>
              <a:t>0,1 second is about the limit for having the user feel that the system is reacting instantaneously.</a:t>
            </a:r>
          </a:p>
          <a:p>
            <a:pPr>
              <a:buFont typeface="Arial" pitchFamily="34" charset="0"/>
              <a:buChar char="•"/>
            </a:pPr>
            <a:r>
              <a:rPr lang="nl-NL" dirty="0" smtClean="0"/>
              <a:t> 1 second is about the limit for the user's flow of thought to stay uninterrupted, even though the user will notice the delay.</a:t>
            </a:r>
          </a:p>
          <a:p>
            <a:pPr>
              <a:buFont typeface="Arial" pitchFamily="34" charset="0"/>
              <a:buChar char="•"/>
            </a:pPr>
            <a:r>
              <a:rPr lang="nl-NL" dirty="0" smtClean="0"/>
              <a:t> 10 seconds is about the limit for keeping the user's attention focused on the dialogue.</a:t>
            </a:r>
          </a:p>
          <a:p>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21</a:t>
            </a:fld>
            <a:endParaRPr lang="nl-N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De gebruiker moet onder</a:t>
            </a:r>
            <a:r>
              <a:rPr lang="nl-NL" baseline="0" dirty="0" smtClean="0"/>
              <a:t> alle omstandigheden weten wat het systeem doet, en dat eventueel kunnen onderbreken.</a:t>
            </a:r>
          </a:p>
          <a:p>
            <a:pPr>
              <a:buFontTx/>
              <a:buChar char="-"/>
            </a:pPr>
            <a:r>
              <a:rPr lang="nl-NL" baseline="0" dirty="0" smtClean="0"/>
              <a:t> Ontoelaatbaar: Niet meer reageren op muis of toetsenbord zonder verdere melding op het scherm.</a:t>
            </a:r>
          </a:p>
          <a:p>
            <a:pPr>
              <a:buFontTx/>
              <a:buChar char="-"/>
            </a:pPr>
            <a:r>
              <a:rPr lang="nl-NL" baseline="0" dirty="0" smtClean="0"/>
              <a:t> Een zandloper (of variant daarop) suggereert in elk geval dat het systeem aan het werk is voor de gebruiker. Maar als dat lang gaat duren is meer detail informatie vereist.</a:t>
            </a:r>
          </a:p>
          <a:p>
            <a:pPr>
              <a:buFontTx/>
              <a:buChar char="-"/>
            </a:pPr>
            <a:r>
              <a:rPr lang="nl-NL" baseline="0" dirty="0" smtClean="0"/>
              <a:t> Een voortgangsbalk geeft al meer indicatie over de voortgang. Liefst met ook: Start tijd, Verstreken tijd en de nog benodigde tijd.</a:t>
            </a:r>
          </a:p>
          <a:p>
            <a:pPr>
              <a:buFontTx/>
              <a:buChar char="-"/>
            </a:pPr>
            <a:r>
              <a:rPr lang="nl-NL" baseline="0" dirty="0" smtClean="0"/>
              <a:t> Ook leuk: Melding van wat het systeem nou precies aan het doen is. Voorbeeld: Windows meldt bij grote kopieer acties eerst dat het aantal files en bytes wordt berekend. Daarna wordt de actie gestart en loopt een teller mee naar het berekende einddoel.</a:t>
            </a:r>
            <a:endParaRPr lang="nl-NL" dirty="0" smtClean="0"/>
          </a:p>
          <a:p>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23</a:t>
            </a:fld>
            <a:endParaRPr lang="nl-N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24</a:t>
            </a:fld>
            <a:endParaRPr lang="nl-N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25</a:t>
            </a:fld>
            <a:endParaRPr lang="nl-NL"/>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dirty="0"/>
          </a:p>
        </p:txBody>
      </p:sp>
      <p:sp>
        <p:nvSpPr>
          <p:cNvPr id="4" name="Slide Number Placeholder 3"/>
          <p:cNvSpPr>
            <a:spLocks noGrp="1"/>
          </p:cNvSpPr>
          <p:nvPr>
            <p:ph type="sldNum" sz="quarter" idx="10"/>
          </p:nvPr>
        </p:nvSpPr>
        <p:spPr/>
        <p:txBody>
          <a:bodyPr/>
          <a:lstStyle/>
          <a:p>
            <a:fld id="{CE4FC6CA-BD11-4370-A64E-4CEA84384FFC}" type="slidenum">
              <a:rPr lang="nl-NL" smtClean="0"/>
              <a:pPr/>
              <a:t>26</a:t>
            </a:fld>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B305CE-A3EB-4D11-A13F-FC897AB70BDE}" type="datetimeFigureOut">
              <a:rPr lang="nl-NL" smtClean="0"/>
              <a:pPr/>
              <a:t>10-5-2016</a:t>
            </a:fld>
            <a:endParaRPr lang="nl-NL"/>
          </a:p>
        </p:txBody>
      </p:sp>
      <p:sp>
        <p:nvSpPr>
          <p:cNvPr id="19" name="Footer Placeholder 18"/>
          <p:cNvSpPr>
            <a:spLocks noGrp="1"/>
          </p:cNvSpPr>
          <p:nvPr>
            <p:ph type="ftr" sz="quarter" idx="11"/>
          </p:nvPr>
        </p:nvSpPr>
        <p:spPr/>
        <p:txBody>
          <a:bodyPr/>
          <a:lstStyle/>
          <a:p>
            <a:endParaRPr lang="nl-NL"/>
          </a:p>
        </p:txBody>
      </p:sp>
      <p:sp>
        <p:nvSpPr>
          <p:cNvPr id="27" name="Slide Number Placeholder 26"/>
          <p:cNvSpPr>
            <a:spLocks noGrp="1"/>
          </p:cNvSpPr>
          <p:nvPr>
            <p:ph type="sldNum" sz="quarter" idx="12"/>
          </p:nvPr>
        </p:nvSpPr>
        <p:spPr/>
        <p:txBody>
          <a:bodyPr/>
          <a:lstStyle/>
          <a:p>
            <a:fld id="{D3CD7217-FB8E-4DDA-8624-0402CC7E607A}" type="slidenum">
              <a:rPr lang="nl-NL" smtClean="0"/>
              <a:pPr/>
              <a:t>‹#›</a:t>
            </a:fld>
            <a:endParaRPr lang="nl-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FFFF00"/>
                </a:solidFill>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B305CE-A3EB-4D11-A13F-FC897AB70BDE}" type="datetimeFigureOut">
              <a:rPr lang="nl-NL" smtClean="0"/>
              <a:pPr/>
              <a:t>10-5-2016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CD7217-FB8E-4DDA-8624-0402CC7E607A}" type="slidenum">
              <a:rPr lang="nl-NL" smtClean="0"/>
              <a:pPr/>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B305CE-A3EB-4D11-A13F-FC897AB70BDE}" type="datetimeFigureOut">
              <a:rPr lang="nl-NL" smtClean="0"/>
              <a:pPr/>
              <a:t>10-5-2016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CD7217-FB8E-4DDA-8624-0402CC7E607A}" type="slidenum">
              <a:rPr lang="nl-NL" smtClean="0"/>
              <a:pPr/>
              <a:t>‹#›</a:t>
            </a:fld>
            <a:endParaRPr lang="nl-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B305CE-A3EB-4D11-A13F-FC897AB70BDE}" type="datetimeFigureOut">
              <a:rPr lang="nl-NL" smtClean="0"/>
              <a:pPr/>
              <a:t>10-5-2016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CD7217-FB8E-4DDA-8624-0402CC7E607A}" type="slidenum">
              <a:rPr lang="nl-NL" smtClean="0"/>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B305CE-A3EB-4D11-A13F-FC897AB70BDE}" type="datetimeFigureOut">
              <a:rPr lang="nl-NL" smtClean="0"/>
              <a:pPr/>
              <a:t>10-5-2016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D3CD7217-FB8E-4DDA-8624-0402CC7E607A}" type="slidenum">
              <a:rPr lang="nl-NL" smtClean="0"/>
              <a:pPr/>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7B305CE-A3EB-4D11-A13F-FC897AB70BDE}" type="datetimeFigureOut">
              <a:rPr lang="nl-NL" smtClean="0"/>
              <a:pPr/>
              <a:t>10-5-2016</a:t>
            </a:fld>
            <a:endParaRPr lang="nl-NL"/>
          </a:p>
        </p:txBody>
      </p:sp>
      <p:sp>
        <p:nvSpPr>
          <p:cNvPr id="8" name="Slide Number Placeholder 7"/>
          <p:cNvSpPr>
            <a:spLocks noGrp="1"/>
          </p:cNvSpPr>
          <p:nvPr>
            <p:ph type="sldNum" sz="quarter" idx="11"/>
          </p:nvPr>
        </p:nvSpPr>
        <p:spPr/>
        <p:txBody>
          <a:bodyPr/>
          <a:lstStyle/>
          <a:p>
            <a:fld id="{D3CD7217-FB8E-4DDA-8624-0402CC7E607A}" type="slidenum">
              <a:rPr lang="nl-NL" smtClean="0"/>
              <a:pPr/>
              <a:t>‹#›</a:t>
            </a:fld>
            <a:endParaRPr lang="nl-NL"/>
          </a:p>
        </p:txBody>
      </p:sp>
      <p:sp>
        <p:nvSpPr>
          <p:cNvPr id="9" name="Footer Placeholder 8"/>
          <p:cNvSpPr>
            <a:spLocks noGrp="1"/>
          </p:cNvSpPr>
          <p:nvPr>
            <p:ph type="ftr" sz="quarter" idx="12"/>
          </p:nvPr>
        </p:nvSpPr>
        <p:spPr/>
        <p:txBody>
          <a:bodyPr/>
          <a:lstStyle/>
          <a:p>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B305CE-A3EB-4D11-A13F-FC897AB70BDE}" type="datetimeFigureOut">
              <a:rPr lang="nl-NL" smtClean="0"/>
              <a:pPr/>
              <a:t>10-5-2016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D3CD7217-FB8E-4DDA-8624-0402CC7E607A}" type="slidenum">
              <a:rPr lang="nl-NL" smtClean="0"/>
              <a:pPr/>
              <a:t>‹#›</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B305CE-A3EB-4D11-A13F-FC897AB70BDE}" type="datetimeFigureOut">
              <a:rPr lang="nl-NL" smtClean="0"/>
              <a:pPr/>
              <a:t>10-5-2016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a:xfrm>
            <a:off x="8156448" y="6422064"/>
            <a:ext cx="762000" cy="365125"/>
          </a:xfrm>
        </p:spPr>
        <p:txBody>
          <a:bodyPr/>
          <a:lstStyle/>
          <a:p>
            <a:fld id="{D3CD7217-FB8E-4DDA-8624-0402CC7E607A}" type="slidenum">
              <a:rPr lang="nl-NL" smtClean="0"/>
              <a:pPr/>
              <a:t>‹#›</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47B305CE-A3EB-4D11-A13F-FC897AB70BDE}" type="datetimeFigureOut">
              <a:rPr lang="nl-NL" smtClean="0"/>
              <a:pPr/>
              <a:t>10-5-2016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CD7217-FB8E-4DDA-8624-0402CC7E607A}" type="slidenum">
              <a:rPr lang="nl-NL" smtClean="0"/>
              <a:pPr/>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B305CE-A3EB-4D11-A13F-FC897AB70BDE}" type="datetimeFigureOut">
              <a:rPr lang="nl-NL" smtClean="0"/>
              <a:pPr/>
              <a:t>10-5-2016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CD7217-FB8E-4DDA-8624-0402CC7E607A}" type="slidenum">
              <a:rPr lang="nl-NL" smtClean="0"/>
              <a:pPr/>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B305CE-A3EB-4D11-A13F-FC897AB70BDE}" type="datetimeFigureOut">
              <a:rPr lang="nl-NL" smtClean="0"/>
              <a:pPr/>
              <a:t>10-5-2016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CD7217-FB8E-4DDA-8624-0402CC7E607A}" type="slidenum">
              <a:rPr lang="nl-NL" smtClean="0"/>
              <a:pPr/>
              <a:t>‹#›</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47B305CE-A3EB-4D11-A13F-FC897AB70BDE}" type="datetimeFigureOut">
              <a:rPr lang="nl-NL" smtClean="0"/>
              <a:pPr/>
              <a:t>10-5-2016</a:t>
            </a:fld>
            <a:endParaRPr lang="nl-NL"/>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nl-NL"/>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D3CD7217-FB8E-4DDA-8624-0402CC7E607A}" type="slidenum">
              <a:rPr lang="nl-NL" smtClean="0"/>
              <a:pPr/>
              <a:t>‹#›</a:t>
            </a:fld>
            <a:endParaRPr lang="nl-NL"/>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s://msdn.microsoft.com/library/windows/desktop/dn742479.aspx" TargetMode="External"/><Relationship Id="rId3" Type="http://schemas.openxmlformats.org/officeDocument/2006/relationships/hyperlink" Target="http://www.iso.org/iso/catalogue_detail.htm?csnumber=22749" TargetMode="External"/><Relationship Id="rId7" Type="http://schemas.openxmlformats.org/officeDocument/2006/relationships/hyperlink" Target="https://msdn.microsoft.com/library/windows/desktop/dn742462.aspx"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msdn.microsoft.com/en-us/library/ms971323.aspx" TargetMode="External"/><Relationship Id="rId5" Type="http://schemas.openxmlformats.org/officeDocument/2006/relationships/hyperlink" Target="https://dev.windows.com/en-us/desktop/design" TargetMode="External"/><Relationship Id="rId10" Type="http://schemas.openxmlformats.org/officeDocument/2006/relationships/hyperlink" Target="https://www.nngroup.com/" TargetMode="External"/><Relationship Id="rId4" Type="http://schemas.openxmlformats.org/officeDocument/2006/relationships/hyperlink" Target="https://msdn.microsoft.com/en-us/library/windows/desktop/dn742446.aspx" TargetMode="External"/><Relationship Id="rId9" Type="http://schemas.openxmlformats.org/officeDocument/2006/relationships/hyperlink" Target="https://msdn.microsoft.com/library/windows/desktop/dn742468.aspx"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1196752"/>
            <a:ext cx="8136904" cy="2301240"/>
          </a:xfrm>
        </p:spPr>
        <p:txBody>
          <a:bodyPr>
            <a:normAutofit/>
          </a:bodyPr>
          <a:lstStyle/>
          <a:p>
            <a:pPr algn="ctr"/>
            <a:r>
              <a:rPr lang="nl-NL" dirty="0" smtClean="0"/>
              <a:t>Hoe kunnen testers bijdragen aan</a:t>
            </a:r>
            <a:br>
              <a:rPr lang="nl-NL" dirty="0" smtClean="0"/>
            </a:br>
            <a:r>
              <a:rPr lang="nl-NL" dirty="0" smtClean="0"/>
              <a:t>een betere Usability?</a:t>
            </a:r>
            <a:endParaRPr lang="nl-NL" dirty="0"/>
          </a:p>
        </p:txBody>
      </p:sp>
      <p:sp>
        <p:nvSpPr>
          <p:cNvPr id="3" name="Subtitle 2"/>
          <p:cNvSpPr>
            <a:spLocks noGrp="1"/>
          </p:cNvSpPr>
          <p:nvPr>
            <p:ph type="subTitle" idx="1"/>
          </p:nvPr>
        </p:nvSpPr>
        <p:spPr>
          <a:xfrm>
            <a:off x="395536" y="3501008"/>
            <a:ext cx="6480048" cy="1752600"/>
          </a:xfrm>
        </p:spPr>
        <p:txBody>
          <a:bodyPr/>
          <a:lstStyle/>
          <a:p>
            <a:r>
              <a:rPr lang="nl-NL" dirty="0" smtClean="0"/>
              <a:t>Peter Roozendaal</a:t>
            </a:r>
          </a:p>
          <a:p>
            <a:r>
              <a:rPr lang="nl-NL" dirty="0" smtClean="0"/>
              <a:t>TestNet Voorjaarsevenement</a:t>
            </a:r>
          </a:p>
          <a:p>
            <a:r>
              <a:rPr lang="nl-NL" dirty="0" smtClean="0"/>
              <a:t>11 mei 2016</a:t>
            </a:r>
          </a:p>
          <a:p>
            <a:endParaRPr lang="nl-N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Inhoudsopgave</a:t>
            </a:r>
            <a:endParaRPr lang="nl-NL" dirty="0"/>
          </a:p>
        </p:txBody>
      </p:sp>
      <p:sp>
        <p:nvSpPr>
          <p:cNvPr id="3" name="Content Placeholder 2"/>
          <p:cNvSpPr>
            <a:spLocks noGrp="1"/>
          </p:cNvSpPr>
          <p:nvPr>
            <p:ph idx="1"/>
          </p:nvPr>
        </p:nvSpPr>
        <p:spPr>
          <a:xfrm>
            <a:off x="457200" y="1600200"/>
            <a:ext cx="7715200" cy="4525963"/>
          </a:xfrm>
        </p:spPr>
        <p:txBody>
          <a:bodyPr/>
          <a:lstStyle/>
          <a:p>
            <a:r>
              <a:rPr lang="nl-NL" dirty="0" smtClean="0"/>
              <a:t>Wat is het Probleem ?</a:t>
            </a:r>
            <a:br>
              <a:rPr lang="nl-NL" dirty="0" smtClean="0"/>
            </a:br>
            <a:endParaRPr lang="nl-NL" dirty="0" smtClean="0"/>
          </a:p>
          <a:p>
            <a:r>
              <a:rPr lang="nl-NL" dirty="0" smtClean="0"/>
              <a:t>Wat is de Oorzaak ?</a:t>
            </a:r>
            <a:br>
              <a:rPr lang="nl-NL" dirty="0" smtClean="0"/>
            </a:br>
            <a:endParaRPr lang="nl-NL" dirty="0" smtClean="0"/>
          </a:p>
          <a:p>
            <a:r>
              <a:rPr lang="nl-NL" dirty="0" smtClean="0"/>
              <a:t>Hoe kunnen Testers dit oplossen ?</a:t>
            </a:r>
            <a:br>
              <a:rPr lang="nl-NL" dirty="0" smtClean="0"/>
            </a:br>
            <a:endParaRPr lang="nl-NL" dirty="0" smtClean="0"/>
          </a:p>
          <a:p>
            <a:r>
              <a:rPr lang="nl-NL" dirty="0" smtClean="0"/>
              <a:t>Wat zijn de Conclusies ?</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Het Probleem</a:t>
            </a:r>
            <a:endParaRPr lang="nl-NL" dirty="0">
              <a:solidFill>
                <a:srgbClr val="FFFF00"/>
              </a:solidFill>
            </a:endParaRPr>
          </a:p>
        </p:txBody>
      </p:sp>
      <p:sp>
        <p:nvSpPr>
          <p:cNvPr id="3" name="Content Placeholder 2"/>
          <p:cNvSpPr>
            <a:spLocks noGrp="1"/>
          </p:cNvSpPr>
          <p:nvPr>
            <p:ph idx="1"/>
          </p:nvPr>
        </p:nvSpPr>
        <p:spPr>
          <a:xfrm>
            <a:off x="457200" y="1600200"/>
            <a:ext cx="8219256" cy="4525963"/>
          </a:xfrm>
        </p:spPr>
        <p:txBody>
          <a:bodyPr>
            <a:normAutofit fontScale="92500" lnSpcReduction="20000"/>
          </a:bodyPr>
          <a:lstStyle/>
          <a:p>
            <a:r>
              <a:rPr lang="nl-NL" dirty="0" smtClean="0"/>
              <a:t>Designers en Developers: Functionaliteit</a:t>
            </a:r>
          </a:p>
          <a:p>
            <a:r>
              <a:rPr lang="nl-NL" dirty="0" smtClean="0"/>
              <a:t>Gebruiker: Usability is belangrijk, soms doorslaggevend</a:t>
            </a:r>
            <a:br>
              <a:rPr lang="nl-NL" dirty="0" smtClean="0"/>
            </a:br>
            <a:endParaRPr lang="nl-NL" dirty="0" smtClean="0"/>
          </a:p>
          <a:p>
            <a:r>
              <a:rPr lang="nl-NL" dirty="0" smtClean="0"/>
              <a:t>Stelling:</a:t>
            </a:r>
            <a:br>
              <a:rPr lang="nl-NL" dirty="0" smtClean="0"/>
            </a:br>
            <a:r>
              <a:rPr lang="nl-NL" dirty="0" smtClean="0"/>
              <a:t>- Als een systeem lastig te gebruiken is, irritatie opwekt, niet meer reageert of onbegrijpelijke meldingen doet ...</a:t>
            </a:r>
            <a:br>
              <a:rPr lang="nl-NL" dirty="0" smtClean="0"/>
            </a:br>
            <a:r>
              <a:rPr lang="nl-NL" dirty="0" smtClean="0"/>
              <a:t>... dan ligt dat aan het systeem en niet aan de gebruiker</a:t>
            </a:r>
            <a:br>
              <a:rPr lang="nl-NL" dirty="0" smtClean="0"/>
            </a:br>
            <a:endParaRPr lang="nl-NL" dirty="0" smtClean="0"/>
          </a:p>
          <a:p>
            <a:r>
              <a:rPr lang="nl-NL" dirty="0" smtClean="0"/>
              <a:t>Ook kleine foutjes lijden de gebruiker af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Het Probleem – Voorbeeld 1</a:t>
            </a:r>
            <a:endParaRPr lang="nl-NL" dirty="0">
              <a:solidFill>
                <a:srgbClr val="FFFF00"/>
              </a:solidFill>
            </a:endParaRPr>
          </a:p>
        </p:txBody>
      </p:sp>
      <p:sp>
        <p:nvSpPr>
          <p:cNvPr id="3" name="Content Placeholder 2"/>
          <p:cNvSpPr>
            <a:spLocks noGrp="1"/>
          </p:cNvSpPr>
          <p:nvPr>
            <p:ph idx="1"/>
          </p:nvPr>
        </p:nvSpPr>
        <p:spPr/>
        <p:txBody>
          <a:bodyPr/>
          <a:lstStyle/>
          <a:p>
            <a:r>
              <a:rPr lang="nl-NL" dirty="0" smtClean="0"/>
              <a:t>Wat gebeurt er als ik op Enter druk?</a:t>
            </a:r>
          </a:p>
          <a:p>
            <a:r>
              <a:rPr lang="nl-NL" dirty="0" smtClean="0"/>
              <a:t>Chat functie in </a:t>
            </a:r>
            <a:br>
              <a:rPr lang="nl-NL" dirty="0" smtClean="0"/>
            </a:br>
            <a:r>
              <a:rPr lang="nl-NL" dirty="0" smtClean="0"/>
              <a:t>FaceBook, WhatsApp, LinkedIn, ...</a:t>
            </a:r>
            <a:endParaRPr lang="nl-NL" dirty="0"/>
          </a:p>
        </p:txBody>
      </p:sp>
      <p:pic>
        <p:nvPicPr>
          <p:cNvPr id="4" name="Picture 3" descr="Press enter to send.jpg"/>
          <p:cNvPicPr>
            <a:picLocks noChangeAspect="1"/>
          </p:cNvPicPr>
          <p:nvPr/>
        </p:nvPicPr>
        <p:blipFill>
          <a:blip r:embed="rId3" cstate="print"/>
          <a:stretch>
            <a:fillRect/>
          </a:stretch>
        </p:blipFill>
        <p:spPr>
          <a:xfrm>
            <a:off x="539552" y="3573016"/>
            <a:ext cx="8079971" cy="20864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Het Probleem – Voorbeeld 2</a:t>
            </a:r>
            <a:endParaRPr lang="nl-NL" dirty="0">
              <a:solidFill>
                <a:srgbClr val="FFFF00"/>
              </a:solidFill>
            </a:endParaRPr>
          </a:p>
        </p:txBody>
      </p:sp>
      <p:sp>
        <p:nvSpPr>
          <p:cNvPr id="3" name="Content Placeholder 2"/>
          <p:cNvSpPr>
            <a:spLocks noGrp="1"/>
          </p:cNvSpPr>
          <p:nvPr>
            <p:ph idx="1"/>
          </p:nvPr>
        </p:nvSpPr>
        <p:spPr/>
        <p:txBody>
          <a:bodyPr/>
          <a:lstStyle/>
          <a:p>
            <a:r>
              <a:rPr lang="nl-NL" dirty="0" smtClean="0"/>
              <a:t>Onbegrijpelijke foutmeldingen</a:t>
            </a:r>
            <a:endParaRPr lang="nl-NL" dirty="0"/>
          </a:p>
        </p:txBody>
      </p:sp>
      <p:pic>
        <p:nvPicPr>
          <p:cNvPr id="1026" name="Picture 2" descr="E:\Fam. Roozendaal - van Heuvel\1 Peter\04 Test\30 TestNet\2016-VoorjaarEvent\Images_Usability\Failure 12029.jpg"/>
          <p:cNvPicPr>
            <a:picLocks noChangeAspect="1" noChangeArrowheads="1"/>
          </p:cNvPicPr>
          <p:nvPr/>
        </p:nvPicPr>
        <p:blipFill>
          <a:blip r:embed="rId3" cstate="print"/>
          <a:srcRect/>
          <a:stretch>
            <a:fillRect/>
          </a:stretch>
        </p:blipFill>
        <p:spPr bwMode="auto">
          <a:xfrm>
            <a:off x="323528" y="2348880"/>
            <a:ext cx="3597783" cy="2128266"/>
          </a:xfrm>
          <a:prstGeom prst="rect">
            <a:avLst/>
          </a:prstGeom>
          <a:noFill/>
        </p:spPr>
      </p:pic>
      <p:pic>
        <p:nvPicPr>
          <p:cNvPr id="1027" name="Picture 3" descr="E:\Fam. Roozendaal - van Heuvel\1 Peter\04 Test\30 TestNet\2016-VoorjaarEvent\Images_Usability\JScript error.jpg"/>
          <p:cNvPicPr>
            <a:picLocks noChangeAspect="1" noChangeArrowheads="1"/>
          </p:cNvPicPr>
          <p:nvPr/>
        </p:nvPicPr>
        <p:blipFill>
          <a:blip r:embed="rId4" cstate="print"/>
          <a:srcRect/>
          <a:stretch>
            <a:fillRect/>
          </a:stretch>
        </p:blipFill>
        <p:spPr bwMode="auto">
          <a:xfrm>
            <a:off x="1259632" y="4725144"/>
            <a:ext cx="2675534" cy="1890563"/>
          </a:xfrm>
          <a:prstGeom prst="rect">
            <a:avLst/>
          </a:prstGeom>
          <a:noFill/>
        </p:spPr>
      </p:pic>
      <p:pic>
        <p:nvPicPr>
          <p:cNvPr id="1028" name="Picture 4" descr="E:\Fam. Roozendaal - van Heuvel\1 Peter\04 Test\30 TestNet\2016-VoorjaarEvent\Images_Usability\Ongeldig getal.jpg"/>
          <p:cNvPicPr>
            <a:picLocks noChangeAspect="1" noChangeArrowheads="1"/>
          </p:cNvPicPr>
          <p:nvPr/>
        </p:nvPicPr>
        <p:blipFill>
          <a:blip r:embed="rId5" cstate="print"/>
          <a:srcRect/>
          <a:stretch>
            <a:fillRect/>
          </a:stretch>
        </p:blipFill>
        <p:spPr bwMode="auto">
          <a:xfrm>
            <a:off x="4716016" y="2420888"/>
            <a:ext cx="3276854" cy="2128266"/>
          </a:xfrm>
          <a:prstGeom prst="rect">
            <a:avLst/>
          </a:prstGeom>
          <a:noFill/>
        </p:spPr>
      </p:pic>
      <p:pic>
        <p:nvPicPr>
          <p:cNvPr id="1030" name="Picture 6" descr="E:\Fam. Roozendaal - van Heuvel\1 Peter\04 Test\10 Test documents\Plaatjes\Plaatjes Error_message\Error.jpg"/>
          <p:cNvPicPr>
            <a:picLocks noChangeAspect="1" noChangeArrowheads="1"/>
          </p:cNvPicPr>
          <p:nvPr/>
        </p:nvPicPr>
        <p:blipFill>
          <a:blip r:embed="rId6" cstate="print"/>
          <a:srcRect/>
          <a:stretch>
            <a:fillRect/>
          </a:stretch>
        </p:blipFill>
        <p:spPr bwMode="auto">
          <a:xfrm>
            <a:off x="4355976" y="5013176"/>
            <a:ext cx="4577154" cy="141515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additive="base">
                                        <p:cTn id="13" dur="500" fill="hold"/>
                                        <p:tgtEl>
                                          <p:spTgt spid="1027"/>
                                        </p:tgtEl>
                                        <p:attrNameLst>
                                          <p:attrName>ppt_x</p:attrName>
                                        </p:attrNameLst>
                                      </p:cBhvr>
                                      <p:tavLst>
                                        <p:tav tm="0">
                                          <p:val>
                                            <p:strVal val="#ppt_x"/>
                                          </p:val>
                                        </p:tav>
                                        <p:tav tm="100000">
                                          <p:val>
                                            <p:strVal val="#ppt_x"/>
                                          </p:val>
                                        </p:tav>
                                      </p:tavLst>
                                    </p:anim>
                                    <p:anim calcmode="lin" valueType="num">
                                      <p:cBhvr additive="base">
                                        <p:cTn id="14"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additive="base">
                                        <p:cTn id="19" dur="500" fill="hold"/>
                                        <p:tgtEl>
                                          <p:spTgt spid="1028"/>
                                        </p:tgtEl>
                                        <p:attrNameLst>
                                          <p:attrName>ppt_x</p:attrName>
                                        </p:attrNameLst>
                                      </p:cBhvr>
                                      <p:tavLst>
                                        <p:tav tm="0">
                                          <p:val>
                                            <p:strVal val="#ppt_x"/>
                                          </p:val>
                                        </p:tav>
                                        <p:tav tm="100000">
                                          <p:val>
                                            <p:strVal val="#ppt_x"/>
                                          </p:val>
                                        </p:tav>
                                      </p:tavLst>
                                    </p:anim>
                                    <p:anim calcmode="lin" valueType="num">
                                      <p:cBhvr additive="base">
                                        <p:cTn id="20"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30"/>
                                        </p:tgtEl>
                                        <p:attrNameLst>
                                          <p:attrName>style.visibility</p:attrName>
                                        </p:attrNameLst>
                                      </p:cBhvr>
                                      <p:to>
                                        <p:strVal val="visible"/>
                                      </p:to>
                                    </p:set>
                                    <p:anim calcmode="lin" valueType="num">
                                      <p:cBhvr additive="base">
                                        <p:cTn id="25" dur="500" fill="hold"/>
                                        <p:tgtEl>
                                          <p:spTgt spid="1030"/>
                                        </p:tgtEl>
                                        <p:attrNameLst>
                                          <p:attrName>ppt_x</p:attrName>
                                        </p:attrNameLst>
                                      </p:cBhvr>
                                      <p:tavLst>
                                        <p:tav tm="0">
                                          <p:val>
                                            <p:strVal val="#ppt_x"/>
                                          </p:val>
                                        </p:tav>
                                        <p:tav tm="100000">
                                          <p:val>
                                            <p:strVal val="#ppt_x"/>
                                          </p:val>
                                        </p:tav>
                                      </p:tavLst>
                                    </p:anim>
                                    <p:anim calcmode="lin" valueType="num">
                                      <p:cBhvr additive="base">
                                        <p:cTn id="26"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Het Probleem – Voorbeeld 3</a:t>
            </a:r>
            <a:endParaRPr lang="nl-NL" dirty="0"/>
          </a:p>
        </p:txBody>
      </p:sp>
      <p:sp>
        <p:nvSpPr>
          <p:cNvPr id="3" name="Content Placeholder 2"/>
          <p:cNvSpPr>
            <a:spLocks noGrp="1"/>
          </p:cNvSpPr>
          <p:nvPr>
            <p:ph idx="1"/>
          </p:nvPr>
        </p:nvSpPr>
        <p:spPr/>
        <p:txBody>
          <a:bodyPr/>
          <a:lstStyle/>
          <a:p>
            <a:r>
              <a:rPr lang="nl-NL" dirty="0" smtClean="0"/>
              <a:t>Slordigheden</a:t>
            </a:r>
            <a:endParaRPr lang="nl-NL" dirty="0"/>
          </a:p>
        </p:txBody>
      </p:sp>
      <p:pic>
        <p:nvPicPr>
          <p:cNvPr id="4" name="Picture 2" descr="E:\Fam. Roozendaal - van Heuvel\1 Peter\04 Test\30 TestNet\2016-VoorjaarEvent\Images_Usability\UPS v2.jpg"/>
          <p:cNvPicPr>
            <a:picLocks noChangeAspect="1" noChangeArrowheads="1"/>
          </p:cNvPicPr>
          <p:nvPr/>
        </p:nvPicPr>
        <p:blipFill>
          <a:blip r:embed="rId3" cstate="print"/>
          <a:srcRect/>
          <a:stretch>
            <a:fillRect/>
          </a:stretch>
        </p:blipFill>
        <p:spPr bwMode="auto">
          <a:xfrm>
            <a:off x="467544" y="4365104"/>
            <a:ext cx="7917746" cy="2376264"/>
          </a:xfrm>
          <a:prstGeom prst="rect">
            <a:avLst/>
          </a:prstGeom>
          <a:noFill/>
        </p:spPr>
      </p:pic>
      <p:pic>
        <p:nvPicPr>
          <p:cNvPr id="1026" name="Picture 2" descr="E:\Fam. Roozendaal - van Heuvel\1 Peter\04 Test\30 TestNet\2016-VoorjaarEvent\Images_Usability\Sluit Window.jpg"/>
          <p:cNvPicPr>
            <a:picLocks noChangeAspect="1" noChangeArrowheads="1"/>
          </p:cNvPicPr>
          <p:nvPr/>
        </p:nvPicPr>
        <p:blipFill>
          <a:blip r:embed="rId4" cstate="print"/>
          <a:srcRect/>
          <a:stretch>
            <a:fillRect/>
          </a:stretch>
        </p:blipFill>
        <p:spPr bwMode="auto">
          <a:xfrm>
            <a:off x="4139952" y="1405611"/>
            <a:ext cx="4219798" cy="267322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Het Probleem – Voorbeeld 4</a:t>
            </a:r>
            <a:endParaRPr lang="nl-NL" dirty="0">
              <a:solidFill>
                <a:srgbClr val="FFFF00"/>
              </a:solidFill>
            </a:endParaRPr>
          </a:p>
        </p:txBody>
      </p:sp>
      <p:sp>
        <p:nvSpPr>
          <p:cNvPr id="3" name="Content Placeholder 2"/>
          <p:cNvSpPr>
            <a:spLocks noGrp="1"/>
          </p:cNvSpPr>
          <p:nvPr>
            <p:ph idx="1"/>
          </p:nvPr>
        </p:nvSpPr>
        <p:spPr>
          <a:xfrm>
            <a:off x="457200" y="1600200"/>
            <a:ext cx="8291264" cy="4525963"/>
          </a:xfrm>
        </p:spPr>
        <p:txBody>
          <a:bodyPr/>
          <a:lstStyle/>
          <a:p>
            <a:r>
              <a:rPr lang="nl-NL" dirty="0" smtClean="0"/>
              <a:t>Onduidelijk wat het systeem aan het doen is</a:t>
            </a:r>
            <a:endParaRPr lang="nl-NL" dirty="0"/>
          </a:p>
        </p:txBody>
      </p:sp>
      <p:pic>
        <p:nvPicPr>
          <p:cNvPr id="1026" name="Picture 2" descr="E:\Fam. Roozendaal - van Heuvel\1 Peter\04 Test\30 TestNet\2016-VoorjaarEvent\Images_Usability\Cursors\appstart10.bmp"/>
          <p:cNvPicPr>
            <a:picLocks noChangeAspect="1" noChangeArrowheads="1"/>
          </p:cNvPicPr>
          <p:nvPr/>
        </p:nvPicPr>
        <p:blipFill>
          <a:blip r:embed="rId3" cstate="print"/>
          <a:srcRect/>
          <a:stretch>
            <a:fillRect/>
          </a:stretch>
        </p:blipFill>
        <p:spPr bwMode="auto">
          <a:xfrm>
            <a:off x="1691680" y="2492896"/>
            <a:ext cx="974725" cy="974725"/>
          </a:xfrm>
          <a:prstGeom prst="rect">
            <a:avLst/>
          </a:prstGeom>
          <a:noFill/>
        </p:spPr>
      </p:pic>
      <p:pic>
        <p:nvPicPr>
          <p:cNvPr id="1027" name="Picture 3" descr="E:\Fam. Roozendaal - van Heuvel\1 Peter\04 Test\30 TestNet\2016-VoorjaarEvent\Images_Usability\Cursors\hourglas10.bmp"/>
          <p:cNvPicPr>
            <a:picLocks noChangeAspect="1" noChangeArrowheads="1"/>
          </p:cNvPicPr>
          <p:nvPr/>
        </p:nvPicPr>
        <p:blipFill>
          <a:blip r:embed="rId4" cstate="print"/>
          <a:srcRect/>
          <a:stretch>
            <a:fillRect/>
          </a:stretch>
        </p:blipFill>
        <p:spPr bwMode="auto">
          <a:xfrm>
            <a:off x="3779912" y="2492896"/>
            <a:ext cx="974725" cy="974725"/>
          </a:xfrm>
          <a:prstGeom prst="rect">
            <a:avLst/>
          </a:prstGeom>
          <a:noFill/>
        </p:spPr>
      </p:pic>
      <p:pic>
        <p:nvPicPr>
          <p:cNvPr id="1028" name="Picture 4" descr="E:\Fam. Roozendaal - van Heuvel\1 Peter\04 Test\30 TestNet\2016-VoorjaarEvent\Images_Usability\Cursors\aero_busy_xl10.bmp"/>
          <p:cNvPicPr>
            <a:picLocks noChangeAspect="1" noChangeArrowheads="1"/>
          </p:cNvPicPr>
          <p:nvPr/>
        </p:nvPicPr>
        <p:blipFill>
          <a:blip r:embed="rId5" cstate="print"/>
          <a:srcRect/>
          <a:stretch>
            <a:fillRect/>
          </a:stretch>
        </p:blipFill>
        <p:spPr bwMode="auto">
          <a:xfrm>
            <a:off x="5652120" y="2492896"/>
            <a:ext cx="974725" cy="974725"/>
          </a:xfrm>
          <a:prstGeom prst="rect">
            <a:avLst/>
          </a:prstGeom>
          <a:noFill/>
        </p:spPr>
      </p:pic>
      <p:pic>
        <p:nvPicPr>
          <p:cNvPr id="8" name="Picture 2" descr="E:\Fam. Roozendaal - van Heuvel\1 Peter\02 Test\10 Test documents\Plaatjes\Plaatjes TestFun\Deleting_Deleted_Items.jpg"/>
          <p:cNvPicPr>
            <a:picLocks noChangeAspect="1" noChangeArrowheads="1"/>
          </p:cNvPicPr>
          <p:nvPr/>
        </p:nvPicPr>
        <p:blipFill>
          <a:blip r:embed="rId6" cstate="print"/>
          <a:srcRect/>
          <a:stretch>
            <a:fillRect/>
          </a:stretch>
        </p:blipFill>
        <p:spPr bwMode="auto">
          <a:xfrm>
            <a:off x="1691680" y="3861047"/>
            <a:ext cx="4968552" cy="240899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Black</a:t>
            </a:r>
            <a:endParaRPr lang="nl-NL"/>
          </a:p>
        </p:txBody>
      </p:sp>
      <p:sp>
        <p:nvSpPr>
          <p:cNvPr id="3" name="Content Placeholder 2"/>
          <p:cNvSpPr>
            <a:spLocks noGrp="1"/>
          </p:cNvSpPr>
          <p:nvPr>
            <p:ph idx="1"/>
          </p:nvPr>
        </p:nvSpPr>
        <p:spPr/>
        <p:txBody>
          <a:bodyPr/>
          <a:lstStyle/>
          <a:p>
            <a:endParaRPr lang="nl-NL"/>
          </a:p>
        </p:txBody>
      </p:sp>
      <p:pic>
        <p:nvPicPr>
          <p:cNvPr id="4098" name="Picture 2" descr="E:\Fam. Roozendaal - van Heuvel\1 Peter\02 Test\10 Test documents\Plaatjes\Plaatjes Dilbert\Dilbert_BlackUserInterface_s.jpg"/>
          <p:cNvPicPr>
            <a:picLocks noChangeAspect="1" noChangeArrowheads="1"/>
          </p:cNvPicPr>
          <p:nvPr/>
        </p:nvPicPr>
        <p:blipFill>
          <a:blip r:embed="rId3" cstate="print"/>
          <a:srcRect/>
          <a:stretch>
            <a:fillRect/>
          </a:stretch>
        </p:blipFill>
        <p:spPr bwMode="auto">
          <a:xfrm>
            <a:off x="395536" y="1772816"/>
            <a:ext cx="7537354" cy="352839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Het Probleem – Voorbeeld 5</a:t>
            </a:r>
            <a:endParaRPr lang="nl-NL" dirty="0"/>
          </a:p>
        </p:txBody>
      </p:sp>
      <p:sp>
        <p:nvSpPr>
          <p:cNvPr id="3" name="Content Placeholder 2"/>
          <p:cNvSpPr>
            <a:spLocks noGrp="1"/>
          </p:cNvSpPr>
          <p:nvPr>
            <p:ph idx="1"/>
          </p:nvPr>
        </p:nvSpPr>
        <p:spPr>
          <a:xfrm>
            <a:off x="457200" y="1600200"/>
            <a:ext cx="8219256" cy="4525963"/>
          </a:xfrm>
        </p:spPr>
        <p:txBody>
          <a:bodyPr/>
          <a:lstStyle/>
          <a:p>
            <a:r>
              <a:rPr lang="nl-NL" dirty="0" smtClean="0"/>
              <a:t>Dom design komt ook voor bij Hardware!</a:t>
            </a:r>
            <a:endParaRPr lang="nl-NL" dirty="0"/>
          </a:p>
        </p:txBody>
      </p:sp>
      <p:pic>
        <p:nvPicPr>
          <p:cNvPr id="1026" name="Picture 2" descr="E:\Fam. Roozendaal - van Heuvel\1 Peter\04 Test\30 TestNet\2016-VoorjaarEvent\Images_Usability\Tablet.JPG"/>
          <p:cNvPicPr>
            <a:picLocks noChangeAspect="1" noChangeArrowheads="1"/>
          </p:cNvPicPr>
          <p:nvPr/>
        </p:nvPicPr>
        <p:blipFill>
          <a:blip r:embed="rId3" cstate="print"/>
          <a:srcRect/>
          <a:stretch>
            <a:fillRect/>
          </a:stretch>
        </p:blipFill>
        <p:spPr bwMode="auto">
          <a:xfrm>
            <a:off x="166490" y="2780929"/>
            <a:ext cx="8797998" cy="1082676"/>
          </a:xfrm>
          <a:prstGeom prst="rect">
            <a:avLst/>
          </a:prstGeom>
          <a:noFill/>
        </p:spPr>
      </p:pic>
      <p:pic>
        <p:nvPicPr>
          <p:cNvPr id="1027" name="Picture 3" descr="E:\Fam. Roozendaal - van Heuvel\1 Peter\04 Test\30 TestNet\2016-VoorjaarEvent\Images_Usability\CassetteRecorder.JPG"/>
          <p:cNvPicPr>
            <a:picLocks noChangeAspect="1" noChangeArrowheads="1"/>
          </p:cNvPicPr>
          <p:nvPr/>
        </p:nvPicPr>
        <p:blipFill>
          <a:blip r:embed="rId4" cstate="print"/>
          <a:srcRect/>
          <a:stretch>
            <a:fillRect/>
          </a:stretch>
        </p:blipFill>
        <p:spPr bwMode="auto">
          <a:xfrm>
            <a:off x="683568" y="4437112"/>
            <a:ext cx="7762999" cy="16385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Oorzaak 1</a:t>
            </a:r>
            <a:endParaRPr lang="nl-NL" dirty="0">
              <a:solidFill>
                <a:srgbClr val="FFFF00"/>
              </a:solidFill>
            </a:endParaRPr>
          </a:p>
        </p:txBody>
      </p:sp>
      <p:sp>
        <p:nvSpPr>
          <p:cNvPr id="3" name="Content Placeholder 2"/>
          <p:cNvSpPr>
            <a:spLocks noGrp="1"/>
          </p:cNvSpPr>
          <p:nvPr>
            <p:ph idx="1"/>
          </p:nvPr>
        </p:nvSpPr>
        <p:spPr>
          <a:xfrm>
            <a:off x="457200" y="1600200"/>
            <a:ext cx="8219256" cy="4525963"/>
          </a:xfrm>
        </p:spPr>
        <p:txBody>
          <a:bodyPr>
            <a:normAutofit/>
          </a:bodyPr>
          <a:lstStyle/>
          <a:p>
            <a:r>
              <a:rPr lang="nl-NL" dirty="0" smtClean="0"/>
              <a:t>Focus op functionaliteit,</a:t>
            </a:r>
            <a:br>
              <a:rPr lang="nl-NL" dirty="0" smtClean="0"/>
            </a:br>
            <a:r>
              <a:rPr lang="nl-NL" dirty="0" smtClean="0"/>
              <a:t> wat op zich een goede zaak is</a:t>
            </a:r>
          </a:p>
          <a:p>
            <a:pPr>
              <a:buNone/>
            </a:pPr>
            <a:endParaRPr lang="nl-NL" dirty="0" smtClean="0"/>
          </a:p>
          <a:p>
            <a:pPr>
              <a:buNone/>
            </a:pPr>
            <a:r>
              <a:rPr lang="nl-NL" dirty="0" smtClean="0"/>
              <a:t>Product owner:</a:t>
            </a:r>
            <a:br>
              <a:rPr lang="nl-NL" dirty="0" smtClean="0"/>
            </a:br>
            <a:r>
              <a:rPr lang="nl-NL" dirty="0" smtClean="0"/>
              <a:t>‘Onze </a:t>
            </a:r>
            <a:r>
              <a:rPr lang="nl-NL" dirty="0" smtClean="0"/>
              <a:t>gebruikers zijn slim genoeg</a:t>
            </a:r>
            <a:r>
              <a:rPr lang="nl-NL" dirty="0" smtClean="0"/>
              <a:t>, die </a:t>
            </a:r>
            <a:r>
              <a:rPr lang="nl-NL" dirty="0" smtClean="0"/>
              <a:t>hoeven we niet in de watten te leggen.’</a:t>
            </a:r>
          </a:p>
          <a:p>
            <a:pPr>
              <a:buNone/>
            </a:pPr>
            <a:r>
              <a:rPr lang="nl-NL" dirty="0" smtClean="0"/>
              <a:t/>
            </a:r>
            <a:br>
              <a:rPr lang="nl-NL" dirty="0" smtClean="0"/>
            </a:br>
            <a:r>
              <a:rPr lang="nl-NL" dirty="0" smtClean="0"/>
              <a:t>(</a:t>
            </a:r>
            <a:r>
              <a:rPr lang="nl-NL" i="1" dirty="0" smtClean="0"/>
              <a:t>Maar dat geloof ik niet</a:t>
            </a:r>
            <a:r>
              <a:rPr lang="nl-NL" dirty="0" smtClean="0"/>
              <a:t>)</a:t>
            </a:r>
            <a:endParaRPr lang="nl-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Oorzaak 2</a:t>
            </a:r>
            <a:endParaRPr lang="nl-NL" dirty="0">
              <a:solidFill>
                <a:srgbClr val="FFFF00"/>
              </a:solidFill>
            </a:endParaRPr>
          </a:p>
        </p:txBody>
      </p:sp>
      <p:sp>
        <p:nvSpPr>
          <p:cNvPr id="3" name="Content Placeholder 2"/>
          <p:cNvSpPr>
            <a:spLocks noGrp="1"/>
          </p:cNvSpPr>
          <p:nvPr>
            <p:ph idx="1"/>
          </p:nvPr>
        </p:nvSpPr>
        <p:spPr>
          <a:xfrm>
            <a:off x="457200" y="1600200"/>
            <a:ext cx="7787208" cy="4525963"/>
          </a:xfrm>
        </p:spPr>
        <p:txBody>
          <a:bodyPr/>
          <a:lstStyle/>
          <a:p>
            <a:r>
              <a:rPr lang="nl-NL" dirty="0" smtClean="0"/>
              <a:t>Te weinig tijd of geld voor wat als </a:t>
            </a:r>
            <a:r>
              <a:rPr lang="nl-NL" i="1" dirty="0" smtClean="0"/>
              <a:t>franje</a:t>
            </a:r>
            <a:r>
              <a:rPr lang="nl-NL" dirty="0" smtClean="0"/>
              <a:t> wordt beschouwd</a:t>
            </a:r>
          </a:p>
          <a:p>
            <a:pPr>
              <a:buNone/>
            </a:pPr>
            <a:endParaRPr lang="nl-NL" dirty="0" smtClean="0"/>
          </a:p>
          <a:p>
            <a:pPr>
              <a:buNone/>
            </a:pPr>
            <a:r>
              <a:rPr lang="nl-NL" dirty="0" smtClean="0"/>
              <a:t>Het product hoeft niet </a:t>
            </a:r>
            <a:r>
              <a:rPr lang="nl-NL" i="1" dirty="0" smtClean="0"/>
              <a:t>Perfect</a:t>
            </a:r>
            <a:r>
              <a:rPr lang="nl-NL" dirty="0" smtClean="0"/>
              <a:t> te zijn, maar moet wel </a:t>
            </a:r>
            <a:r>
              <a:rPr lang="nl-NL" i="1" dirty="0" smtClean="0"/>
              <a:t>Goed genoeg</a:t>
            </a:r>
            <a:r>
              <a:rPr lang="nl-NL" dirty="0" smtClean="0"/>
              <a:t> zijn</a:t>
            </a:r>
          </a:p>
          <a:p>
            <a:pPr>
              <a:buNone/>
            </a:pPr>
            <a:r>
              <a:rPr lang="nl-NL" dirty="0" smtClean="0"/>
              <a:t>Dus:</a:t>
            </a:r>
            <a:br>
              <a:rPr lang="nl-NL" dirty="0" smtClean="0"/>
            </a:br>
            <a:r>
              <a:rPr lang="nl-NL" dirty="0" smtClean="0"/>
              <a:t>Niet stoppen voordat het </a:t>
            </a:r>
            <a:r>
              <a:rPr lang="nl-NL" i="1" dirty="0" smtClean="0"/>
              <a:t>Goed genoeg </a:t>
            </a:r>
            <a:r>
              <a:rPr lang="nl-NL" dirty="0" smtClean="0"/>
              <a:t>is.</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Oorzaak 3</a:t>
            </a:r>
            <a:endParaRPr lang="nl-NL" dirty="0">
              <a:solidFill>
                <a:srgbClr val="FFFF00"/>
              </a:solidFill>
            </a:endParaRPr>
          </a:p>
        </p:txBody>
      </p:sp>
      <p:sp>
        <p:nvSpPr>
          <p:cNvPr id="3" name="Content Placeholder 2"/>
          <p:cNvSpPr>
            <a:spLocks noGrp="1"/>
          </p:cNvSpPr>
          <p:nvPr>
            <p:ph idx="1"/>
          </p:nvPr>
        </p:nvSpPr>
        <p:spPr>
          <a:xfrm>
            <a:off x="457200" y="1600200"/>
            <a:ext cx="8291264" cy="4525963"/>
          </a:xfrm>
        </p:spPr>
        <p:txBody>
          <a:bodyPr>
            <a:normAutofit/>
          </a:bodyPr>
          <a:lstStyle/>
          <a:p>
            <a:r>
              <a:rPr lang="nl-NL" dirty="0" smtClean="0"/>
              <a:t>Onbekendheid met bruikbare specificaties</a:t>
            </a:r>
            <a:br>
              <a:rPr lang="nl-NL" dirty="0" smtClean="0"/>
            </a:br>
            <a:endParaRPr lang="nl-NL" dirty="0" smtClean="0"/>
          </a:p>
          <a:p>
            <a:r>
              <a:rPr lang="nl-NL" dirty="0" smtClean="0"/>
              <a:t>Standaards zijn vaak</a:t>
            </a:r>
          </a:p>
          <a:p>
            <a:pPr lvl="1"/>
            <a:r>
              <a:rPr lang="nl-NL" dirty="0" smtClean="0"/>
              <a:t>te uitgebreid</a:t>
            </a:r>
          </a:p>
          <a:p>
            <a:pPr lvl="1"/>
            <a:r>
              <a:rPr lang="nl-NL" dirty="0" smtClean="0"/>
              <a:t>moeilijk te lezen</a:t>
            </a:r>
          </a:p>
          <a:p>
            <a:pPr lvl="1"/>
            <a:r>
              <a:rPr lang="nl-NL" dirty="0" smtClean="0"/>
              <a:t>te weinig concreet</a:t>
            </a:r>
            <a:br>
              <a:rPr lang="nl-NL" dirty="0" smtClean="0"/>
            </a:br>
            <a:endParaRPr lang="nl-NL" dirty="0" smtClean="0"/>
          </a:p>
          <a:p>
            <a:r>
              <a:rPr lang="nl-NL" dirty="0" smtClean="0"/>
              <a:t>ISO 9126 = 164 items (58 over Usability)</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Oorzaak 4</a:t>
            </a:r>
            <a:endParaRPr lang="nl-NL" dirty="0">
              <a:solidFill>
                <a:srgbClr val="FFFF00"/>
              </a:solidFill>
            </a:endParaRPr>
          </a:p>
        </p:txBody>
      </p:sp>
      <p:sp>
        <p:nvSpPr>
          <p:cNvPr id="3" name="Content Placeholder 2"/>
          <p:cNvSpPr>
            <a:spLocks noGrp="1"/>
          </p:cNvSpPr>
          <p:nvPr>
            <p:ph idx="1"/>
          </p:nvPr>
        </p:nvSpPr>
        <p:spPr>
          <a:xfrm>
            <a:off x="457200" y="1600200"/>
            <a:ext cx="8291264" cy="4525963"/>
          </a:xfrm>
        </p:spPr>
        <p:txBody>
          <a:bodyPr>
            <a:normAutofit/>
          </a:bodyPr>
          <a:lstStyle/>
          <a:p>
            <a:r>
              <a:rPr lang="nl-NL" dirty="0" smtClean="0"/>
              <a:t>Niemand pakt de verantwoordelijkheid voor usability / gebruikersvriendelijkheid</a:t>
            </a:r>
            <a:br>
              <a:rPr lang="nl-NL" dirty="0" smtClean="0"/>
            </a:br>
            <a:endParaRPr lang="nl-NL" dirty="0" smtClean="0"/>
          </a:p>
          <a:p>
            <a:r>
              <a:rPr lang="nl-NL" dirty="0" smtClean="0"/>
              <a:t>Hier ligt een gouden kans voor ons, testers:</a:t>
            </a:r>
            <a:br>
              <a:rPr lang="nl-NL" dirty="0" smtClean="0"/>
            </a:br>
            <a:endParaRPr lang="nl-NL" dirty="0" smtClean="0"/>
          </a:p>
          <a:p>
            <a:pPr algn="ctr">
              <a:buNone/>
            </a:pPr>
            <a:r>
              <a:rPr lang="nl-NL" dirty="0" smtClean="0">
                <a:solidFill>
                  <a:srgbClr val="FFFF00"/>
                </a:solidFill>
              </a:rPr>
              <a:t>‘</a:t>
            </a:r>
            <a:r>
              <a:rPr lang="nl-NL" i="1" dirty="0" smtClean="0">
                <a:solidFill>
                  <a:srgbClr val="FFFF00"/>
                </a:solidFill>
              </a:rPr>
              <a:t>Geen specificaties’  </a:t>
            </a:r>
            <a:r>
              <a:rPr lang="nl-NL" dirty="0" smtClean="0">
                <a:solidFill>
                  <a:srgbClr val="FFFF00"/>
                </a:solidFill>
              </a:rPr>
              <a:t>is niet langer ‘</a:t>
            </a:r>
            <a:r>
              <a:rPr lang="nl-NL" i="1" dirty="0" smtClean="0">
                <a:solidFill>
                  <a:srgbClr val="FFFF00"/>
                </a:solidFill>
              </a:rPr>
              <a:t>Geen tests’</a:t>
            </a:r>
            <a:br>
              <a:rPr lang="nl-NL" i="1" dirty="0" smtClean="0">
                <a:solidFill>
                  <a:srgbClr val="FFFF00"/>
                </a:solidFill>
              </a:rPr>
            </a:br>
            <a:r>
              <a:rPr lang="nl-NL" i="1" dirty="0" smtClean="0">
                <a:solidFill>
                  <a:srgbClr val="FFFF00"/>
                </a:solidFill>
              </a:rPr>
              <a:t>... </a:t>
            </a:r>
            <a:r>
              <a:rPr lang="nl-NL" dirty="0" smtClean="0">
                <a:solidFill>
                  <a:srgbClr val="FFFF00"/>
                </a:solidFill>
              </a:rPr>
              <a:t>maar ...</a:t>
            </a:r>
            <a:br>
              <a:rPr lang="nl-NL" dirty="0" smtClean="0">
                <a:solidFill>
                  <a:srgbClr val="FFFF00"/>
                </a:solidFill>
              </a:rPr>
            </a:br>
            <a:r>
              <a:rPr lang="nl-NL" dirty="0" smtClean="0">
                <a:solidFill>
                  <a:srgbClr val="FFFF00"/>
                </a:solidFill>
              </a:rPr>
              <a:t>‘</a:t>
            </a:r>
            <a:r>
              <a:rPr lang="nl-NL" i="1" dirty="0" smtClean="0">
                <a:solidFill>
                  <a:srgbClr val="FFFF00"/>
                </a:solidFill>
              </a:rPr>
              <a:t>Dan schrijf ik zelf de specificaties</a:t>
            </a:r>
            <a:r>
              <a:rPr lang="nl-NL" dirty="0" smtClean="0">
                <a:solidFill>
                  <a:srgbClr val="FFFF00"/>
                </a:solidFill>
              </a:rPr>
              <a:t>’</a:t>
            </a:r>
            <a:endParaRPr lang="nl-NL"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dirty="0" smtClean="0">
                <a:solidFill>
                  <a:srgbClr val="FFFF00"/>
                </a:solidFill>
              </a:rPr>
              <a:t>Gebruik (de-facto) Standaards</a:t>
            </a:r>
            <a:endParaRPr lang="nl-NL" dirty="0">
              <a:solidFill>
                <a:srgbClr val="FFFF00"/>
              </a:solidFill>
            </a:endParaRPr>
          </a:p>
        </p:txBody>
      </p:sp>
      <p:sp>
        <p:nvSpPr>
          <p:cNvPr id="3" name="Content Placeholder 2"/>
          <p:cNvSpPr>
            <a:spLocks noGrp="1"/>
          </p:cNvSpPr>
          <p:nvPr>
            <p:ph idx="1"/>
          </p:nvPr>
        </p:nvSpPr>
        <p:spPr>
          <a:xfrm>
            <a:off x="457200" y="1600200"/>
            <a:ext cx="7859216" cy="4525963"/>
          </a:xfrm>
        </p:spPr>
        <p:txBody>
          <a:bodyPr/>
          <a:lstStyle/>
          <a:p>
            <a:r>
              <a:rPr lang="nl-NL" dirty="0" smtClean="0"/>
              <a:t>ISO 9126 (of ISO 25010)</a:t>
            </a:r>
          </a:p>
          <a:p>
            <a:r>
              <a:rPr lang="nl-NL" dirty="0" smtClean="0"/>
              <a:t>Microsoft:</a:t>
            </a:r>
          </a:p>
          <a:p>
            <a:pPr lvl="1"/>
            <a:r>
              <a:rPr lang="nl-NL" dirty="0" smtClean="0"/>
              <a:t>MS Guidelines Keyboard UI design</a:t>
            </a:r>
          </a:p>
          <a:p>
            <a:pPr lvl="1"/>
            <a:r>
              <a:rPr lang="en-US" dirty="0" smtClean="0"/>
              <a:t>Design for Windows desktop:</a:t>
            </a:r>
            <a:br>
              <a:rPr lang="en-US" dirty="0" smtClean="0"/>
            </a:br>
            <a:r>
              <a:rPr lang="en-US" dirty="0" smtClean="0"/>
              <a:t>‘Design a great </a:t>
            </a:r>
            <a:r>
              <a:rPr lang="en-US" dirty="0" err="1" smtClean="0"/>
              <a:t>UX</a:t>
            </a:r>
            <a:r>
              <a:rPr lang="en-US" dirty="0" smtClean="0"/>
              <a:t>’, ‘</a:t>
            </a:r>
            <a:r>
              <a:rPr lang="en-US" dirty="0" err="1" smtClean="0"/>
              <a:t>UX</a:t>
            </a:r>
            <a:r>
              <a:rPr lang="en-US" dirty="0" smtClean="0"/>
              <a:t> Checklist’</a:t>
            </a:r>
          </a:p>
          <a:p>
            <a:pPr lvl="1"/>
            <a:r>
              <a:rPr lang="nl-NL" dirty="0" smtClean="0"/>
              <a:t>Touch interface</a:t>
            </a:r>
          </a:p>
          <a:p>
            <a:r>
              <a:rPr lang="nl-NL" dirty="0" smtClean="0">
                <a:ea typeface="Times New Roman"/>
              </a:rPr>
              <a:t>Response Times (Nielsen Norman Group)</a:t>
            </a:r>
          </a:p>
          <a:p>
            <a:r>
              <a:rPr lang="nl-NL" dirty="0" smtClean="0"/>
              <a:t>... etc ...</a:t>
            </a:r>
            <a:endParaRPr lang="en-US" dirty="0" smtClean="0"/>
          </a:p>
          <a:p>
            <a:pPr lvl="1"/>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rgbClr val="FFFF00"/>
                </a:solidFill>
              </a:rPr>
              <a:t>Werkwijze</a:t>
            </a:r>
            <a:endParaRPr lang="nl-NL" dirty="0">
              <a:solidFill>
                <a:srgbClr val="FFFF00"/>
              </a:solidFill>
            </a:endParaRPr>
          </a:p>
        </p:txBody>
      </p:sp>
      <p:sp>
        <p:nvSpPr>
          <p:cNvPr id="3" name="Content Placeholder 2"/>
          <p:cNvSpPr>
            <a:spLocks noGrp="1"/>
          </p:cNvSpPr>
          <p:nvPr>
            <p:ph idx="1"/>
          </p:nvPr>
        </p:nvSpPr>
        <p:spPr>
          <a:xfrm>
            <a:off x="457200" y="1600200"/>
            <a:ext cx="8363272" cy="4525963"/>
          </a:xfrm>
        </p:spPr>
        <p:txBody>
          <a:bodyPr>
            <a:normAutofit fontScale="92500" lnSpcReduction="10000"/>
          </a:bodyPr>
          <a:lstStyle/>
          <a:p>
            <a:r>
              <a:rPr lang="nl-NL" dirty="0" smtClean="0"/>
              <a:t>Bepaal welke onderdelen </a:t>
            </a:r>
            <a:r>
              <a:rPr lang="nl-NL" dirty="0" smtClean="0"/>
              <a:t>van </a:t>
            </a:r>
            <a:r>
              <a:rPr lang="nl-NL" dirty="0" smtClean="0"/>
              <a:t>de beschikbare standaards van toepassing zijn</a:t>
            </a:r>
            <a:br>
              <a:rPr lang="nl-NL" dirty="0" smtClean="0"/>
            </a:br>
            <a:endParaRPr lang="nl-NL" dirty="0" smtClean="0"/>
          </a:p>
          <a:p>
            <a:r>
              <a:rPr lang="nl-NL" dirty="0" smtClean="0"/>
              <a:t>Bepaal éénmalig welke items belangrijk zijn voor het product, en voor de </a:t>
            </a:r>
            <a:r>
              <a:rPr lang="nl-NL" dirty="0" smtClean="0"/>
              <a:t>verschillende gebruikers</a:t>
            </a:r>
            <a:br>
              <a:rPr lang="nl-NL" dirty="0" smtClean="0"/>
            </a:br>
            <a:endParaRPr lang="nl-NL" dirty="0" smtClean="0"/>
          </a:p>
          <a:p>
            <a:r>
              <a:rPr lang="nl-NL" dirty="0" smtClean="0"/>
              <a:t>Werk die selectie uit met voldoende detail</a:t>
            </a:r>
            <a:br>
              <a:rPr lang="nl-NL" dirty="0" smtClean="0"/>
            </a:br>
            <a:r>
              <a:rPr lang="nl-NL" dirty="0" smtClean="0"/>
              <a:t>voor gebruik door Developers en Testers</a:t>
            </a:r>
            <a:br>
              <a:rPr lang="nl-NL" dirty="0" smtClean="0"/>
            </a:br>
            <a:endParaRPr lang="nl-NL" dirty="0" smtClean="0"/>
          </a:p>
          <a:p>
            <a:r>
              <a:rPr lang="nl-NL" dirty="0" smtClean="0"/>
              <a:t>Overtuig alle steakholders van jouw gelijk!</a:t>
            </a:r>
          </a:p>
          <a:p>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ISO 9126</a:t>
            </a:r>
            <a:endParaRPr lang="nl-NL" dirty="0"/>
          </a:p>
        </p:txBody>
      </p:sp>
      <p:sp>
        <p:nvSpPr>
          <p:cNvPr id="3" name="Content Placeholder 2"/>
          <p:cNvSpPr>
            <a:spLocks noGrp="1"/>
          </p:cNvSpPr>
          <p:nvPr>
            <p:ph idx="1"/>
          </p:nvPr>
        </p:nvSpPr>
        <p:spPr/>
        <p:txBody>
          <a:bodyPr/>
          <a:lstStyle/>
          <a:p>
            <a:r>
              <a:rPr lang="nl-NL" dirty="0" smtClean="0"/>
              <a:t>Functionality</a:t>
            </a:r>
          </a:p>
          <a:p>
            <a:r>
              <a:rPr lang="nl-NL" dirty="0" smtClean="0"/>
              <a:t>Reliability</a:t>
            </a:r>
          </a:p>
          <a:p>
            <a:r>
              <a:rPr lang="nl-NL" dirty="0" smtClean="0"/>
              <a:t>Usability  </a:t>
            </a:r>
            <a:r>
              <a:rPr lang="nl-NL" dirty="0" smtClean="0">
                <a:sym typeface="Wingdings" pitchFamily="2" charset="2"/>
              </a:rPr>
              <a:t> 58 items</a:t>
            </a:r>
            <a:endParaRPr lang="nl-NL" dirty="0" smtClean="0"/>
          </a:p>
          <a:p>
            <a:r>
              <a:rPr lang="nl-NL" dirty="0" smtClean="0"/>
              <a:t>Efficiency</a:t>
            </a:r>
          </a:p>
          <a:p>
            <a:r>
              <a:rPr lang="nl-NL" dirty="0" smtClean="0"/>
              <a:t>Maintainability</a:t>
            </a:r>
          </a:p>
          <a:p>
            <a:r>
              <a:rPr lang="nl-NL" dirty="0" smtClean="0"/>
              <a:t>Portability</a:t>
            </a:r>
            <a:br>
              <a:rPr lang="nl-NL" dirty="0" smtClean="0"/>
            </a:br>
            <a:endParaRPr lang="nl-NL" dirty="0" smtClean="0"/>
          </a:p>
          <a:p>
            <a:pPr>
              <a:buNone/>
            </a:pPr>
            <a:r>
              <a:rPr lang="nl-NL" dirty="0" smtClean="0"/>
              <a:t>Uitgebreid: er zijn 164 sub-items</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dirty="0" smtClean="0"/>
              <a:t>Voorbeeld Usability in ISO 9126</a:t>
            </a:r>
            <a:endParaRPr lang="nl-NL" dirty="0"/>
          </a:p>
        </p:txBody>
      </p:sp>
      <p:sp>
        <p:nvSpPr>
          <p:cNvPr id="3" name="Content Placeholder 2"/>
          <p:cNvSpPr>
            <a:spLocks noGrp="1"/>
          </p:cNvSpPr>
          <p:nvPr>
            <p:ph idx="1"/>
          </p:nvPr>
        </p:nvSpPr>
        <p:spPr>
          <a:xfrm>
            <a:off x="179512" y="1600200"/>
            <a:ext cx="8784976" cy="4525963"/>
          </a:xfrm>
        </p:spPr>
        <p:txBody>
          <a:bodyPr/>
          <a:lstStyle/>
          <a:p>
            <a:r>
              <a:rPr lang="nl-NL" dirty="0" smtClean="0"/>
              <a:t>3.3.4 Setup installation time</a:t>
            </a:r>
          </a:p>
          <a:p>
            <a:pPr lvl="1"/>
            <a:r>
              <a:rPr lang="nl-NL" dirty="0" smtClean="0"/>
              <a:t>Maximum installatietijd van een update</a:t>
            </a:r>
            <a:br>
              <a:rPr lang="nl-NL" dirty="0" smtClean="0"/>
            </a:br>
            <a:endParaRPr lang="nl-NL" dirty="0" smtClean="0"/>
          </a:p>
          <a:p>
            <a:r>
              <a:rPr lang="nl-NL" dirty="0" smtClean="0"/>
              <a:t>3.3.11 Availability of ‘Default values’</a:t>
            </a:r>
          </a:p>
          <a:p>
            <a:pPr lvl="1"/>
            <a:r>
              <a:rPr lang="nl-NL" dirty="0" smtClean="0"/>
              <a:t>Welke </a:t>
            </a:r>
            <a:r>
              <a:rPr lang="nl-NL" smtClean="0"/>
              <a:t>default waarden </a:t>
            </a:r>
            <a:r>
              <a:rPr lang="nl-NL" dirty="0" smtClean="0"/>
              <a:t>moeten aanwezig zijn</a:t>
            </a:r>
            <a:br>
              <a:rPr lang="nl-NL" dirty="0" smtClean="0"/>
            </a:br>
            <a:endParaRPr lang="nl-NL" dirty="0" smtClean="0"/>
          </a:p>
          <a:p>
            <a:r>
              <a:rPr lang="nl-NL" dirty="0" smtClean="0"/>
              <a:t>3.4.2 Insecure time</a:t>
            </a:r>
          </a:p>
          <a:p>
            <a:pPr lvl="1"/>
            <a:r>
              <a:rPr lang="nl-NL" dirty="0" smtClean="0"/>
              <a:t>Hoe lang laat het systeem de gebruiker wachten</a:t>
            </a:r>
          </a:p>
          <a:p>
            <a:pPr>
              <a:buNone/>
            </a:pPr>
            <a:endParaRPr lang="nl-NL" dirty="0" smtClean="0"/>
          </a:p>
          <a:p>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Microsoft</a:t>
            </a:r>
            <a:endParaRPr lang="nl-NL" dirty="0"/>
          </a:p>
        </p:txBody>
      </p:sp>
      <p:sp>
        <p:nvSpPr>
          <p:cNvPr id="3" name="Content Placeholder 2"/>
          <p:cNvSpPr>
            <a:spLocks noGrp="1"/>
          </p:cNvSpPr>
          <p:nvPr>
            <p:ph idx="1"/>
          </p:nvPr>
        </p:nvSpPr>
        <p:spPr>
          <a:xfrm>
            <a:off x="457200" y="1600200"/>
            <a:ext cx="8291264" cy="4525963"/>
          </a:xfrm>
        </p:spPr>
        <p:txBody>
          <a:bodyPr>
            <a:normAutofit/>
          </a:bodyPr>
          <a:lstStyle/>
          <a:p>
            <a:r>
              <a:rPr lang="nl-NL" dirty="0" smtClean="0"/>
              <a:t>Uitgebreide richtlijnen voor</a:t>
            </a:r>
          </a:p>
          <a:p>
            <a:pPr lvl="1"/>
            <a:r>
              <a:rPr lang="nl-NL" dirty="0" smtClean="0"/>
              <a:t>User Experience</a:t>
            </a:r>
          </a:p>
          <a:p>
            <a:pPr lvl="1"/>
            <a:r>
              <a:rPr lang="nl-NL" dirty="0" smtClean="0"/>
              <a:t>KeyBoard gebruik, shortcuts</a:t>
            </a:r>
          </a:p>
          <a:p>
            <a:pPr lvl="1"/>
            <a:r>
              <a:rPr lang="nl-NL" dirty="0" smtClean="0"/>
              <a:t>Muis gebruik</a:t>
            </a:r>
          </a:p>
          <a:p>
            <a:pPr lvl="1"/>
            <a:r>
              <a:rPr lang="nl-NL" dirty="0" smtClean="0"/>
              <a:t>Scherm lay-out</a:t>
            </a:r>
          </a:p>
          <a:p>
            <a:pPr lvl="1"/>
            <a:r>
              <a:rPr lang="nl-NL" dirty="0" smtClean="0"/>
              <a:t>Touch screens</a:t>
            </a:r>
          </a:p>
          <a:p>
            <a:pPr lvl="1"/>
            <a:r>
              <a:rPr lang="nl-NL" dirty="0" smtClean="0"/>
              <a:t>... etc</a:t>
            </a:r>
            <a:br>
              <a:rPr lang="nl-NL" dirty="0" smtClean="0"/>
            </a:br>
            <a:endParaRPr lang="nl-NL" dirty="0" smtClean="0"/>
          </a:p>
          <a:p>
            <a:r>
              <a:rPr lang="nl-NL" sz="1800" dirty="0" smtClean="0"/>
              <a:t>https://msdn.microsoft.com/en-us/library/windows/desktop/dn742446.aspx</a:t>
            </a:r>
            <a:endParaRPr lang="nl-NL"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5280" cy="1143000"/>
          </a:xfrm>
        </p:spPr>
        <p:txBody>
          <a:bodyPr>
            <a:normAutofit/>
          </a:bodyPr>
          <a:lstStyle/>
          <a:p>
            <a:r>
              <a:rPr lang="en-US" sz="3200" dirty="0" err="1" smtClean="0"/>
              <a:t>Voorbeeld</a:t>
            </a:r>
            <a:r>
              <a:rPr lang="en-US" sz="3200" dirty="0" smtClean="0"/>
              <a:t>: </a:t>
            </a:r>
            <a:r>
              <a:rPr lang="en-US" sz="3200" dirty="0" err="1" smtClean="0"/>
              <a:t>UX</a:t>
            </a:r>
            <a:r>
              <a:rPr lang="en-US" sz="3200" dirty="0" smtClean="0"/>
              <a:t> checklist for desktop applications</a:t>
            </a:r>
            <a:endParaRPr lang="nl-NL" sz="3200" dirty="0"/>
          </a:p>
        </p:txBody>
      </p:sp>
      <p:sp>
        <p:nvSpPr>
          <p:cNvPr id="3" name="Content Placeholder 2"/>
          <p:cNvSpPr>
            <a:spLocks noGrp="1"/>
          </p:cNvSpPr>
          <p:nvPr>
            <p:ph idx="1"/>
          </p:nvPr>
        </p:nvSpPr>
        <p:spPr>
          <a:xfrm>
            <a:off x="457200" y="1600200"/>
            <a:ext cx="8291264" cy="4525963"/>
          </a:xfrm>
        </p:spPr>
        <p:txBody>
          <a:bodyPr>
            <a:normAutofit/>
          </a:bodyPr>
          <a:lstStyle/>
          <a:p>
            <a:r>
              <a:rPr lang="nl-NL" dirty="0" smtClean="0"/>
              <a:t>Windows - resolutie, size, pop-up centered</a:t>
            </a:r>
          </a:p>
          <a:p>
            <a:r>
              <a:rPr lang="nl-NL" dirty="0" smtClean="0"/>
              <a:t>Layout - zichtbaarheid, grootte van velden,  minimum window grootte, dpi</a:t>
            </a:r>
          </a:p>
          <a:p>
            <a:r>
              <a:rPr lang="nl-NL" dirty="0" smtClean="0"/>
              <a:t>Tekst - diverse tips, wat wel en wat niet doen</a:t>
            </a:r>
          </a:p>
          <a:p>
            <a:r>
              <a:rPr lang="nl-NL" dirty="0" smtClean="0"/>
              <a:t>Dialog boxes, Property sheets, Wizards</a:t>
            </a:r>
          </a:p>
          <a:p>
            <a:r>
              <a:rPr lang="nl-NL" dirty="0" smtClean="0"/>
              <a:t>Controls</a:t>
            </a:r>
          </a:p>
          <a:p>
            <a:r>
              <a:rPr lang="nl-NL" dirty="0" smtClean="0"/>
              <a:t>Toetsenbord en muis</a:t>
            </a:r>
          </a:p>
          <a:p>
            <a:r>
              <a:rPr lang="nl-NL" dirty="0" smtClean="0"/>
              <a:t>Error messages, Warnings</a:t>
            </a:r>
          </a:p>
          <a:p>
            <a:endParaRPr lang="nl-NL" dirty="0" smtClean="0"/>
          </a:p>
          <a:p>
            <a:endParaRPr lang="nl-NL" dirty="0"/>
          </a:p>
        </p:txBody>
      </p:sp>
      <p:pic>
        <p:nvPicPr>
          <p:cNvPr id="1026" name="Picture 2" descr="E:\Fam. Roozendaal - van Heuvel\1 Peter\02 Test\10 Test documents\Plaatjes\Plaatjes Error_message\Close-s.jpg"/>
          <p:cNvPicPr>
            <a:picLocks noChangeAspect="1" noChangeArrowheads="1"/>
          </p:cNvPicPr>
          <p:nvPr/>
        </p:nvPicPr>
        <p:blipFill>
          <a:blip r:embed="rId3" cstate="print"/>
          <a:srcRect/>
          <a:stretch>
            <a:fillRect/>
          </a:stretch>
        </p:blipFill>
        <p:spPr bwMode="auto">
          <a:xfrm>
            <a:off x="5940152" y="4725144"/>
            <a:ext cx="2771775" cy="17049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7467600" cy="1143000"/>
          </a:xfrm>
        </p:spPr>
        <p:txBody>
          <a:bodyPr>
            <a:normAutofit/>
          </a:bodyPr>
          <a:lstStyle/>
          <a:p>
            <a:r>
              <a:rPr lang="nl-NL" dirty="0" smtClean="0"/>
              <a:t>Maar dit komt </a:t>
            </a:r>
            <a:r>
              <a:rPr lang="nl-NL" smtClean="0"/>
              <a:t>ook nog voor </a:t>
            </a:r>
            <a:r>
              <a:rPr lang="nl-NL" dirty="0" smtClean="0"/>
              <a:t>...</a:t>
            </a:r>
            <a:endParaRPr lang="nl-NL" dirty="0"/>
          </a:p>
        </p:txBody>
      </p:sp>
      <p:sp>
        <p:nvSpPr>
          <p:cNvPr id="3" name="Content Placeholder 2"/>
          <p:cNvSpPr>
            <a:spLocks noGrp="1"/>
          </p:cNvSpPr>
          <p:nvPr>
            <p:ph idx="1"/>
          </p:nvPr>
        </p:nvSpPr>
        <p:spPr/>
        <p:txBody>
          <a:bodyPr/>
          <a:lstStyle/>
          <a:p>
            <a:endParaRPr lang="nl-NL"/>
          </a:p>
        </p:txBody>
      </p:sp>
      <p:pic>
        <p:nvPicPr>
          <p:cNvPr id="2050" name="Picture 2" descr="E:\Fam. Roozendaal - van Heuvel\1 Peter\02 Test\10 Test documents\Plaatjes\Plaatjes TestFun\BylctRxCEAEv-i2.png"/>
          <p:cNvPicPr>
            <a:picLocks noChangeAspect="1" noChangeArrowheads="1"/>
          </p:cNvPicPr>
          <p:nvPr/>
        </p:nvPicPr>
        <p:blipFill>
          <a:blip r:embed="rId3" cstate="print"/>
          <a:srcRect/>
          <a:stretch>
            <a:fillRect/>
          </a:stretch>
        </p:blipFill>
        <p:spPr bwMode="auto">
          <a:xfrm>
            <a:off x="323528" y="1268760"/>
            <a:ext cx="7920880" cy="5407712"/>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dirty="0" smtClean="0"/>
              <a:t>Reactie tijden </a:t>
            </a:r>
            <a:r>
              <a:rPr lang="nl-NL" sz="2400" dirty="0" smtClean="0"/>
              <a:t>(Nielsen Norman Group)</a:t>
            </a:r>
            <a:endParaRPr lang="nl-NL" sz="2400" dirty="0"/>
          </a:p>
        </p:txBody>
      </p:sp>
      <p:sp>
        <p:nvSpPr>
          <p:cNvPr id="3" name="Content Placeholder 2"/>
          <p:cNvSpPr>
            <a:spLocks noGrp="1"/>
          </p:cNvSpPr>
          <p:nvPr>
            <p:ph idx="1"/>
          </p:nvPr>
        </p:nvSpPr>
        <p:spPr>
          <a:xfrm>
            <a:off x="457200" y="1600200"/>
            <a:ext cx="8003232" cy="4525963"/>
          </a:xfrm>
        </p:spPr>
        <p:txBody>
          <a:bodyPr>
            <a:normAutofit/>
          </a:bodyPr>
          <a:lstStyle/>
          <a:p>
            <a:r>
              <a:rPr lang="nl-NL" dirty="0" smtClean="0"/>
              <a:t>0,1 seconde is de grens om </a:t>
            </a:r>
            <a:br>
              <a:rPr lang="nl-NL" dirty="0" smtClean="0"/>
            </a:br>
            <a:r>
              <a:rPr lang="nl-NL" dirty="0" smtClean="0"/>
              <a:t>de gebruiker het idee te geven dat </a:t>
            </a:r>
            <a:br>
              <a:rPr lang="nl-NL" dirty="0" smtClean="0"/>
            </a:br>
            <a:r>
              <a:rPr lang="nl-NL" dirty="0" smtClean="0"/>
              <a:t>het systeem direct op hem reageert</a:t>
            </a:r>
            <a:br>
              <a:rPr lang="nl-NL" dirty="0" smtClean="0"/>
            </a:br>
            <a:r>
              <a:rPr lang="nl-NL" dirty="0" smtClean="0"/>
              <a:t/>
            </a:r>
            <a:br>
              <a:rPr lang="nl-NL" dirty="0" smtClean="0"/>
            </a:br>
            <a:r>
              <a:rPr lang="nl-NL" dirty="0" smtClean="0"/>
              <a:t>Niet nodig om voortgangsinformatie te tonen (zandloper, progress bar)</a:t>
            </a:r>
            <a:br>
              <a:rPr lang="nl-NL" dirty="0" smtClean="0"/>
            </a:br>
            <a:endParaRPr lang="nl-NL"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Reactie tijden - 1 seconde</a:t>
            </a:r>
            <a:endParaRPr lang="nl-NL" dirty="0"/>
          </a:p>
        </p:txBody>
      </p:sp>
      <p:sp>
        <p:nvSpPr>
          <p:cNvPr id="3" name="Content Placeholder 2"/>
          <p:cNvSpPr>
            <a:spLocks noGrp="1"/>
          </p:cNvSpPr>
          <p:nvPr>
            <p:ph idx="1"/>
          </p:nvPr>
        </p:nvSpPr>
        <p:spPr>
          <a:xfrm>
            <a:off x="457200" y="1600200"/>
            <a:ext cx="8219256" cy="4525963"/>
          </a:xfrm>
        </p:spPr>
        <p:txBody>
          <a:bodyPr/>
          <a:lstStyle/>
          <a:p>
            <a:r>
              <a:rPr lang="nl-NL" dirty="0" smtClean="0"/>
              <a:t>1 seconde is de grens om on-onderbroken door te kunnen gaan, hoewel de gebruiker de hapering opmerkt</a:t>
            </a:r>
            <a:br>
              <a:rPr lang="nl-NL" dirty="0" smtClean="0"/>
            </a:br>
            <a:r>
              <a:rPr lang="nl-NL" dirty="0" smtClean="0"/>
              <a:t/>
            </a:r>
            <a:br>
              <a:rPr lang="nl-NL" dirty="0" smtClean="0"/>
            </a:br>
            <a:r>
              <a:rPr lang="nl-NL" dirty="0" smtClean="0"/>
              <a:t> Niet nodig om voortgangsinformatie te tonen </a:t>
            </a:r>
          </a:p>
          <a:p>
            <a:endParaRPr lang="nl-NL"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Reactie tijden - 10 seconden</a:t>
            </a:r>
            <a:endParaRPr lang="nl-NL" dirty="0"/>
          </a:p>
        </p:txBody>
      </p:sp>
      <p:sp>
        <p:nvSpPr>
          <p:cNvPr id="3" name="Content Placeholder 2"/>
          <p:cNvSpPr>
            <a:spLocks noGrp="1"/>
          </p:cNvSpPr>
          <p:nvPr>
            <p:ph idx="1"/>
          </p:nvPr>
        </p:nvSpPr>
        <p:spPr>
          <a:xfrm>
            <a:off x="457200" y="1600200"/>
            <a:ext cx="8291264" cy="4525963"/>
          </a:xfrm>
        </p:spPr>
        <p:txBody>
          <a:bodyPr/>
          <a:lstStyle/>
          <a:p>
            <a:r>
              <a:rPr lang="nl-NL" dirty="0" smtClean="0"/>
              <a:t>10 seconden is de grens waarbij de aandacht van de gebruiker nog vastgehouden wordt</a:t>
            </a:r>
            <a:br>
              <a:rPr lang="nl-NL" dirty="0" smtClean="0"/>
            </a:br>
            <a:r>
              <a:rPr lang="nl-NL" dirty="0" smtClean="0"/>
              <a:t/>
            </a:r>
            <a:br>
              <a:rPr lang="nl-NL" dirty="0" smtClean="0"/>
            </a:br>
            <a:r>
              <a:rPr lang="nl-NL" dirty="0" smtClean="0"/>
              <a:t> Voortgangsinformatie geven, bijvoorbeeld:</a:t>
            </a:r>
          </a:p>
          <a:p>
            <a:pPr>
              <a:buNone/>
            </a:pPr>
            <a:endParaRPr lang="nl-NL" dirty="0" smtClean="0"/>
          </a:p>
          <a:p>
            <a:endParaRPr lang="nl-NL" dirty="0"/>
          </a:p>
        </p:txBody>
      </p:sp>
      <p:pic>
        <p:nvPicPr>
          <p:cNvPr id="5" name="Picture 2" descr="E:\Fam. Roozendaal - van Heuvel\1 Peter\04 Test\30 TestNet\2016-VoorjaarEvent\Images_Usability\ProgressIndicator_s.jpg"/>
          <p:cNvPicPr>
            <a:picLocks noChangeAspect="1" noChangeArrowheads="1"/>
          </p:cNvPicPr>
          <p:nvPr/>
        </p:nvPicPr>
        <p:blipFill>
          <a:blip r:embed="rId3" cstate="print"/>
          <a:srcRect/>
          <a:stretch>
            <a:fillRect/>
          </a:stretch>
        </p:blipFill>
        <p:spPr bwMode="auto">
          <a:xfrm>
            <a:off x="1043608" y="3861048"/>
            <a:ext cx="6811312" cy="24208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sz="4800" dirty="0" smtClean="0"/>
              <a:t>Belangrijkste leerpunten</a:t>
            </a:r>
            <a:br>
              <a:rPr lang="nl-NL" sz="4800" dirty="0" smtClean="0"/>
            </a:br>
            <a:endParaRPr lang="nl-NL" dirty="0"/>
          </a:p>
        </p:txBody>
      </p:sp>
      <p:sp>
        <p:nvSpPr>
          <p:cNvPr id="3" name="Content Placeholder 2"/>
          <p:cNvSpPr>
            <a:spLocks noGrp="1"/>
          </p:cNvSpPr>
          <p:nvPr>
            <p:ph idx="1"/>
          </p:nvPr>
        </p:nvSpPr>
        <p:spPr>
          <a:xfrm>
            <a:off x="457200" y="1340768"/>
            <a:ext cx="8219256" cy="4785395"/>
          </a:xfrm>
        </p:spPr>
        <p:txBody>
          <a:bodyPr>
            <a:normAutofit/>
          </a:bodyPr>
          <a:lstStyle/>
          <a:p>
            <a:pPr marL="228600" indent="-228600">
              <a:buFont typeface="+mj-lt"/>
              <a:buAutoNum type="arabicPeriod"/>
            </a:pPr>
            <a:r>
              <a:rPr lang="nl-NL" sz="3200" dirty="0" smtClean="0"/>
              <a:t>Eindgebruikers hebben altijd gelijk</a:t>
            </a:r>
            <a:br>
              <a:rPr lang="nl-NL" sz="3200" dirty="0" smtClean="0"/>
            </a:br>
            <a:endParaRPr lang="nl-NL" sz="3200" dirty="0" smtClean="0"/>
          </a:p>
          <a:p>
            <a:pPr marL="228600" lvl="0" indent="-228600">
              <a:buFont typeface="+mj-lt"/>
              <a:buAutoNum type="arabicPeriod"/>
            </a:pPr>
            <a:r>
              <a:rPr lang="nl-NL" sz="3200" dirty="0" smtClean="0"/>
              <a:t>Neem als tester de verantwoordelijkheid voor het maken van goede User Interface specificaties</a:t>
            </a:r>
            <a:br>
              <a:rPr lang="nl-NL" sz="3200" dirty="0" smtClean="0"/>
            </a:br>
            <a:endParaRPr lang="nl-NL" sz="3200" dirty="0" smtClean="0"/>
          </a:p>
          <a:p>
            <a:pPr marL="228600" lvl="0" indent="-228600">
              <a:buFont typeface="+mj-lt"/>
              <a:buAutoNum type="arabicPeriod"/>
            </a:pPr>
            <a:r>
              <a:rPr lang="nl-NL" sz="3200" dirty="0" smtClean="0"/>
              <a:t>Gebruik de beschikbare documentatie over User Interfaces.</a:t>
            </a:r>
          </a:p>
          <a:p>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5280" cy="1143000"/>
          </a:xfrm>
        </p:spPr>
        <p:txBody>
          <a:bodyPr/>
          <a:lstStyle/>
          <a:p>
            <a:r>
              <a:rPr lang="nl-NL" dirty="0" smtClean="0"/>
              <a:t>Links </a:t>
            </a:r>
            <a:r>
              <a:rPr lang="nl-NL" sz="1800" dirty="0" smtClean="0"/>
              <a:t>(Deze presentatie: www.testnet.org &gt; Bibliotheek &gt; Evenementen)</a:t>
            </a:r>
            <a:endParaRPr lang="nl-NL" sz="1800" dirty="0"/>
          </a:p>
        </p:txBody>
      </p:sp>
      <p:sp>
        <p:nvSpPr>
          <p:cNvPr id="3" name="Content Placeholder 2"/>
          <p:cNvSpPr>
            <a:spLocks noGrp="1"/>
          </p:cNvSpPr>
          <p:nvPr>
            <p:ph idx="1"/>
          </p:nvPr>
        </p:nvSpPr>
        <p:spPr>
          <a:xfrm>
            <a:off x="0" y="1268760"/>
            <a:ext cx="9144000" cy="5445224"/>
          </a:xfrm>
        </p:spPr>
        <p:txBody>
          <a:bodyPr>
            <a:noAutofit/>
          </a:bodyPr>
          <a:lstStyle/>
          <a:p>
            <a:r>
              <a:rPr lang="nl-NL" sz="2000" dirty="0" smtClean="0">
                <a:hlinkClick r:id="rId3"/>
              </a:rPr>
              <a:t>http://www.iso.org/iso/catalogue_detail.htm?csnumber=22749</a:t>
            </a:r>
            <a:r>
              <a:rPr lang="nl-NL" sz="2000" dirty="0" smtClean="0"/>
              <a:t>  </a:t>
            </a:r>
            <a:br>
              <a:rPr lang="nl-NL" sz="2000" dirty="0" smtClean="0"/>
            </a:br>
            <a:endParaRPr lang="nl-NL" sz="2000" dirty="0" smtClean="0"/>
          </a:p>
          <a:p>
            <a:r>
              <a:rPr lang="nl-NL" sz="2000" dirty="0" smtClean="0">
                <a:hlinkClick r:id="rId4"/>
              </a:rPr>
              <a:t>https://msdn.microsoft.com/en-us/library/windows/desktop/dn742446.aspx</a:t>
            </a:r>
            <a:r>
              <a:rPr lang="nl-NL" sz="2000" dirty="0" smtClean="0"/>
              <a:t> </a:t>
            </a:r>
          </a:p>
          <a:p>
            <a:r>
              <a:rPr lang="nl-NL" sz="2000" dirty="0" smtClean="0">
                <a:hlinkClick r:id="rId5"/>
              </a:rPr>
              <a:t>https://dev.windows.com/en-us/desktop/design</a:t>
            </a:r>
            <a:r>
              <a:rPr lang="nl-NL" sz="2000" dirty="0" smtClean="0"/>
              <a:t> </a:t>
            </a:r>
            <a:br>
              <a:rPr lang="nl-NL" sz="2000" dirty="0" smtClean="0"/>
            </a:br>
            <a:r>
              <a:rPr lang="nl-NL" sz="2000" dirty="0" smtClean="0"/>
              <a:t>Learn how to design beautiful and functional desktop applications that work great with Windows: 'Design a great UX' and 'UX Checklist'.</a:t>
            </a:r>
          </a:p>
          <a:p>
            <a:r>
              <a:rPr lang="nl-NL" sz="2000" dirty="0" smtClean="0">
                <a:hlinkClick r:id="rId6"/>
              </a:rPr>
              <a:t>https://msdn.microsoft.com/en-us/library/ms971323.aspx</a:t>
            </a:r>
            <a:r>
              <a:rPr lang="nl-NL" sz="2000" dirty="0" smtClean="0"/>
              <a:t> </a:t>
            </a:r>
            <a:br>
              <a:rPr lang="nl-NL" sz="2000" dirty="0" smtClean="0"/>
            </a:br>
            <a:r>
              <a:rPr lang="nl-NL" sz="2000" dirty="0" smtClean="0"/>
              <a:t>Default keyboard shortcuts</a:t>
            </a:r>
          </a:p>
          <a:p>
            <a:r>
              <a:rPr lang="nl-NL" sz="2000" dirty="0" smtClean="0">
                <a:hlinkClick r:id="rId7"/>
              </a:rPr>
              <a:t>https://msdn.microsoft.com/library/windows/desktop/dn742462.aspx</a:t>
            </a:r>
            <a:r>
              <a:rPr lang="nl-NL" sz="2000" dirty="0" smtClean="0"/>
              <a:t> </a:t>
            </a:r>
            <a:br>
              <a:rPr lang="nl-NL" sz="2000" dirty="0" smtClean="0"/>
            </a:br>
            <a:r>
              <a:rPr lang="nl-NL" sz="2000" dirty="0" smtClean="0"/>
              <a:t>How to design a great user experience for desktop applications.</a:t>
            </a:r>
          </a:p>
          <a:p>
            <a:r>
              <a:rPr lang="nl-NL" sz="2000" dirty="0" smtClean="0">
                <a:hlinkClick r:id="rId8"/>
              </a:rPr>
              <a:t>https://msdn.microsoft.com/library/windows/desktop/dn742479.aspx</a:t>
            </a:r>
            <a:r>
              <a:rPr lang="nl-NL" sz="2000" dirty="0" smtClean="0"/>
              <a:t> </a:t>
            </a:r>
            <a:br>
              <a:rPr lang="nl-NL" sz="2000" dirty="0" smtClean="0"/>
            </a:br>
            <a:r>
              <a:rPr lang="nl-NL" sz="2000" dirty="0" smtClean="0"/>
              <a:t>UX checklist for desktop applications.</a:t>
            </a:r>
          </a:p>
          <a:p>
            <a:r>
              <a:rPr lang="nl-NL" sz="2000" dirty="0" smtClean="0">
                <a:hlinkClick r:id="rId9"/>
              </a:rPr>
              <a:t>https://msdn.microsoft.com/library/windows/desktop/dn742468.aspx</a:t>
            </a:r>
            <a:r>
              <a:rPr lang="nl-NL" sz="2000" dirty="0" smtClean="0"/>
              <a:t> </a:t>
            </a:r>
            <a:br>
              <a:rPr lang="nl-NL" sz="2000" dirty="0" smtClean="0"/>
            </a:br>
            <a:r>
              <a:rPr lang="nl-NL" sz="2000" dirty="0" smtClean="0"/>
              <a:t>Touch interface.</a:t>
            </a:r>
            <a:br>
              <a:rPr lang="nl-NL" sz="2000" dirty="0" smtClean="0"/>
            </a:br>
            <a:endParaRPr lang="nl-NL" sz="2000" dirty="0" smtClean="0"/>
          </a:p>
          <a:p>
            <a:r>
              <a:rPr lang="nl-NL" sz="2000" dirty="0" smtClean="0">
                <a:hlinkClick r:id="rId10"/>
              </a:rPr>
              <a:t>https://www.nngroup.com</a:t>
            </a:r>
            <a:r>
              <a:rPr lang="nl-NL" sz="2000" dirty="0" smtClean="0"/>
              <a:t> Nielsen Norman Group </a:t>
            </a:r>
            <a:endParaRPr lang="nl-NL"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a:p>
        </p:txBody>
      </p:sp>
      <p:sp>
        <p:nvSpPr>
          <p:cNvPr id="3" name="Content Placeholder 2"/>
          <p:cNvSpPr>
            <a:spLocks noGrp="1"/>
          </p:cNvSpPr>
          <p:nvPr>
            <p:ph idx="1"/>
          </p:nvPr>
        </p:nvSpPr>
        <p:spPr/>
        <p:txBody>
          <a:bodyPr>
            <a:normAutofit/>
          </a:bodyPr>
          <a:lstStyle/>
          <a:p>
            <a:pPr algn="ctr">
              <a:buNone/>
            </a:pPr>
            <a:endParaRPr lang="nl-NL" sz="4800" dirty="0" smtClean="0"/>
          </a:p>
          <a:p>
            <a:pPr algn="ctr">
              <a:buNone/>
            </a:pPr>
            <a:r>
              <a:rPr lang="nl-NL" sz="9600" dirty="0" smtClean="0"/>
              <a:t>?</a:t>
            </a:r>
            <a:endParaRPr lang="nl-NL" sz="9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a:p>
        </p:txBody>
      </p:sp>
      <p:sp>
        <p:nvSpPr>
          <p:cNvPr id="3" name="Content Placeholder 2"/>
          <p:cNvSpPr>
            <a:spLocks noGrp="1"/>
          </p:cNvSpPr>
          <p:nvPr>
            <p:ph idx="1"/>
          </p:nvPr>
        </p:nvSpPr>
        <p:spPr/>
        <p:txBody>
          <a:bodyPr/>
          <a:lstStyle/>
          <a:p>
            <a:endParaRPr lang="nl-NL"/>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2491</TotalTime>
  <Words>2095</Words>
  <Application>Microsoft Office PowerPoint</Application>
  <PresentationFormat>On-screen Show (4:3)</PresentationFormat>
  <Paragraphs>253</Paragraphs>
  <Slides>27</Slides>
  <Notes>25</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Technic</vt:lpstr>
      <vt:lpstr>Hoe kunnen testers bijdragen aan een betere Usability?</vt:lpstr>
      <vt:lpstr>Inhoudsopgave</vt:lpstr>
      <vt:lpstr>Het Probleem</vt:lpstr>
      <vt:lpstr>Het Probleem – Voorbeeld 1</vt:lpstr>
      <vt:lpstr>Het Probleem – Voorbeeld 2</vt:lpstr>
      <vt:lpstr>Het Probleem – Voorbeeld 3</vt:lpstr>
      <vt:lpstr>Het Probleem – Voorbeeld 4</vt:lpstr>
      <vt:lpstr>Black</vt:lpstr>
      <vt:lpstr>Het Probleem – Voorbeeld 5</vt:lpstr>
      <vt:lpstr>Oorzaak 1</vt:lpstr>
      <vt:lpstr>Oorzaak 2</vt:lpstr>
      <vt:lpstr>Oorzaak 3</vt:lpstr>
      <vt:lpstr>Oorzaak 4</vt:lpstr>
      <vt:lpstr>Gebruik (de-facto) Standaards</vt:lpstr>
      <vt:lpstr>Werkwijze</vt:lpstr>
      <vt:lpstr>ISO 9126</vt:lpstr>
      <vt:lpstr>Voorbeeld Usability in ISO 9126</vt:lpstr>
      <vt:lpstr>Microsoft</vt:lpstr>
      <vt:lpstr>Voorbeeld: UX checklist for desktop applications</vt:lpstr>
      <vt:lpstr>Maar dit komt ook nog voor ...</vt:lpstr>
      <vt:lpstr>Reactie tijden (Nielsen Norman Group)</vt:lpstr>
      <vt:lpstr>Reactie tijden - 1 seconde</vt:lpstr>
      <vt:lpstr>Reactie tijden - 10 seconden</vt:lpstr>
      <vt:lpstr>Belangrijkste leerpunten </vt:lpstr>
      <vt:lpstr>Links (Deze presentatie: www.testnet.org &gt; Bibliotheek &gt; Evenementen)</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Hoe kunnen testers bijdragen aan een betere Usability?</dc:title>
  <dc:subject>Testers &amp; Usability</dc:subject>
  <dc:creator>Peter Roozendaal</dc:creator>
  <cp:keywords>Testers Usability</cp:keywords>
  <cp:lastModifiedBy>Peter &amp; Francien</cp:lastModifiedBy>
  <cp:revision>203</cp:revision>
  <dcterms:created xsi:type="dcterms:W3CDTF">2016-02-22T13:08:54Z</dcterms:created>
  <dcterms:modified xsi:type="dcterms:W3CDTF">2016-05-10T20:19:16Z</dcterms:modified>
  <cp:category>Presentatie TestNet</cp:category>
  <cp:contentStatus>Concept</cp:contentStatus>
</cp:coreProperties>
</file>