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805" r:id="rId6"/>
    <p:sldId id="820" r:id="rId7"/>
    <p:sldId id="785" r:id="rId8"/>
    <p:sldId id="786" r:id="rId9"/>
    <p:sldId id="787" r:id="rId10"/>
    <p:sldId id="791" r:id="rId11"/>
    <p:sldId id="795" r:id="rId12"/>
    <p:sldId id="807" r:id="rId13"/>
    <p:sldId id="780" r:id="rId14"/>
    <p:sldId id="843" r:id="rId15"/>
    <p:sldId id="626" r:id="rId16"/>
    <p:sldId id="781" r:id="rId17"/>
    <p:sldId id="782" r:id="rId18"/>
    <p:sldId id="783" r:id="rId19"/>
    <p:sldId id="784" r:id="rId20"/>
    <p:sldId id="822" r:id="rId21"/>
    <p:sldId id="745" r:id="rId22"/>
    <p:sldId id="821" r:id="rId23"/>
    <p:sldId id="824" r:id="rId24"/>
    <p:sldId id="808" r:id="rId25"/>
    <p:sldId id="838" r:id="rId26"/>
    <p:sldId id="823" r:id="rId27"/>
    <p:sldId id="727" r:id="rId2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05621"/>
    <a:srgbClr val="1D4D1E"/>
    <a:srgbClr val="A29791"/>
    <a:srgbClr val="FFEBE7"/>
    <a:srgbClr val="FFFFE7"/>
    <a:srgbClr val="FFFFFF"/>
    <a:srgbClr val="FFD9B2"/>
    <a:srgbClr val="FFAA99"/>
    <a:srgbClr val="E67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04" autoAdjust="0"/>
    <p:restoredTop sz="91304" autoAdjust="0"/>
  </p:normalViewPr>
  <p:slideViewPr>
    <p:cSldViewPr snapToGrid="0">
      <p:cViewPr varScale="1">
        <p:scale>
          <a:sx n="67" d="100"/>
          <a:sy n="67" d="100"/>
        </p:scale>
        <p:origin x="-1242" y="-102"/>
      </p:cViewPr>
      <p:guideLst>
        <p:guide orient="horz" pos="835"/>
        <p:guide orient="horz" pos="798"/>
        <p:guide orient="horz" pos="117"/>
        <p:guide orient="horz" pos="4196"/>
        <p:guide orient="horz" pos="3874"/>
        <p:guide orient="horz" pos="2083"/>
        <p:guide orient="horz" pos="697"/>
        <p:guide pos="2775"/>
        <p:guide pos="3000"/>
        <p:guide pos="282"/>
        <p:guide pos="288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84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ANKHAARJ\Documents\BIG%20Data\Exponential%20Data%20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Data Traffic</a:t>
            </a:r>
            <a:r>
              <a:rPr lang="en-US"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(ZB/month)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3669056293336507E-2"/>
          <c:y val="3.008932323603565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</c:spPr>
          </c:marker>
          <c:xVal>
            <c:numRef>
              <c:f>Sheet1!$Q$27:$Q$46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xVal>
          <c:yVal>
            <c:numRef>
              <c:f>Sheet1!$S$27:$S$46</c:f>
              <c:numCache>
                <c:formatCode>General</c:formatCode>
                <c:ptCount val="20"/>
                <c:pt idx="0">
                  <c:v>0.46874998639330739</c:v>
                </c:pt>
                <c:pt idx="1">
                  <c:v>0.6629125905249651</c:v>
                </c:pt>
                <c:pt idx="2">
                  <c:v>0.93749997958996145</c:v>
                </c:pt>
                <c:pt idx="3">
                  <c:v>1.3258251906713154</c:v>
                </c:pt>
                <c:pt idx="4">
                  <c:v>1.8749999727866151</c:v>
                </c:pt>
                <c:pt idx="5">
                  <c:v>2.6516504005853987</c:v>
                </c:pt>
                <c:pt idx="6">
                  <c:v>3.74999997278662</c:v>
                </c:pt>
                <c:pt idx="7">
                  <c:v>5.3033008396563375</c:v>
                </c:pt>
                <c:pt idx="8">
                  <c:v>7.5</c:v>
                </c:pt>
                <c:pt idx="9">
                  <c:v>10.606601756283752</c:v>
                </c:pt>
                <c:pt idx="10">
                  <c:v>15.000000108853543</c:v>
                </c:pt>
                <c:pt idx="11">
                  <c:v>21.213203666509656</c:v>
                </c:pt>
                <c:pt idx="12">
                  <c:v>30.00000043541419</c:v>
                </c:pt>
                <c:pt idx="13">
                  <c:v>42.426407640903626</c:v>
                </c:pt>
                <c:pt idx="14">
                  <c:v>60.000001306242474</c:v>
                </c:pt>
                <c:pt idx="15">
                  <c:v>84.852815897575795</c:v>
                </c:pt>
                <c:pt idx="16">
                  <c:v>120.00000348331363</c:v>
                </c:pt>
                <c:pt idx="17">
                  <c:v>169.70563302668918</c:v>
                </c:pt>
                <c:pt idx="18">
                  <c:v>240.00000870828364</c:v>
                </c:pt>
                <c:pt idx="19">
                  <c:v>339.41126851645294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54080"/>
        <c:axId val="118207616"/>
      </c:scatterChart>
      <c:valAx>
        <c:axId val="75054080"/>
        <c:scaling>
          <c:orientation val="minMax"/>
          <c:max val="202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8207616"/>
        <c:crosses val="autoZero"/>
        <c:crossBetween val="midCat"/>
        <c:majorUnit val="5"/>
      </c:valAx>
      <c:valAx>
        <c:axId val="1182076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5054080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E8FD-2AFE-4B1E-9D19-015693014FEA}" type="datetimeFigureOut">
              <a:rPr lang="en-US" smtClean="0">
                <a:latin typeface="Arial" pitchFamily="34" charset="0"/>
              </a:rPr>
              <a:pPr/>
              <a:t>4/10/2014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0142-0A92-499C-9E53-36958F98D275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40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5D7A87D-1CDA-443F-BAE3-82C9C05446C3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0B9C825-F38E-45BB-92C1-043DE61C9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14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681" indent="-2844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971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3159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347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536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8724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3912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9101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602821-0B96-4A32-A611-B88A4EFD5705}" type="slidenum">
              <a:rPr lang="fr-CA" smtClean="0">
                <a:ea typeface="ＭＳ Ｐゴシック" pitchFamily="34" charset="-128"/>
              </a:rPr>
              <a:pPr eaLnBrk="1" hangingPunct="1"/>
              <a:t>4</a:t>
            </a:fld>
            <a:endParaRPr lang="fr-CA" smtClean="0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681" indent="-2844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971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3159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347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536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8724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3912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9101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C575C-6F9E-45B4-A085-98B2BD96386F}" type="slidenum">
              <a:rPr lang="fr-CA" smtClean="0">
                <a:ea typeface="ＭＳ Ｐゴシック" pitchFamily="34" charset="-128"/>
              </a:rPr>
              <a:pPr eaLnBrk="1" hangingPunct="1"/>
              <a:t>5</a:t>
            </a:fld>
            <a:endParaRPr lang="fr-CA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22" descr="cover-Beet.jpg 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4071937"/>
          </a:xfrm>
          <a:prstGeom prst="rect">
            <a:avLst/>
          </a:prstGeom>
        </p:spPr>
      </p:pic>
      <p:pic>
        <p:nvPicPr>
          <p:cNvPr id="49" name="Picture 6" descr="cover_bg_beet_part2.jpg &lt;IGNORE&gt;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069080"/>
            <a:ext cx="9144000" cy="1527048"/>
          </a:xfrm>
          <a:prstGeom prst="rect">
            <a:avLst/>
          </a:prstGeom>
        </p:spPr>
      </p:pic>
      <p:pic>
        <p:nvPicPr>
          <p:cNvPr id="50" name="Picture 8" descr="cover_bg_beet_part1.jpg &lt;IGNORE&gt;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" y="3906044"/>
            <a:ext cx="9143961" cy="17859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449262" y="4204514"/>
            <a:ext cx="8250237" cy="12448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</a:t>
            </a:r>
            <a:br>
              <a:rPr lang="en-US" noProof="0" smtClean="0"/>
            </a:br>
            <a:r>
              <a:rPr lang="en-US" noProof="0" smtClean="0"/>
              <a:t>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67945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lang="en-GB" sz="1400" kern="1200" noProof="0" dirty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49263" y="6515641"/>
            <a:ext cx="2531443" cy="19391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rPr>
              <a:t>© CGI Group Inc. CONFIDENTIAL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762500" y="1325563"/>
            <a:ext cx="3924300" cy="4835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buNone/>
              <a:defRPr lang="en-GB" sz="20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6" y="1325563"/>
            <a:ext cx="2580730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230319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059516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47675" y="4614043"/>
            <a:ext cx="2582128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3233168" y="4614042"/>
            <a:ext cx="2621722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6066430" y="4614042"/>
            <a:ext cx="2633070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2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325563"/>
            <a:ext cx="8251825" cy="34607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47674" y="5016525"/>
            <a:ext cx="8251825" cy="1136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small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6825"/>
            <a:ext cx="626110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6854825" y="1325563"/>
            <a:ext cx="1844675" cy="482758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Font typeface="Arial" pitchFamily="34" charset="0"/>
              <a:buNone/>
              <a:defRPr lang="en-A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Text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4"/>
          </p:nvPr>
        </p:nvSpPr>
        <p:spPr>
          <a:xfrm>
            <a:off x="447674" y="1266825"/>
            <a:ext cx="8251825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19" name="Group 18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20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1266825"/>
            <a:ext cx="8239125" cy="330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smtClean="0"/>
              <a:t>Click to enter text</a:t>
            </a:r>
            <a:endParaRPr lang="en-US" noProof="0" dirty="0" smtClean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744717"/>
            <a:ext cx="8251825" cy="4408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266825"/>
            <a:ext cx="6262688" cy="1730375"/>
          </a:xfrm>
        </p:spPr>
        <p:txBody>
          <a:bodyPr wrap="square" lIns="0" tIns="0" rIns="0" bIns="0"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for sales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087" y="1228993"/>
            <a:ext cx="6252276" cy="461665"/>
          </a:xfrm>
        </p:spPr>
        <p:txBody>
          <a:bodyPr wrap="square" lIns="0" tIns="0" rIns="0" bIns="0"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Thank you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7675" y="2063327"/>
            <a:ext cx="6262688" cy="702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28" name="Picture 27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942263" y="6419850"/>
            <a:ext cx="777875" cy="163513"/>
          </a:xfrm>
          <a:prstGeom prst="rect">
            <a:avLst/>
          </a:prstGeom>
        </p:spPr>
        <p:txBody>
          <a:bodyPr wrap="none" lIns="0" tIns="0" rIns="0" bIns="0" anchor="b"/>
          <a:lstStyle>
            <a:lvl1pPr algn="r">
              <a:defRPr sz="9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  <a:latin typeface="+mn-lt"/>
              </a:rPr>
              <a:t>No. </a:t>
            </a:r>
            <a:fld id="{E5784B38-6E39-4DD4-A345-EF09C18559D1}" type="slidenum">
              <a:rPr lang="en-GB" smtClean="0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2" descr="yellow line.em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144588"/>
            <a:ext cx="8229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3" descr="yellow line.em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457200" y="61341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74663" y="1455739"/>
            <a:ext cx="8212137" cy="330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57200" y="1862983"/>
            <a:ext cx="8258204" cy="42330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35771" y="266245"/>
            <a:ext cx="8281192" cy="785818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fr-FR" noProof="0" smtClean="0"/>
              <a:t>Cliquez pour modifier le style du titre</a:t>
            </a:r>
            <a:endParaRPr lang="en-GB" noProof="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57199" y="6419850"/>
            <a:ext cx="4910447" cy="289708"/>
          </a:xfrm>
          <a:prstGeom prst="rect">
            <a:avLst/>
          </a:prstGeom>
        </p:spPr>
        <p:txBody>
          <a:bodyPr wrap="none"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© Logica Business Consulting 2011 All rights reserved. Chris Bannink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8250237" cy="4889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8" name="Group 37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0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0B3DE3-0C68-4339-86D7-F6DC3843EE56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8467725" y="-11113"/>
            <a:ext cx="260350" cy="95567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6454775"/>
            <a:ext cx="1731963" cy="414338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logo_cgi_black [Converted]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42088"/>
            <a:ext cx="4254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731963" y="6378575"/>
            <a:ext cx="40084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latin typeface="+mn-lt"/>
              </a:rPr>
              <a:t>CGI property, private and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8138" y="938213"/>
            <a:ext cx="8013700" cy="0"/>
          </a:xfrm>
          <a:prstGeom prst="line">
            <a:avLst/>
          </a:prstGeom>
          <a:ln w="19050" cap="rnd" cmpd="sng">
            <a:solidFill>
              <a:schemeClr val="bg2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 userDrawn="1"/>
        </p:nvSpPr>
        <p:spPr>
          <a:xfrm>
            <a:off x="8467725" y="6359525"/>
            <a:ext cx="55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1F664-CD5E-4035-BE6D-F4A4FE2125ED}" type="slidenum">
              <a:rPr lang="en-US" sz="1200" b="1">
                <a:solidFill>
                  <a:srgbClr val="DA0029"/>
                </a:solidFill>
                <a:latin typeface="Helvetica Neue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86253"/>
            <a:ext cx="7721600" cy="398462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" y="1057032"/>
            <a:ext cx="8229600" cy="4525963"/>
          </a:xfrm>
          <a:prstGeom prst="rect">
            <a:avLst/>
          </a:prstGeom>
        </p:spPr>
        <p:txBody>
          <a:bodyPr/>
          <a:lstStyle>
            <a:lvl1pPr indent="-204470" algn="l">
              <a:lnSpc>
                <a:spcPct val="100000"/>
              </a:lnSpc>
              <a:spcBef>
                <a:spcPts val="430"/>
              </a:spcBef>
              <a:defRPr sz="1600" b="0" i="0">
                <a:latin typeface="Helvetica Neue Light"/>
                <a:cs typeface="Helvetica Neue Light"/>
              </a:defRPr>
            </a:lvl1pPr>
            <a:lvl2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2pPr>
            <a:lvl3pPr indent="-204470" algn="l">
              <a:lnSpc>
                <a:spcPct val="100000"/>
              </a:lnSpc>
              <a:spcBef>
                <a:spcPts val="430"/>
              </a:spcBef>
              <a:defRPr sz="1400"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352" y="186998"/>
            <a:ext cx="2857500" cy="19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8467725" y="662743"/>
            <a:ext cx="260350" cy="246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7942263" y="6419850"/>
            <a:ext cx="777875" cy="163513"/>
          </a:xfrm>
          <a:prstGeom prst="rect">
            <a:avLst/>
          </a:prstGeom>
        </p:spPr>
        <p:txBody>
          <a:bodyPr wrap="none" lIns="0" tIns="0" rIns="0" bIns="0" anchor="b"/>
          <a:lstStyle>
            <a:lvl1pPr algn="r">
              <a:defRPr sz="9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  <a:latin typeface="+mn-lt"/>
                <a:cs typeface="+mn-cs"/>
              </a:rPr>
              <a:t>No. </a:t>
            </a:r>
            <a:fld id="{2E43C6F4-3829-488D-9CE5-16E8EBCA11EE}" type="slidenum">
              <a:rPr lang="en-GB" smtClean="0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6419850"/>
            <a:ext cx="2139950" cy="163513"/>
          </a:xfrm>
          <a:prstGeom prst="rect">
            <a:avLst/>
          </a:prstGeom>
        </p:spPr>
        <p:txBody>
          <a:bodyPr wrap="none"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© Logica 2012. All rights reserved</a:t>
            </a:r>
            <a:endParaRPr lang="en-GB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Picture 20" descr="yellow line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4588"/>
            <a:ext cx="82296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yellow line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34100"/>
            <a:ext cx="822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4663" y="266245"/>
            <a:ext cx="8242300" cy="785818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386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yellow line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4588"/>
            <a:ext cx="82296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yellow line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134100"/>
            <a:ext cx="822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457200" y="6419850"/>
            <a:ext cx="2139950" cy="163513"/>
          </a:xfrm>
          <a:prstGeom prst="rect">
            <a:avLst/>
          </a:prstGeom>
        </p:spPr>
        <p:txBody>
          <a:bodyPr wrap="none" lIns="0" tIns="0" r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© Logica 2012. All rights reserved</a:t>
            </a:r>
            <a:endParaRPr lang="en-GB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57200" y="1447800"/>
            <a:ext cx="8215312" cy="4630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tx2"/>
              </a:buClr>
              <a:buFont typeface="Verdana" pitchFamily="34" charset="0"/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spcBef>
                <a:spcPts val="5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425450" indent="-212725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580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92175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74663" y="266400"/>
            <a:ext cx="8242300" cy="785818"/>
          </a:xfr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9"/>
          </p:nvPr>
        </p:nvSpPr>
        <p:spPr>
          <a:xfrm>
            <a:off x="2779713" y="6419850"/>
            <a:ext cx="4891087" cy="163513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941732" y="6419850"/>
            <a:ext cx="778457" cy="163513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algn="r">
              <a:defRPr sz="9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No. </a:t>
            </a:r>
            <a:fld id="{525A3C56-E491-49B2-93F3-63532DF516BC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8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1485900"/>
            <a:ext cx="84582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3600" y="6621463"/>
            <a:ext cx="2857500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247900" cy="114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B1A626-AF09-439D-8C6B-C07DDF2347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7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4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89829"/>
            <a:ext cx="8250237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89829"/>
            <a:ext cx="3956049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8"/>
          </p:nvPr>
        </p:nvSpPr>
        <p:spPr>
          <a:xfrm>
            <a:off x="4754116" y="1289829"/>
            <a:ext cx="3945384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15" descr="section.jpg 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pic>
        <p:nvPicPr>
          <p:cNvPr id="41" name="Picture 40" descr="&lt;IGNORE&gt;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253048"/>
            <a:ext cx="8251825" cy="605254"/>
          </a:xfrm>
        </p:spPr>
        <p:txBody>
          <a:bodyPr wrap="square" lIns="0" tIns="0" rIns="0" bIns="0">
            <a:noAutofit/>
          </a:bodyPr>
          <a:lstStyle>
            <a:lvl1pPr algn="l">
              <a:defRPr sz="39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cover_bg_beet_part2.jpg  &lt;IGNORE&gt;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Image 15" descr="section.jpg &lt;IGNORE&gt;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  <a:solidFill>
            <a:srgbClr val="FFFFFF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42" name="Picture 7" descr="bg_connectors.png &lt;IGNORE&gt;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7674" y="253048"/>
            <a:ext cx="8251826" cy="605254"/>
          </a:xfrm>
        </p:spPr>
        <p:txBody>
          <a:bodyPr wrap="square" lIns="0" tIns="0" rIns="0" bIns="0">
            <a:noAutofit/>
          </a:bodyPr>
          <a:lstStyle>
            <a:lvl1pPr algn="l">
              <a:defRPr sz="390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rgbClr val="FFFFFF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178077"/>
            <a:ext cx="8239125" cy="9255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4" r:id="rId3"/>
    <p:sldLayoutId id="2147483671" r:id="rId4"/>
    <p:sldLayoutId id="2147483678" r:id="rId5"/>
    <p:sldLayoutId id="2147483679" r:id="rId6"/>
    <p:sldLayoutId id="2147483665" r:id="rId7"/>
    <p:sldLayoutId id="2147483670" r:id="rId8"/>
    <p:sldLayoutId id="2147483692" r:id="rId9"/>
    <p:sldLayoutId id="2147483650" r:id="rId10"/>
    <p:sldLayoutId id="2147483667" r:id="rId11"/>
    <p:sldLayoutId id="2147483668" r:id="rId12"/>
    <p:sldLayoutId id="2147483687" r:id="rId13"/>
    <p:sldLayoutId id="2147483690" r:id="rId14"/>
    <p:sldLayoutId id="2147483691" r:id="rId15"/>
    <p:sldLayoutId id="2147483661" r:id="rId16"/>
    <p:sldLayoutId id="2147483660" r:id="rId17"/>
    <p:sldLayoutId id="2147483672" r:id="rId18"/>
    <p:sldLayoutId id="2147483695" r:id="rId19"/>
    <p:sldLayoutId id="2147483697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3" r:id="rId34"/>
    <p:sldLayoutId id="2147483714" r:id="rId35"/>
    <p:sldLayoutId id="2147483715" r:id="rId3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trajectcontrole+a2&amp;source=images&amp;cd=&amp;cad=rja&amp;docid=7Ygs24ro-iqwkM&amp;tbnid=NCs-NKz2TrbpXM:&amp;ved=0CAUQjRw&amp;url=http://www.nieuws.nl/706805&amp;ei=np92UeH8Bsi_0QW5wYBI&amp;bvm=bv.45512109,d.d2k&amp;psig=AFQjCNELpaAMGSJ71yXwWYQeQtNFFlAE0w&amp;ust=13668149969146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john+deer+tractor&amp;source=images&amp;cd=&amp;cad=rja&amp;docid=WQtad79DUyzuEM&amp;tbnid=2ewdDbBwSgo_mM:&amp;ved=0CAUQjRw&amp;url=http://www.vergelijk.nl/speelgoed_werkvoertuig/r/dekbedovertrek_john_deer/&amp;ei=l4l3UdSRHsOm0AXW5oGACw&amp;bvm=bv.45580626,d.d2k&amp;psig=AFQjCNGa-p1Npzuz6XbJ3sdNxwEILkAO7Q&amp;ust=13668748853628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nl/url?sa=i&amp;rct=j&amp;q=&amp;esrc=s&amp;frm=1&amp;source=images&amp;cd=&amp;cad=rja&amp;docid=8y9sDp2_mliZxM&amp;tbnid=KIR1I91aw75CQM:&amp;ved=0CAUQjRw&amp;url=http://www.mooseintheyard.com/2010_10_01_archive.html&amp;ei=E9qlUo2HKYeW0AXv7IGACQ&amp;bvm=bv.57752919,d.ZGU&amp;psig=AFQjCNFIvJfmU2OgkgwsLBUNM3Wzs-0ljg&amp;ust=138668731424218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docid=YrN4CWkNzpa8IM&amp;tbnid=lFozbzyAtdMvZM:&amp;ved=0CAUQjRw&amp;url=http://jobspapa.com/carplan-easi-grip-ice-scraper.html&amp;ei=PfmlUt3BKoaI0AXJroDgCA&amp;bvm=bv.57752919,d.ZGU&amp;psig=AFQjCNGP7_GGvgaSdY9zWXjRn8mmKGLcww&amp;ust=138669534698392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waarzeggersbol&amp;source=images&amp;cd=&amp;cad=rja&amp;docid=pVTUNUc60a3m9M&amp;tbnid=lflDBw4WR5eefM:&amp;ved=0CAUQjRw&amp;url=http://www.deloitte.com/view/nl_nl/nl/branches/chemie&amp;ei=l8B2UYDKEs2Z0AXGsIDgDg&amp;bvm=bv.45512109,d.d2k&amp;psig=AFQjCNHn6i_a6L9KVY0lCbW3IwprZRPz9w&amp;ust=1366823438319197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visualization&amp;source=images&amp;cd=&amp;cad=rja&amp;docid=gKyZNADUEM8IgM&amp;tbnid=TVFK7w1XScpCIM:&amp;ved=0CAUQjRw&amp;url=http://gephi.org/tag/visualization/&amp;ei=wMF2Uc_iBeX50gXF0YCIAw&amp;bvm=bv.45512109,d.d2k&amp;psig=AFQjCNGUEiiw0l1gnpHTOF2Tnv856ujY_w&amp;ust=1366823672781937" TargetMode="Externa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lt;TITLE&gt;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2 </a:t>
            </a:r>
            <a:r>
              <a:rPr lang="en-US" dirty="0" err="1" smtClean="0"/>
              <a:t>Diamonds</a:t>
            </a:r>
            <a:r>
              <a:rPr lang="en-US" sz="2400" baseline="50000" dirty="0" err="1" smtClean="0"/>
              <a:t>TM</a:t>
            </a:r>
            <a:r>
              <a:rPr lang="en-US" dirty="0" smtClean="0"/>
              <a:t> - BIG Data Inspire</a:t>
            </a:r>
            <a:br>
              <a:rPr lang="en-US" dirty="0" smtClean="0"/>
            </a:br>
            <a:r>
              <a:rPr lang="en-US" sz="2800" dirty="0" err="1" smtClean="0"/>
              <a:t>Testnet</a:t>
            </a:r>
            <a:endParaRPr lang="en-US" sz="2800" i="1" dirty="0"/>
          </a:p>
        </p:txBody>
      </p:sp>
      <p:sp>
        <p:nvSpPr>
          <p:cNvPr id="3" name="Subtitle 2" descr="&lt;SUBTITLE&gt;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757510"/>
          </a:xfrm>
        </p:spPr>
        <p:txBody>
          <a:bodyPr>
            <a:normAutofit/>
          </a:bodyPr>
          <a:lstStyle/>
          <a:p>
            <a:r>
              <a:rPr lang="en-US" dirty="0" smtClean="0"/>
              <a:t>Tim van </a:t>
            </a:r>
            <a:r>
              <a:rPr lang="en-US" dirty="0" smtClean="0"/>
              <a:t>Soest &amp; </a:t>
            </a:r>
            <a:r>
              <a:rPr lang="en-US" dirty="0" smtClean="0"/>
              <a:t>Henk van Haaster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april</a:t>
            </a:r>
            <a:r>
              <a:rPr lang="en-US" dirty="0" smtClean="0"/>
              <a:t> 2014</a:t>
            </a: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58800" y="2779200"/>
            <a:ext cx="527744" cy="1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19" name="AutoShape 7"/>
          <p:cNvSpPr>
            <a:spLocks noChangeAspect="1" noChangeArrowheads="1" noTextEdit="1"/>
          </p:cNvSpPr>
          <p:nvPr/>
        </p:nvSpPr>
        <p:spPr bwMode="auto">
          <a:xfrm>
            <a:off x="5716800" y="2610000"/>
            <a:ext cx="528305" cy="1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60 seconds Internet | Bild: Qm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9206" y="0"/>
            <a:ext cx="12191996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gray">
          <a:xfrm>
            <a:off x="-1874520" y="0"/>
            <a:ext cx="2468880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GB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7909560" y="0"/>
            <a:ext cx="2468880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GB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defines</a:t>
            </a:r>
            <a:r>
              <a:rPr lang="nl-NL" dirty="0" smtClean="0"/>
              <a:t> BIG Data?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/>
              <a:t>Extracting insight from an immense volume, variety and velocity of data, in context, beyond what was previously </a:t>
            </a:r>
            <a:r>
              <a:rPr lang="en-GB" dirty="0" smtClean="0"/>
              <a:t>possible</a:t>
            </a:r>
            <a:endParaRPr lang="en-GB" dirty="0"/>
          </a:p>
          <a:p>
            <a:endParaRPr lang="en-GB" dirty="0"/>
          </a:p>
          <a:p>
            <a:r>
              <a:rPr lang="en-GB" b="1" i="1" dirty="0" smtClean="0"/>
              <a:t>4</a:t>
            </a:r>
            <a:r>
              <a:rPr lang="en-GB" b="1" i="1" dirty="0" smtClean="0">
                <a:solidFill>
                  <a:schemeClr val="accent2"/>
                </a:solidFill>
              </a:rPr>
              <a:t>V’</a:t>
            </a:r>
            <a:r>
              <a:rPr lang="en-GB" b="1" i="1" dirty="0" smtClean="0"/>
              <a:t>s</a:t>
            </a:r>
          </a:p>
          <a:p>
            <a:endParaRPr lang="en-GB" b="1" i="1" dirty="0" smtClean="0"/>
          </a:p>
          <a:p>
            <a:r>
              <a:rPr lang="en-GB" b="1" i="1" dirty="0" smtClean="0">
                <a:solidFill>
                  <a:schemeClr val="accent2"/>
                </a:solidFill>
              </a:rPr>
              <a:t>V</a:t>
            </a:r>
            <a:r>
              <a:rPr lang="en-GB" b="1" i="1" dirty="0" smtClean="0"/>
              <a:t>olume: 	</a:t>
            </a:r>
            <a:r>
              <a:rPr lang="en-GB" b="1" i="1" dirty="0" err="1" smtClean="0"/>
              <a:t>zettabytes</a:t>
            </a:r>
            <a:r>
              <a:rPr lang="en-GB" b="1" i="1" dirty="0" smtClean="0"/>
              <a:t> of data</a:t>
            </a:r>
          </a:p>
          <a:p>
            <a:r>
              <a:rPr lang="en-GB" b="1" i="1" dirty="0" smtClean="0">
                <a:solidFill>
                  <a:schemeClr val="accent2"/>
                </a:solidFill>
              </a:rPr>
              <a:t>V</a:t>
            </a:r>
            <a:r>
              <a:rPr lang="en-GB" b="1" i="1" dirty="0" smtClean="0"/>
              <a:t>ariety: 	structured, semi- and unstructured</a:t>
            </a:r>
          </a:p>
          <a:p>
            <a:r>
              <a:rPr lang="en-GB" b="1" i="1" dirty="0" smtClean="0">
                <a:solidFill>
                  <a:schemeClr val="accent2"/>
                </a:solidFill>
              </a:rPr>
              <a:t>V</a:t>
            </a:r>
            <a:r>
              <a:rPr lang="en-GB" b="1" i="1" dirty="0" smtClean="0"/>
              <a:t>elocity: 	batch and streaming</a:t>
            </a:r>
          </a:p>
          <a:p>
            <a:r>
              <a:rPr lang="en-GB" b="1" i="1" dirty="0" smtClean="0">
                <a:solidFill>
                  <a:schemeClr val="accent2"/>
                </a:solidFill>
              </a:rPr>
              <a:t>V</a:t>
            </a:r>
            <a:r>
              <a:rPr lang="en-GB" b="1" i="1" dirty="0" smtClean="0"/>
              <a:t>eracity: 	reliable and less accurate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data! Big deal? (</a:t>
            </a:r>
            <a:r>
              <a:rPr lang="en-GB" dirty="0" err="1" smtClean="0"/>
              <a:t>Trajectcontrole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26982" name="Picture 6" descr="http://nieuws-2.nl/nieuwsnl/auto/480/706805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69" y="1192302"/>
            <a:ext cx="6281862" cy="4187909"/>
          </a:xfrm>
          <a:prstGeom prst="rect">
            <a:avLst/>
          </a:prstGeom>
          <a:noFill/>
          <a:ln>
            <a:noFill/>
          </a:ln>
        </p:spPr>
      </p:pic>
      <p:sp>
        <p:nvSpPr>
          <p:cNvPr id="79874" name="AutoShape 2" descr="data:image/jpeg;base64,/9j/4AAQSkZJRgABAQAAAQABAAD/2wCEAAkGBhQSEBUUExQVFRUWGBwWFxQXFxoUHBcbGBcdFRYVGBcXHScfHhkjHBYXHy8hJCcpLCwvFx8xNTwsNyYsLCkBCQoKDAwNEA0MDSkYFBgpKSkpKSkpKSkpKSkpKSkpKSkpKSkpKSkpKSkpKSkpKSkpKSkpKSkpKSkpKSkpKSkpKf/AABEIAG8AbgMBIgACEQEDEQH/xAAcAAABBAMBAAAAAAAAAAAAAAAGBAUHCAABAwL/xABNEAABAgQCBAYMCgcJAQAAAAABAgMABBESBSEGBxMxIkFRYYGRFBUjMlNUcXKhstHSCDNCUnOSk6KxsxZEYnSjwcMXJTQ1Q2OCwuEk/8QAFQEBAQAAAAAAAAAAAAAAAAAAAAH/xAAUEQEAAAAAAAAAAAAAAAAAAAAA/9oADAMBAAIRAxEAPwDesPT9155bLThZl2uCpQVYVqFLipQzABqABvpAGMTbP60Olbvsj3rQYLbyU7gsrX5eHlXrMEMjqPYebK0YtLqCEhThShKwjKvCIdyGR303QQOdsG/Gk/Wd92NdsG/Gk/Wd92HFjU8XZwsy87LvMobS47NJpY3cpQDdErVVdEFVKjLfSPGkeqIsyi5qVnGJ1tuu02dAUgbyLVqBoMzmDTPOAQmfa8ZR9Z33Yzs5rxlH1nPZDto/qa2so3MTU6zKB4AtIXQk3d7UqWkVO+0VND0Qvl9QlptmMQl2nFqKWkAXFdDvopSTWnyRXfADPZzXjLfW57sZ2a14y31ue7D3h+pQKdWy/iEuw8lwoQ1wVlxNiVpcSC4lVCFHKnyTCfSPVCmXKW2Z5mZmVOIaEskJQvh1NyhtCQkAVJpuzgps7Na8Zb63PdjDOteMt9bnuwRnUSK7IYlKmZtu7H6K777qUzrZDBolqpfnH5ht1xEsmWVY8tfCoqhNoFQDkkkmoAGcEc+zWvGW+tz3Yzs1rxlvrc92CU6iUk7VOJSxlLSTMZZUNKZLspXjuFIR6R6F9qGA6HkzMu8QEutUBJtUUoULiChQzCgVd6ct0A2S6wsnZPJWQK2oUoKAG8gKAJHkiSNXGsZSApiaUpaUpubWc1ChAKCePfUGIGkJgpeQtPBIWCKcWe7ycUTOnArVEgU3+k/+QDBr7lNnNS3OyVdazHLVRJoXI4opSykpZqAFW3dxeGee7cOnnhV8IN4KmpSnFL0++YY9X2gCJ9l1aluJsWEURbQgpuzqDBS7VeqWmJabkHn+x3HhVpZNEqNtpSakAkEDg1zClAQ8o0YZwXD5tUzNtuPPoKGmGiTdVKkgkKooiq8zSgA3mtIGtPtXiJBht1C3FFblhC7ad6VVFAOSAmVbvcSkk8JQTXymn84CTNZMs0nC8MKHQtRSm5NwVb3FPEDlnDlrMlWk4thoQ9ckrTcq8Kt/+hNTUHLLPojF6j2Qojav7yNyOWnzYijFZANTLrQJIbcUip38FRTnzwEp4vJN/pVLoS7VBCBtLgc9koUCgabxTphqxedYlNJlKcWSyFJSpwGpTeyElWXzSc+YGHg6kWQfjXupHsjmvUg2Tk+90pQfTlAOKdWjIxE4h2xZ7EvL19/Dzztv7ylTSta0ypHCRnJealMaeQ6QnMNBSqFYTLlCSUnPhFNeXOkMWIakXwDsXkL30StJbPNnUivVABjGDvSzhafbU2scShvHEQdxHOIIkLD5dv8ARV9Zc7oHaBu4ZgvtA8Gtd1TGtJ5dsaMySg5VwrTVu4GnxudtajcIjGsarBXSW79PnD8Yti7gfckKyzCfSmsVVwiSU9MNNo75a0pHSYt3NzqQ0lNa20HUkisBXzXHM3vsHkQodS4Ofg5MhUpNV8Mn8uI71p/HNeav14NtQeLBmUmQeN1P5cA6/CKYCcPl6D9Y/pLiBsJ+Pa+kR6wiedcDLuIyjLUugLWh68i5KaDZqTWqiBvUIiyQ1cT6HW1FkUStKidq1uCgT8uAtT2GmtaZ1r6axULS4f3pNfvLn5hi0v6UJuNCKV9FYqvpS7diUyrlmHD/ABCYC36pJBrlEFaW65ZuUxCYYQ1LKbadUhNyFVIB41BYziXVaUJqd2+Kwaw3r8VnFDcX1n0wRYTVxp4xira+57J5uhcbrcKHctBpmmoIocx1GE+ufRRt/C3HbRtZcbVCuMJBG0TX5pTU05QIibUbiOxxMmuRYcB60kfhEv6c6RBeGTics5dwfdMBVwxqNmMgo31UyIM2X1bmU5eerIdQuiXV4vXjgF0Fw3ZSaCRwne6HyHJP3QD0wQpOcBHetL45nzVetBXqSw7aSsweR1I+4YF9bA7sz5ivWiRPg4AdiTVfDJ/LgHXSF+XkW0uTKihClWAhKl1VbdTg7sgYZGtPsMUoJD6iSaAbJe8mg4ueFvwiwO18vSn+I/pLiBcJ/wAQ19Ij1hBFnho/wqUzrT0xWzSVumITA5H3B/EMXHCRXirX+cU+0v8A80mv3lz8wwVY1eAcI5ccV009ZtxObTyPLHpi3xSOaKk6y/8AOJ36df4wQ6am5TaYlb/suH8IlbTDBbcPm1cjDh+4YB/g74YpU+898htkpJ/acUKCvkSqJd1mvpbwedUaZsqT0rIQPSoQFSjCvCpAvPNtjetQT1nM9AqeiEhg21X4Ze+t0jJtNB5y8vVB64KkRDISAkZAAADmAoPwj0lMdrI3ZERHGtod2Y+jPrQT6ksV2UrMDldSfuQN63R3eX+i/wC0C2EaSvyqVJaUAFG41SFZgU44olHXXiu1kmU1rR+v8NQiIcNNHmzyLT6whdi+k78yhKHVAhKrhRITnSnFDW2spII3g1gq1LmknDOfyj6xitWkrl2ITCuV9Z63DC86w5ytb08veJ8sD8xMla1LV3ylFR8pNd0EWkXpJmc+OADGtXkpMzLsw48+FOrK1JTYACo1IBIJiOf7QZz56PqJ9kb/ALQZv5yPqCAnDR4MSLOxlk2JrcTW5S1Upco8Z6ICdb+nwWx2E2q4qUFPUNQAk1S2TylVFEfsiI5m9MZtwUU8oA8SaI9UCGYmCtRNGr/CdjIt1FFOEuq/5UCR5LQD0mImwLDDMTLTI+WsJPMK8I9AqeiLAoaAAAyAAAHIBkBAcbIwphRZHlQgiKtaz1z7PM2R1Kh2wOVwV+VmXjKzCDLISqwzNS5dUEJyypbXPlgU03mSt1JPEVjqXHbRbE5duQxBt0jauoQGa1rUFV1KDkI44KesFksKdZnpky71jOy2LG3IWoqBDgvANcxXdxQl0owbDzhrc3LJdl3VO7My7q9pcnOq0kgGgyz54SaJY4zLyE8CqyZVsyweOoJuplTcfTDg3ikpOSEumadAmUzXdHFZK2B77MJzy3eSAXSOhEgrDAFLV2xcl1zKBdwQEqFjZTuuUnLrPFDXoJgsi5JTb80248tlSNm024UKWFZKAoDurXoh3d1g4cMQvEikthYbExtVhQarbcG6W5JqaQmViciwxiqWHhetxC5NSbgSkquUBlkQCU50gPej2EYZNT6W1SszLNBlxakuumqlApCCk0BApcOfLkhGqXw516WbRIzcuFzDSVuOuqI2ZXRxIyGZSd/NCfV1j7XZ5XPvGwMrSlSyTwiQUjIHnhowTHFKnJbsl5amEvtqXcokBIcFxp5tYAnb0SkEzmIuOqX2JKEbNpCuG8VDgJvVuFRv54ZcSfwt+UcU007KTSCNm3tFTCHkkgKqopBSoCvVx1yIE41hzk1icu45YxMqBl5kJKkoUgcG5IF1prycXPWB+ewPD5eTdKpxMzNKKQyiXvCECvDU6pxArlWgHNy5At1WSQDzkwrchNifOXv6kg9cSZ2xHNEbYY8ZdhtsDOm0X5zlFUPkTYPKDCnt0uCD/tkIw4gDAB26XHeSxhRVTmP4iAE9K2SVXUyCl15qq44HYmXTLRNTTinmgFNqzUk0qk/KyORSTnywJBhI/wBBnpbQYAHjIOylPgGPsURsJT4CX+xb9kFAcZB5RPgJf7FuN8HwEv8AYt+yAAoyD0EeAl/sW/ZGVT4CX+xbgAKkOWA4Ztn0pPeJ4bh+ahOaifLuHKSBxwWXJ8Xl/sG/ZG1zCiixKUIRvKW0IbuI3FVoqekwRxeduUVHeok05K8UeI9Bs8kZYeSA8wqw0VXl80/iI4tsKUQAKk7hl/MxLWrjVzs0l+aAKlpohsEG0VBJJHGSBAf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or new business models:</a:t>
            </a:r>
            <a:br>
              <a:rPr lang="en-GB" dirty="0" smtClean="0"/>
            </a:br>
            <a:r>
              <a:rPr lang="en-GB" i="1" dirty="0" smtClean="0"/>
              <a:t>Shining diamonds</a:t>
            </a:r>
            <a:endParaRPr lang="en-GB" i="1" dirty="0"/>
          </a:p>
        </p:txBody>
      </p:sp>
      <p:sp>
        <p:nvSpPr>
          <p:cNvPr id="140290" name="AutoShape 2" descr="data:image/jpeg;base64,/9j/4AAQSkZJRgABAQAAAQABAAD/2wCEAAkGBhIQEBUQEhAUFBUREhQSGBcXFxYYFxgXGBcXFhQXFRgXGyYgHBokGhcYIC8gIycpLCwsFyAxNTAqNSYrLCkBCQoKDgwOGg8PGioiHyQsMCksNSwpKS8sKSwsKSksLCwsLCwsKS0sLCwsKSksLCopKSwsLCwsLCwpLCwsLCksLP/AABEIAKUBMQMBIgACEQEDEQH/xAAcAAEAAgMBAQEAAAAAAAAAAAAABgcEBQgBAwL/xABMEAABAwICBgUHCAcHAgcAAAABAAIDBBEFEgYHEyExQVFhcYGRCBQiMlKSoSNCYnKCscHCF1OTorLR0xgkQ1RVo9IV8BYzRGNzs+H/xAAaAQEAAgMBAAAAAAAAAAAAAAAAAQQCAwUG/8QAMhEAAgICAQMBBgUCBwAAAAAAAAECAwQRIRITMUEFIlFhgZEUMnHR8KHBBhUjQlKx4f/aAAwDAQACEQMRAD8AvFERAEREAREQBERAEREAREQBERAF4vVr8WxhlO27t7j6reZ6e5Q2ktsmMXJ6RmvkDQSSABxJ3BRrFdYVLADYult+rFx7xsPC6i+NYtJObyOuOTB6o7uZ6yoziz/k3diq/idzUV8TpwwPccpPnRKavXA4epRj7Uu/wDPxWMzXVID6VEwj6MpB+LFAZnLGbFnNuQ4n+XWvRTpori5SXCOHX3LZqEOWy8NF9YkFcHfJyQllr57EG/QWk/GylUUzXC7XAjpCqXRWl2dOx9rbRzz9ng34NW1biUkLs0biD8D2jmubCKtXVHgu3V9qfQ3vRZCLRYBpSyp+TdZkoHq8ndJb/Jby61uLi9M1HqIigBERAEREAREQBERAEREAREQBERAEREAREQBERAEREAREQBERAEREB+XvsLrS4lA2cZZG3HLpHWDyPWthWSclgSPA4kLg+0Mjql0LwizTHXJCcawWSG7heRg5gek364HEdY8AoriDrsd1tP3K2HPvw39lz9yjWO6EGcF8DCx5v6JFmO/4nrVbHvn1JNN/Q69WTHXTMrB+/cOJ/wC7nqX2jh4MbxJsOkk7rr19M6NzmPFntJa4dBabEdgPjxW10XpNpVM6GXee4bviR4Lv5uW8ifbj+Vf1Nns/CWJU7p/ma+3yJs6ARxNaODMrfyrW1T1t6seg7sv4b1GsYrxEwu5nc0dJ/kruPZGFbb8I491crLVGPlmtxXEzEQI3FrwQ7MOLbbxbr/BWjoNpWK+C7rCaKzZAN1zye0eyfgQRyVHSSlxLibkm5PatvobpAaKtjlJsxx2UnRkduufqmxv0A9K5n4mU7eqXhnWuwYLH6Y+Vz+p0Ai8C9V486EREAREQBERAEREAREQBERAEREAREQBERAEREAREQBERAEREAX4mkytLj80E+Auv2sLGzammPRDJ/CVD4RMVtpEAwTT5skjo6houXkNeb2O/cDyHaphFiMQ4sDewAj4Ki3cT2n71IsA0sdFaOYlzOAPNv8wqOPdBPU0v1/c9BmezXrrp+37FwQ1LH+q4HsP4L6KEGYOAc0gg7wQv1Hjc0fqyE9Tt4+K6/a2vdPPPaemanWjgGR7a1g9GS0cnU75jz2+r2gdKwdB6SzZJT84hg7BvPxPwUsfjvnUb6eWDM2Rpa4sNrfS38xx4qD1uPOoB5i1uWSIek94HpF3pZmN3ixvxN1zbKem1uPOvKXLR28fK7lCpk9Pfr8CV4lXRwsJleG3BAHFx+q0bytFDoU7ERt466LJ6obsnFzPouGcb/vURlnMji9zi5x4km5WTheLy0solidldwI4tcOOVw5j7uSrq/b6Zrg6H4Jxj1Vy979FolzNUQ+dWn7MQH3vK+n6I6e1nVMzrgg2DBf4Fb7R7S2OtZu9CVou+Mm5HS5p+c3r4jmtm6ZdCumqS3FHCtycmEnGb0/obyijyxtbmLsrQ254mwtc25r7rFw114we371lLJ8FEIiIAiIgCIiAIiIAiIgCIiAIiIAiIgCIiAIiIAiIgCIiAIiIAvjWw543s9pjm+IIX2XhRkp6Ofn4HUl7milqDZxFxDLbjyOWy+8eiNc7hRzd7bfxEK9ZH2K/G1VT8HH4na/zmz0iv6lUYLo9iUHGmds+Yc+MW6x6W5b2ipGytEma7Xbxbny493JYetbTbYx+ZQu+UkHyhHzWdHaV8tXc+fDovoOkj915t8LKn7ZeRg4Hcqk1uWvnpp+PgUu+sm734revQk9JTAuawCwJHDo4n4LQ65NFtrCK2NvpwDK8DiYyRv+yd/ZdS3A4byF3stt3n/wDAtxUxtcxzXgFpBDgeFjxutf8AhyMqaFdLzJ7fzXg0ZXvS6TldkpHAlZDMQdzsVKGaAxyVEsUdWGiN7gGFpz5eItvs4W5hZo1bwt9aeR3ZlA+5eylLGvW2k/oaIyyMd6TcSJ02Kljg9jnMe03DgbEHqKsjRnTdlTaKUtZNwB3Bkn1d/ov+jz5dC0n/AIQpWfMLvrOJXtJo5FJKyCOJgdK4NvlFwOLnX6mgnuVX8LVB9Vba/wCixPLnbHVqT+fqXLhjLRNHVfxN1lL8RRhoDRwAAHYOC/apMrhERAEREAREQBERAEREAREQBERAEREAREQBERAEREAREQBERAEREB8qiO43cQotpXpOyhp3THe4+ixvS7l4KXKB6ytAn17RNC75WIGzCfReDxtyDvvW6np6kp+CHvXBSFXVvmkdLI7M95LnHrVkarJ70srPYnP7zGn71W1RTuje6N7S1zDZzSLEHoIU51UTEvqIulsTx2kuafyrD/EtHe9nSjH4pr7pf3IxJdNq2XFgkVor+2S7u4D7lq8exbMdkw7hxPSehZGMYkIWCFh35QD1Dh4qLSPVKqCqrjXH0WjoU19T62QPSJ5ZWSOaS0hzXAg2IJY03BW2wrS/PaOcgO4CTkfrgcD18Omy1GlotVOPtMYf3QPwWlLvju7+QVeFkqptxO9ZTXfWlNehYVU+3Hov3dPZ1qU6B4CWg1cgs6RuWMHiGHeXHoLt3cB0rR6AaETlokrLtiBDo4HetfiHP9lv0PHoVmgLsPIc4LjR5e2tVzcYvaPURFpNYREQBERAEREAREQBERAEREAREQBERAEREAREQBERAEREAREQBERAF4vUQGi0k0Mpa9tp4vSA3SNOV4+0OI6jcKLaOaspcOq3TxTtljdGWhrm5Xh12ltyPRdYg8hxVjIs+uXS4b4ISW9kJqsJqLkmNxJ3kix+4rF/6NUHhA/vsPvKsBFp6EXFlyXoirq/VhUVUwkdIyJuRrTxe7cTewFhwPSpXo5oBSURD2s2kg/xJN5H1Rwb3BSZFCqinvRFmXbYulvj5Hll6iLYVQiIgCIiAIiIAiIgCIiAIiIAiIgCIiAIiIAiIgCIiAIiIAiIgCIiAIiIAiIgCIiAIiIAiIgCIiAIiIAiIgCIiAIiIAiIgCIiAIiIAiIgNfjmOQ0UDqiokEcbBvJ5nkGgbyT0BUxpB5Q8znFtFTMY2+5813OI6crSA3xKw/KCxt8ldHSXOSCIPtyL5OJI6mgW7SsPVFq1ixTaVFS47GF4YGNOUvdbMcxtcNAI4bzfiLb+nTRXCru28mDb3pGKdeWL3vt4+zZR27OCtrVFpnVYpTzS1Oz+TlEbSxpbf0Q52beRzHCyzzqkwnJk8xZa1r3fm97Ne/XdbbRfRKmw2N8VK1zWSSGUguLrOLWt3F2+1mhab7aZw1COmSkz96WYu6koaipZbPDA+Rube3MGnLcAjde3NUX/AGgsT/V0n7OT+qrZ1v1OzwWq+k1jPekaFy9BSveHFjS7ZtzutyaCASeq5Hit+DTXODc1vkiTOp9W2mn/AFWiE7g0SscY5WtBADhvBaDyLSDxPMclLFzRqV0s8yxAQvdaKrAiN+Akv8k7q33b9pdLKplU9qxpePQmL2itdbuseqwmSnZTNhdtmyudtGud6pYG5crm9JX71RawqvFjU+ctiaIBFl2bXNuX5818zjf1R4qEeUTUg1tPH7FOXe+8/wDFSLyc4f7pUv5moa3wYD+ZWHVBYqnrn/0jfvFsVFQ2NjnvcGtY0uc4mwAAuSSeAVPaU+UI1jnR0EAktu2stw0npawWJHaQs3yhMedFSQ0rHFvnMjnPtzZGB6N+jM5p7lVerbQoYrWbBzyyNjDJI5ts1gQA1t77yTxtwBTGx4dt22eA3zpG1l16YsTcTRN6hEy3dmufip3qj1lV+JVj6eoMTmMgdLmazK7MHMaBcG1vSPLkpXS6osJjblFE13W9z3OPeSs7RvV9RYdM+eliMbpWZHDO5zbZs24OJtvHLcsbbqJRajDTJSZJERFQMis9b+saqwp9OymEXyzZHOMjS4jKWBuWzh0njdVi/Xli5NxPGOyGO3xBW58oirzV8EXsU2b33uH5FtdS+gdFWUD56mnbK41D2NLr7mtazcLHpJXWrjVXQrJx3s18t6I7h+v3Eo3DaCCZvMFmR3c5hsPAq3dANZdPizS1oMU7Ghz4nG+7hmY7dmbfd0jdcb1DNZmp2kio5ayjaYXwNMjmZnFj2j1rB1y1wHC2771WGrbFHU+K0kjb+lO2IgcxL8mQer0r9yOqm+tzrWmhtp8nWS5+xXX3iMc8sbGU2RksjW3jeTla4htztONgFftRJlY53stJ8BdcZuvNMbcZZN1+lzt1/FacGqE3JzW9EyZYv9oLE/1dL+zk/qLw+UFif6ul/Zyf1FaMWpXB8ovSG9hf5afjz+ev1+hPB/8AJn9tP/UWTvxf+D/n1GpE2pyS0ZuOUX7bb/ivoV4AsLGsVZS08tTJ6sMb5D15QTYdZ4d65vkzKr1l646mgrzS0jYHNijbnL2ucdobuIGV43Bpb8Vkaq9bFTiVY6lqWwi8LpGGNrm72kXBzON9xv3FUsyGbEq12WxmqpJJN5NrnNI7f1AHwWw1bYqKbFaSUmw2wjPZIDHv6vTXbliVqprXvJGvqezrNF4vVxDYFXetvWPLhTYGU4jdLMXOO0aXNEbRbgHA3LiLfVKsMrlPWfpJ59ic0odeON2xj6MjN1x2uzHvVvDpVtnPhGMnom2ievOtqK6CCdtOIpZWxuLWPDvS3CxLyPWI5K9guN8RoJaKpdE85ZYHtO7k4WcLXHLcuvcHr21FPFO03EsTJBb6TQfxWzNqjBxlBcMiLMslU/rN1t1mHV5padsBY2KNx2jHF2Z1yd4eN1rclcC5Z1vz58aqz0Ojb7sUYPxBWGFXGyzUlxomT0Xxqv0onxKhFVUCMOdK9oEbS0WbYc3Hfe6l6gmpGLLglOfbdO7/AHnt/Kp2q9qSnJL4krwERFrJOffKDwN0dbFWAHJPEIybGwfHfcTw3tIsPolabVRrHGFSvjmBdTTkF2UXdG/gJAOYtuI47hbhY9F45gMNbA6nqIw+N43jmDyc08Q4ciuf9NtSlXRZpaa9TALncBtWDf67B6wtzb4BdXHursr7Nhg009o6CwnGIKuMS08rJWH5zSDv6D0HqKzlx5o7pNU4fMJqaUsduuOLHgfNe3gRx6xfdZdQaB6YMxSjbUtbldcskZe+SQcRfoIII6iFVyMV08+USpbI7r3ny4O9vtzRN8HZvyqq9S+EMq62op5PVlw+dh6szom3HWL37lP/ACi57UNOz2qrN7sbx+ZRbydob4hO+3q0hb70kZ/KrVPu4kmQ/wAxW2J4fJSVEkD7tfBK5hO8G7TYOHhcHsXUmrjSoYlh8U5I2jRspR0SN3E8d1xZ3Y5Vf5QGiezmjxGMejNaGWw/xACWONulotv9kLU6itKfNq/zVx+TrBl6myNBLD3i7e9vQs7ksihWLyv4yFwz56+582L29imib8Xu/MrH1AU+XCi63/mVMh8Axv4FVRrnkvjlV1bAf7ER+8q6tS1OWYLT3Fi4yv8AeleQfCywv4xYIleTQeUHgTpaOKqa2/m0hDrcmSAAnszNaqf0E0udhdY2qa3O3KY3tvYuY617HpBAI7F1lU0zZGOje0PY8FrmuFwQRYgg8QqO071ESMLp8O9Nh3+buPpt6dm5xs4dR39ZWGLfDo7VngSXqi29GdMKTEY9pTTNf7TDukZys9h3jt4dC3a4zp6iekmzMdJBNEfpMe0jiCOPcV0Xqk1inFIXRT2FRABmI3CRh3CS3I33EDdwO69hryMR1Lqi9olS2WCvF6vFRMjmjXpV58Zkb+qhhj8W7T86tfUdEG4LEfbknd/uFv5VS2tqXNjVYf8A3GN92NjfwWikjq4YWucKiOGT1SRI2N9xf0Tua6437l3HR3KIR3o1b0y+Nc2nsEFHJRRyNfPUN2Za03yMPrl9juJG4Djc34BVJqowh1Ti9M0NuIn7d/0WxjMCftZR2kLWaIaJTYnUebQFgdlLyXuygNBAJtxJ3jcAuktANX0OEwlrTtJZLbSUixdbg1o5NHQtU3DFrdae5Mn8z2bfSar2NFUyn/Dp5X+DCVyNg07Y6mF7zZjJonONr2aHguNue4FdS6zqjJg9Yemncz37M/MuX9H8DkrqmOkiLQ+YlrS4kN3AuNyATwB5KMBLtzb/AJwJeTov9N+D/wCZf+xm/wCCy8J1tYZVzsp4Z3OkldlaNlILm1+JbYcFU39nvE/1tJ+0k/pLf6C6lq6ixGCqmkpzHC5znBj5C7exwFgYwOJHNaZ1Yyi2pck7ZdaqfygdJNlSR0THWdUvzv8A/iZy73ke6VbBXKWs7STz/E5pQfQjOwj+pGSL97szu9a8Krrs2/C5Jk+CXeT9o6ZauWscPQgj2TeuSTiR2MB98KudIcPNLWTwAFuxnkY3pAa45DfssulNU2jvmWFQtLbPnHnD7ixzSAEAjpDco7lSuu3C9hjEruU7I5hu5luR37zCe9XaLu5kSXo/7GLWkdG4DiQqaaGoabiaJknvNBWeq/1HYptsHjYXXdTySRHpAzF7QfsvA7AFYC5NkembiZoims3SXzDDJpQbSPGxjtxzvuAR2C7vsrnzVho959ikERbdjHbaToyR+lv6i7K37SlvlA6S7WrjoWn0KZm0fY/4r+APYy3vlSLyetHslPNXOG+d4iZ9RnrEdrjb7C6Na7OM5+sjF8sgWu3DdjjMzuU7Iph3tDHfvMce9XDqVxbb4PCCbugc+A9jTdn7hb4KF+UbhpvSVAG75WFx6/Rcz4Z/Be+Tni2+qpD9Cdv8D/yeKWf6mJGXwC4kXauSNYFSJMUrHjnUyDwOX8F1u42C41xyo2lTPIOD55X+88lR7OXvyfyEzqTVpTiPCKJo50zH97/TPxcpOtfo/TCOkgYODII2+DQtgudN7k2ZhERYgLyy5xx/WxiVNiFU2GpOzZUSsax7WvaMri3dcXAuDzWJWa8MWkaW7aOO+67I2h3cTeyvLBtaTWjHqR+NdNDBDi0gga1uaNkkgbwErrl+7kSMpPb1qdeTjm2FZ7O1it9bK7N8Mqp3DMKqcRqckTHzSyuLnHed7jdz5HchfeSV1DoBog3C6JlMCHPuZJHD50juJHUAAB1AKzlyVdKqb2zGPnZWvlIVO+ij6p3/AP1gfivn5OEHyla+3BsDQe0yE/cFheUTVh1bTxc46cu995A/gKkPk5wDzSqfzM7W+DAfzLF8Yf6/uP8AcWPpXo+yvo5qV/CVhAPsvG9ju5wBXJEsUtLOWm8csEne17Hcuwhdmrn7X7onsKplexvoVXoydAlaBb3mj9wrXgW6k634ZMl6kH06xxtdXy1beEzYXdhEMbXjucCO5dL6uYcmE0bbW/u0ZPaRf8VySV2To/Bs6SBlrZIIm+DACtvtBKMIxREDYLyyo7W1p9XUGLZKWpcxgp4iWWa5hN3kktcDv4eCjb9e2KlttpCOsRNv8Tb4KrDCsnFSWuTLqRI/KLooWyUsrQBPIJWutxcxuTKXdhJA7T0LSeT/AH/6s63+Ulv2Z4+PfZQauxCpxCozyOkqJ5LNG4ucbcGta0cOO4DpXQep7V+/DYHTTgCoqALt/VsG9rCfavvNuob7XV23VGP25PbMVy9lhhF6vCea4xsOQ9N6oyYlVvPOpmHc15aPgFf+NaGis0fjpGtBfHSxSRdUjIwWgE8L3LftFc11U7ppHSW9KV7nW473En7yuzKaLJG1o4Na1o7gAutmycFXr0NcfU5B0dxqSgq4qllw6GQEjgS29pGEHpFwuusMxFlRDHPG7MyVjXtPSCLhc2a5dFfMcSc9jbRVd529AcT8q0djje3IPCnuoDS3aQvw6R3pQ/KxXO8xuPptH1XG/Y5MuKtrV0fqI8PRJNds5bgs9vnOhb3GRpP3KntSVLnxmE/q2SyfuFv5lZ3lBVZZhjGD/FqmNPYGvf8Ae0Ki9G9Jp8Pn84pnBsmRzLlocLOtfcd3ILLFg5Y8kvLEvJ2Gi5l/Tji/6+P9jH/JWHqc08rsTnnbVStc2GNhAaxrd7nEbyB0BUrMSyuLlLWjJSTJXrQ0k8wwyaVptI9uxj4Xzv3XF/ZF3fZXKStjygNJNrVx0THejStzv6NpIARfrDLe+VtfJ70YFpsQe3j/AHeO43W3Okd178o7iruO1j0dx+WYvl6KnGllaP8A19V+3l/5LDrcTlnIdNNJK4CwMj3PIHQC4ncuzNg32W+AVf68cJEmESPDBmgkilFhvALgxx3dT79gKirNi5pdCWw4kR8nPFCJKumJ3ObHM0dYLmvI7QWeCufFMSZTQSVEhsyGN8jj1NBJ+5czansUNPjFPvs2bPA7se05f3w1Wjr80kMFCykY6z6p/pdOyZvdbtdlHZdacmlyyOlepKfBQ2MYm6qqJal/rTSPkO+9sxJtfoHDuX0ptJKqJgZHWTsa3g1ksjWjnuAdYKX6lNGfO8TbI9t46Ru2N+Ge9ogeu93D6i6V2LfZb4BWsjKjVLt9O9EKOzjetxuonAbNUzSgHMBJI94B4XAcTvsVLNTGLCnxiEHhOH05P1hdvi5rR3ronSfBm1NFUU+UDawSMBA4EtNiOw2XJOF1pp6iKaxvBNHJbndjg7x3LKq1ZFcopaIa0zsTEp9nDJIfmRvd4NJXGMcZcQ0C5dYDtO4fFdb6X4iBhVTO03Bo5Hi3MOjNreK5MpagxvbI3ixzXi4uLtIIuOe8LR7Oi9TJmdoRMygNHAADwX7XMv6csX/Xx/so/wCSzsB1yYrPVwQunZaaoiiPyUfB72tPLrVd4NqW3oy6kdGIvzZFRMiJYpqlwqpeZJKQZnEuJY+RlyTck5XC5JWPTamMIjcHCkzEe1JK4eDnWXqLYrZpa2/uRpEpwzBYKVmzp4I4W9DGtaCek2G89ZWZZEWt8kmmxbQ2hq5NrUUscr8oZmeLnKLkDs3nxWVg2AU9GwspoWRNc7OQwWBdYC/gB4IinqetbBsFhYtg0FXHsaiJsrCQ7K4XFxwKIoBpTqywr/T4PdUlawAWHAbkRS5N+WCO6Qau8Pr37Sppg95sC8Oe1xA3AEsINlqGaksHBv5q426ZprfxoizVs0tJv7kaRJsH0Vo6O/m1LFESLFzWAOPa7ifFbSyIsG2+WSer8vYCCDwIsiKARxmrXC2kEYfAC0gg5eBHBSSy9RS235BrcZ0bpawNFTAyYMJLQ8XsTuNliYboNQU0rZoKOKORl7OaLEXBB39hIRFPU9a2DMxjR6mrGtZUwMmax2YB4uAbWuOuy1X6M8K/0+D3URFKS8MD9GeFf6fB7q2ODaLUlGXGmpo4S8AOyC1wL2v4lERzk/LBiVur/DppHSy0UT3vOZznNuSeklbXDMJhpYhDBG2ONt7MaLAXJJ3dZJKIocm+GwZa+FdQxzxuilYHskaWuad4IPEFEUA0cGrrDGOa9lBC1zHBzSG2IcDcEHpBWVi+h1FWSCWppY5nhoYHPFyGgk2HVcnxRFl1y87B9sG0bpaIOFNTshDyC7ILXtwutmiKG98sBRp+rXCySTh8BJJJOXiTvJRETa8A3D8GhdT+amJph2Yi2fzcgAAbbosAFpv0Z4V/p8HuoilSa8MD9GeFf6fB7q+lNq8w2J7ZGUMLXxua9rg3e1zTdpHWCERT1y+LBIcqIiw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292" name="AutoShape 4" descr="data:image/jpeg;base64,/9j/4AAQSkZJRgABAQAAAQABAAD/2wCEAAkGBhIQEBUQEhAUFBUREhQSGBcXFxYYFxgXGBcXFhQXFRgXGyYgHBokGhcYIC8gIycpLCwsFyAxNTAqNSYrLCkBCQoKDgwOGg8PGioiHyQsMCksNSwpKS8sKSwsKSksLCwsLCwsKS0sLCwsKSksLCopKSwsLCwsLCwpLCwsLCksLP/AABEIAKUBMQMBIgACEQEDEQH/xAAcAAEAAgMBAQEAAAAAAAAAAAAABgcEBQgBAwL/xABMEAABAwICBgUHCAcHAgcAAAABAAIDBBEFEgYHEyExQVFhcYGRCBQiMlKSoSNCYnKCscHCF1OTorLR0xgkQ1RVo9IV8BYzRGNzs+H/xAAaAQEAAgMBAAAAAAAAAAAAAAAAAQQCAwUG/8QAMhEAAgICAQMBBgUCBwAAAAAAAAECAwQRIRITMUEFIlFhgZEUMnHR8KHBBhUjQlKx4f/aAAwDAQACEQMRAD8AvFERAEREAREQBERAEREAREQBERAF4vVr8WxhlO27t7j6reZ6e5Q2ktsmMXJ6RmvkDQSSABxJ3BRrFdYVLADYult+rFx7xsPC6i+NYtJObyOuOTB6o7uZ6yoziz/k3diq/idzUV8TpwwPccpPnRKavXA4epRj7Uu/wDPxWMzXVID6VEwj6MpB+LFAZnLGbFnNuQ4n+XWvRTpori5SXCOHX3LZqEOWy8NF9YkFcHfJyQllr57EG/QWk/GylUUzXC7XAjpCqXRWl2dOx9rbRzz9ng34NW1biUkLs0biD8D2jmubCKtXVHgu3V9qfQ3vRZCLRYBpSyp+TdZkoHq8ndJb/Jby61uLi9M1HqIigBERAEREAREQBERAEREAREQBERAEREAREQBERAEREAREQBERAEREB+XvsLrS4lA2cZZG3HLpHWDyPWthWSclgSPA4kLg+0Mjql0LwizTHXJCcawWSG7heRg5gek364HEdY8AoriDrsd1tP3K2HPvw39lz9yjWO6EGcF8DCx5v6JFmO/4nrVbHvn1JNN/Q69WTHXTMrB+/cOJ/wC7nqX2jh4MbxJsOkk7rr19M6NzmPFntJa4dBabEdgPjxW10XpNpVM6GXee4bviR4Lv5uW8ifbj+Vf1Nns/CWJU7p/ma+3yJs6ARxNaODMrfyrW1T1t6seg7sv4b1GsYrxEwu5nc0dJ/kruPZGFbb8I491crLVGPlmtxXEzEQI3FrwQ7MOLbbxbr/BWjoNpWK+C7rCaKzZAN1zye0eyfgQRyVHSSlxLibkm5PatvobpAaKtjlJsxx2UnRkduufqmxv0A9K5n4mU7eqXhnWuwYLH6Y+Vz+p0Ai8C9V486EREAREQBERAEREAREQBERAEREAREQBERAEREAREQBERAEREAX4mkytLj80E+Auv2sLGzammPRDJ/CVD4RMVtpEAwTT5skjo6houXkNeb2O/cDyHaphFiMQ4sDewAj4Ki3cT2n71IsA0sdFaOYlzOAPNv8wqOPdBPU0v1/c9BmezXrrp+37FwQ1LH+q4HsP4L6KEGYOAc0gg7wQv1Hjc0fqyE9Tt4+K6/a2vdPPPaemanWjgGR7a1g9GS0cnU75jz2+r2gdKwdB6SzZJT84hg7BvPxPwUsfjvnUb6eWDM2Rpa4sNrfS38xx4qD1uPOoB5i1uWSIek94HpF3pZmN3ixvxN1zbKem1uPOvKXLR28fK7lCpk9Pfr8CV4lXRwsJleG3BAHFx+q0bytFDoU7ERt466LJ6obsnFzPouGcb/vURlnMji9zi5x4km5WTheLy0solidldwI4tcOOVw5j7uSrq/b6Zrg6H4Jxj1Vy979FolzNUQ+dWn7MQH3vK+n6I6e1nVMzrgg2DBf4Fb7R7S2OtZu9CVou+Mm5HS5p+c3r4jmtm6ZdCumqS3FHCtycmEnGb0/obyijyxtbmLsrQ254mwtc25r7rFw114we371lLJ8FEIiIAiIgCIiAIiIAiIgCIiAIiIAiIgCIiAIiIAiIgCIiAIiIAvjWw543s9pjm+IIX2XhRkp6Ofn4HUl7milqDZxFxDLbjyOWy+8eiNc7hRzd7bfxEK9ZH2K/G1VT8HH4na/zmz0iv6lUYLo9iUHGmds+Yc+MW6x6W5b2ipGytEma7Xbxbny493JYetbTbYx+ZQu+UkHyhHzWdHaV8tXc+fDovoOkj915t8LKn7ZeRg4Hcqk1uWvnpp+PgUu+sm734revQk9JTAuawCwJHDo4n4LQ65NFtrCK2NvpwDK8DiYyRv+yd/ZdS3A4byF3stt3n/wDAtxUxtcxzXgFpBDgeFjxutf8AhyMqaFdLzJ7fzXg0ZXvS6TldkpHAlZDMQdzsVKGaAxyVEsUdWGiN7gGFpz5eItvs4W5hZo1bwt9aeR3ZlA+5eylLGvW2k/oaIyyMd6TcSJ02Kljg9jnMe03DgbEHqKsjRnTdlTaKUtZNwB3Bkn1d/ov+jz5dC0n/AIQpWfMLvrOJXtJo5FJKyCOJgdK4NvlFwOLnX6mgnuVX8LVB9Vba/wCixPLnbHVqT+fqXLhjLRNHVfxN1lL8RRhoDRwAAHYOC/apMrhERAEREAREQBERAEREAREQBERAEREAREQBERAEREAREQBERAEREB8qiO43cQotpXpOyhp3THe4+ixvS7l4KXKB6ytAn17RNC75WIGzCfReDxtyDvvW6np6kp+CHvXBSFXVvmkdLI7M95LnHrVkarJ70srPYnP7zGn71W1RTuje6N7S1zDZzSLEHoIU51UTEvqIulsTx2kuafyrD/EtHe9nSjH4pr7pf3IxJdNq2XFgkVor+2S7u4D7lq8exbMdkw7hxPSehZGMYkIWCFh35QD1Dh4qLSPVKqCqrjXH0WjoU19T62QPSJ5ZWSOaS0hzXAg2IJY03BW2wrS/PaOcgO4CTkfrgcD18Omy1GlotVOPtMYf3QPwWlLvju7+QVeFkqptxO9ZTXfWlNehYVU+3Hov3dPZ1qU6B4CWg1cgs6RuWMHiGHeXHoLt3cB0rR6AaETlokrLtiBDo4HetfiHP9lv0PHoVmgLsPIc4LjR5e2tVzcYvaPURFpNYREQBERAEREAREQBERAEREAREQBERAEREAREQBERAEREAREQBERAF4vUQGi0k0Mpa9tp4vSA3SNOV4+0OI6jcKLaOaspcOq3TxTtljdGWhrm5Xh12ltyPRdYg8hxVjIs+uXS4b4ISW9kJqsJqLkmNxJ3kix+4rF/6NUHhA/vsPvKsBFp6EXFlyXoirq/VhUVUwkdIyJuRrTxe7cTewFhwPSpXo5oBSURD2s2kg/xJN5H1Rwb3BSZFCqinvRFmXbYulvj5Hll6iLYVQiIgCIiAIiIAiIgCIiAIiIAiIgCIiAIiIAiIgCIiAIiIAiIgCIiAIiIAiIgCIiAIiIAiIgCIiAIiIAiIgCIiAIiIAiIgCIiAIiIAiIgNfjmOQ0UDqiokEcbBvJ5nkGgbyT0BUxpB5Q8znFtFTMY2+5813OI6crSA3xKw/KCxt8ldHSXOSCIPtyL5OJI6mgW7SsPVFq1ixTaVFS47GF4YGNOUvdbMcxtcNAI4bzfiLb+nTRXCru28mDb3pGKdeWL3vt4+zZR27OCtrVFpnVYpTzS1Oz+TlEbSxpbf0Q52beRzHCyzzqkwnJk8xZa1r3fm97Ne/XdbbRfRKmw2N8VK1zWSSGUguLrOLWt3F2+1mhab7aZw1COmSkz96WYu6koaipZbPDA+Rube3MGnLcAjde3NUX/AGgsT/V0n7OT+qrZ1v1OzwWq+k1jPekaFy9BSveHFjS7ZtzutyaCASeq5Hit+DTXODc1vkiTOp9W2mn/AFWiE7g0SscY5WtBADhvBaDyLSDxPMclLFzRqV0s8yxAQvdaKrAiN+Akv8k7q33b9pdLKplU9qxpePQmL2itdbuseqwmSnZTNhdtmyudtGud6pYG5crm9JX71RawqvFjU+ctiaIBFl2bXNuX5818zjf1R4qEeUTUg1tPH7FOXe+8/wDFSLyc4f7pUv5moa3wYD+ZWHVBYqnrn/0jfvFsVFQ2NjnvcGtY0uc4mwAAuSSeAVPaU+UI1jnR0EAktu2stw0npawWJHaQs3yhMedFSQ0rHFvnMjnPtzZGB6N+jM5p7lVerbQoYrWbBzyyNjDJI5ts1gQA1t77yTxtwBTGx4dt22eA3zpG1l16YsTcTRN6hEy3dmufip3qj1lV+JVj6eoMTmMgdLmazK7MHMaBcG1vSPLkpXS6osJjblFE13W9z3OPeSs7RvV9RYdM+eliMbpWZHDO5zbZs24OJtvHLcsbbqJRajDTJSZJERFQMis9b+saqwp9OymEXyzZHOMjS4jKWBuWzh0njdVi/Xli5NxPGOyGO3xBW58oirzV8EXsU2b33uH5FtdS+gdFWUD56mnbK41D2NLr7mtazcLHpJXWrjVXQrJx3s18t6I7h+v3Eo3DaCCZvMFmR3c5hsPAq3dANZdPizS1oMU7Ghz4nG+7hmY7dmbfd0jdcb1DNZmp2kio5ayjaYXwNMjmZnFj2j1rB1y1wHC2771WGrbFHU+K0kjb+lO2IgcxL8mQer0r9yOqm+tzrWmhtp8nWS5+xXX3iMc8sbGU2RksjW3jeTla4htztONgFftRJlY53stJ8BdcZuvNMbcZZN1+lzt1/FacGqE3JzW9EyZYv9oLE/1dL+zk/qLw+UFif6ul/Zyf1FaMWpXB8ovSG9hf5afjz+ev1+hPB/8AJn9tP/UWTvxf+D/n1GpE2pyS0ZuOUX7bb/ivoV4AsLGsVZS08tTJ6sMb5D15QTYdZ4d65vkzKr1l646mgrzS0jYHNijbnL2ucdobuIGV43Bpb8Vkaq9bFTiVY6lqWwi8LpGGNrm72kXBzON9xv3FUsyGbEq12WxmqpJJN5NrnNI7f1AHwWw1bYqKbFaSUmw2wjPZIDHv6vTXbliVqprXvJGvqezrNF4vVxDYFXetvWPLhTYGU4jdLMXOO0aXNEbRbgHA3LiLfVKsMrlPWfpJ59ic0odeON2xj6MjN1x2uzHvVvDpVtnPhGMnom2ievOtqK6CCdtOIpZWxuLWPDvS3CxLyPWI5K9guN8RoJaKpdE85ZYHtO7k4WcLXHLcuvcHr21FPFO03EsTJBb6TQfxWzNqjBxlBcMiLMslU/rN1t1mHV5padsBY2KNx2jHF2Z1yd4eN1rclcC5Z1vz58aqz0Ojb7sUYPxBWGFXGyzUlxomT0Xxqv0onxKhFVUCMOdK9oEbS0WbYc3Hfe6l6gmpGLLglOfbdO7/AHnt/Kp2q9qSnJL4krwERFrJOffKDwN0dbFWAHJPEIybGwfHfcTw3tIsPolabVRrHGFSvjmBdTTkF2UXdG/gJAOYtuI47hbhY9F45gMNbA6nqIw+N43jmDyc08Q4ciuf9NtSlXRZpaa9TALncBtWDf67B6wtzb4BdXHursr7Nhg009o6CwnGIKuMS08rJWH5zSDv6D0HqKzlx5o7pNU4fMJqaUsduuOLHgfNe3gRx6xfdZdQaB6YMxSjbUtbldcskZe+SQcRfoIII6iFVyMV08+USpbI7r3ny4O9vtzRN8HZvyqq9S+EMq62op5PVlw+dh6szom3HWL37lP/ACi57UNOz2qrN7sbx+ZRbydob4hO+3q0hb70kZ/KrVPu4kmQ/wAxW2J4fJSVEkD7tfBK5hO8G7TYOHhcHsXUmrjSoYlh8U5I2jRspR0SN3E8d1xZ3Y5Vf5QGiezmjxGMejNaGWw/xACWONulotv9kLU6itKfNq/zVx+TrBl6myNBLD3i7e9vQs7ksihWLyv4yFwz56+582L29imib8Xu/MrH1AU+XCi63/mVMh8Axv4FVRrnkvjlV1bAf7ER+8q6tS1OWYLT3Fi4yv8AeleQfCywv4xYIleTQeUHgTpaOKqa2/m0hDrcmSAAnszNaqf0E0udhdY2qa3O3KY3tvYuY617HpBAI7F1lU0zZGOje0PY8FrmuFwQRYgg8QqO071ESMLp8O9Nh3+buPpt6dm5xs4dR39ZWGLfDo7VngSXqi29GdMKTEY9pTTNf7TDukZys9h3jt4dC3a4zp6iekmzMdJBNEfpMe0jiCOPcV0Xqk1inFIXRT2FRABmI3CRh3CS3I33EDdwO69hryMR1Lqi9olS2WCvF6vFRMjmjXpV58Zkb+qhhj8W7T86tfUdEG4LEfbknd/uFv5VS2tqXNjVYf8A3GN92NjfwWikjq4YWucKiOGT1SRI2N9xf0Tua6437l3HR3KIR3o1b0y+Nc2nsEFHJRRyNfPUN2Za03yMPrl9juJG4Djc34BVJqowh1Ti9M0NuIn7d/0WxjMCftZR2kLWaIaJTYnUebQFgdlLyXuygNBAJtxJ3jcAuktANX0OEwlrTtJZLbSUixdbg1o5NHQtU3DFrdae5Mn8z2bfSar2NFUyn/Dp5X+DCVyNg07Y6mF7zZjJonONr2aHguNue4FdS6zqjJg9Yemncz37M/MuX9H8DkrqmOkiLQ+YlrS4kN3AuNyATwB5KMBLtzb/AJwJeTov9N+D/wCZf+xm/wCCy8J1tYZVzsp4Z3OkldlaNlILm1+JbYcFU39nvE/1tJ+0k/pLf6C6lq6ixGCqmkpzHC5znBj5C7exwFgYwOJHNaZ1Yyi2pck7ZdaqfygdJNlSR0THWdUvzv8A/iZy73ke6VbBXKWs7STz/E5pQfQjOwj+pGSL97szu9a8Krrs2/C5Jk+CXeT9o6ZauWscPQgj2TeuSTiR2MB98KudIcPNLWTwAFuxnkY3pAa45DfssulNU2jvmWFQtLbPnHnD7ixzSAEAjpDco7lSuu3C9hjEruU7I5hu5luR37zCe9XaLu5kSXo/7GLWkdG4DiQqaaGoabiaJknvNBWeq/1HYptsHjYXXdTySRHpAzF7QfsvA7AFYC5NkembiZoims3SXzDDJpQbSPGxjtxzvuAR2C7vsrnzVho959ikERbdjHbaToyR+lv6i7K37SlvlA6S7WrjoWn0KZm0fY/4r+APYy3vlSLyetHslPNXOG+d4iZ9RnrEdrjb7C6Na7OM5+sjF8sgWu3DdjjMzuU7Iph3tDHfvMce9XDqVxbb4PCCbugc+A9jTdn7hb4KF+UbhpvSVAG75WFx6/Rcz4Z/Be+Tni2+qpD9Cdv8D/yeKWf6mJGXwC4kXauSNYFSJMUrHjnUyDwOX8F1u42C41xyo2lTPIOD55X+88lR7OXvyfyEzqTVpTiPCKJo50zH97/TPxcpOtfo/TCOkgYODII2+DQtgudN7k2ZhERYgLyy5xx/WxiVNiFU2GpOzZUSsax7WvaMri3dcXAuDzWJWa8MWkaW7aOO+67I2h3cTeyvLBtaTWjHqR+NdNDBDi0gga1uaNkkgbwErrl+7kSMpPb1qdeTjm2FZ7O1it9bK7N8Mqp3DMKqcRqckTHzSyuLnHed7jdz5HchfeSV1DoBog3C6JlMCHPuZJHD50juJHUAAB1AKzlyVdKqb2zGPnZWvlIVO+ij6p3/AP1gfivn5OEHyla+3BsDQe0yE/cFheUTVh1bTxc46cu995A/gKkPk5wDzSqfzM7W+DAfzLF8Yf6/uP8AcWPpXo+yvo5qV/CVhAPsvG9ju5wBXJEsUtLOWm8csEne17Hcuwhdmrn7X7onsKplexvoVXoydAlaBb3mj9wrXgW6k634ZMl6kH06xxtdXy1beEzYXdhEMbXjucCO5dL6uYcmE0bbW/u0ZPaRf8VySV2To/Bs6SBlrZIIm+DACtvtBKMIxREDYLyyo7W1p9XUGLZKWpcxgp4iWWa5hN3kktcDv4eCjb9e2KlttpCOsRNv8Tb4KrDCsnFSWuTLqRI/KLooWyUsrQBPIJWutxcxuTKXdhJA7T0LSeT/AH/6s63+Ulv2Z4+PfZQauxCpxCozyOkqJ5LNG4ucbcGta0cOO4DpXQep7V+/DYHTTgCoqALt/VsG9rCfavvNuob7XV23VGP25PbMVy9lhhF6vCea4xsOQ9N6oyYlVvPOpmHc15aPgFf+NaGis0fjpGtBfHSxSRdUjIwWgE8L3LftFc11U7ppHSW9KV7nW473En7yuzKaLJG1o4Na1o7gAutmycFXr0NcfU5B0dxqSgq4qllw6GQEjgS29pGEHpFwuusMxFlRDHPG7MyVjXtPSCLhc2a5dFfMcSc9jbRVd529AcT8q0djje3IPCnuoDS3aQvw6R3pQ/KxXO8xuPptH1XG/Y5MuKtrV0fqI8PRJNds5bgs9vnOhb3GRpP3KntSVLnxmE/q2SyfuFv5lZ3lBVZZhjGD/FqmNPYGvf8Ae0Ki9G9Jp8Pn84pnBsmRzLlocLOtfcd3ILLFg5Y8kvLEvJ2Gi5l/Tji/6+P9jH/JWHqc08rsTnnbVStc2GNhAaxrd7nEbyB0BUrMSyuLlLWjJSTJXrQ0k8wwyaVptI9uxj4Xzv3XF/ZF3fZXKStjygNJNrVx0THejStzv6NpIARfrDLe+VtfJ70YFpsQe3j/AHeO43W3Okd178o7iruO1j0dx+WYvl6KnGllaP8A19V+3l/5LDrcTlnIdNNJK4CwMj3PIHQC4ncuzNg32W+AVf68cJEmESPDBmgkilFhvALgxx3dT79gKirNi5pdCWw4kR8nPFCJKumJ3ObHM0dYLmvI7QWeCufFMSZTQSVEhsyGN8jj1NBJ+5czansUNPjFPvs2bPA7se05f3w1Wjr80kMFCykY6z6p/pdOyZvdbtdlHZdacmlyyOlepKfBQ2MYm6qqJal/rTSPkO+9sxJtfoHDuX0ptJKqJgZHWTsa3g1ksjWjnuAdYKX6lNGfO8TbI9t46Ru2N+Ge9ogeu93D6i6V2LfZb4BWsjKjVLt9O9EKOzjetxuonAbNUzSgHMBJI94B4XAcTvsVLNTGLCnxiEHhOH05P1hdvi5rR3ronSfBm1NFUU+UDawSMBA4EtNiOw2XJOF1pp6iKaxvBNHJbndjg7x3LKq1ZFcopaIa0zsTEp9nDJIfmRvd4NJXGMcZcQ0C5dYDtO4fFdb6X4iBhVTO03Bo5Hi3MOjNreK5MpagxvbI3ixzXi4uLtIIuOe8LR7Oi9TJmdoRMygNHAADwX7XMv6csX/Xx/so/wCSzsB1yYrPVwQunZaaoiiPyUfB72tPLrVd4NqW3oy6kdGIvzZFRMiJYpqlwqpeZJKQZnEuJY+RlyTck5XC5JWPTamMIjcHCkzEe1JK4eDnWXqLYrZpa2/uRpEpwzBYKVmzp4I4W9DGtaCek2G89ZWZZEWt8kmmxbQ2hq5NrUUscr8oZmeLnKLkDs3nxWVg2AU9GwspoWRNc7OQwWBdYC/gB4IinqetbBsFhYtg0FXHsaiJsrCQ7K4XFxwKIoBpTqywr/T4PdUlawAWHAbkRS5N+WCO6Qau8Pr37Sppg95sC8Oe1xA3AEsINlqGaksHBv5q426ZprfxoizVs0tJv7kaRJsH0Vo6O/m1LFESLFzWAOPa7ifFbSyIsG2+WSer8vYCCDwIsiKARxmrXC2kEYfAC0gg5eBHBSSy9RS235BrcZ0bpawNFTAyYMJLQ8XsTuNliYboNQU0rZoKOKORl7OaLEXBB39hIRFPU9a2DMxjR6mrGtZUwMmax2YB4uAbWuOuy1X6M8K/0+D3URFKS8MD9GeFf6fB7q2ODaLUlGXGmpo4S8AOyC1wL2v4lERzk/LBiVur/DppHSy0UT3vOZznNuSeklbXDMJhpYhDBG2ONt7MaLAXJJ3dZJKIocm+GwZa+FdQxzxuilYHskaWuad4IPEFEUA0cGrrDGOa9lBC1zHBzSG2IcDcEHpBWVi+h1FWSCWppY5nhoYHPFyGgk2HVcnxRFl1y87B9sG0bpaIOFNTshDyC7ILXtwutmiKG98sBRp+rXCySTh8BJJJOXiTvJRETa8A3D8GhdT+amJph2Yi2fzcgAAbbosAFpv0Z4V/p8HuoilSa8MD9GeFf6fB7q+lNq8w2J7ZGUMLXxua9rg3e1zTdpHWCERT1y+LBIcqIiw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66" name="AutoShape 6" descr="data:image/jpeg;base64,/9j/4AAQSkZJRgABAQAAAQABAAD/2wCEAAkGBhQQEBUQEBASDxAPFBQUEBAQEBAPEBAPFBQVFhUSFhUXHCYeFxkjGRcSHy8gJCcpLCwsFh4xNTAqNSYrLCkBCQoKDgwOGg8PGiokHyAyLSwsKiksLCwsLDQyLCwqKSwqKioqKSwsLCwsNCwsLCwsKSksLCksLCwsKSwsLCwsLP/AABEIALEBHAMBIgACEQEDEQH/xAAcAAEAAgIDAQAAAAAAAAAAAAAABgcBBQIECAP/xABHEAABAwIDAwUKCwcEAwAAAAABAAIDBBEFEiEGBzETQVFxkSIjMmFzgZOxstEUFzM1QlNUcoOhwSQlNFJiksMVFkPCgrPw/8QAGwEBAAIDAQEAAAAAAAAAAAAAAAMEAQIFBgf/xAA5EQACAgECAwQHBgQHAAAAAAAAAQIDEQQSBSExFEFRcRMiMjRhgbEWI5GhwfAVMzVSBiVCQ1PR4f/aAAwDAQACEQMRAD8Au1ERAEREAREQBERAEREAREQBERAEREAREQBERAEREAREQBERAEREAREQBERAEREAREQBERAEREAREQBERAEREAREQBERAEREAREQBERAEREAREQBERAEREAREQBERAEREAREQBERAEREAREQBERAEREARYDrrKAIiIAiIgCIiAIiIAiIgCIiAIiIAiLq4jiUdOwyTSNjY3i5xt5utM4MpNvCO0i1+EY9DVtzwStkDdDa4I6wdQthdYTT6GZRcXiS5hF85pg0Xc4NA4kkAdpWuoNpqeeV0MMzZZGC7g25FvvcEygoSaylyRtURFk1CIiAIiIAiIgCIiAIsrCALo41ijaankncdI2k9ZHAdq7yrPe/jZyx0UerpCHyNHGw8FvnPqUVs9sWy3otP2i6MPx8jrbrdqXPqpYpST8IJkbc3tJfUC/DT1K1V5nwqvdTzxzN0dE8O6NL6jsXo/Dq1s0TJWG7ZGhw6iFDp55W1nU43pFTapwXJ/odlERWzgBERAEREAREQBERAERLoAiIgCrjfLTSOgic0ExMec9tQCR3JKsdcJoQ8ZXNDmniHAEHzFaWR3RwWdLf2e2NmM4Ki3N0snwiR4uIgyzzzF19B0Eq26lji0hjsjiNHEZgD1c6xS0bIhljY2No+ixoaOwL7LWuGyOCTW6rtNztxgqjehgcsUTZzVzTNc7I9jzlaCeGVrbBdHc1/GSeS/UKW73R+wDyrP1US3Nfxcnkj7SqySVqO9RNz4XPPcXMUQrCvnlAiJdAEREAREQBafH9qIKENNQ5zRISG5WF/DU3tw4rbqst9nydP96T1MUdstscouaKiOovjXLozffGvQfWv9C9DvWoPrZPQvVEpZU+0TPWP/D2n8X+/kenIsQY6ETg97cwSBx07gjNfsVYbHQHEsVlrZBeKE3ZfXXhGP7bnrK2G1uOchg1PCwkSVMMTABxyBgzdWmnnUl2BwH4JRMYRaSTvkl+OZ3N5hYeZTN+kmo+HU4EF2XTzn3ye1eXeVJvAwP4JXSNA7iXvjOjKTq3tU93Q47ykDqZx7qA3b5N3uK++9nAeWpOXaLyU5vw/wCM6OCrTYjGzSVscl7Mcckg5srtNepQ/wAqw7Ef8w4fj/VH9D0Mi4sdcX6R+S5LoHjgl0UE3n7XOpIhBC7LNODdw4sj4E9Z4LSc1FZZY09Er7FXDqzd4rtvTU7+SLzJLe3JRNMj79GnBdGfb50YzS4dWxxjjI5jMoHTa91ot0GCtdG+seM0jnFrHOsSALFxHjJJ1VkSRgixAIPEHgo4uc1nOC1qIUae11Y3Y6vOPwNJgu3FLV/JzNa4cWSd7cPHYra/6nF9dH6RnvVHbxNn20lYQwWjm74wD6P8wHnsVvtgNjaPEKcvkbIJo3ZZMstgTxDgLc4UcLpOW3Bcv4dRGlaiMntfwzj6FsslDhdpBHSCCO1aTGdtaSl0kmaXj/jYc7+wL6Q7JwsgZTt5QRR3s3lHAm/8xHFVBvH2fZR1eWG4ZKwPyk3s69jxW1tk4roV+H6SnU3bJSZcWze0bK6Hlo2uY3MW2fbMbc+i6GPbf0tGSxzzJKOMcfdEHoJ4BQfYmrqJqP4HSAsJe4zVDhZsTDzN6XEKR026Kly9+fNK86l3KZbuPE2WsbLJr1TezS6ai6SubwnyS6/M+mE72KWdwY9r6cuNgZMpb4u6boFNWOuLg3B4c4VB7c7Jf6dOGtJdDKC6Mu8IEcWnq0VkbqcZdPRljzd1O7ICTclnFuvaPMs12yctsiTX6CmNK1Gnb2vxJtdavFtpaelF55mM/pzXcepo1Xdq6QSsyEuANrljsrtDfiql3qbKxUrYpoWuaZHFj7uL8xsXA3OvSpLZSisoo6DT16i1VzbWfAn2zO28VfJJHC14EQBzusA4E20HFSNVLuU+Wn8mz2lbQWapOUcszxGiGn1Drh0WPoQfe/8AN/4sf6qJbmf4yTyX/ZS7e/8AN/4sf6qI7mv4yTyX/ZV7P5qOxpf6XZ+/AuQqOYnt5TUr+Tn5aN3Nmhks7xg84W+q6lsbS97g1rRckmwAVV4qyTH6trYWllJTkjliOOa1yOk6Cyntm48o9TjaLTwtlm3lBdWTCk3k0kzskRmkd0Mp5D+i3cOLZxcQzgdDoXtPYvngez0NHEI4WBoHF303HpJ5ytllW0VJr1mV7nVu+7Tx8WZRYutPtbVOioZ3scWPZE4tc3iCOcLZvCyRwi5SUfE3KLzudt637ZN6QrH++K37ZN6Qqt2peB6D7PX/ANyPRBVZb69WU1uOaX2WKCf73rftk3pCpFu/qXYjW8nXONXG2GRzWzd2GuuwXF1rK1WLal1JKuGW6CXaZtNR54RAbJlPQvRR2JovscHowtBtthNFRUb5RSQiQjJF3sX5R2g7OPmWktPKKy2Xq+PwsmoRg8siWzzDildTtN+QooYgRrrkaLjzu9SuZotoqp2S3ZCopWTyTzwPl7oNjytGS+lx4+K3XxSR/bar+8KWnclnHU4/EHp7LNqswo8sYz595N6qmEjHMcLteCCPERZec9oMKNLUyQOv3DiAeF2E3aR5vUrV+KWP7ZVf3hRLb/YMUUbJo5ZZgTlkMhBLb+D5uZa3qUlnBa4PbTTbsU87u7GCwt3eO/CqFhJvJF3t9+N28D2WUoVKbqcd5Cr5BxsyoGUeUGo/K6uq6mpluicvimm7PqJJdHzRkqk97t/h+vDk2ZfzursKhG8rY91ZEJoReeEHued7DqWjx86Xx3R5G3Cb40alOfR8huimDsPsOLJHg9ehU3VMbtdphRTOpqgmOOW3hDLklHT0XFh1q4jVMy5y5uS181xa3WsUTThjwHFKJV6mTxylzRWG+yMXpnfStIPNoV9dykZDag/RzMHivYn1LT7b1xxWuZBSAythBaHNF2kuN3O+7pxVm7I7OtoaZsI1d4Ujv5nniVFBbrdy6F/UWqjh0aJe0+7w55N0qd3zj9rh8cR9tXFdU7voH7XD5I+0pNT7BV4H72vJ/QlW6JtqD8R/rU4UJ3R/N/4j/Wpst6PYRT4j71Z5lZ764+9QHnDnjzED3L57k3aVI5rxaeOz7+pfbfX8jB993srr7kuFT+F/kUH++dlf0j5/qWmq631D9kg8v/jcrEVd76v4SDy/+NysXewzk8L97r8zU7lPlqjybPaVtKpdyny0/k2e0raWun9gm4z75L5fQg+9/wCb/wAWP9VCd1WIMgnmllcGMZCSXHr9am2975v/ABY/1UC3b4MyrkngkHcvh487SHaOHUq9ufS8jqaHa+Gz39M8/wAjdvxZ2PVgpxJyFIzuuTvZ8oB49fDTmVn4XhkdPGIoWBjGiwAFvP1rz/iNBNhlXluWyROzMeNA4czh4uZXZsdtUyvgDwbSMsJWc7Xe4reifrNS6lbiumcK4Spf3f75vzN+iIrh50837Q1Dvhc/dv0ml+kRYZz41zwKocXTAucQaae4LnEaM04ru47svVvqpnNpZnNdLIQRE8gguJBBtw1WMM2fqIRNJLTyxsFNOC58bmtuWiwuQuU08n0L0tHZ0k1nC8CNFYWSsKM7BlTvc784O8hJ7TFBLKd7nfnB3kJPaYpKvbRzuKe6WeRdSq7bipNficGHsN2MIMv3jq7zhvrUo2n29gpWPDHiWcaNjYC6z+bMRoFWGxe0AgxD4TUhxEmfO/K5xa55uXWtw5lavmm1E8lw3SzUZ345pPb5l6U8AY0NaLNaAAOgDmX1XRw3G4aj5GVshHEA6jrHMu9dWotNcjiyTT9bqFq9o8IFVSywEeG0hp6HDge1bS61mK7RwU1+Wla1wF8mpeepo1WJ4xzNqtymnDqedmSOhluCWyRO48LPYfeF6K2exVtVTRztIPKNBPidzjtXnzGpuVqZZGMc1sj3OaMp0BP6qXbudtBRk084cIHm7XZXHk3HjfxFc+meyXwPY8X03aaI2R9pd31LnUf2x2rZh8Oc91I42jZ0np6gtrh2KxVDc0MjZB0tN7dagO9rZyabk6mEF7YW2ewcRrfOBz8beZXLZNRzE8xoaYWaiMLeSO9stsvFVwfC6xraiaq7ok2sxp0DG24Cy2bN29CCCIXacG8tKWf23sqTo8aqIWhsM00bOYMe9rb8500WzG39eAB8JfoB4QFz49QqsbIJc4noLeF6qU24WrHcstYL0w7CIaduWCJkTehjQF3LqgYt4uIDUVJ87Iz6wphsjvWdJI2GsDRnIa2ZgLRm4Wc3r6FNHUQ6Ywc3UcG1UE5tqXl1LPVO76D+1w+SPtK2avEY4mh0r2xtOgLiACegKkt5OMtq6vNFd8cTQwODXWc7iSNE1LzHA4HB9qUu5Jk/3RH93/iv9am91V26vaeKCB1PO7kjnLmOfcNIPEX4Cysd+JxCMTGVgiPB+YZT1FSUtbEVOJQktVP4sgG+od5g++71BdfcmNKn8L/IuhvW2hjqTHDATIIiS9zQS3MbWF+fn4L4bq8eZSSyMnJjbMG2e4ENzNJ0J5tCVXcl6XJ2o1S/hTh39cfMudV3vq/hIfL/AONynLMWidGZRKwxDjIHDIPPwVXb2Noo6lsUEDuVDHF7nsBc0G1gL8/Eqe6S2M5HCoSerg/BnLcoO/T+Tb7StpUhuvx1lJVPE92MmZlzlpytcDcXVxx4vC6PlWysMY4vDhlHWVjTv1ME3GoS7VKXc8fQiW94/u8eVj/VRPc2P2yTyR9YWy3pbUQzwtp4H8qc4c9zAXNAF7ajQ6qN7usZbSVmebMyORhY52V1mkm4J0UE5fepnR0tUv4ZOPe88iztu9kRXQHKAJ47mJ3T/QfEVUGz+My4bVZ7EFhyzRnTM0cW26RxCv2ixKKYExSNkA45XA261UG9aOF1U18BzvcCJwzUBw4E25/ctr449eJBwfUOWdLasxf5FvYTirKmFs0TszHi48XiPjXa86ofYvbGXD3lpY6SB/hssdD/ADN8fiVnRbzKEtBMr2nnaYZiR2Nspa7k1z6lDWcNtosagty7sErstXtTQPno54o2h0kkbmsaSAC4+M6BbVLKdrKOZGTjJSXcUMd1mIfUN9NF70+KvEPqG+mi96vpLqv2aJ3ftBqvCP4f+lC/FZiH1DfTRe9bvZLBpcGnNXiDRDA5jog5rhKeUcQQLMueDXaq3lBd8fze3y8fsvWHTGtbl3G8OK36yS09mNs+Tx1O38aOHfXH0EvuT40MO+uPoJPcqJIRQ9okdb7P6f8Aul+X/R6ZwrEo6mJs0JzRvvlOUtvYkHQ68QV3FGN2w/dkHU//ANj1J1eg8pM8ZfBQslFdzaC45FyRbERjIOgdgTIOgdgXJYWDOWYtZV7j2OHEK1uGQOIhvepladXNbq5g8XMetTjF2PdBI2I2kLHBh6HFpt+dl5+wnFJcPquVAIkjJEjHA90D4QN/HrdVr54wu47XCtL6bfNe0lyXx8T0BBhcbGNjbG0MYAGjKNAFwnwGnebvp4Xkc7omOI7Qo1hG9Wjmb3xzoHc4eLtH/kNFuP8Ae9Dx+GQ6i/hi9lLGVb6YKNlGqreJRln5n3fstSEWNLB5omD1BQDeVsfT08TainZyUpka3K06OJ4G3SDbgpViO8mihaSJhKRpliBfra/HmWlwqnmxeoZVTxmKjgOaCF3hSP5nn/6yis2S5R6lzSdopfpbG1FePf8ADBOcNaeRjz+FkZmv/NlF/wA12cg6B2LIas2VnGEchyy2zjkHQOwLJCyiyanHkx0DsCFg6B2BckWDOTGVYDB0DsXJFkZOPJjoHYFmyyiDJx5MdA7E5MdA7AuVkWGMsxlTIOgdiyiDJjIOgdgTIOgdgXJYQZYREWTAREQBQje5C59AAxrnnlmEhrS42s/WwU3WMq1lHdFom093obI2JZw8nmP/AEub6mX0UnuWRhc31MvopPcvTt0JVbsvxPRfaOz/AI1+JGd3Ubm4bA1zS1wDrhwII747iCpKsALKsxWFg83bP0k3PxeQiItiMIiIAVodoNjKatHfo7PGgkZ3Lx5+db5FrKKl1N67JVvdB4ZVlZuWNyYann05Rh0HRdvFfGn3LSX75VMy/wBDHX/NWyii9BDwOmuMatLG78kQzA91tLTkOfeoeLayeDcf0jRTFjAAABYDmGgXJFJGEY9Ec+7UWXPNkmwiItyEIiIAiIgCIiAIiIAiIgCIiAIiIAiIgCIiAIiIAiIgCIiAIiIAiIgCIiAIiIAiIgCIiAIiIAiIgCIiAIiIAiIgCIiAIiIAiIgCIiAIiIAiIgCIi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6582" name="Picture 22" descr="http://t1.gstatic.com/images?q=tbn:ANd9GcR-EuedJ7uH9Ma77eWrgLwlrSVkpkYJNS9rm3qFihj09OVGqN-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7520" y="3918359"/>
            <a:ext cx="1743075" cy="1524001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63389"/>
            <a:ext cx="3753355" cy="249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 descr="PHOTO: House of Cards is an original series presented by network Netflix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0251" y="1658696"/>
            <a:ext cx="3200233" cy="18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1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Traditional Business Intelligence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happen?</a:t>
            </a:r>
          </a:p>
          <a:p>
            <a:pPr lvl="1"/>
            <a:endParaRPr lang="en-GB" dirty="0"/>
          </a:p>
        </p:txBody>
      </p:sp>
      <p:pic>
        <p:nvPicPr>
          <p:cNvPr id="193538" name="Picture 2" descr="http://3.bp.blogspot.com/_xFg-Y8Ow2sU/TK3wBHEdIUI/AAAAAAAADRc/ospB037CcR8/s1600/icy_windshi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032" y="2178603"/>
            <a:ext cx="5053263" cy="379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Next</a:t>
            </a:r>
            <a:r>
              <a:rPr lang="nl-NL" dirty="0" smtClean="0"/>
              <a:t> </a:t>
            </a:r>
            <a:r>
              <a:rPr lang="nl-NL" dirty="0" err="1" smtClean="0"/>
              <a:t>generation</a:t>
            </a:r>
            <a:r>
              <a:rPr lang="nl-NL" dirty="0" smtClean="0"/>
              <a:t> </a:t>
            </a:r>
            <a:r>
              <a:rPr lang="nl-NL" dirty="0" err="1" smtClean="0"/>
              <a:t>analytics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happen?</a:t>
            </a:r>
          </a:p>
          <a:p>
            <a:pPr lvl="1"/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happen?</a:t>
            </a:r>
            <a:endParaRPr lang="en-GB" dirty="0"/>
          </a:p>
        </p:txBody>
      </p:sp>
      <p:pic>
        <p:nvPicPr>
          <p:cNvPr id="194562" name="Picture 2" descr="https://encrypted-tbn3.gstatic.com/images?q=tbn:ANd9GcT6SNyB8SBv4n_SAJ40aYX-q_vZ0jK-dvFNkj9-8CGc-R0MgUD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257" y="2238363"/>
            <a:ext cx="5512259" cy="368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Tijdelijke aanduiding voor 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b="33056"/>
          <a:stretch>
            <a:fillRect/>
          </a:stretch>
        </p:blipFill>
        <p:spPr>
          <a:xfrm>
            <a:off x="447676" y="1340767"/>
            <a:ext cx="8696323" cy="4464497"/>
          </a:xfrm>
          <a:prstGeom prst="rect">
            <a:avLst/>
          </a:prstGeom>
          <a:ln>
            <a:noFill/>
          </a:ln>
        </p:spPr>
      </p:pic>
      <p:cxnSp>
        <p:nvCxnSpPr>
          <p:cNvPr id="30" name="Straight Connector 29"/>
          <p:cNvCxnSpPr>
            <a:stCxn id="5" idx="0"/>
            <a:endCxn id="5" idx="2"/>
          </p:cNvCxnSpPr>
          <p:nvPr/>
        </p:nvCxnSpPr>
        <p:spPr bwMode="gray">
          <a:xfrm>
            <a:off x="4795838" y="1340767"/>
            <a:ext cx="0" cy="446449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31" name="Straight Connector 30"/>
          <p:cNvCxnSpPr>
            <a:stCxn id="5" idx="1"/>
            <a:endCxn id="5" idx="3"/>
          </p:cNvCxnSpPr>
          <p:nvPr/>
        </p:nvCxnSpPr>
        <p:spPr bwMode="gray">
          <a:xfrm>
            <a:off x="447676" y="3573016"/>
            <a:ext cx="8696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41" name="Straight Connector 40"/>
          <p:cNvCxnSpPr/>
          <p:nvPr/>
        </p:nvCxnSpPr>
        <p:spPr bwMode="gray">
          <a:xfrm>
            <a:off x="781050" y="5495925"/>
            <a:ext cx="8362949" cy="252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/>
            <a:tailEnd type="arrow"/>
          </a:ln>
          <a:effectLst/>
        </p:spPr>
      </p:cxnSp>
      <p:cxnSp>
        <p:nvCxnSpPr>
          <p:cNvPr id="45" name="Straight Connector 44"/>
          <p:cNvCxnSpPr/>
          <p:nvPr/>
        </p:nvCxnSpPr>
        <p:spPr bwMode="gray">
          <a:xfrm flipH="1" flipV="1">
            <a:off x="778904" y="1345531"/>
            <a:ext cx="2146" cy="415992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 bwMode="auto">
          <a:xfrm>
            <a:off x="4508937" y="885825"/>
            <a:ext cx="64229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cs typeface="Arial" pitchFamily="34" charset="0"/>
              </a:rPr>
              <a:t>To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Improving Business Value of IM &amp; BI</a:t>
            </a:r>
            <a:endParaRPr lang="nl-NL" dirty="0"/>
          </a:p>
        </p:txBody>
      </p:sp>
      <p:sp>
        <p:nvSpPr>
          <p:cNvPr id="51" name="TextBox 50"/>
          <p:cNvSpPr txBox="1"/>
          <p:nvPr/>
        </p:nvSpPr>
        <p:spPr bwMode="auto">
          <a:xfrm rot="16200000">
            <a:off x="685800" y="1609725"/>
            <a:ext cx="44512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cs typeface="Arial" pitchFamily="34" charset="0"/>
              </a:rPr>
              <a:t>Value</a:t>
            </a:r>
            <a:endParaRPr lang="en-US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8629650" y="5514975"/>
            <a:ext cx="39087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cs typeface="Arial" pitchFamily="34" charset="0"/>
              </a:rPr>
              <a:t>Time</a:t>
            </a:r>
            <a:endParaRPr lang="en-US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 rot="16200000">
            <a:off x="76200" y="4410075"/>
            <a:ext cx="114127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cs typeface="Arial" pitchFamily="34" charset="0"/>
              </a:rPr>
              <a:t>IT Cost Driven</a:t>
            </a:r>
          </a:p>
        </p:txBody>
      </p:sp>
      <p:sp>
        <p:nvSpPr>
          <p:cNvPr id="56" name="TextBox 55"/>
          <p:cNvSpPr txBox="1"/>
          <p:nvPr/>
        </p:nvSpPr>
        <p:spPr bwMode="auto">
          <a:xfrm rot="16200000">
            <a:off x="-238655" y="2428875"/>
            <a:ext cx="179004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cs typeface="Arial" pitchFamily="34" charset="0"/>
              </a:rPr>
              <a:t>Business Value Driven</a:t>
            </a:r>
          </a:p>
        </p:txBody>
      </p:sp>
      <p:cxnSp>
        <p:nvCxnSpPr>
          <p:cNvPr id="65" name="Straight Arrow Connector 64"/>
          <p:cNvCxnSpPr/>
          <p:nvPr/>
        </p:nvCxnSpPr>
        <p:spPr bwMode="gray">
          <a:xfrm flipV="1">
            <a:off x="2371725" y="2143125"/>
            <a:ext cx="6772275" cy="3352801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/>
          </a:ln>
          <a:effectLst/>
        </p:spPr>
      </p:cxnSp>
      <p:sp>
        <p:nvSpPr>
          <p:cNvPr id="59" name="Rounded Rectangle 58"/>
          <p:cNvSpPr/>
          <p:nvPr/>
        </p:nvSpPr>
        <p:spPr bwMode="gray">
          <a:xfrm>
            <a:off x="967059" y="4619006"/>
            <a:ext cx="1587056" cy="788276"/>
          </a:xfrm>
          <a:prstGeom prst="round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Diagnostic</a:t>
            </a:r>
            <a:b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Analytics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 bwMode="gray">
          <a:xfrm>
            <a:off x="962741" y="4614297"/>
            <a:ext cx="1587056" cy="788276"/>
          </a:xfrm>
          <a:prstGeom prst="round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Predictive</a:t>
            </a:r>
            <a:b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Analytics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gray">
          <a:xfrm>
            <a:off x="963462" y="4622174"/>
            <a:ext cx="1587056" cy="788276"/>
          </a:xfrm>
          <a:prstGeom prst="round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Prescriptive</a:t>
            </a:r>
            <a:b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Analytics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gray">
          <a:xfrm>
            <a:off x="968272" y="4613312"/>
            <a:ext cx="1587056" cy="788276"/>
          </a:xfrm>
          <a:prstGeom prst="round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Descriptive</a:t>
            </a:r>
            <a:b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Analytics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 rot="20012480">
            <a:off x="7431394" y="2617322"/>
            <a:ext cx="169437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 smtClean="0">
                <a:solidFill>
                  <a:schemeClr val="accent1"/>
                </a:solidFill>
                <a:cs typeface="Arial" pitchFamily="34" charset="0"/>
              </a:rPr>
              <a:t>BI&amp;Analytics</a:t>
            </a:r>
            <a:r>
              <a:rPr lang="en-US" sz="1400" dirty="0" smtClean="0">
                <a:solidFill>
                  <a:schemeClr val="accent1"/>
                </a:solidFill>
                <a:cs typeface="Arial" pitchFamily="34" charset="0"/>
              </a:rPr>
              <a:t> Maturity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1083911" y="4389396"/>
            <a:ext cx="136255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cs typeface="Arial" pitchFamily="34" charset="0"/>
              </a:rPr>
              <a:t>What happened?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2710342" y="3550542"/>
            <a:ext cx="153247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/>
                </a:solidFill>
                <a:cs typeface="Arial" pitchFamily="34" charset="0"/>
              </a:rPr>
              <a:t>Why did it happen?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5019638" y="2419868"/>
            <a:ext cx="146354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cs typeface="Arial" pitchFamily="34" charset="0"/>
              </a:rPr>
              <a:t>What will happen?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6515100" y="1435327"/>
            <a:ext cx="242887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cs typeface="Arial" pitchFamily="34" charset="0"/>
              </a:rPr>
              <a:t>How we can make it happen?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192267" y="1384112"/>
            <a:ext cx="3246054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/>
              <a:t>Governance</a:t>
            </a:r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400" dirty="0" smtClean="0"/>
              <a:t>Business Value and Adoption</a:t>
            </a:r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400" dirty="0" smtClean="0"/>
              <a:t>Process and Governance</a:t>
            </a:r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400" dirty="0" smtClean="0"/>
              <a:t>Technology</a:t>
            </a:r>
            <a:r>
              <a:rPr lang="en-GB" sz="1050" dirty="0" smtClean="0"/>
              <a:t/>
            </a:r>
            <a:br>
              <a:rPr lang="en-GB" sz="1050" dirty="0" smtClean="0"/>
            </a:br>
            <a:endParaRPr lang="en-US" sz="1050" dirty="0" smtClean="0"/>
          </a:p>
        </p:txBody>
      </p:sp>
      <p:sp>
        <p:nvSpPr>
          <p:cNvPr id="78" name="Rectangle 77"/>
          <p:cNvSpPr/>
          <p:nvPr/>
        </p:nvSpPr>
        <p:spPr>
          <a:xfrm>
            <a:off x="6517920" y="3630018"/>
            <a:ext cx="262608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/>
              <a:t>Delivery</a:t>
            </a:r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400" dirty="0" smtClean="0"/>
              <a:t>User Experience</a:t>
            </a:r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nl-NL" sz="1400" dirty="0" err="1" smtClean="0"/>
              <a:t>Competitive</a:t>
            </a:r>
            <a:r>
              <a:rPr lang="nl-NL" sz="1400" dirty="0" smtClean="0"/>
              <a:t> </a:t>
            </a:r>
            <a:r>
              <a:rPr lang="nl-NL" sz="1400" dirty="0" err="1" smtClean="0"/>
              <a:t>Costing</a:t>
            </a:r>
            <a:endParaRPr lang="nl-NL" sz="1400" dirty="0" smtClean="0"/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400" dirty="0" smtClean="0"/>
              <a:t>Agility</a:t>
            </a:r>
          </a:p>
          <a:p>
            <a:pPr marL="180000" indent="-18000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400" dirty="0" smtClean="0"/>
              <a:t>Sustainability</a:t>
            </a:r>
            <a:endParaRPr lang="en-GB" sz="1050" dirty="0" smtClean="0"/>
          </a:p>
        </p:txBody>
      </p:sp>
      <p:sp>
        <p:nvSpPr>
          <p:cNvPr id="79" name="Right Arrow 78"/>
          <p:cNvSpPr/>
          <p:nvPr/>
        </p:nvSpPr>
        <p:spPr bwMode="gray">
          <a:xfrm rot="13561193">
            <a:off x="4780173" y="3592861"/>
            <a:ext cx="630032" cy="556853"/>
          </a:xfrm>
          <a:prstGeom prst="rightArrow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>
            <a:off x="4662489" y="3286125"/>
            <a:ext cx="26930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+</a:t>
            </a:r>
            <a:endParaRPr lang="en-US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770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3.88889E-6 0.7236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8438 -0.1222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6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43507 -0.2865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4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65208 -0.4310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/>
      <p:bldP spid="56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58" grpId="0" animBg="1"/>
      <p:bldP spid="67" grpId="0"/>
      <p:bldP spid="70" grpId="0"/>
      <p:bldP spid="72" grpId="0"/>
      <p:bldP spid="73" grpId="0"/>
      <p:bldP spid="74" grpId="0"/>
      <p:bldP spid="7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solutions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88612" y="3227428"/>
            <a:ext cx="6111826" cy="1465354"/>
            <a:chOff x="1488612" y="3227428"/>
            <a:chExt cx="6111826" cy="1465354"/>
          </a:xfrm>
        </p:grpSpPr>
        <p:sp>
          <p:nvSpPr>
            <p:cNvPr id="18" name="TextBox 17"/>
            <p:cNvSpPr txBox="1"/>
            <p:nvPr/>
          </p:nvSpPr>
          <p:spPr>
            <a:xfrm>
              <a:off x="1488612" y="4312565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In-Memory/MPP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6944" y="4301679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Hadoop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4943" y="43234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Streams</a:t>
              </a:r>
              <a:endParaRPr lang="en-US" dirty="0"/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1551766" y="3227428"/>
              <a:ext cx="1728192" cy="1008112"/>
            </a:xfrm>
            <a:prstGeom prst="round2DiagRect">
              <a:avLst>
                <a:gd name="adj1" fmla="val 6589"/>
                <a:gd name="adj2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25000"/>
                    </a:schemeClr>
                  </a:solidFill>
                </a:rPr>
                <a:t>Data Ware House</a:t>
              </a:r>
              <a:endParaRPr lang="en-US" sz="16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3712006" y="3227428"/>
              <a:ext cx="1728192" cy="1008112"/>
            </a:xfrm>
            <a:prstGeom prst="round2DiagRect">
              <a:avLst>
                <a:gd name="adj1" fmla="val 6589"/>
                <a:gd name="adj2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25000"/>
                    </a:schemeClr>
                  </a:solidFill>
                </a:rPr>
                <a:t>Big Data at Rest</a:t>
              </a:r>
              <a:endParaRPr lang="en-US" sz="16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5872246" y="3227428"/>
              <a:ext cx="1728192" cy="1008112"/>
            </a:xfrm>
            <a:prstGeom prst="round2DiagRect">
              <a:avLst>
                <a:gd name="adj1" fmla="val 6589"/>
                <a:gd name="adj2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25000"/>
                    </a:schemeClr>
                  </a:solidFill>
                </a:rPr>
                <a:t>Big data in Motion</a:t>
              </a:r>
              <a:endParaRPr lang="en-US" sz="16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51766" y="1114526"/>
            <a:ext cx="6048672" cy="1560518"/>
            <a:chOff x="1551766" y="1114526"/>
            <a:chExt cx="6048672" cy="1560518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1551766" y="1664795"/>
              <a:ext cx="1728192" cy="1008112"/>
            </a:xfrm>
            <a:prstGeom prst="round2DiagRect">
              <a:avLst>
                <a:gd name="adj1" fmla="val 6589"/>
                <a:gd name="adj2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25000"/>
                    </a:schemeClr>
                  </a:solidFill>
                </a:rPr>
                <a:t>BI &amp; Reporting</a:t>
              </a:r>
              <a:endParaRPr lang="en-US" sz="16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21" name="Round Diagonal Corner Rectangle 20"/>
            <p:cNvSpPr/>
            <p:nvPr/>
          </p:nvSpPr>
          <p:spPr>
            <a:xfrm>
              <a:off x="3712006" y="1666932"/>
              <a:ext cx="1728192" cy="1008112"/>
            </a:xfrm>
            <a:prstGeom prst="round2DiagRect">
              <a:avLst>
                <a:gd name="adj1" fmla="val 6589"/>
                <a:gd name="adj2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25000"/>
                    </a:schemeClr>
                  </a:solidFill>
                </a:rPr>
                <a:t>(Predictive) Analytics</a:t>
              </a:r>
            </a:p>
          </p:txBody>
        </p:sp>
        <p:sp>
          <p:nvSpPr>
            <p:cNvPr id="24" name="Round Diagonal Corner Rectangle 23"/>
            <p:cNvSpPr/>
            <p:nvPr/>
          </p:nvSpPr>
          <p:spPr>
            <a:xfrm>
              <a:off x="5872246" y="1666932"/>
              <a:ext cx="1728192" cy="1008112"/>
            </a:xfrm>
            <a:prstGeom prst="round2DiagRect">
              <a:avLst>
                <a:gd name="adj1" fmla="val 6589"/>
                <a:gd name="adj2" fmla="val 0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25000"/>
                    </a:schemeClr>
                  </a:solidFill>
                </a:rPr>
                <a:t>Visualization &amp; Discovery</a:t>
              </a:r>
              <a:endParaRPr lang="en-US" sz="1600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pic>
          <p:nvPicPr>
            <p:cNvPr id="131074" name="Picture 2" descr="http://www.deloitte.com/assets/Dcom-Netherlands/Local%20Assets/Images/Thumbnails/Branches/Chemie/waarzeggersbol_56x56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8196" y="1320901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31080" name="Picture 8" descr="http://upload.wikimedia.org/wikipedia/en/b/be/ProjectManagementDashboar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156" y="1391660"/>
              <a:ext cx="886064" cy="517524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</p:spPr>
        </p:pic>
        <p:pic>
          <p:nvPicPr>
            <p:cNvPr id="131082" name="Picture 10" descr="http://gephi.org/wp-content/uploads/2010/05/tutorial_visualization_thumb2-263x300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92677" y="1114526"/>
              <a:ext cx="722993" cy="824707"/>
            </a:xfrm>
            <a:prstGeom prst="rect">
              <a:avLst/>
            </a:prstGeom>
            <a:noFill/>
          </p:spPr>
        </p:pic>
      </p:grpSp>
      <p:sp>
        <p:nvSpPr>
          <p:cNvPr id="35" name="Round Diagonal Corner Rectangle 34"/>
          <p:cNvSpPr/>
          <p:nvPr/>
        </p:nvSpPr>
        <p:spPr>
          <a:xfrm>
            <a:off x="1551767" y="4882058"/>
            <a:ext cx="6048672" cy="838804"/>
          </a:xfrm>
          <a:prstGeom prst="round2DiagRect">
            <a:avLst>
              <a:gd name="adj1" fmla="val 6589"/>
              <a:gd name="adj2" fmla="val 0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Information Integration &amp; Governance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b="33056"/>
          <a:stretch>
            <a:fillRect/>
          </a:stretch>
        </p:blipFill>
        <p:spPr>
          <a:xfrm>
            <a:off x="447676" y="1340767"/>
            <a:ext cx="8696323" cy="4464497"/>
          </a:xfrm>
          <a:prstGeom prst="rect">
            <a:avLst/>
          </a:prstGeom>
          <a:ln>
            <a:noFill/>
          </a:ln>
        </p:spPr>
      </p:pic>
      <p:sp>
        <p:nvSpPr>
          <p:cNvPr id="34" name="Rectangle 33"/>
          <p:cNvSpPr/>
          <p:nvPr/>
        </p:nvSpPr>
        <p:spPr bwMode="gray">
          <a:xfrm>
            <a:off x="3881438" y="1104901"/>
            <a:ext cx="1519237" cy="4733924"/>
          </a:xfrm>
          <a:prstGeom prst="rect">
            <a:avLst/>
          </a:prstGeom>
          <a:solidFill>
            <a:schemeClr val="tx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5457825" y="1104901"/>
            <a:ext cx="1519237" cy="4733924"/>
          </a:xfrm>
          <a:prstGeom prst="rect">
            <a:avLst/>
          </a:prstGeom>
          <a:solidFill>
            <a:schemeClr val="tx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2300287" y="1104900"/>
            <a:ext cx="1519237" cy="4733924"/>
          </a:xfrm>
          <a:prstGeom prst="rect">
            <a:avLst/>
          </a:prstGeom>
          <a:solidFill>
            <a:schemeClr val="tx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the power of Big Data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9" name="Pentagon 28"/>
          <p:cNvSpPr/>
          <p:nvPr/>
        </p:nvSpPr>
        <p:spPr bwMode="gray">
          <a:xfrm>
            <a:off x="7047296" y="1412875"/>
            <a:ext cx="525985" cy="4330700"/>
          </a:xfrm>
          <a:prstGeom prst="homePlate">
            <a:avLst>
              <a:gd name="adj" fmla="val 6553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Content Placeholder 3"/>
          <p:cNvSpPr>
            <a:spLocks noGrp="1"/>
          </p:cNvSpPr>
          <p:nvPr>
            <p:ph sz="half" idx="4294967295"/>
          </p:nvPr>
        </p:nvSpPr>
        <p:spPr>
          <a:xfrm>
            <a:off x="7543040" y="1794579"/>
            <a:ext cx="1679042" cy="3779845"/>
          </a:xfrm>
          <a:prstGeom prst="rect">
            <a:avLst/>
          </a:prstGeom>
        </p:spPr>
        <p:txBody>
          <a:bodyPr/>
          <a:lstStyle/>
          <a:p>
            <a:pPr marL="180000" indent="-180000">
              <a:spcBef>
                <a:spcPts val="1800"/>
              </a:spcBef>
              <a:buClr>
                <a:schemeClr val="tx2"/>
              </a:buClr>
            </a:pPr>
            <a:r>
              <a:rPr lang="en-US" sz="1800" dirty="0" smtClean="0"/>
              <a:t>What happened</a:t>
            </a:r>
          </a:p>
          <a:p>
            <a:pPr marL="180000" indent="-180000">
              <a:spcBef>
                <a:spcPts val="1800"/>
              </a:spcBef>
              <a:buClr>
                <a:schemeClr val="tx2"/>
              </a:buClr>
            </a:pPr>
            <a:r>
              <a:rPr lang="en-US" sz="1800" dirty="0" smtClean="0"/>
              <a:t>Why did it happen</a:t>
            </a:r>
          </a:p>
          <a:p>
            <a:pPr marL="180000" indent="-180000">
              <a:spcBef>
                <a:spcPts val="1800"/>
              </a:spcBef>
              <a:buClr>
                <a:schemeClr val="tx2"/>
              </a:buClr>
            </a:pPr>
            <a:r>
              <a:rPr lang="en-US" sz="1800" dirty="0" smtClean="0"/>
              <a:t>What will happen</a:t>
            </a:r>
          </a:p>
          <a:p>
            <a:pPr marL="180000" indent="-180000">
              <a:spcBef>
                <a:spcPts val="1800"/>
              </a:spcBef>
              <a:buClr>
                <a:schemeClr val="tx2"/>
              </a:buClr>
            </a:pPr>
            <a:r>
              <a:rPr lang="en-US" sz="1800" dirty="0" smtClean="0"/>
              <a:t>How can we make it happen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 bwMode="gray">
          <a:xfrm>
            <a:off x="452664" y="1412875"/>
            <a:ext cx="6602186" cy="4332062"/>
          </a:xfrm>
          <a:prstGeom prst="rect">
            <a:avLst/>
          </a:prstGeom>
          <a:solidFill>
            <a:schemeClr val="tx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07" y="1669403"/>
            <a:ext cx="1132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Traditional</a:t>
            </a:r>
          </a:p>
          <a:p>
            <a:pPr algn="ctr"/>
            <a:r>
              <a:rPr lang="en-US" sz="1600" dirty="0" smtClean="0"/>
              <a:t>BI &amp; IM</a:t>
            </a:r>
            <a:endParaRPr lang="en-US" sz="16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328826" y="1488512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Structured Data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5380" y="105436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Capture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84661" y="105436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61736" y="105436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Analyze</a:t>
            </a:r>
            <a:endParaRPr lang="en-US" sz="1600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907632" y="1490649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Pre-defined Filtering and Aggregation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486062" y="1490649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Answers to known Questions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28" y="329065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Big Data</a:t>
            </a:r>
          </a:p>
          <a:p>
            <a:pPr algn="ctr"/>
            <a:r>
              <a:rPr lang="en-US" sz="1600" dirty="0" smtClean="0"/>
              <a:t>Features</a:t>
            </a:r>
          </a:p>
        </p:txBody>
      </p:sp>
      <p:sp>
        <p:nvSpPr>
          <p:cNvPr id="14" name="Plus 13"/>
          <p:cNvSpPr/>
          <p:nvPr/>
        </p:nvSpPr>
        <p:spPr>
          <a:xfrm>
            <a:off x="1111382" y="2573208"/>
            <a:ext cx="443734" cy="43204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8826" y="3109760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Unstructured &amp; Streaming Data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907632" y="3109760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Categorizations and Predictive Analytics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5486062" y="3109760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Revealing answers to unknown Questions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2855445" y="2573208"/>
            <a:ext cx="443734" cy="43204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4434251" y="2573208"/>
            <a:ext cx="443734" cy="43204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6012681" y="2573208"/>
            <a:ext cx="443734" cy="43204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>
            <a:off x="1183390" y="4190947"/>
            <a:ext cx="407730" cy="360040"/>
          </a:xfrm>
          <a:prstGeom prst="mathEqua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>
            <a:off x="2894467" y="4190947"/>
            <a:ext cx="407730" cy="360040"/>
          </a:xfrm>
          <a:prstGeom prst="mathEqua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4473273" y="4190947"/>
            <a:ext cx="407730" cy="360040"/>
          </a:xfrm>
          <a:prstGeom prst="mathEqua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6051703" y="4190947"/>
            <a:ext cx="407730" cy="360040"/>
          </a:xfrm>
          <a:prstGeom prst="mathEqua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698" y="4838823"/>
            <a:ext cx="1580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Improved</a:t>
            </a:r>
          </a:p>
          <a:p>
            <a:pPr algn="ctr"/>
            <a:r>
              <a:rPr lang="en-US" sz="1600" dirty="0" smtClean="0"/>
              <a:t>Business Value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2328826" y="4657932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(Potential)</a:t>
            </a:r>
            <a:b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Customer Profiling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3907632" y="4657932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accent5">
                    <a:lumMod val="25000"/>
                  </a:schemeClr>
                </a:solidFill>
              </a:rPr>
              <a:t>Maximise</a:t>
            </a:r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 Marketing &amp;</a:t>
            </a:r>
            <a:b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Sales Hit-Rate</a:t>
            </a:r>
          </a:p>
        </p:txBody>
      </p:sp>
      <p:sp>
        <p:nvSpPr>
          <p:cNvPr id="25" name="Round Diagonal Corner Rectangle 24"/>
          <p:cNvSpPr/>
          <p:nvPr/>
        </p:nvSpPr>
        <p:spPr>
          <a:xfrm>
            <a:off x="5486062" y="4657932"/>
            <a:ext cx="1460938" cy="1008112"/>
          </a:xfrm>
          <a:prstGeom prst="round2DiagRect">
            <a:avLst>
              <a:gd name="adj1" fmla="val 6589"/>
              <a:gd name="adj2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Actionable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</a:rPr>
              <a:t>Information</a:t>
            </a:r>
            <a:endParaRPr lang="en-US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5305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9" grpId="0" animBg="1"/>
      <p:bldP spid="33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21" grpId="0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BIG Data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6688"/>
            <a:ext cx="777875" cy="241300"/>
          </a:xfrm>
          <a:prstGeom prst="rect">
            <a:avLst/>
          </a:prstGeom>
        </p:spPr>
        <p:txBody>
          <a:bodyPr/>
          <a:lstStyle/>
          <a:p>
            <a:fld id="{525A3C56-E491-49B2-93F3-63532DF516B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Opening </a:t>
            </a:r>
          </a:p>
          <a:p>
            <a:pPr lvl="1"/>
            <a:r>
              <a:rPr lang="en-US" dirty="0" smtClean="0"/>
              <a:t>About CGI</a:t>
            </a:r>
          </a:p>
          <a:p>
            <a:pPr lvl="1"/>
            <a:r>
              <a:rPr lang="en-US" dirty="0" smtClean="0"/>
              <a:t>Introduction BIG Data</a:t>
            </a:r>
          </a:p>
          <a:p>
            <a:pPr lvl="1"/>
            <a:r>
              <a:rPr lang="en-US" dirty="0" smtClean="0"/>
              <a:t>BIG Data </a:t>
            </a:r>
            <a:r>
              <a:rPr lang="en-US" dirty="0" smtClean="0"/>
              <a:t>demonstrator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AutoShape 2" descr="data:image/jpeg;base64,/9j/4AAQSkZJRgABAQAAAQABAAD/2wCEAAkGBhMSERUUEhQWFRUWGBsaGBgYGRgXFhgdGhUVFxoZGBgaHCYgHR0jGRUXIC8gIycpLCwtGh8xNTAqNSYrLSkBCQoKDgwOGg8PGiwkHyQsLCwsLCwsLCwvLCwsLCwsKSwsLCwsLCwsLCwsLCwsLCwsLCwsLCwsLCwsLCwsLCwsLP/AABEIAM8A9AMBIgACEQEDEQH/xAAcAAACAgMBAQAAAAAAAAAAAAAABQQGAgMHAQj/xABBEAACAQIEAwUGBAQFAwQDAAABAhEAAwQSITEFQVEGImFxgRMykaGxwUJS0fAUI2LhBxUzcoKSorJDc8LxFiRT/8QAGQEAAwEBAQAAAAAAAAAAAAAAAAIDBAEF/8QAJREAAgICAwABBQEBAQAAAAAAAAECEQMhEjFBEwQiMlFhcUIU/9oADAMBAAIRAxEAPwDuNFFJuK9o1tHKgzsPe5KvmevhTRi5OkLKSirY5rwmqFxDtlebRCEHMiPkW/SkvE+M3ygPtVBbm5dj6VdfTv1knmXh0nFcdsW/euLPQan5UqvdtU19nbZvEkKPua53grt4rmuexKHUHK5ZuWgBG5plZx6LtCnnC/SarHBD0SWWXg9xva7EEErktqN2ylj/AN0Cqyvac37gUXr1xtSBORZAnYRU27jfadzJ7QHcH3T5xHzrDE8JtW7bMLaIQNSoiNROp1qvxpfiT5t9jTCccxiDTM0cnAA9DLU+wHapnOXJLdJyE+Qbf0rnZxAA0ux/z/vWnH8bKINfa66SxBA5wQddYpZRg1tDJyXTOwtxNVXNcDIBvI2+E1uw+MS4JR1YeBB+lcctf4nX7aZFTL0li8ejg1swHam/cJe6vdiSfZqmXxDKAfSs3xJst8jR2WiqDw/tPcYBrdzMvicw8tRIpsna9lHfth+uQwY6gNv8RQ/p5LrYLNH0tFFQ+HcWtX1zW2nw2YeYqZUGmuyqdhRRRXDoUUUUAFFFFABRRRQAUUUUAFFFFABRRRQAUUUUAVHjvaos5s2DBkgsBM5QcwHSDpNVXinE8hCvJkBYERPWDTXjXC/ZYti0raLKRlGsPmzx1M/KKU8fsWxbuX1IVUIyo+rExuTy2M/CvTxpKGjDNty2RbWJA99wOcEID89dR9ay/hkdiSACo/Ft4KP3ypfgeOLi3I9lbVVIuM4kkBTOpIG5gfGpa4Rbz57onNHdYnKFGwy7ExuTzNMtrRzpke/2hw1vuZtdu4oYAdJBgGnWC4atxFYBlDay4hgPBBz86W9m+ySm6bjICQxyquoHKRp4Dyqy4vE+zfIVYvE5QpJA8lBPyridL7gf8JuEtWba5VXzJEk+ZqDxy37Wxdt2bclkIkeYMR5A1B/jbrNl9jcB5ZwUH/TufjTnhvtQQLgYqwJzKuVVAH6Zj8K5yT6Cmjk+IwuQwQZ5aafE/aal8JRLz+zZGJUSAzRPXUaafTyq9XeFreBuqAGYkFNMrcxlHUD41Wf4XO4OFs4hnRvwWyF0OoOYaeVJxS2x7bJKcO9nqLLDyK/KBW3C4os0ZWB5yZ09afOrIqm6htkicrQSN98pMbT8K0YwiJEHnVopPpk236VtFODvZh/ovuNYHw5idPDSrLaxCsAVYGRI8R1HWtWIsoRo0TyYEfA7VhhwsZMq5pJAEBLk6mOSvzj+9CVdA9m+3YyuXQlGO8bT1jr9asWA7SOkC93x+YaGqmMeEuBHDKH9xwZUn8rK3usNon1pnbYERMx4EfI/3rjjGemgTlHaL1hMelwSjA/WpFc8TQ81P5lMMOnn61jhP8R2sXmtYgi4oOjroYIB18eoPxrHkwcdo0wzX2dFoqLgOJW7yhrbSCJ6HXqKlVnaa7LJ30FFFFcOhRRRQAUUUUAFFFFABRRRQAUUUUAIe1OEDKrGdOY3HSuV8UtPiVZBIAYFunICOgjWI1J9a7TxDD57bLtI08+XzikfAcHaswxtrLR/NgSSJ58hvpy2rXjyVCjNKP3lP7G9i7qpPsyAxkm4Mk75ZXU7GY1pXxPjsMyIirBIJIB2rtBNcYxVxbV24k652JbmT5dNTofOuwyuWuglBIkdl+1N61dyyGW4QIbYEmARG1W7Edp7VlnUaXZhmy5hptJzSfIRBmkPAcNauOGJHdhicqr7pB1bciajLhWv3XyopUse+DG53LHTWdvlXeN9i2TsTjWvmWvgjmIZNBqeXQ8zVpucatmy/sZbIoAgGDrEL10qqYa3ZwntGvHMsBZYd0n3ionmCBTvhPGf4m0TZUgBwBplGig6HaNa7SdCsVJxJiAFwl9gNgUVQPX717j7GKxNhsrNYdDpbF1SHUj8eUypzDQnQyAetWH2W+ZyfImP36VhicMe4VUsm+Yajzj46nUV1q3Vgml4cV4q9xBu6kvlfUg6cm57jnXUrFlXtrmAMqPPVddfWtHG+wP+YK11GFt1aEaD/MAH/qDz0B309KYJZKAKdCoAPoIqmKraOTukxPd7Okf6F17f9JOZKT4y1jElWt2yg1DrMsdO6YIgyJBgEdauJqDfuS3gPrz/AE+NUcExeTFvCsVaxYKXZWYDTyadC40PhIj7U3xfDXsEZlgHQEEsp8m/XWq9i+Gyxa2xS5qJEgMPytHLx3qy9je0REYbETB0QsZj+gtzH5T6dKlOUob7HilLRHYg6ilfGOBJfE+68aMPo3UfOnvHez7rjU9kYt3g2hOgdVLaeLdPPpSLBcbVjlbusDBB01GhHSfhTRyRmhXCUWOMMWVVy6ZQNR4dKsXC+0QMLdMHk3L16edV1bxUDSRA+9YtfVuRBqk8cZqmLGbi7R0EGiqhgONXMOwS4CUO3PTqh5jw+lWrDYpbihkMg/vXpXmZMTh/hthkUjbRRRUigUUUUAFFFFABRRRQAUUUUAeEVR8XxA2MSbBbKl1u7GpWQGnXqdPOrzVN7acNDX7DZshzDvdMrAn5H5VbC90RyrVkvh/apclwXAVKTI3gcj/t1GvKekGuY8RzXcRcyKWJYwFGbnpEV0PHWbftUZdHIbLGoYDRl096AZC856bSeGYdESLahBPeUCCJM6jfnsdtB0qyik9E+Vi7/D3gjWxcN22VkAQw3kk7elWnHW7Vq0z5BCgtC6SeQEcydK34JIXzqlf4mYrEMiLh5hXGbKe8WiRp0X6nwqW3IfSRzPieGum4Wvqyu5nvbSxmF0IMT15V07gOAvLg7K20kRmbkTmJbQ+RHyqgfx2PJUOtxhmHdNsQdecLXaMLjUBFvbQeUxtVba2icv6Vh8Zdt6NbI8/1it9pzfUWWXRnDAaiCDmnQjQbkHTw1q3MoIgiR41pwfD7asXRFUmdQInaT8gPSuPMmtoIw3ok2bQVQo2AiofE+Fi6JGjjY9fA/rU+isyk4u0anFNUyh41yhKkENtB+vlGs+VQwKvPFuELeXo491vseoqmYrCtbYq4gj9yPCvSxZVkX9MU4OLF5Pebz+1YXLQYQazuDvH0+leVQRDFu1DiyLd4FipDW7ogsGXVcynfoddQTVS7UrN8X7Qhb4DFejbMvmGB+VNbzSa0XMKroVJIEhlHKZHPlt8qi8SXRTn+x+wgL/tH3rHDW++J86k3rYIX/aPqTWv2RQZ2IRfzNoD5Dc+grS6rZAbYNkctYugEE5knx1IB5HmPWssNZbD3QFYlYkk7AT+I7DpNIH44hMKDcPIsMq8tQg7xHmfSo/aJGNpSWJg6gaJqNIUaaHnWdrtroouzoWF4rbdsgYZxy/Q8/SplccwvGLiQAZjadx5EEH51fOznbBbwC3O6/wC/3PxrHPF7E1RyeMs9FANFQLBRRRQAUUUUAFFFFABSftTghcsHqpzA8x5U4rC+kqR4U0HxkmLNXFnNOKXfbWl72R7bKQYjvEe9p15kcxzqx9ncYzge2OW4BuDKGdJPy+NV7jGENt4Gg1jnAJ2IO4BP7imnYuw2Zw42Uf8Acem492t+RLi2Y06LTe4iEtsxEMmhXx5eh5GqdxRyyoxOssD4zBn99an8eRmu27JbKp0L7SpDQCdNjEefKlWG4d/Cl1vMzc1zksIk6qTv8J2rmKKX+nZysj2ElgOpintx9SR10+1YpwjMue+Rh7Q15C6w/wDgPn5VXe1t0+0c4eX7q5I1AlPeMHUAa08ZpukccX6X3B8TLgLBznSeX+74cqbKABFcKuhrVu3bLszCSxJMyeXkOlNux2Aa9iFknKneOp2BH1MD41CeJN60UjPijsE0Zh1pdRUPjH+b+DDOOoqBxjA27yQzBSPdaRI/UeFeVXeMcVzd1dV5D85H4j/QD8T6xTHid2mLLLapoTYvBtbbK3oRqrDqDWltBNWXgwD2yr97vTr4jcRttyqVh+F5GJUyIiDvuPQ1s51pkCizXoq+tZU7qD5gVA4lhbYX3FknoBQpW6AreHx7opCmJ2JElfKaT4viwz/zi+fq0mR4MDtVoODT8orRiuEW3WCvl4U7gwTQtwboAGXVuUMo08mI1plhsWbilGR1JEAkd3/qEifCk/8ADZGI25GPrGx+VT+Hi4jhpUrB9wBMx2GblAkmp7O6Izfy3AvWwwB1GULmHgy6+tSf4zBzK2LqEbFbu3xBqxYLFW30uW1ueDDvDwrzinZ2w6Z7CAMN0OgbwBnQ1OSpjJ6NnZztXbLeyJYA+7nifiNI+FW6ua4fg1i5sXT1Gh6EEaEHxq5cCvMqi07l491joSOh6nx5/WObF/0iuPJ4xxRRRWU0BRRRQAUUUUAFFFFAFN7RWlYuDoU11/K3PykkVL7II+S4X17wUHmQBz8e9HpPOoHb9fZvauAGCcrHlz38wx+Fb+D44Wsn/wDNwJ5weR+1b/zx6MUlxZL7QWAWE81+hP61CsYgR7O/JSRkb8SEba/v9GvG2j2Z0KkkGd9tMp2BnrvSvE4aN9j4fY0+OpwSYjtOyt9vsBiXZWB9rpoDDJA/GqHuknSZmNwNZCfEWLmZAQQIA7sbKACRrG8xNOO0XDLzIPYXSjIZXoNZIn8O2+3Wk7YQ47DNau5sNiFYAHX2bFRPugwUJOoGxEiRpXacdDJ3szxeAtWF9pirjNvAgByAJ7wT12jcTV87J8MW1ZzBcpuwxHMCO6D6a+tVbhGBu4nEIMQqhkH8wIcy905pU7rmJGh6V0SKTI/EcCiilPFOIaFVPdGjEbk/kX7nlU4xcmDZq4rxORlX3dv95HIH8o5n0pME1k6k7/voBoBW2CTJ+WwHQeArdh7Mn9+tbYxUUTbJ3CAF0O7CQPL9n4U2qvW8T/NVuQIA8tvpVhqGVU7GiBAO/wAaTcWUh9dhoDypzMa9KjkTvXIOnZ1iGvGaKY4jhvNPh+h/Wk96ZgiCORrSpJ9CkPiFvN3huPpUrszwh71ydra+8ev9I8fHlWNWfsvjwU9lABXUQIkfqKjmbUbQ8O9kbGdm3Q5rJzDodG9OR+VRMPxRrbQynTcbH1Bq40q4zj8Kg/8A2HRSNpIzegGvpWaGZ9PZRwQgxlgGb1kEr/6igajTcDqB8Rp0rPCY6I1leX6g1F4b2ose3b+HJEDWRowkDVNxBI1HXYU7xOOw9xZy9/8ApG/rp+tXUn1WhOK/Y54djxcXfUfOplUPC8QhyUBUqdRMnw6AgjaauXD8eLqgjeASPOsubFx2ujRjyXpkqiiis5YKKKKACiiigBZ2hwa3LLZgDGsETy1+U1U+HIDZCgnSQJ3EHQHyGlXrEjumOk+ccqpwXLcKj3SMy/HUfAj4Vu+meqMmdbM34t/JyOASrAQeYMiJ5GYg162LbKN7g2A2Zh0E7XByn3tulLO0Ng+xdlMEDXSdJG4+VQ+AcazgpcWDz1kMNsynqOY32qziromuh4YIDKcytqD19ORGxB1FKuIcLDaroRt4eXh4fDpTTAYlDcNsvvzOzGNDPJxtP4hvWzE4coYNOnen2K1Ww7P3Gt2i9zIVnKWWM/KC3Nhr51YFYESNQaqOIw7EHIcpPwP7/fWoq8eNhCxfIkjMDrEkDuDk2v73qUsT7sbl+iz8Qx49wMFEhWboToFX+o/KkgbMegGgHICf2ZpLaxDX76H8CmVAMqAO8TPMmNSd/hTrDjQVXHGhJGYWtr91PFtPTn+lZYezJArRjL2ZjGw0HkKp7Qpoq0Yd8yqeoH0qr1YeD3P5Un8Mj9PrUs61Y0TffPLp9a1V6TRUVoY8qBxq7bW0Wuch3TznkBUnF4tbSlnMAfE+A6mqT2nW9dT2raAfg/Kv3PWmX7BbN+B4ol2ADDHkeflVt4N2dbu3TcA5rkIaf+W0Vy2xhjGZu6vXmfBRz+gq38F7cXLARbk3LZE6++gmBB/ENOfxrk5TcdFIqKexZ2j41jVxLYe/cIE6FJRSpnKRl5HbU7zSTB3Um5buIGLCJJh9wZVtSGEeomuk9o8Ba4lhvaYdg123qvJuptsDtPLxrj+I4tauXFCMRcmCCCDm2jw161GEtbHlH9DzgvAyt8XFdgizzAJkRk03EHXTbzq1rcI2qvYTFNCgxKaiPi3x/SnytIkbHUVqhXhGRJwmPVLgzoGGgJO+XqI86suJtezK3LMQOQ2g8vLnVI4hiktpmuMFA68/ADc+lPMFxAoigkOrCRl7wI0IZSPMUslbBOkXHB4sXFzD1HQ9K31XezGKJd1J0gGOhBOvkQV+BqxVgyR4yaNkJco2FFFFTHCiiigAqr8XsqjrA1kqfI6g/OPSrRSjjmGBgkTpHkeWvrV8DqRHMriV/HWM9p0/MpHxGnzqpcJsPausjqQ2UkAjcgjbrIJGnWrrjrXs2yt7rTB6jofEVQcNxrE4e/bsX4uIWARyO9EgAq3hsQa3SadMzRXaLBjcNBmDB+I/vTnhHExdUWrp734WPPwPj+/LSXDiR5EfY0su8ObMAgkHbqP31olGziY4x9k2w0+Q9dKSYvB23txcAM8iJkD+/OpXE8be7qP38sSvuk6bg7ZgD5EdOWDZHOVT3l0g6A/pTJ2tnOuivXxeslDZICLo0x7o0AP5gBOu9NeBdpbOIWbbDTRhzU7ajlPLryPKs7lsgwRBqAvB7Quo8FVzhrgSFNwDdSdwDpMEBoEg6EL90XaG0+y4G4FtyN20HlzP2pfSrH8bFm+VUOcPp7MsZI0kgf0gmIOtMrN9XXMhBB5iqwkmTkmjKmHAcYrl0B92CfmKrfFOIxKLvzP2FbOyGIy4gD8ykfcfSlyPVHUvS6ssVpxOJW2pZzCjf99a34q+qKWYwBuaqaY8Yty09y2xVU/qHNvHXaoRVjG17jXn9o4gD3E/L/Uf6j8q2FZ0OoO4rYRWBrQlQotbCKpKxJI0J17vIDoBtA86Q4gG5chQSZhQBJ000AqzY9lCSSBGxPXp60kXMqlkWc0SoMBhOqlye7p9qnNDxNuAsPYbMrkXQNrZEJ/7j+7/AMBPjFLOJdn1OLbEyM7CWGXKC50LxJgkchz10pw3EVmQptidFzK5Uea6ddqedmuFDFW8QTzUIhPIjvz8ctSlxStjq26RUrODujvqhYA6lRmA8429aiYjtYUlFEkcyNR4Rz15n510/sLw427TswhnaI8Elf8AyzU04n2bw2I/1rFtz1KjN/1DX51KWbi6RRY+Stnz3juIPdJNw5iDAO51/L4fvSmXZntQ2Gb2VzW2dYJM2yZJjwO5H96cdp+zuEW+6YfMAhgtmJhhMgTuF215zrUDhPZ+x7WcUzssj3O6fHNG522ply/IV10dC4DxJTeRl59066ENoDI3EkVea5e+MtLkazlUIuoH4YOgPUAdByrpWDxGe2rj8Sg/ETU/qF0x8L7RuooorMXCiiigAqLj8PnUeDA/A7VKrxhIrqdOzklaoV4rCi4hU+YPQ9apXFOzkqAJaGDb6qyk6qTyJ0jyq9rSzF4cqxMGCZnlW3E/GYWVO1icrk7BjqPP9JpnRj+HBtV35efT1+taVDC0Cw6geMGK0oVmu9ezGTvrM+kGoeIsSOh5Ebjy6jw2pP2z4kbVgKphrjRIMEBYYkEeIArzsxxS69jNdbP3oE6PlA1Mjcz8YNLyXLiNxdWOExx0S4ASOY3Piv6a+tbHs6SDmXqPv0rC7ZDj6H9a1WFdT0PWRr4MOdMcMb+HDCCJB/fofGkeIsX8MS9iWX8Sc46+PmPhVnVQ/LK3TkfFT9q1MnXeuNWCZXbV8lVcqQrDMD4ddNx4jbnFTOH4v2dxX/KQfOD+lMjsBEgGQNo8RGx15Vr/APxtbnfDMiZhmKhc0bnKp0B2Ex10rlUjvYv7cdsmfuJp0HQfmbx6Co/+G2L1vW/Jx/4n7Uov9k77X7gA7mdouPIDjMYYDcyI20p3wnsylkhszM/WSoHkAfrNSipOV0O+KVFvvYpV3OvTc1CuY4nRRHzNQncKCSQANSToBVfwnatnxdpbelouFMjVp0nwHhV3JImo2XB+Gh0Ic6nY9D+lVu4hUlToQYNXMCknaDBai4OejfY/auTXoRYlrp3YTD5cID+ZmPzy/wDxrmeWuvcAw3s8NZXoiz5kSfmayZ9RNGLsn0j7Xcb/AIewchi68qnOOreg+cVt4z2ntYZ0Rzq28fgXXvH15DxrmfFO0DYy61xhlA0VOarrln+ojUjxqWPHb30POdLRCVYED+/mfE716KKwvXgoljA+ZPQDma3GYyY11DsNiC2DVWBBRmSDvAYx8iK5NbsteuWsphA2Zx/t1A8dQPjXVOxdzuOJ/F9v71HMriUxupFlooorCagooooAKKKKAIV5YY1mh0r3FDUeP/3WKVbtGSSps13sEj+8oPjsfiKS8b4Uq2yylyeSyDMA7TrMTz6VYKU8WuS6qOX3/tVcTbl2I+ikdqf8Pr2KsW79lpYKT7IgqSDrI/q6g0pwmH9mioNMojpqN/nNdgsYX2cGfwQ25kjUH5t8qqmOs4PiGY4e4qX/AMpBQv5qwBP+4etcjl22y8oapFYwGKB7s7bfpU8NSHFYV7L5WBVlNNsPfDqCPUdDWqMrING9hO9SUuhgFuakbPz8j1qKGrIa7VQUyv4Yr4jkRtXuEtMpzTCke7+fqP71JtW7gHuG4vMKQWXxKnUjwB+NeXbmp1BI3jWPMcq5pnCvYnBYywS2HufxVskscPej2okyRZYQD5LH+01OsYlLjezBC3gAWslgXUkTlnQMRzA1HSpTCd9ahcU4RaxA/mpmI2cHLdXpD846MCPKk4yj+I9qXZT+1nFHa61mCqodQdCx6nw6fGlPDLmW9abo6n/uFdHTsxbvYcreuPiLiTlLAJdVeQDCSY8Swqq3Oxp9sy27mdUYBxoLiSuYDfKTEag6cwKhK27KJqqOmZdfPam+D7Po6n2hDA6QDpv1FU7sZjLjvalXTNMrclrmVXIBZjqQwBMaDpXQ+DL/AC835ndvi5j5AU2bK0tHMcFy2c7472evW8eLYQnDuAUcbKWYJ7M6byZEnUeVX7j3G0wlnMdWOiL1MfQczWntDj7dprRusAqFrkc2KrlUKOZm4D6VzjjHFnxN03H05KvJRyA+55moq8lORR1C6I+KxbXHZ3Msxkn98hUHD2Stx+jAEfHWpKrNaeK3mtWWdRJX4QSASfCYrSSPMVi1txmOp2HXx8qyOEDTpnaNPDwXoJ/vNVKxaa+xZ2Y8yFGZo8th6mrhwm/ZMJdXMYnITKyJy5jsxEajaaVTs640TODYLIupUmIJUyJzEkT1Ggq5dkXIY9MwPxDL96rHBVRrOW3ACuygaCTIn5mn/Z3Gr7dra8l1MgiQ4Ef93lpTSS4UJe7L1RXitImivNNx7RRRQAUUUUAQeM6WmYbpDeUb/Kag/wCeW1CF9A5yzyUxOvgetObtsMpU7EEH1EVzLFX2VfZndWI67SCDWnClJUzPlW7Ojg0lsXA17MxAE7n5D4CkvBO0BW2bZkrEKdyk8upWOfL6S7twQACOp9dvpV8eOrT9IN0y3reU7EHyIrj/AGr4SbOIaRALFl5QZnunluCI6+FWysvaHafjqK7H6fj0x5Zb8KQnFb1wZLrC6qjus4m6NR3c41ZSJ3kjrUvh2HbNNvVTowO67wT4f1ehirM+HQ7oh80X6xUjh/Zy03fKZOhRmU+msRXeHDYvPkV8/PpTDBIuWZE8+o8KYY7sgpbPaY5vysdNejfY0f5E6j+W2ZgJK6Kw6wp3FdWWJzi30RXX97GozYBCZIgjZhow8iNY8K2NjLob2d1AIMg5SrQZnQ6dNtND6O+G8C9oA5cZT+XU/PameSKVsFFt0hHdwzbwCI3E5vM8vlWlrXQg1bL/AGcI1tt6N+o/SlWP4YQCHSPH++1EckZdMJQlHtCUr8R8RUnDYwLIZAwYyxAAcmIluTaaa6+NaWssPdOYdG39DXlnvGIII5H7HnTNL0UnY3itvD2/b20e7qFYW1zXEBkZjOoAHWRyG9NMJ2stNhkOF7+gADSDAEZoAlojUDXfaKr2UqZEgjmNDQnCXYkhSpMkEd1Q2sNl0g67rE8wajPFbtlIzrogdpOMNiLi5ipyAgFQQDMEwD5RSoCmuP4VcktcUyd2Xbz0EUt4pwrEjDs2Hgu4GVj3WUHeAdA0bGa7VLQXYm412pt4c5Fh7n4h+FOuaN2/pFWHCB7odSgKkNbbkpBGjAnXUFWHSRXNF7KYiSGXK0gAEjvEmCZnYbk11C3hx7BLa3M5Atq0ArbhECnKw7zElRrt50kJSk9jSSSK5gLN21cNgi3HtD7MblskgswA1EQZJ0IqWtkLfNtgPaESrGQO8IY6bRB8xU/it9rKrcS17W5OXTTKCD0kxpFIU4tfNwvdtC2wWE3OhJk6k6yBXWuKo53sdjHWcOqWkbKNnf8AFsSSD+Zj8AYqd2NxWXEKx2II9IB+1VzA8P8AaTmGnOZMTufPoKvPZ3hqoVMZZIChvePTX+wrqVq2cei8cJ/0gCdRM+ZM/eivMLg9CSTqdIMaaUViklbNMW6ROoooqZQKKKKACuc9ssLkvuR+KHHrofmDXRqqP+IGFlEuDlKn/wAh9DVsLqRPIrRz3E4m4gzWz3hrHUSJB8IphZ46Q3fHd5FfeX+37ioF5vnA+5rCtabvRmLjhscGAMgg7MNvXp9PHlUqaoC8Tay4FrV2PuciDuW/Lpz+tdB4LibaEE96diJIUxsB5/XSKqsmhHGhjgeFfiuDyX9f0ppFRf8AN7X5/kf0rz/N7X5/kf0rNLnJ20dVIl1i9sHcT08PI8vSo3+b2vz/ACP6VvsXw+qyR5EfUUji12jti3ifBWuHMHJMAQ+ug2AO/M71o4LYv2r2WCAQZB1Ro8RsfGrALRrw2T6eEA/OjnriMu7Jdu6CJ26g7jzrG7fQDUj61DYAGSpII1YyT9/lWHtLf5j8/vU1jKvKQ8dgbL+6pU9ViPVahjg1vmQx6E5T8NKdfxVvmM3/ABrclm1cGg9OY9Kssjit2T48noUW8GEAATKBtpFZNtNNW4aIIDMJ6H7Uvu8BufgvEeYn4zNdWaL7B45IhLjyvvWwdebafPSfWl+OsW7hOVVWd8rss+cGmt7h18qULKwnWAV+JrHCcHYA92D8Z+lUUo92JxZSrvZr2ZYq3tMzZiGaTrsAPdgCABFRcTjjaKg23HI6AR5HY+VdDucBZug8Z/tXtns22od1IO4yA/M1x5IrpjKMn4c+OMS4pWc0jUfi/wCkwaUtw93uCbZVdAMqsFOvIx4710+//h5hXIJU6EGNADr8vSnh4aOQAgRyiPICkedPQ3xtFGsWkRFUBe6CQB3obLsBzJP4jUu3jdba+zbMGUyQYB01B3JM+VWpuBodyTrO+nrWyzwe2rh4JImJJgT4V1/UROLDIlosADpRWVFYTWFFFFABRRRQAUq7T4T2mFuDmBmH/HX6TTWsXQEEHY6V1OnZxq1Rw+82sdPqY/T51oxAYjusEA95z+EeHKasN/snfe6620CqGILFgZI0JCzMnxim3D+wroQxsrdYag33Hs1PVbNsEerMxrY5ozqLEHZfsxdv/wCguW2ffv3B73+xd3PwFXLF9i8LZtErdNq7Gl57hMn+pSQpXwAHhFb73BMfcEPiktjpaUgeU6H51FX/AA4Umbl92PWBPxJNSc79HUf4LODJfuSHay4BiRcDT4r+IeRpv/lQB70/CKkWf8PsKup9o3m0fQCnWD4TbtCEBjxZm+pNU/8ARQjwtiS3hlXYD701wOIkQdxU1cMg2UfCtgUVOeZSXR1Ya9NNeha3UVCx/jRpynpXjWSdwPX/AOq30V3kd+NEM8OB6DymizwxVJMmT4n6TFTKK7zk/TvCP6MQviaMlZUUg55lFegUUUAFFFFABRRRQAUUUUAFFFF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data:image/jpeg;base64,/9j/4AAQSkZJRgABAQAAAQABAAD/2wCEAAkGBhMSERUUEhQWFRUWGBsaGBgYGRgXFhgdGhUVFxoZGBgaHCYgHR0jGRUXIC8gIycpLCwtGh8xNTAqNSYrLSkBCQoKDgwOGg8PGiwkHyQsLCwsLCwsLCwvLCwsLCwsKSwsLCwsLCwsLCwsLCwsLCwsLCwsLCwsLCwsLCwsLCwsLP/AABEIAM8A9AMBIgACEQEDEQH/xAAcAAACAgMBAQAAAAAAAAAAAAAABQQGAgMHAQj/xABBEAACAQIEAwUGBAQFAwQDAAABAhEAAwQSITEFQVEGImFxgRMykaGxwUJS0fAUI2LhBxUzcoKSorJDc8LxFiRT/8QAGQEAAwEBAQAAAAAAAAAAAAAAAAIDBAEF/8QAJREAAgICAwABBQEBAQAAAAAAAAECEQMhEjFBEwQiMlFhcUIU/9oADAMBAAIRAxEAPwDuNFFJuK9o1tHKgzsPe5KvmevhTRi5OkLKSirY5rwmqFxDtlebRCEHMiPkW/SkvE+M3ygPtVBbm5dj6VdfTv1knmXh0nFcdsW/euLPQan5UqvdtU19nbZvEkKPua53grt4rmuexKHUHK5ZuWgBG5plZx6LtCnnC/SarHBD0SWWXg9xva7EEErktqN2ylj/AN0Cqyvac37gUXr1xtSBORZAnYRU27jfadzJ7QHcH3T5xHzrDE8JtW7bMLaIQNSoiNROp1qvxpfiT5t9jTCccxiDTM0cnAA9DLU+wHapnOXJLdJyE+Qbf0rnZxAA0ux/z/vWnH8bKINfa66SxBA5wQddYpZRg1tDJyXTOwtxNVXNcDIBvI2+E1uw+MS4JR1YeBB+lcctf4nX7aZFTL0li8ejg1swHam/cJe6vdiSfZqmXxDKAfSs3xJst8jR2WiqDw/tPcYBrdzMvicw8tRIpsna9lHfth+uQwY6gNv8RQ/p5LrYLNH0tFFQ+HcWtX1zW2nw2YeYqZUGmuyqdhRRRXDoUUUUAFFFFABRRRQAUUUUAFFFFABRRRQAUUUUAVHjvaos5s2DBkgsBM5QcwHSDpNVXinE8hCvJkBYERPWDTXjXC/ZYti0raLKRlGsPmzx1M/KKU8fsWxbuX1IVUIyo+rExuTy2M/CvTxpKGjDNty2RbWJA99wOcEID89dR9ay/hkdiSACo/Ft4KP3ypfgeOLi3I9lbVVIuM4kkBTOpIG5gfGpa4Rbz57onNHdYnKFGwy7ExuTzNMtrRzpke/2hw1vuZtdu4oYAdJBgGnWC4atxFYBlDay4hgPBBz86W9m+ySm6bjICQxyquoHKRp4Dyqy4vE+zfIVYvE5QpJA8lBPyridL7gf8JuEtWba5VXzJEk+ZqDxy37Wxdt2bclkIkeYMR5A1B/jbrNl9jcB5ZwUH/TufjTnhvtQQLgYqwJzKuVVAH6Zj8K5yT6Cmjk+IwuQwQZ5aafE/aal8JRLz+zZGJUSAzRPXUaafTyq9XeFreBuqAGYkFNMrcxlHUD41Wf4XO4OFs4hnRvwWyF0OoOYaeVJxS2x7bJKcO9nqLLDyK/KBW3C4os0ZWB5yZ09afOrIqm6htkicrQSN98pMbT8K0YwiJEHnVopPpk236VtFODvZh/ovuNYHw5idPDSrLaxCsAVYGRI8R1HWtWIsoRo0TyYEfA7VhhwsZMq5pJAEBLk6mOSvzj+9CVdA9m+3YyuXQlGO8bT1jr9asWA7SOkC93x+YaGqmMeEuBHDKH9xwZUn8rK3usNon1pnbYERMx4EfI/3rjjGemgTlHaL1hMelwSjA/WpFc8TQ81P5lMMOnn61jhP8R2sXmtYgi4oOjroYIB18eoPxrHkwcdo0wzX2dFoqLgOJW7yhrbSCJ6HXqKlVnaa7LJ30FFFFcOhRRRQAUUUUAFFFFABRRRQAUUUUAIe1OEDKrGdOY3HSuV8UtPiVZBIAYFunICOgjWI1J9a7TxDD57bLtI08+XzikfAcHaswxtrLR/NgSSJ58hvpy2rXjyVCjNKP3lP7G9i7qpPsyAxkm4Mk75ZXU7GY1pXxPjsMyIirBIJIB2rtBNcYxVxbV24k652JbmT5dNTofOuwyuWuglBIkdl+1N61dyyGW4QIbYEmARG1W7Edp7VlnUaXZhmy5hptJzSfIRBmkPAcNauOGJHdhicqr7pB1bciajLhWv3XyopUse+DG53LHTWdvlXeN9i2TsTjWvmWvgjmIZNBqeXQ8zVpucatmy/sZbIoAgGDrEL10qqYa3ZwntGvHMsBZYd0n3ionmCBTvhPGf4m0TZUgBwBplGig6HaNa7SdCsVJxJiAFwl9gNgUVQPX717j7GKxNhsrNYdDpbF1SHUj8eUypzDQnQyAetWH2W+ZyfImP36VhicMe4VUsm+Yajzj46nUV1q3Vgml4cV4q9xBu6kvlfUg6cm57jnXUrFlXtrmAMqPPVddfWtHG+wP+YK11GFt1aEaD/MAH/qDz0B309KYJZKAKdCoAPoIqmKraOTukxPd7Okf6F17f9JOZKT4y1jElWt2yg1DrMsdO6YIgyJBgEdauJqDfuS3gPrz/AE+NUcExeTFvCsVaxYKXZWYDTyadC40PhIj7U3xfDXsEZlgHQEEsp8m/XWq9i+Gyxa2xS5qJEgMPytHLx3qy9je0REYbETB0QsZj+gtzH5T6dKlOUob7HilLRHYg6ilfGOBJfE+68aMPo3UfOnvHez7rjU9kYt3g2hOgdVLaeLdPPpSLBcbVjlbusDBB01GhHSfhTRyRmhXCUWOMMWVVy6ZQNR4dKsXC+0QMLdMHk3L16edV1bxUDSRA+9YtfVuRBqk8cZqmLGbi7R0EGiqhgONXMOwS4CUO3PTqh5jw+lWrDYpbihkMg/vXpXmZMTh/hthkUjbRRRUigUUUUAFFFFABRRRQAUUUUAeEVR8XxA2MSbBbKl1u7GpWQGnXqdPOrzVN7acNDX7DZshzDvdMrAn5H5VbC90RyrVkvh/apclwXAVKTI3gcj/t1GvKekGuY8RzXcRcyKWJYwFGbnpEV0PHWbftUZdHIbLGoYDRl096AZC856bSeGYdESLahBPeUCCJM6jfnsdtB0qyik9E+Vi7/D3gjWxcN22VkAQw3kk7elWnHW7Vq0z5BCgtC6SeQEcydK34JIXzqlf4mYrEMiLh5hXGbKe8WiRp0X6nwqW3IfSRzPieGum4Wvqyu5nvbSxmF0IMT15V07gOAvLg7K20kRmbkTmJbQ+RHyqgfx2PJUOtxhmHdNsQdecLXaMLjUBFvbQeUxtVba2icv6Vh8Zdt6NbI8/1it9pzfUWWXRnDAaiCDmnQjQbkHTw1q3MoIgiR41pwfD7asXRFUmdQInaT8gPSuPMmtoIw3ok2bQVQo2AiofE+Fi6JGjjY9fA/rU+isyk4u0anFNUyh41yhKkENtB+vlGs+VQwKvPFuELeXo491vseoqmYrCtbYq4gj9yPCvSxZVkX9MU4OLF5Pebz+1YXLQYQazuDvH0+leVQRDFu1DiyLd4FipDW7ogsGXVcynfoddQTVS7UrN8X7Qhb4DFejbMvmGB+VNbzSa0XMKroVJIEhlHKZHPlt8qi8SXRTn+x+wgL/tH3rHDW++J86k3rYIX/aPqTWv2RQZ2IRfzNoD5Dc+grS6rZAbYNkctYugEE5knx1IB5HmPWssNZbD3QFYlYkk7AT+I7DpNIH44hMKDcPIsMq8tQg7xHmfSo/aJGNpSWJg6gaJqNIUaaHnWdrtroouzoWF4rbdsgYZxy/Q8/SplccwvGLiQAZjadx5EEH51fOznbBbwC3O6/wC/3PxrHPF7E1RyeMs9FANFQLBRRRQAUUUUAFFFFABSftTghcsHqpzA8x5U4rC+kqR4U0HxkmLNXFnNOKXfbWl72R7bKQYjvEe9p15kcxzqx9ncYzge2OW4BuDKGdJPy+NV7jGENt4Gg1jnAJ2IO4BP7imnYuw2Zw42Uf8Acem492t+RLi2Y06LTe4iEtsxEMmhXx5eh5GqdxRyyoxOssD4zBn99an8eRmu27JbKp0L7SpDQCdNjEefKlWG4d/Cl1vMzc1zksIk6qTv8J2rmKKX+nZysj2ElgOpintx9SR10+1YpwjMue+Rh7Q15C6w/wDgPn5VXe1t0+0c4eX7q5I1AlPeMHUAa08ZpukccX6X3B8TLgLBznSeX+74cqbKABFcKuhrVu3bLszCSxJMyeXkOlNux2Aa9iFknKneOp2BH1MD41CeJN60UjPijsE0Zh1pdRUPjH+b+DDOOoqBxjA27yQzBSPdaRI/UeFeVXeMcVzd1dV5D85H4j/QD8T6xTHid2mLLLapoTYvBtbbK3oRqrDqDWltBNWXgwD2yr97vTr4jcRttyqVh+F5GJUyIiDvuPQ1s51pkCizXoq+tZU7qD5gVA4lhbYX3FknoBQpW6AreHx7opCmJ2JElfKaT4viwz/zi+fq0mR4MDtVoODT8orRiuEW3WCvl4U7gwTQtwboAGXVuUMo08mI1plhsWbilGR1JEAkd3/qEifCk/8ADZGI25GPrGx+VT+Hi4jhpUrB9wBMx2GblAkmp7O6Izfy3AvWwwB1GULmHgy6+tSf4zBzK2LqEbFbu3xBqxYLFW30uW1ueDDvDwrzinZ2w6Z7CAMN0OgbwBnQ1OSpjJ6NnZztXbLeyJYA+7nifiNI+FW6ua4fg1i5sXT1Gh6EEaEHxq5cCvMqi07l491joSOh6nx5/WObF/0iuPJ4xxRRRWU0BRRRQAUUUUAFFFFAFN7RWlYuDoU11/K3PykkVL7II+S4X17wUHmQBz8e9HpPOoHb9fZvauAGCcrHlz38wx+Fb+D44Wsn/wDNwJ5weR+1b/zx6MUlxZL7QWAWE81+hP61CsYgR7O/JSRkb8SEba/v9GvG2j2Z0KkkGd9tMp2BnrvSvE4aN9j4fY0+OpwSYjtOyt9vsBiXZWB9rpoDDJA/GqHuknSZmNwNZCfEWLmZAQQIA7sbKACRrG8xNOO0XDLzIPYXSjIZXoNZIn8O2+3Wk7YQ47DNau5sNiFYAHX2bFRPugwUJOoGxEiRpXacdDJ3szxeAtWF9pirjNvAgByAJ7wT12jcTV87J8MW1ZzBcpuwxHMCO6D6a+tVbhGBu4nEIMQqhkH8wIcy905pU7rmJGh6V0SKTI/EcCiilPFOIaFVPdGjEbk/kX7nlU4xcmDZq4rxORlX3dv95HIH8o5n0pME1k6k7/voBoBW2CTJ+WwHQeArdh7Mn9+tbYxUUTbJ3CAF0O7CQPL9n4U2qvW8T/NVuQIA8tvpVhqGVU7GiBAO/wAaTcWUh9dhoDypzMa9KjkTvXIOnZ1iGvGaKY4jhvNPh+h/Wk96ZgiCORrSpJ9CkPiFvN3huPpUrszwh71ydra+8ev9I8fHlWNWfsvjwU9lABXUQIkfqKjmbUbQ8O9kbGdm3Q5rJzDodG9OR+VRMPxRrbQynTcbH1Bq40q4zj8Kg/8A2HRSNpIzegGvpWaGZ9PZRwQgxlgGb1kEr/6igajTcDqB8Rp0rPCY6I1leX6g1F4b2ose3b+HJEDWRowkDVNxBI1HXYU7xOOw9xZy9/8ApG/rp+tXUn1WhOK/Y54djxcXfUfOplUPC8QhyUBUqdRMnw6AgjaauXD8eLqgjeASPOsubFx2ujRjyXpkqiiis5YKKKKACiiigBZ2hwa3LLZgDGsETy1+U1U+HIDZCgnSQJ3EHQHyGlXrEjumOk+ccqpwXLcKj3SMy/HUfAj4Vu+meqMmdbM34t/JyOASrAQeYMiJ5GYg162LbKN7g2A2Zh0E7XByn3tulLO0Ng+xdlMEDXSdJG4+VQ+AcazgpcWDz1kMNsynqOY32qziromuh4YIDKcytqD19ORGxB1FKuIcLDaroRt4eXh4fDpTTAYlDcNsvvzOzGNDPJxtP4hvWzE4coYNOnen2K1Ww7P3Gt2i9zIVnKWWM/KC3Nhr51YFYESNQaqOIw7EHIcpPwP7/fWoq8eNhCxfIkjMDrEkDuDk2v73qUsT7sbl+iz8Qx49wMFEhWboToFX+o/KkgbMegGgHICf2ZpLaxDX76H8CmVAMqAO8TPMmNSd/hTrDjQVXHGhJGYWtr91PFtPTn+lZYezJArRjL2ZjGw0HkKp7Qpoq0Yd8yqeoH0qr1YeD3P5Un8Mj9PrUs61Y0TffPLp9a1V6TRUVoY8qBxq7bW0Wuch3TznkBUnF4tbSlnMAfE+A6mqT2nW9dT2raAfg/Kv3PWmX7BbN+B4ol2ADDHkeflVt4N2dbu3TcA5rkIaf+W0Vy2xhjGZu6vXmfBRz+gq38F7cXLARbk3LZE6++gmBB/ENOfxrk5TcdFIqKexZ2j41jVxLYe/cIE6FJRSpnKRl5HbU7zSTB3Um5buIGLCJJh9wZVtSGEeomuk9o8Ba4lhvaYdg123qvJuptsDtPLxrj+I4tauXFCMRcmCCCDm2jw161GEtbHlH9DzgvAyt8XFdgizzAJkRk03EHXTbzq1rcI2qvYTFNCgxKaiPi3x/SnytIkbHUVqhXhGRJwmPVLgzoGGgJO+XqI86suJtezK3LMQOQ2g8vLnVI4hiktpmuMFA68/ADc+lPMFxAoigkOrCRl7wI0IZSPMUslbBOkXHB4sXFzD1HQ9K31XezGKJd1J0gGOhBOvkQV+BqxVgyR4yaNkJco2FFFFTHCiiigAqr8XsqjrA1kqfI6g/OPSrRSjjmGBgkTpHkeWvrV8DqRHMriV/HWM9p0/MpHxGnzqpcJsPausjqQ2UkAjcgjbrIJGnWrrjrXs2yt7rTB6jofEVQcNxrE4e/bsX4uIWARyO9EgAq3hsQa3SadMzRXaLBjcNBmDB+I/vTnhHExdUWrp734WPPwPj+/LSXDiR5EfY0su8ObMAgkHbqP31olGziY4x9k2w0+Q9dKSYvB23txcAM8iJkD+/OpXE8be7qP38sSvuk6bg7ZgD5EdOWDZHOVT3l0g6A/pTJ2tnOuivXxeslDZICLo0x7o0AP5gBOu9NeBdpbOIWbbDTRhzU7ajlPLryPKs7lsgwRBqAvB7Quo8FVzhrgSFNwDdSdwDpMEBoEg6EL90XaG0+y4G4FtyN20HlzP2pfSrH8bFm+VUOcPp7MsZI0kgf0gmIOtMrN9XXMhBB5iqwkmTkmjKmHAcYrl0B92CfmKrfFOIxKLvzP2FbOyGIy4gD8ykfcfSlyPVHUvS6ssVpxOJW2pZzCjf99a34q+qKWYwBuaqaY8Yty09y2xVU/qHNvHXaoRVjG17jXn9o4gD3E/L/Uf6j8q2FZ0OoO4rYRWBrQlQotbCKpKxJI0J17vIDoBtA86Q4gG5chQSZhQBJ000AqzY9lCSSBGxPXp60kXMqlkWc0SoMBhOqlye7p9qnNDxNuAsPYbMrkXQNrZEJ/7j+7/AMBPjFLOJdn1OLbEyM7CWGXKC50LxJgkchz10pw3EVmQptidFzK5Uea6ddqedmuFDFW8QTzUIhPIjvz8ctSlxStjq26RUrODujvqhYA6lRmA8429aiYjtYUlFEkcyNR4Rz15n510/sLw427TswhnaI8Elf8AyzU04n2bw2I/1rFtz1KjN/1DX51KWbi6RRY+Stnz3juIPdJNw5iDAO51/L4fvSmXZntQ2Gb2VzW2dYJM2yZJjwO5H96cdp+zuEW+6YfMAhgtmJhhMgTuF215zrUDhPZ+x7WcUzssj3O6fHNG522ply/IV10dC4DxJTeRl59066ENoDI3EkVea5e+MtLkazlUIuoH4YOgPUAdByrpWDxGe2rj8Sg/ETU/qF0x8L7RuooorMXCiiigAqLj8PnUeDA/A7VKrxhIrqdOzklaoV4rCi4hU+YPQ9apXFOzkqAJaGDb6qyk6qTyJ0jyq9rSzF4cqxMGCZnlW3E/GYWVO1icrk7BjqPP9JpnRj+HBtV35efT1+taVDC0Cw6geMGK0oVmu9ezGTvrM+kGoeIsSOh5Ebjy6jw2pP2z4kbVgKphrjRIMEBYYkEeIArzsxxS69jNdbP3oE6PlA1Mjcz8YNLyXLiNxdWOExx0S4ASOY3Piv6a+tbHs6SDmXqPv0rC7ZDj6H9a1WFdT0PWRr4MOdMcMb+HDCCJB/fofGkeIsX8MS9iWX8Sc46+PmPhVnVQ/LK3TkfFT9q1MnXeuNWCZXbV8lVcqQrDMD4ddNx4jbnFTOH4v2dxX/KQfOD+lMjsBEgGQNo8RGx15Vr/APxtbnfDMiZhmKhc0bnKp0B2Ex10rlUjvYv7cdsmfuJp0HQfmbx6Co/+G2L1vW/Jx/4n7Uov9k77X7gA7mdouPIDjMYYDcyI20p3wnsylkhszM/WSoHkAfrNSipOV0O+KVFvvYpV3OvTc1CuY4nRRHzNQncKCSQANSToBVfwnatnxdpbelouFMjVp0nwHhV3JImo2XB+Gh0Ic6nY9D+lVu4hUlToQYNXMCknaDBai4OejfY/auTXoRYlrp3YTD5cID+ZmPzy/wDxrmeWuvcAw3s8NZXoiz5kSfmayZ9RNGLsn0j7Xcb/AIewchi68qnOOreg+cVt4z2ntYZ0Rzq28fgXXvH15DxrmfFO0DYy61xhlA0VOarrln+ojUjxqWPHb30POdLRCVYED+/mfE716KKwvXgoljA+ZPQDma3GYyY11DsNiC2DVWBBRmSDvAYx8iK5NbsteuWsphA2Zx/t1A8dQPjXVOxdzuOJ/F9v71HMriUxupFlooorCagooooAKKKKAIV5YY1mh0r3FDUeP/3WKVbtGSSps13sEj+8oPjsfiKS8b4Uq2yylyeSyDMA7TrMTz6VYKU8WuS6qOX3/tVcTbl2I+ikdqf8Pr2KsW79lpYKT7IgqSDrI/q6g0pwmH9mioNMojpqN/nNdgsYX2cGfwQ25kjUH5t8qqmOs4PiGY4e4qX/AMpBQv5qwBP+4etcjl22y8oapFYwGKB7s7bfpU8NSHFYV7L5WBVlNNsPfDqCPUdDWqMrING9hO9SUuhgFuakbPz8j1qKGrIa7VQUyv4Yr4jkRtXuEtMpzTCke7+fqP71JtW7gHuG4vMKQWXxKnUjwB+NeXbmp1BI3jWPMcq5pnCvYnBYywS2HufxVskscPej2okyRZYQD5LH+01OsYlLjezBC3gAWslgXUkTlnQMRzA1HSpTCd9ahcU4RaxA/mpmI2cHLdXpD846MCPKk4yj+I9qXZT+1nFHa61mCqodQdCx6nw6fGlPDLmW9abo6n/uFdHTsxbvYcreuPiLiTlLAJdVeQDCSY8Swqq3Oxp9sy27mdUYBxoLiSuYDfKTEag6cwKhK27KJqqOmZdfPam+D7Po6n2hDA6QDpv1FU7sZjLjvalXTNMrclrmVXIBZjqQwBMaDpXQ+DL/AC835ndvi5j5AU2bK0tHMcFy2c7472evW8eLYQnDuAUcbKWYJ7M6byZEnUeVX7j3G0wlnMdWOiL1MfQczWntDj7dprRusAqFrkc2KrlUKOZm4D6VzjjHFnxN03H05KvJRyA+55moq8lORR1C6I+KxbXHZ3Msxkn98hUHD2Stx+jAEfHWpKrNaeK3mtWWdRJX4QSASfCYrSSPMVi1txmOp2HXx8qyOEDTpnaNPDwXoJ/vNVKxaa+xZ2Y8yFGZo8th6mrhwm/ZMJdXMYnITKyJy5jsxEajaaVTs640TODYLIupUmIJUyJzEkT1Ggq5dkXIY9MwPxDL96rHBVRrOW3ACuygaCTIn5mn/Z3Gr7dra8l1MgiQ4Ef93lpTSS4UJe7L1RXitImivNNx7RRRQAUUUUAQeM6WmYbpDeUb/Kag/wCeW1CF9A5yzyUxOvgetObtsMpU7EEH1EVzLFX2VfZndWI67SCDWnClJUzPlW7Ojg0lsXA17MxAE7n5D4CkvBO0BW2bZkrEKdyk8upWOfL6S7twQACOp9dvpV8eOrT9IN0y3reU7EHyIrj/AGr4SbOIaRALFl5QZnunluCI6+FWysvaHafjqK7H6fj0x5Zb8KQnFb1wZLrC6qjus4m6NR3c41ZSJ3kjrUvh2HbNNvVTowO67wT4f1ehirM+HQ7oh80X6xUjh/Zy03fKZOhRmU+msRXeHDYvPkV8/PpTDBIuWZE8+o8KYY7sgpbPaY5vysdNejfY0f5E6j+W2ZgJK6Kw6wp3FdWWJzi30RXX97GozYBCZIgjZhow8iNY8K2NjLob2d1AIMg5SrQZnQ6dNtND6O+G8C9oA5cZT+XU/PameSKVsFFt0hHdwzbwCI3E5vM8vlWlrXQg1bL/AGcI1tt6N+o/SlWP4YQCHSPH++1EckZdMJQlHtCUr8R8RUnDYwLIZAwYyxAAcmIluTaaa6+NaWssPdOYdG39DXlnvGIII5H7HnTNL0UnY3itvD2/b20e7qFYW1zXEBkZjOoAHWRyG9NMJ2stNhkOF7+gADSDAEZoAlojUDXfaKr2UqZEgjmNDQnCXYkhSpMkEd1Q2sNl0g67rE8wajPFbtlIzrogdpOMNiLi5ipyAgFQQDMEwD5RSoCmuP4VcktcUyd2Xbz0EUt4pwrEjDs2Hgu4GVj3WUHeAdA0bGa7VLQXYm412pt4c5Fh7n4h+FOuaN2/pFWHCB7odSgKkNbbkpBGjAnXUFWHSRXNF7KYiSGXK0gAEjvEmCZnYbk11C3hx7BLa3M5Atq0ArbhECnKw7zElRrt50kJSk9jSSSK5gLN21cNgi3HtD7MblskgswA1EQZJ0IqWtkLfNtgPaESrGQO8IY6bRB8xU/it9rKrcS17W5OXTTKCD0kxpFIU4tfNwvdtC2wWE3OhJk6k6yBXWuKo53sdjHWcOqWkbKNnf8AFsSSD+Zj8AYqd2NxWXEKx2II9IB+1VzA8P8AaTmGnOZMTufPoKvPZ3hqoVMZZIChvePTX+wrqVq2cei8cJ/0gCdRM+ZM/eivMLg9CSTqdIMaaUViklbNMW6ROoooqZQKKKKACuc9ssLkvuR+KHHrofmDXRqqP+IGFlEuDlKn/wAh9DVsLqRPIrRz3E4m4gzWz3hrHUSJB8IphZ46Q3fHd5FfeX+37ioF5vnA+5rCtabvRmLjhscGAMgg7MNvXp9PHlUqaoC8Tay4FrV2PuciDuW/Lpz+tdB4LibaEE96diJIUxsB5/XSKqsmhHGhjgeFfiuDyX9f0ppFRf8AN7X5/kf0rz/N7X5/kf0rNLnJ20dVIl1i9sHcT08PI8vSo3+b2vz/ACP6VvsXw+qyR5EfUUji12jti3ifBWuHMHJMAQ+ug2AO/M71o4LYv2r2WCAQZB1Ro8RsfGrALRrw2T6eEA/OjnriMu7Jdu6CJ26g7jzrG7fQDUj61DYAGSpII1YyT9/lWHtLf5j8/vU1jKvKQ8dgbL+6pU9ViPVahjg1vmQx6E5T8NKdfxVvmM3/ABrclm1cGg9OY9Kssjit2T48noUW8GEAATKBtpFZNtNNW4aIIDMJ6H7Uvu8BufgvEeYn4zNdWaL7B45IhLjyvvWwdebafPSfWl+OsW7hOVVWd8rss+cGmt7h18qULKwnWAV+JrHCcHYA92D8Z+lUUo92JxZSrvZr2ZYq3tMzZiGaTrsAPdgCABFRcTjjaKg23HI6AR5HY+VdDucBZug8Z/tXtns22od1IO4yA/M1x5IrpjKMn4c+OMS4pWc0jUfi/wCkwaUtw93uCbZVdAMqsFOvIx4710+//h5hXIJU6EGNADr8vSnh4aOQAgRyiPICkedPQ3xtFGsWkRFUBe6CQB3obLsBzJP4jUu3jdba+zbMGUyQYB01B3JM+VWpuBodyTrO+nrWyzwe2rh4JImJJgT4V1/UROLDIlosADpRWVFYTWFFFFABRRRQAUq7T4T2mFuDmBmH/HX6TTWsXQEEHY6V1OnZxq1Rw+82sdPqY/T51oxAYjusEA95z+EeHKasN/snfe6620CqGILFgZI0JCzMnxim3D+wroQxsrdYag33Hs1PVbNsEerMxrY5ozqLEHZfsxdv/wCguW2ffv3B73+xd3PwFXLF9i8LZtErdNq7Gl57hMn+pSQpXwAHhFb73BMfcEPiktjpaUgeU6H51FX/AA4Umbl92PWBPxJNSc79HUf4LODJfuSHay4BiRcDT4r+IeRpv/lQB70/CKkWf8PsKup9o3m0fQCnWD4TbtCEBjxZm+pNU/8ARQjwtiS3hlXYD701wOIkQdxU1cMg2UfCtgUVOeZSXR1Ya9NNeha3UVCx/jRpynpXjWSdwPX/AOq30V3kd+NEM8OB6DymizwxVJMmT4n6TFTKK7zk/TvCP6MQviaMlZUUg55lFegUUUAFFFFABRRRQAUUUUAFFF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Picture 6" descr="http://www.bctrisor.nl/wp-content/uploads/2013/10/diamant-fac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0" y="4466770"/>
            <a:ext cx="1541078" cy="13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Diamonds</a:t>
            </a:r>
            <a:r>
              <a:rPr lang="nl-NL" dirty="0" smtClean="0"/>
              <a:t> BIG Data approach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nl-NL" dirty="0" smtClean="0"/>
              <a:t>D2D BIG Data </a:t>
            </a:r>
            <a:r>
              <a:rPr lang="nl-NL" dirty="0" err="1" smtClean="0"/>
              <a:t>Inspire</a:t>
            </a:r>
            <a:endParaRPr lang="nl-NL" dirty="0" smtClean="0"/>
          </a:p>
          <a:p>
            <a:pPr lvl="1"/>
            <a:r>
              <a:rPr lang="nl-NL" dirty="0"/>
              <a:t>D2D </a:t>
            </a:r>
            <a:r>
              <a:rPr lang="nl-NL" dirty="0" smtClean="0"/>
              <a:t>BIG Data </a:t>
            </a:r>
            <a:r>
              <a:rPr lang="nl-NL" dirty="0" err="1" smtClean="0"/>
              <a:t>Deep</a:t>
            </a:r>
            <a:r>
              <a:rPr lang="nl-NL" dirty="0" smtClean="0"/>
              <a:t> </a:t>
            </a:r>
            <a:r>
              <a:rPr lang="nl-NL" dirty="0" err="1" smtClean="0"/>
              <a:t>dive</a:t>
            </a:r>
            <a:endParaRPr lang="nl-NL" dirty="0" smtClean="0"/>
          </a:p>
          <a:p>
            <a:pPr lvl="1"/>
            <a:r>
              <a:rPr lang="nl-NL" dirty="0"/>
              <a:t>D2D </a:t>
            </a:r>
            <a:r>
              <a:rPr lang="nl-NL" dirty="0" smtClean="0"/>
              <a:t>BIG Data </a:t>
            </a:r>
            <a:r>
              <a:rPr lang="nl-NL" dirty="0" err="1" smtClean="0"/>
              <a:t>Proof</a:t>
            </a:r>
            <a:r>
              <a:rPr lang="nl-NL" dirty="0" smtClean="0"/>
              <a:t> of Value</a:t>
            </a:r>
          </a:p>
          <a:p>
            <a:pPr lvl="1"/>
            <a:r>
              <a:rPr lang="nl-NL" dirty="0"/>
              <a:t>D2D </a:t>
            </a:r>
            <a:r>
              <a:rPr lang="nl-NL" dirty="0" smtClean="0"/>
              <a:t>BIG Data </a:t>
            </a:r>
            <a:r>
              <a:rPr lang="nl-NL" dirty="0" err="1" smtClean="0"/>
              <a:t>Implementation</a:t>
            </a:r>
            <a:endParaRPr lang="nl-NL" dirty="0" smtClean="0"/>
          </a:p>
        </p:txBody>
      </p:sp>
      <p:sp>
        <p:nvSpPr>
          <p:cNvPr id="123906" name="AutoShape 2" descr="data:image/jpeg;base64,/9j/4AAQSkZJRgABAQAAAQABAAD/2wCEAAkGBhASDxQUEhASFBQVFxUUFBUWFBQWFRUUFBAVGBQVFBQXHCYeFxokGhYXHy8gIycpLCwsFR4xNTAqNSYrLCkBCQoKDgwOGg8PGiwgHyUsLDQ0NSovKiwqLS0sLCw0KSwpLCwpLC0sNS8qLy4pLTAsLywsKiwsLzUsKSwsKSwsLP/AABEIAOEA4QMBIgACEQEDEQH/xAAcAAEAAQUBAQAAAAAAAAAAAAAAAgEDBAUGBwj/xABAEAABAwICBgYGCAUFAQAAAAABAAIDBBEhMQUGEkFRYQcTInGBkTJScqGxwRQjM0KCstHwQ2JjkqIkU3Oz4cL/xAAbAQEAAgMBAQAAAAAAAAAAAAAABAYBAgUDB//EADMRAAIBAwEFBQcDBQAAAAAAAAABAgMEESEFEjFBUQYicYHBE2GRobHR8DLh8RQjM1KC/9oADAMBAAIRAxEAPwD3FERAEREAREQBEUXSAYkgDnggJIsJ+mqYZ1EI75GD5q5DpKF/oyxu7ntPwKxlG7pzSy0zJRUuqrJoEREAREQBERAEREAREQBERAEREAREQBERAFQlVUXtugKCUIZRxUDBzVJWAAlzrAYkm1gBmTu8UBcMwt8t65nWHpBpqYlrAZ5RcFrPRaQLkPfkDyFzyXF64dIrpC6KlJEWIdJk6Tcdn1W+88slxQrnYYDAbO/EcM/eoFW7S0gWuw2BKSVS4X/P36eHE6bTHSPpCW9n9S3hG2xxyu89rysuXqa2SQ3ke554ucXHzJSSqJaRYWvffne5OJVhQJzcuLyW23oU6KxCCj4fcrdL93kqItCVvMzaPTNRF9nNKz2XuaPIGy6XRXSbpBhALmzDg9mP9zLHxN1xquRSlu4HLO+43GS3jOUeDwRa9rRrLvwUvFL68T2DRHSnTyYTxvgPrWL4+/aAuB3i3NdhDXRvaHMeHtORabg+S+dTXuzsNq97452ONr2viszRWs9RTuvE7ZxuRiWnG5u0mxUyF21+rUrd12ejPWh3X0byvuvmfQRmCqZRxXGaoa/Q1Vo5bRTGwA+5J7BOR/lOPAldh1HNT4TjNZiVO4tqttP2dVYf5w6kw8HepKDIrG91NbkcIiIAoveApKDo7m90BXrBxVDMFBsHNDT8/wB2sgJ9aLp1o4qIh4lOo5oC4HA5FVUGR2U0AREQBERAF5X0n65FzjSQu7LTaZw+84fw+4b+Jw3G/a67aw/Q6NzwfrHdiL23A9r8IufAcV4K9xJuTcnG5zPMqDd1cdxFr7P7PU5f1NRaLh49fLl7/AXv3/FRRSz7/iuaXTJFQkmDcyoTzWwGfwXbandE0tSGzVTnRRHFrR9q8ccfs2nmCTw3qRSt3PV8Di7Q2vC17sdZHCPruA88FVsspxEZI7nEedl9GaI1PoaYDqaaNpH3yNp573uufetzZT1a01yKtPbt3J5UsHywK03xHv8Akr8dS08l9KV2h6eYWmgikH87Gu+IXE6wdDlJKC6mcYH7mkl8RPce03wPgvOdpF8CTb9oa8X/AHNUeTIr2l9CVNFL1c7C05g5tcPWY77w943qw111AqU3B4Zb7S8p3UN6BJrrL1jo81+M1qapd9ZlHIf4lvuOPr8Dv78/JrqUchaQQSCCCCMCCMiDuKUqjpyyjW9sqd5S9nPyfNP84rmfTKLm9RNaPplKC4jrY7NlHE27LwODh7wV0i7UZKSyj5nXozoVHTnxQREWx4hERAEREAREQBERAEREAREKA8Z6VNNdbW9UD2IBs8tt1i8/lb+Eril3WsXRfpDrHyxujqNpznmx6uS7iSey47Jz9ZcVW0csLtmaKSJ3B7S2/dfPwXGrQnvOUkfSdnXNt7GFKlNPC/l497LKhK+wU7rJ0Jol9VVRwtze4Nv6oze7waCfBaU4b0sEm8uPYUXM7Tot1IEx+lTtuxp+qaRhI8HF7hva04DiRyx9fVihomQxMjjbssY0NaOAAsFfXajHdWD5lWqurNyYREWx5BERAavWHV6GsgMUrebXD0mO3OaePxyXgOmtCy0dQ+GQYtOYyc0+i5vIj9F9JLg+ljV8S0oqGjtw4OPGJxsfJxB8XLwrU1OJ1NmXcresujPH0VGqq4+D6RGW8so6TUDTxpa5hJsyQ9VJws49l3g6x7rr3hfMYK+idWdI9fRwSnN0bS72gLO/yBXQs58YlQ7SW6ThXXPR+nr8DZoiKeVIIiIAiIgCIiAIiIAiIgCjI4gYKSIDHEhGCtVcLZGFj2Ne05tc0EHwN1m2RBwOF0l0XUEpvG18Dv6Zu098brjyspaodHzaGZ0vXGV2yWs7GyW3N3HM44AX5ldxZFooRTykSJXVaUdyUm0WWSG//ivIi3I4REQBW5XFXEQFgSHL5fLNYulIetgkjdk9jmnuc0hbGyx9IThkMjzk1jnH8LSVhm0c5WD53dAxty7e0G123xO7DAi2e9UFPHiC/uO0LHK55WyxzVip9Ly+Cs3XEk9T6hSpyUEsmRPG0AEHHeLg2w5Z969q6LpS7RcV/uulb4da4/NeG3XuXRfDs6Lh/mMrvAzOA+Ck2n+TyON2g0tIp/7L6M6xUc4DMrF0jpARNvm44NHE/oFro5i7Fxuf3kumUY3HXt9YKMjr5Zclghyk2UjIoDLEp/eKi6R2eP7Cq2rba+8m1udv0V5rwRcICztm9/kbJ1h/YWQAiAtxOJvdXERAEREAREQBERAEREAREQBERAEREAXIdJOmxDSGIHtzYd0Y9M+Po+J4Lbaxa0Q0jLvO08jsxg9o8z6reZ968T1i0/JUyuke65PDIAZNaNwCiXFZRW6uJ39j7NnXqKrNYgvmamV1yVBLqi5Ze8lSvo3V7R30ekgi3xxsafaDRte+68Z6O9AGpr2XF44bTP4dk/VtPe4DDg1y93XStIYTkUztDcqc40Vy1fnw/PecZpOv6yseL4R2YO8C7j5m3gFnwyLmpJNmtqAf9158C649xC28NQpxWDbCVDKteKhDUoDKlJdg30sS3m5oJA8RtDxWw0TWBw7xfx3rV6Lk2qhnLacf7CPiQsXRukhHUyRnDZkeB7O0be5AdgiAosAIiIAiIgCIqF1kBVFAShDMEBNFbMwt8lXrQgJooiQcVJAERc7rJrrBSgtv1kvqA4N9t33e7NaykorLPajQqV57lNZZvp6hjGlz3BrRiSSAAOZK4HWXpOa0FlN3da4fkYfi7yXD6xa4z1Lu2+4+60YMb7LePM3K0boXux45XIx7scVz6l1KWkC3Wew6VDE7p5fTl59fzQv1+lHyuJc4lxNySbl3ed5WvJVxlM8i4afI455eSoYH+q7yKiYZYt+PBYSIK7T073vaxjS+R5DWMGZJy/fiVdpNFzyvayKJz3uNg0DHvN8AOZwG9exaiaix0Q6yUiSpcLF/3WA5sjv73ZnkMF70qLm/ccraG06drHCeZdPubPUrVZtDShhIdK/tzPG95GQPqtGA8TvXQKHWhSBuuqkksIoNSpKpJzk8tnC676NMU4qGjsyWa/k8CwJ7wAO9vNayGvwzXpNTTskY5j2hzXCzgciF5vpbQLWTFsEgczMXOR3tvvtxWyNC99P5qjtIDitW/Rk4zLRzLgAun0Joilis+R7ppBjs7Dgxp7rYkcT5LINzqxQOawyPFnP9EHMM/wDc/ALRaw0H+tJuRtBrwR3WPvaumfp5gya8+FlotK1BlkD9m1m23nIk4rAOooH3iZ7IHkLLIWt0NUfVDkT+v6rP60LAJoqNeDkqoAiIgCi9t1JEBaMCGAcSrqIC0IOaqYBxKuIgLbYRe9yriLk+kLWr6JBssNpZLgWza3e7kdw8eC1nNQjvM97e3ncVVShxZrdedfxFtQwO7WIe8bjvaznxdu3Y5eTVVc55uTz/AHz5q1UTucblWrLj1Juo8s+jWlrSs6e5T483zZW6yG1ttnsi7cs/1WNZZGjdGzVEoigidLIdzcgOLnHBo5lYim9EelWUIrem8Io2sIG7KxwzAyv3cl0erGqNZXODmMEUBIcZntwJGAMbcDIcOTeJXZ6qdEkUVpKwtmkzEQ+xYeYOMh78OW9ehtaALAWAwAU6lbvjMqt9tmOsbdef2NRoTVaCkZsxDtG2291i99r+k7xyyW06nmVcRTEsFalJyeXqy11A4lTFmjkFJavWCq2YtkZvw/CPS+Q8Vk1MCqrTMTiRHuHHm7j3KDaZnALU1df1bVl0NVcC6yDmOlbV1k1AZbkOp/rANxDi1rwfDHwW01GqRLo2nftuc7Y2XOcbu2mEtdc+HlZXtdiDoyq/4X+5t1y/Q7X3o5oz/Dl2h3SMHza5AdZVVjg/YYwudwa0uNjxAWVS6BqpfT2Ym/zdp1rWwaD8SF0ui4gIW4ZjaPO+Ky0Bi0lA2NgaCePeTmSrvUDiVdRYBFkdlJEQBERAEREAREQBERAUJsvn3XHTxq6ySQHsX2Y/Ybg3zz8V630j6Y+j6OksbOltC38YO0f7A73LwdQLueWolt7P2+7GVd89F6+nzKpdUW21U1ddXVbIRcM9OVwzbG0i9uZJDRzN9yiRi5PCLDVqxpQc5cEbHUzUObSDtskxUzTZ0lu08jNsQOHe44DmcF7ToXQNPSRCOCNrG77ek4+s9xxceZWVSUjIo2xxtDWMAa1oyAAwAV5dWnSUFoUC9vql1PMnpyQREXqQAiKhKAquZ0vIXTOO5vZHhn77+S39RUhrCQQeHfuXOuY57xG09p2Z4D7zj+81kGqqqDagfKctprGcztdo/LzU6MWW71jY1kMUTRYXuBya39XBauFiA1eu8ttGVP8AxuHnYLiOh2Q9ZVCxsWRm+64c4DxsT5L1GVjXNLXAEEWIOIIO4ha/RWh6eljcyBgY0kuO+5PM8MhwAQHdwMsxo4ADyCmoQuu0HkPgprACIiAIiIAiIgCIoyE2wQEkWOHEYfv4I5zufkgMhFjbROGPlipFzufkgPLumjSF5YIdzWukPe92y33Md5rza69C6SdXq2arfKylmkbsxtaWAOuGjGzW9rMu3bl57VRviNpYpYj/AFI3s/MAuXWjJzbwXrZtejG3hBSWUvm9fUXXsHQ5ofYpHzkdqd9mn+nHdo83bZ8l44Jm2uCCdwX0pq/o76PSQw/7cbGn2g0bR8XXPivS1j3myJt2vijGCfF/T8RsERW5SV0CoFxFjh5y+XyRznc/2UBkLTawwFzRsyvY62AGzs55uuL+RWwDiePlvXP6Tq7udc43I8jZAa51c6MW2ts8V0WrlIRH1rx25Me5n3R45+I4LSaJ0KZ33dfqwe1/MfVB+JXZALIOa1ldedo4Mv5uP6BYDZLLL1jP+o/A34uWpqX2F0BkSzDirTZhfNYGm9G1ETI3OIHWX7ON22AIDuZB9ytaNDie3+8M7b0B6VQuvEw/yt/KFfWFQvPVM5Nbz+6rjnOzxw/RYBkoscOOfywTbdz8kBkIrcTjjdXEAREQBERAEREAWNX6RihZtyyNY24G042FzkFkrzDpc0xd8VO0+iOteObrhg8to/iC8qtT2cXInbPtHd140uXPwR6HTaYp5Ps54n+y9p9wKyiARjiPcvmy9sfJZNLp2qj+zqJWezI4e66iq86o71Ts5j9FT4r9/Q92qdU6CRwc+jp3OBBDuqZtXBuDtAXW2XnPRhrFV1M0rZpnSMZGCNoNvtF4AO1a+QcvRlLpzU47yK9eW87aq6U3lrp7wiIvQiBERAFqa3V2OSXrNpzb+mBazrZHkd2C2yICEUTWtDWgADAAKaIgOT06b1LuQaP8b/NYtNT9ZNG05FwJ7m4n3BXtKvvUSd4Hk0D5LI1divUE+q0+ZIHwusgytcoNqnB9V7T5gt+a5mmYuw1mbekk/D/2NXKU7bhAdxRfZM9lv5Qr6sUX2TPZb+UK+sAIiIAiIgCIiAIiIAiIgC+ftfdIF+k6l18n7AHKNoZ8Wle/TShrS45NBJ7gLlfMNXUmSRzzm9znnvc4k/FQ7p6JFj2BFqc6i5JL4/wPpB32KkKjl71j3VLqBuotqrz6nrvQvFeOpktgXsjH4Wlx/OF6TtLhei+IRaMj4yOklPi/Zb/i0LrmzrrUY7sEj59tGq611Ob6/TT0M3aTaWM2RXA5epALt1W6gCqoCSKKXQEkVsuVipqdlpO8Akd9sEBys52pZDxe78xW41aZjIfZHxPzCwIaIrY6Hdstfzd/8tWQZGsh/wBLJ+H/ALGrlaNtwttrXpMNp7HAFzbnda+87sbLA0QWOGaA7CiP1TPZb+UK8tdR1gaA0g2GR4LYNcCLhYBVERAEREAREQBULrKqi5t0BQSju81GSpAHFDAqPpgd5QHPa5aVc2hqNm9zG5gwJN3jZ3e0vn8NJOAO/lkMV9IVui7tNnWvfvxGK4PSnR8JHXL8bWvsi+zwvwXjUpKbzk6dltCVrFxUc5PK3McBcggK25y9Cl6KmuBb1rgCb4NAxvcnvulJ0Mt2gTVTWBBIs3HHJeDtnyZ1Ybcg13osy9WJZGRMaCbBoFvBdnRTPIxVyh1dijAABw4rZxUgG5TSsNuTyykJKyQ6yqyNTMQKGA2QKRlHM+CoIcc/1updQOJQDrR3oZAjYeadSOJ9yAoXA5LT6aqthoJyuB5lbpsQHFWazR7JWlr2hzTgQUBoo6yMi9yq6OqttzrZA28bBDqXGD2Zpw31dpp/yc0u962lDolkTQ1gsPEkneSTmVkEZKRrxYi65+q1TdGdqmds7+rNyz8NsWeGHJdcI1UwC91gHGsqKtmDqeQni3ZcPA3B8wF0ehJpOqHWtLXEk2NiQL4Xtgs5tOFU044n9iyAr1wv81XrgqCHmqdQOJQFxrwclVRZHZSQBERAEREAREQEXsusd9MFlIgML6IFJtOFlWSyAsCJSDFdslkBANVQFKyqgKWSyqiAoqoiAJZEQFLJZV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21603"/>
              </p:ext>
            </p:extLst>
          </p:nvPr>
        </p:nvGraphicFramePr>
        <p:xfrm>
          <a:off x="450782" y="3149505"/>
          <a:ext cx="6370320" cy="206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80"/>
                <a:gridCol w="1592580"/>
                <a:gridCol w="1592580"/>
                <a:gridCol w="1592580"/>
              </a:tblGrid>
              <a:tr h="3699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Vision</a:t>
                      </a:r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Change</a:t>
                      </a:r>
                      <a:endParaRPr lang="en-US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Deliver</a:t>
                      </a:r>
                      <a:endParaRPr lang="en-US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256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Maturity </a:t>
                      </a:r>
                      <a:r>
                        <a:rPr lang="en-US" sz="1100" baseline="0" dirty="0" smtClean="0"/>
                        <a:t>&amp; Quality Scan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Roadmap &amp; Blueprint </a:t>
                      </a:r>
                      <a:r>
                        <a:rPr lang="en-US" sz="1100" baseline="0" dirty="0" smtClean="0"/>
                        <a:t>Scan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Project Scan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Service Scan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843745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Business Analysis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Strategy</a:t>
                      </a:r>
                      <a:r>
                        <a:rPr lang="en-US" sz="1100" baseline="0" dirty="0" smtClean="0"/>
                        <a:t> Study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Feasibility Study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Requirements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  Analysis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Architecture</a:t>
                      </a:r>
                      <a:r>
                        <a:rPr lang="en-US" sz="1100" baseline="0" dirty="0" smtClean="0"/>
                        <a:t> Design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Build</a:t>
                      </a:r>
                      <a:r>
                        <a:rPr lang="en-US" sz="1100" baseline="0" dirty="0" smtClean="0"/>
                        <a:t> IM Foundation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Build BI &amp; Analytics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Test &amp; Transition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Application</a:t>
                      </a:r>
                      <a:r>
                        <a:rPr lang="en-US" sz="1100" baseline="0" dirty="0" smtClean="0"/>
                        <a:t> Mgmt.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Data Resourcing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1100" baseline="0" dirty="0" smtClean="0"/>
                        <a:t>Information Delivery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256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Strategy Assessment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Roadmap &amp; Blueprint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Assessment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Compliance Audit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Service Evaluation</a:t>
                      </a:r>
                      <a:endParaRPr lang="en-US" sz="11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Important BIG Data </a:t>
            </a:r>
            <a:r>
              <a:rPr lang="nl-NL" dirty="0" err="1" smtClean="0"/>
              <a:t>applications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Network </a:t>
            </a:r>
            <a:r>
              <a:rPr lang="nl-NL" dirty="0" err="1" smtClean="0"/>
              <a:t>analytics</a:t>
            </a:r>
            <a:r>
              <a:rPr lang="nl-NL" dirty="0" smtClean="0"/>
              <a:t> (e.g. </a:t>
            </a:r>
            <a:r>
              <a:rPr lang="nl-NL" dirty="0" err="1" smtClean="0"/>
              <a:t>defense</a:t>
            </a:r>
            <a:r>
              <a:rPr lang="nl-NL" dirty="0" smtClean="0"/>
              <a:t>, water, </a:t>
            </a:r>
            <a:r>
              <a:rPr lang="nl-NL" dirty="0" err="1" smtClean="0"/>
              <a:t>social</a:t>
            </a:r>
            <a:r>
              <a:rPr lang="nl-NL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Predictive</a:t>
            </a:r>
            <a:r>
              <a:rPr lang="nl-NL" dirty="0" smtClean="0"/>
              <a:t> maintenance (e.g. </a:t>
            </a:r>
            <a:r>
              <a:rPr lang="nl-NL" dirty="0" err="1" smtClean="0"/>
              <a:t>multifunctionals</a:t>
            </a:r>
            <a:r>
              <a:rPr lang="nl-NL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Supply chain </a:t>
            </a:r>
            <a:r>
              <a:rPr lang="nl-NL" dirty="0" err="1" smtClean="0"/>
              <a:t>optimization</a:t>
            </a:r>
            <a:r>
              <a:rPr lang="nl-NL" dirty="0" smtClean="0"/>
              <a:t> (e.g. </a:t>
            </a:r>
            <a:r>
              <a:rPr lang="nl-NL" dirty="0" err="1" smtClean="0"/>
              <a:t>pharma</a:t>
            </a:r>
            <a:r>
              <a:rPr lang="nl-NL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Fraud</a:t>
            </a:r>
            <a:r>
              <a:rPr lang="nl-NL" dirty="0" smtClean="0"/>
              <a:t> </a:t>
            </a:r>
            <a:r>
              <a:rPr lang="nl-NL" dirty="0" err="1" smtClean="0"/>
              <a:t>detection</a:t>
            </a:r>
            <a:r>
              <a:rPr lang="nl-NL" dirty="0" smtClean="0"/>
              <a:t> (</a:t>
            </a:r>
            <a:r>
              <a:rPr lang="nl-NL" dirty="0"/>
              <a:t>e.g. </a:t>
            </a:r>
            <a:r>
              <a:rPr lang="nl-NL" dirty="0" err="1" smtClean="0"/>
              <a:t>finance</a:t>
            </a:r>
            <a:r>
              <a:rPr lang="nl-NL" dirty="0" smtClean="0"/>
              <a:t>, public)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Behavior</a:t>
            </a:r>
            <a:r>
              <a:rPr lang="nl-NL" dirty="0" smtClean="0"/>
              <a:t> </a:t>
            </a:r>
            <a:r>
              <a:rPr lang="nl-NL" dirty="0" err="1" smtClean="0"/>
              <a:t>profiling</a:t>
            </a:r>
            <a:r>
              <a:rPr lang="nl-NL" dirty="0" smtClean="0"/>
              <a:t> (customer, </a:t>
            </a:r>
            <a:r>
              <a:rPr lang="nl-NL" dirty="0" err="1" smtClean="0"/>
              <a:t>safety</a:t>
            </a:r>
            <a:r>
              <a:rPr lang="nl-NL" dirty="0" smtClean="0"/>
              <a:t>, </a:t>
            </a:r>
            <a:r>
              <a:rPr lang="nl-NL" dirty="0" err="1" smtClean="0"/>
              <a:t>patients</a:t>
            </a:r>
            <a:r>
              <a:rPr lang="nl-NL" dirty="0" smtClean="0"/>
              <a:t>, </a:t>
            </a:r>
            <a:r>
              <a:rPr lang="nl-NL" dirty="0" err="1" smtClean="0"/>
              <a:t>citizen</a:t>
            </a:r>
            <a:r>
              <a:rPr lang="nl-NL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4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BIG Data </a:t>
            </a:r>
            <a:r>
              <a:rPr lang="nl-NL" dirty="0" err="1" smtClean="0"/>
              <a:t>demonstrator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6688"/>
            <a:ext cx="777875" cy="241300"/>
          </a:xfrm>
          <a:prstGeom prst="rect">
            <a:avLst/>
          </a:prstGeom>
        </p:spPr>
        <p:txBody>
          <a:bodyPr/>
          <a:lstStyle/>
          <a:p>
            <a:fld id="{525A3C56-E491-49B2-93F3-63532DF516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commitment to you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We approach every engagement with one objective in mind: to help clients succeed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About</a:t>
            </a:r>
            <a:r>
              <a:rPr lang="nl-NL" dirty="0" smtClean="0"/>
              <a:t> CGI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6688"/>
            <a:ext cx="777875" cy="241300"/>
          </a:xfrm>
          <a:prstGeom prst="rect">
            <a:avLst/>
          </a:prstGeom>
        </p:spPr>
        <p:txBody>
          <a:bodyPr/>
          <a:lstStyle/>
          <a:p>
            <a:fld id="{525A3C56-E491-49B2-93F3-63532DF516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9" b="43886"/>
          <a:stretch>
            <a:fillRect/>
          </a:stretch>
        </p:blipFill>
        <p:spPr bwMode="auto">
          <a:xfrm>
            <a:off x="6832600" y="3379788"/>
            <a:ext cx="23114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2"/>
          <p:cNvSpPr>
            <a:spLocks noGrp="1"/>
          </p:cNvSpPr>
          <p:nvPr>
            <p:ph type="title"/>
          </p:nvPr>
        </p:nvSpPr>
        <p:spPr>
          <a:xfrm>
            <a:off x="323528" y="252413"/>
            <a:ext cx="8424936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E31937"/>
                </a:solidFill>
              </a:rPr>
              <a:t>CGI is a global information technology and business process services leader</a:t>
            </a:r>
          </a:p>
        </p:txBody>
      </p:sp>
      <p:sp>
        <p:nvSpPr>
          <p:cNvPr id="9220" name="ZoneTexte 20"/>
          <p:cNvSpPr txBox="1">
            <a:spLocks noChangeArrowheads="1"/>
          </p:cNvSpPr>
          <p:nvPr/>
        </p:nvSpPr>
        <p:spPr bwMode="auto">
          <a:xfrm>
            <a:off x="412750" y="5588000"/>
            <a:ext cx="6902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900"/>
              <a:t>* Excluding members coming from Logica</a:t>
            </a:r>
          </a:p>
          <a:p>
            <a:pPr eaLnBrk="1" hangingPunct="1"/>
            <a:r>
              <a:rPr lang="en-US" sz="900"/>
              <a:t>**  CGI revenue based on financial results for the twelve month period ending Dec 31, 2011 (IFRS);  </a:t>
            </a:r>
            <a:br>
              <a:rPr lang="en-US" sz="900"/>
            </a:br>
            <a:r>
              <a:rPr lang="en-US" sz="900"/>
              <a:t>    Logica revenue based on CY2011 financial results on a pro-forma basis (“Underlying Revenue”)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5450" y="1885950"/>
            <a:ext cx="2513013" cy="1057275"/>
            <a:chOff x="425273" y="1920049"/>
            <a:chExt cx="2513927" cy="1057063"/>
          </a:xfrm>
        </p:grpSpPr>
        <p:sp>
          <p:nvSpPr>
            <p:cNvPr id="55" name="TextBox 54"/>
            <p:cNvSpPr txBox="1"/>
            <p:nvPr/>
          </p:nvSpPr>
          <p:spPr>
            <a:xfrm>
              <a:off x="471328" y="2048611"/>
              <a:ext cx="2467872" cy="615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fr-CA" sz="2000" dirty="0">
                  <a:solidFill>
                    <a:srgbClr val="C00000"/>
                  </a:solidFill>
                  <a:latin typeface="+mn-lt"/>
                  <a:cs typeface="+mn-cs"/>
                </a:rPr>
                <a:t>High-end </a:t>
              </a:r>
              <a:r>
                <a:rPr lang="fr-CA" sz="1400" dirty="0">
                  <a:latin typeface="+mn-lt"/>
                  <a:cs typeface="+mn-cs"/>
                </a:rPr>
                <a:t>business and IT consulting</a:t>
              </a:r>
            </a:p>
          </p:txBody>
        </p:sp>
        <p:sp>
          <p:nvSpPr>
            <p:cNvPr id="56" name="Round Diagonal Corner Rectangle 55"/>
            <p:cNvSpPr/>
            <p:nvPr/>
          </p:nvSpPr>
          <p:spPr>
            <a:xfrm>
              <a:off x="425273" y="1920049"/>
              <a:ext cx="2509162" cy="1057063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25450" y="3127375"/>
            <a:ext cx="2508250" cy="1057275"/>
            <a:chOff x="425271" y="3126842"/>
            <a:chExt cx="2508429" cy="1057063"/>
          </a:xfrm>
        </p:grpSpPr>
        <p:sp>
          <p:nvSpPr>
            <p:cNvPr id="43" name="Rectangle à coins arrondis 11"/>
            <p:cNvSpPr/>
            <p:nvPr/>
          </p:nvSpPr>
          <p:spPr>
            <a:xfrm>
              <a:off x="471312" y="3210963"/>
              <a:ext cx="2462388" cy="8824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fr-CA" sz="2000" dirty="0">
                  <a:solidFill>
                    <a:srgbClr val="C00000"/>
                  </a:solidFill>
                </a:rPr>
                <a:t>End-to-end </a:t>
              </a:r>
              <a:r>
                <a:rPr lang="fr-CA" sz="1400" dirty="0"/>
                <a:t>IT and business </a:t>
              </a:r>
              <a:r>
                <a:rPr lang="fr-CA" sz="1400" dirty="0" err="1"/>
                <a:t>process</a:t>
              </a:r>
              <a:r>
                <a:rPr lang="fr-CA" sz="1400" dirty="0"/>
                <a:t> services</a:t>
              </a:r>
            </a:p>
            <a:p>
              <a:pPr defTabSz="457200"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 Diagonal Corner Rectangle 71"/>
            <p:cNvSpPr/>
            <p:nvPr/>
          </p:nvSpPr>
          <p:spPr>
            <a:xfrm>
              <a:off x="425271" y="3126842"/>
              <a:ext cx="2505254" cy="1057063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25450" y="4333875"/>
            <a:ext cx="2622550" cy="1057275"/>
            <a:chOff x="425273" y="4333635"/>
            <a:chExt cx="2622727" cy="1057063"/>
          </a:xfrm>
        </p:grpSpPr>
        <p:sp>
          <p:nvSpPr>
            <p:cNvPr id="44" name="Rectangle à coins arrondis 12"/>
            <p:cNvSpPr/>
            <p:nvPr/>
          </p:nvSpPr>
          <p:spPr>
            <a:xfrm>
              <a:off x="461788" y="4479656"/>
              <a:ext cx="2586212" cy="7824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fr-CA" sz="1400" dirty="0" err="1">
                  <a:solidFill>
                    <a:schemeClr val="tx1"/>
                  </a:solidFill>
                </a:rPr>
                <a:t>Focused</a:t>
              </a:r>
              <a:r>
                <a:rPr lang="fr-CA" sz="1400" dirty="0">
                  <a:solidFill>
                    <a:schemeClr val="tx1"/>
                  </a:solidFill>
                </a:rPr>
                <a:t> </a:t>
              </a:r>
              <a:r>
                <a:rPr lang="fr-CA" sz="1400" dirty="0" err="1">
                  <a:solidFill>
                    <a:schemeClr val="tx1"/>
                  </a:solidFill>
                </a:rPr>
                <a:t>industry</a:t>
              </a:r>
              <a:r>
                <a:rPr lang="fr-CA" sz="1400" dirty="0">
                  <a:solidFill>
                    <a:schemeClr val="tx1"/>
                  </a:solidFill>
                </a:rPr>
                <a:t> and </a:t>
              </a:r>
              <a:br>
                <a:rPr lang="fr-CA" sz="1400" dirty="0">
                  <a:solidFill>
                    <a:schemeClr val="tx1"/>
                  </a:solidFill>
                </a:rPr>
              </a:br>
              <a:r>
                <a:rPr lang="fr-CA" sz="1400" dirty="0" err="1">
                  <a:solidFill>
                    <a:schemeClr val="tx1"/>
                  </a:solidFill>
                </a:rPr>
                <a:t>domain</a:t>
              </a:r>
              <a:r>
                <a:rPr lang="fr-CA" sz="1400" dirty="0">
                  <a:solidFill>
                    <a:schemeClr val="tx1"/>
                  </a:solidFill>
                </a:rPr>
                <a:t> </a:t>
              </a:r>
              <a:r>
                <a:rPr lang="fr-CA" sz="2000" dirty="0">
                  <a:solidFill>
                    <a:srgbClr val="C00000"/>
                  </a:solidFill>
                </a:rPr>
                <a:t>expertise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>
              <a:off x="425273" y="4333635"/>
              <a:ext cx="2505244" cy="1057063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122613" y="1885952"/>
            <a:ext cx="2528887" cy="1128714"/>
            <a:chOff x="3122630" y="1885370"/>
            <a:chExt cx="2528869" cy="1129710"/>
          </a:xfrm>
        </p:grpSpPr>
        <p:sp>
          <p:nvSpPr>
            <p:cNvPr id="42" name="Rectangle à coins arrondis 10"/>
            <p:cNvSpPr/>
            <p:nvPr/>
          </p:nvSpPr>
          <p:spPr>
            <a:xfrm>
              <a:off x="3122630" y="1885370"/>
              <a:ext cx="2528869" cy="11297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fr-CA" sz="2000" dirty="0">
                  <a:solidFill>
                    <a:srgbClr val="C00000"/>
                  </a:solidFill>
                </a:rPr>
                <a:t>Client </a:t>
              </a:r>
              <a:r>
                <a:rPr lang="fr-CA" sz="2000" dirty="0" err="1">
                  <a:solidFill>
                    <a:srgbClr val="C00000"/>
                  </a:solidFill>
                </a:rPr>
                <a:t>proximity</a:t>
              </a:r>
              <a:r>
                <a:rPr lang="fr-CA" sz="2000" dirty="0">
                  <a:solidFill>
                    <a:srgbClr val="C00000"/>
                  </a:solidFill>
                </a:rPr>
                <a:t> </a:t>
              </a:r>
              <a:r>
                <a:rPr lang="fr-CA" sz="1400" dirty="0">
                  <a:solidFill>
                    <a:schemeClr val="tx1"/>
                  </a:solidFill>
                </a:rPr>
                <a:t>model </a:t>
              </a:r>
              <a:r>
                <a:rPr lang="fr-CA" sz="1400" dirty="0" err="1">
                  <a:solidFill>
                    <a:schemeClr val="tx1"/>
                  </a:solidFill>
                </a:rPr>
                <a:t>complemented</a:t>
              </a:r>
              <a:r>
                <a:rPr lang="fr-CA" sz="1400" dirty="0">
                  <a:solidFill>
                    <a:schemeClr val="tx1"/>
                  </a:solidFill>
                </a:rPr>
                <a:t> by unique global </a:t>
              </a:r>
              <a:r>
                <a:rPr lang="fr-CA" sz="1400" dirty="0" err="1">
                  <a:solidFill>
                    <a:schemeClr val="tx1"/>
                  </a:solidFill>
                </a:rPr>
                <a:t>delivery</a:t>
              </a:r>
              <a:r>
                <a:rPr lang="fr-CA" sz="1400" dirty="0">
                  <a:solidFill>
                    <a:schemeClr val="tx1"/>
                  </a:solidFill>
                </a:rPr>
                <a:t> network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Round Diagonal Corner Rectangle 74"/>
            <p:cNvSpPr/>
            <p:nvPr/>
          </p:nvSpPr>
          <p:spPr>
            <a:xfrm>
              <a:off x="3130567" y="1920326"/>
              <a:ext cx="2506645" cy="1056620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130550" y="3127375"/>
            <a:ext cx="2506663" cy="1057275"/>
            <a:chOff x="3131253" y="3126842"/>
            <a:chExt cx="2505456" cy="1057063"/>
          </a:xfrm>
        </p:grpSpPr>
        <p:sp>
          <p:nvSpPr>
            <p:cNvPr id="48" name="Rectangle à coins arrondis 16"/>
            <p:cNvSpPr/>
            <p:nvPr/>
          </p:nvSpPr>
          <p:spPr>
            <a:xfrm>
              <a:off x="3143947" y="3253817"/>
              <a:ext cx="1800945" cy="7808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en-US" sz="2000" dirty="0">
                  <a:solidFill>
                    <a:srgbClr val="C00000"/>
                  </a:solidFill>
                </a:rPr>
                <a:t>100+ leading</a:t>
              </a:r>
              <a:r>
                <a:rPr lang="en-US" sz="1400" dirty="0">
                  <a:solidFill>
                    <a:schemeClr val="tx1"/>
                  </a:solidFill>
                </a:rPr>
                <a:t/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IP-based solutions</a:t>
              </a:r>
              <a:endParaRPr lang="fr-CA" sz="2000" dirty="0">
                <a:solidFill>
                  <a:srgbClr val="C00000"/>
                </a:solidFill>
              </a:endParaRPr>
            </a:p>
            <a:p>
              <a:pPr defTabSz="457200"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 Diagonal Corner Rectangle 75"/>
            <p:cNvSpPr/>
            <p:nvPr/>
          </p:nvSpPr>
          <p:spPr>
            <a:xfrm>
              <a:off x="3131253" y="3126842"/>
              <a:ext cx="2505456" cy="1057063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068638" y="4333875"/>
            <a:ext cx="2278062" cy="1057275"/>
            <a:chOff x="3068806" y="4333635"/>
            <a:chExt cx="2277894" cy="1057063"/>
          </a:xfrm>
        </p:grpSpPr>
        <p:sp>
          <p:nvSpPr>
            <p:cNvPr id="45" name="Rectangle à coins arrondis 13"/>
            <p:cNvSpPr/>
            <p:nvPr/>
          </p:nvSpPr>
          <p:spPr>
            <a:xfrm>
              <a:off x="3068806" y="4430454"/>
              <a:ext cx="2277894" cy="8332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fr-CA" sz="2000" dirty="0" smtClean="0">
                  <a:solidFill>
                    <a:srgbClr val="C00000"/>
                  </a:solidFill>
                </a:rPr>
                <a:t>Over 35 </a:t>
              </a:r>
              <a:r>
                <a:rPr lang="fr-CA" sz="2000" dirty="0" err="1">
                  <a:solidFill>
                    <a:srgbClr val="C00000"/>
                  </a:solidFill>
                </a:rPr>
                <a:t>years</a:t>
              </a:r>
              <a:r>
                <a:rPr lang="fr-CA" sz="2000" dirty="0">
                  <a:solidFill>
                    <a:srgbClr val="C00000"/>
                  </a:solidFill>
                </a:rPr>
                <a:t> </a:t>
              </a:r>
              <a:r>
                <a:rPr lang="fr-CA" sz="1400" dirty="0">
                  <a:solidFill>
                    <a:srgbClr val="000000"/>
                  </a:solidFill>
                </a:rPr>
                <a:t>of </a:t>
              </a:r>
              <a:r>
                <a:rPr lang="fr-CA" sz="1400" dirty="0" err="1">
                  <a:solidFill>
                    <a:srgbClr val="000000"/>
                  </a:solidFill>
                </a:rPr>
                <a:t>successfully</a:t>
              </a:r>
              <a:r>
                <a:rPr lang="fr-CA" sz="1400" dirty="0">
                  <a:solidFill>
                    <a:srgbClr val="000000"/>
                  </a:solidFill>
                </a:rPr>
                <a:t> </a:t>
              </a:r>
              <a:r>
                <a:rPr lang="fr-CA" sz="1400" dirty="0" err="1">
                  <a:solidFill>
                    <a:srgbClr val="000000"/>
                  </a:solidFill>
                </a:rPr>
                <a:t>partnering</a:t>
              </a:r>
              <a:r>
                <a:rPr lang="fr-CA" sz="1400" dirty="0">
                  <a:solidFill>
                    <a:srgbClr val="000000"/>
                  </a:solidFill>
                </a:rPr>
                <a:t> </a:t>
              </a:r>
              <a:r>
                <a:rPr lang="fr-CA" sz="1400" dirty="0" err="1">
                  <a:solidFill>
                    <a:srgbClr val="000000"/>
                  </a:solidFill>
                </a:rPr>
                <a:t>with</a:t>
              </a:r>
              <a:r>
                <a:rPr lang="fr-CA" sz="1400" dirty="0">
                  <a:solidFill>
                    <a:srgbClr val="000000"/>
                  </a:solidFill>
                </a:rPr>
                <a:t> </a:t>
              </a:r>
              <a:r>
                <a:rPr lang="fr-CA" sz="1400" dirty="0" err="1">
                  <a:solidFill>
                    <a:srgbClr val="000000"/>
                  </a:solidFill>
                </a:rPr>
                <a:t>our</a:t>
              </a:r>
              <a:r>
                <a:rPr lang="fr-CA" sz="1400" dirty="0">
                  <a:solidFill>
                    <a:srgbClr val="000000"/>
                  </a:solidFill>
                </a:rPr>
                <a:t> clients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defTabSz="457200">
                <a:defRPr/>
              </a:pPr>
              <a:endParaRPr lang="fr-CA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Round Diagonal Corner Rectangle 76"/>
            <p:cNvSpPr/>
            <p:nvPr/>
          </p:nvSpPr>
          <p:spPr>
            <a:xfrm>
              <a:off x="3130713" y="4333635"/>
              <a:ext cx="2152491" cy="1057063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857875" y="3127375"/>
            <a:ext cx="2506663" cy="1057275"/>
            <a:chOff x="5858499" y="3126842"/>
            <a:chExt cx="2505456" cy="1057063"/>
          </a:xfrm>
        </p:grpSpPr>
        <p:sp>
          <p:nvSpPr>
            <p:cNvPr id="79" name="Round Diagonal Corner Rectangle 78"/>
            <p:cNvSpPr/>
            <p:nvPr/>
          </p:nvSpPr>
          <p:spPr>
            <a:xfrm>
              <a:off x="5858499" y="3126842"/>
              <a:ext cx="2505456" cy="1057063"/>
            </a:xfrm>
            <a:prstGeom prst="round2DiagRect">
              <a:avLst/>
            </a:prstGeom>
            <a:solidFill>
              <a:srgbClr val="FFFFFF">
                <a:alpha val="47843"/>
              </a:srgbClr>
            </a:solidFill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237" name="TextBox 80"/>
            <p:cNvSpPr txBox="1">
              <a:spLocks noChangeArrowheads="1"/>
            </p:cNvSpPr>
            <p:nvPr/>
          </p:nvSpPr>
          <p:spPr bwMode="auto">
            <a:xfrm>
              <a:off x="5975480" y="3285450"/>
              <a:ext cx="225412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72,000</a:t>
              </a:r>
              <a:r>
                <a:rPr lang="en-US" sz="1400">
                  <a:solidFill>
                    <a:srgbClr val="000000"/>
                  </a:solidFill>
                </a:rPr>
                <a:t> professionals,</a:t>
              </a:r>
            </a:p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85%</a:t>
              </a:r>
              <a:r>
                <a:rPr lang="en-US" sz="1400">
                  <a:solidFill>
                    <a:srgbClr val="000000"/>
                  </a:solidFill>
                </a:rPr>
                <a:t> are shareholders*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489575" y="4303713"/>
            <a:ext cx="1698625" cy="1139825"/>
            <a:chOff x="5490199" y="4304161"/>
            <a:chExt cx="1698001" cy="1138773"/>
          </a:xfrm>
        </p:grpSpPr>
        <p:sp>
          <p:nvSpPr>
            <p:cNvPr id="80" name="Round Diagonal Corner Rectangle 79"/>
            <p:cNvSpPr/>
            <p:nvPr/>
          </p:nvSpPr>
          <p:spPr>
            <a:xfrm>
              <a:off x="5490199" y="4334295"/>
              <a:ext cx="1698001" cy="1056299"/>
            </a:xfrm>
            <a:prstGeom prst="round2DiagRect">
              <a:avLst/>
            </a:prstGeom>
            <a:noFill/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07631" y="4304161"/>
              <a:ext cx="1563114" cy="1138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400" spc="-30" dirty="0">
                  <a:cs typeface="+mn-cs"/>
                </a:rPr>
                <a:t>Revenue: </a:t>
              </a:r>
              <a:r>
                <a:rPr lang="en-US" sz="2000" spc="-30" dirty="0">
                  <a:solidFill>
                    <a:srgbClr val="C00000"/>
                  </a:solidFill>
                  <a:cs typeface="+mn-cs"/>
                </a:rPr>
                <a:t>C$10.4B ** </a:t>
              </a:r>
            </a:p>
            <a:p>
              <a:pPr defTabSz="457200">
                <a:defRPr/>
              </a:pPr>
              <a:r>
                <a:rPr lang="en-US" sz="1400" dirty="0">
                  <a:cs typeface="+mn-cs"/>
                </a:rPr>
                <a:t>Backlog: </a:t>
              </a:r>
              <a:r>
                <a:rPr lang="en-US" sz="2000" dirty="0">
                  <a:solidFill>
                    <a:srgbClr val="C00000"/>
                  </a:solidFill>
                  <a:cs typeface="+mn-cs"/>
                </a:rPr>
                <a:t>C$17.7B 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857875" y="1885950"/>
            <a:ext cx="2506663" cy="1057275"/>
            <a:chOff x="5858499" y="1920049"/>
            <a:chExt cx="2505456" cy="1057063"/>
          </a:xfrm>
        </p:grpSpPr>
        <p:sp>
          <p:nvSpPr>
            <p:cNvPr id="78" name="Round Diagonal Corner Rectangle 77"/>
            <p:cNvSpPr/>
            <p:nvPr/>
          </p:nvSpPr>
          <p:spPr>
            <a:xfrm>
              <a:off x="5858499" y="1920049"/>
              <a:ext cx="2505456" cy="1057063"/>
            </a:xfrm>
            <a:prstGeom prst="round2DiagRect">
              <a:avLst/>
            </a:prstGeom>
            <a:solidFill>
              <a:srgbClr val="FFFFFF">
                <a:alpha val="63137"/>
              </a:srgbClr>
            </a:solidFill>
            <a:ln w="19050">
              <a:solidFill>
                <a:srgbClr val="BAD4D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6" name="Rectangle à coins arrondis 14"/>
            <p:cNvSpPr/>
            <p:nvPr/>
          </p:nvSpPr>
          <p:spPr>
            <a:xfrm>
              <a:off x="5871193" y="1980362"/>
              <a:ext cx="2395971" cy="96500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Serving </a:t>
              </a:r>
              <a:r>
                <a:rPr lang="en-US" sz="2000" dirty="0">
                  <a:solidFill>
                    <a:srgbClr val="C00000"/>
                  </a:solidFill>
                </a:rPr>
                <a:t>5000+ clients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</a:rPr>
                <a:t>from over </a:t>
              </a:r>
              <a:r>
                <a:rPr lang="en-US" sz="2000" dirty="0">
                  <a:solidFill>
                    <a:srgbClr val="C00000"/>
                  </a:solidFill>
                </a:rPr>
                <a:t>400 offices </a:t>
              </a:r>
              <a:r>
                <a:rPr lang="en-US" sz="1400" dirty="0">
                  <a:solidFill>
                    <a:srgbClr val="000000"/>
                  </a:solidFill>
                </a:rPr>
                <a:t>around the world</a:t>
              </a:r>
              <a:endParaRPr lang="fr-CA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Diagonal Corner Rectangle 40"/>
          <p:cNvSpPr/>
          <p:nvPr/>
        </p:nvSpPr>
        <p:spPr>
          <a:xfrm>
            <a:off x="339725" y="1473200"/>
            <a:ext cx="1296988" cy="695325"/>
          </a:xfrm>
          <a:prstGeom prst="round2DiagRect">
            <a:avLst/>
          </a:prstGeom>
          <a:solidFill>
            <a:srgbClr val="AA9C8F"/>
          </a:solidFill>
          <a:ln w="19050">
            <a:solidFill>
              <a:srgbClr val="BAD4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 Diagonal Corner Rectangle 43"/>
          <p:cNvSpPr/>
          <p:nvPr/>
        </p:nvSpPr>
        <p:spPr>
          <a:xfrm>
            <a:off x="1730375" y="1473200"/>
            <a:ext cx="1362075" cy="695325"/>
          </a:xfrm>
          <a:prstGeom prst="round2DiagRect">
            <a:avLst/>
          </a:prstGeom>
          <a:solidFill>
            <a:srgbClr val="AA9C8F"/>
          </a:solidFill>
          <a:ln w="19050">
            <a:solidFill>
              <a:srgbClr val="BAD4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>
            <a:off x="3200400" y="1463674"/>
            <a:ext cx="1360487" cy="695325"/>
          </a:xfrm>
          <a:prstGeom prst="round2DiagRect">
            <a:avLst/>
          </a:prstGeom>
          <a:solidFill>
            <a:srgbClr val="AA9C8F"/>
          </a:solidFill>
          <a:ln w="19050">
            <a:solidFill>
              <a:srgbClr val="BAD4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ound Diagonal Corner Rectangle 45"/>
          <p:cNvSpPr/>
          <p:nvPr/>
        </p:nvSpPr>
        <p:spPr>
          <a:xfrm>
            <a:off x="4640263" y="1473200"/>
            <a:ext cx="1360487" cy="695325"/>
          </a:xfrm>
          <a:prstGeom prst="round2DiagRect">
            <a:avLst/>
          </a:prstGeom>
          <a:solidFill>
            <a:srgbClr val="AA9C8F"/>
          </a:solidFill>
          <a:ln w="19050">
            <a:solidFill>
              <a:srgbClr val="BAD4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 Diagonal Corner Rectangle 46"/>
          <p:cNvSpPr/>
          <p:nvPr/>
        </p:nvSpPr>
        <p:spPr>
          <a:xfrm>
            <a:off x="6094413" y="1473200"/>
            <a:ext cx="1360487" cy="695325"/>
          </a:xfrm>
          <a:prstGeom prst="round2DiagRect">
            <a:avLst/>
          </a:prstGeom>
          <a:solidFill>
            <a:srgbClr val="AA9C8F"/>
          </a:solidFill>
          <a:ln w="19050">
            <a:solidFill>
              <a:srgbClr val="BAD4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ound Diagonal Corner Rectangle 47"/>
          <p:cNvSpPr/>
          <p:nvPr/>
        </p:nvSpPr>
        <p:spPr>
          <a:xfrm>
            <a:off x="7548563" y="1473200"/>
            <a:ext cx="1279525" cy="695325"/>
          </a:xfrm>
          <a:prstGeom prst="round2DiagRect">
            <a:avLst/>
          </a:prstGeom>
          <a:solidFill>
            <a:srgbClr val="AA9C8F"/>
          </a:solidFill>
          <a:ln w="19050">
            <a:solidFill>
              <a:srgbClr val="BAD4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Rectangle 117"/>
          <p:cNvSpPr>
            <a:spLocks noChangeArrowheads="1"/>
          </p:cNvSpPr>
          <p:nvPr/>
        </p:nvSpPr>
        <p:spPr bwMode="auto">
          <a:xfrm>
            <a:off x="1833563" y="2349500"/>
            <a:ext cx="121761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cs typeface="+mn-cs"/>
              </a:rPr>
              <a:t>Majority of government agencies in North America and Europe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cs typeface="+mn-cs"/>
              </a:rPr>
              <a:t>Manage </a:t>
            </a:r>
            <a:r>
              <a:rPr lang="en-US" sz="1200" dirty="0">
                <a:solidFill>
                  <a:srgbClr val="C00000"/>
                </a:solidFill>
                <a:cs typeface="+mn-cs"/>
              </a:rPr>
              <a:t>$700B+ </a:t>
            </a:r>
            <a:r>
              <a:rPr lang="en-US" sz="1200" dirty="0">
                <a:cs typeface="+mn-cs"/>
              </a:rPr>
              <a:t>in financials for US government organizations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cs typeface="+mn-cs"/>
              </a:rPr>
              <a:t>Generate nearly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$1.7B 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+mn-cs"/>
              </a:rPr>
              <a:t>in tax recoveries for 5 US states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cs typeface="+mn-cs"/>
              </a:rPr>
              <a:t>Protect against </a:t>
            </a:r>
            <a:r>
              <a:rPr lang="en-US" sz="1200" dirty="0">
                <a:solidFill>
                  <a:srgbClr val="C00000"/>
                </a:solidFill>
                <a:cs typeface="+mn-cs"/>
              </a:rPr>
              <a:t>1M+</a:t>
            </a:r>
            <a:r>
              <a:rPr lang="en-US" sz="1200" dirty="0">
                <a:cs typeface="+mn-cs"/>
              </a:rPr>
              <a:t> cyber attack incidents a day</a:t>
            </a:r>
          </a:p>
        </p:txBody>
      </p:sp>
      <p:sp>
        <p:nvSpPr>
          <p:cNvPr id="15367" name="Rectangle 116"/>
          <p:cNvSpPr>
            <a:spLocks noChangeArrowheads="1"/>
          </p:cNvSpPr>
          <p:nvPr/>
        </p:nvSpPr>
        <p:spPr bwMode="auto">
          <a:xfrm>
            <a:off x="320675" y="2349500"/>
            <a:ext cx="12747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36000">
            <a:spAutoFit/>
          </a:bodyPr>
          <a:lstStyle/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23 of top 25 </a:t>
            </a:r>
            <a:r>
              <a:rPr lang="en-US" sz="1200" dirty="0">
                <a:latin typeface="+mn-lt"/>
                <a:cs typeface="+mn-cs"/>
              </a:rPr>
              <a:t>banks in the Americas and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22 of top 25 </a:t>
            </a:r>
            <a:r>
              <a:rPr lang="en-US" sz="1200" dirty="0">
                <a:latin typeface="+mn-lt"/>
                <a:cs typeface="+mn-cs"/>
              </a:rPr>
              <a:t>in Europe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cs typeface="+mn-cs"/>
              </a:rPr>
              <a:t>Partner to </a:t>
            </a:r>
            <a:r>
              <a:rPr lang="en-US" sz="1200" dirty="0">
                <a:solidFill>
                  <a:srgbClr val="C00000"/>
                </a:solidFill>
                <a:cs typeface="+mn-cs"/>
              </a:rPr>
              <a:t>190+</a:t>
            </a:r>
            <a:r>
              <a:rPr lang="en-US" sz="1200" dirty="0">
                <a:cs typeface="+mn-cs"/>
              </a:rPr>
              <a:t> global P&amp;C, life and commercial health insurers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latin typeface="+mn-lt"/>
                <a:cs typeface="+mn-cs"/>
              </a:rPr>
              <a:t>Maintain more than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 $830B</a:t>
            </a:r>
            <a:r>
              <a:rPr lang="en-US" sz="1200" dirty="0">
                <a:latin typeface="+mn-lt"/>
                <a:cs typeface="+mn-cs"/>
              </a:rPr>
              <a:t> in assets for leading  wealth mgmt. services providers</a:t>
            </a:r>
          </a:p>
        </p:txBody>
      </p:sp>
      <p:sp>
        <p:nvSpPr>
          <p:cNvPr id="15368" name="Rectangle 117"/>
          <p:cNvSpPr>
            <a:spLocks noChangeArrowheads="1"/>
          </p:cNvSpPr>
          <p:nvPr/>
        </p:nvSpPr>
        <p:spPr bwMode="auto">
          <a:xfrm>
            <a:off x="6278563" y="2334418"/>
            <a:ext cx="11890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CA" sz="1200" dirty="0">
                <a:cs typeface="+mn-cs"/>
              </a:rPr>
              <a:t>Industry solutions used by </a:t>
            </a:r>
            <a:r>
              <a:rPr lang="en-CA" sz="1200" dirty="0">
                <a:solidFill>
                  <a:srgbClr val="C00000"/>
                </a:solidFill>
                <a:cs typeface="+mn-cs"/>
              </a:rPr>
              <a:t>200,000+ </a:t>
            </a:r>
            <a:r>
              <a:rPr lang="en-CA" sz="1200" dirty="0">
                <a:cs typeface="+mn-cs"/>
              </a:rPr>
              <a:t>professionals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CA" sz="1200" dirty="0">
                <a:solidFill>
                  <a:srgbClr val="C00000"/>
                </a:solidFill>
                <a:cs typeface="+mn-cs"/>
              </a:rPr>
              <a:t>250+</a:t>
            </a:r>
            <a:r>
              <a:rPr lang="en-CA" sz="1200" dirty="0">
                <a:cs typeface="+mn-cs"/>
              </a:rPr>
              <a:t> hospitals and federal, state and provincial governments  </a:t>
            </a:r>
            <a:r>
              <a:rPr lang="en-US" sz="1200" dirty="0">
                <a:cs typeface="+mn-cs"/>
              </a:rPr>
              <a:t> as clients 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CA" sz="1200" dirty="0">
                <a:latin typeface="+mn-lt"/>
                <a:cs typeface="+mn-cs"/>
              </a:rPr>
              <a:t>Recover more than </a:t>
            </a:r>
            <a:r>
              <a:rPr lang="en-CA" sz="1200" dirty="0">
                <a:solidFill>
                  <a:srgbClr val="C00000"/>
                </a:solidFill>
                <a:latin typeface="+mn-lt"/>
                <a:cs typeface="+mn-cs"/>
              </a:rPr>
              <a:t>$1B </a:t>
            </a:r>
            <a:r>
              <a:rPr lang="en-CA" sz="1200" dirty="0">
                <a:latin typeface="+mn-lt"/>
                <a:cs typeface="+mn-cs"/>
              </a:rPr>
              <a:t>in fraud and waste for healthcare payers</a:t>
            </a:r>
          </a:p>
        </p:txBody>
      </p:sp>
      <p:sp>
        <p:nvSpPr>
          <p:cNvPr id="15369" name="Rectangle 118"/>
          <p:cNvSpPr>
            <a:spLocks noChangeArrowheads="1"/>
          </p:cNvSpPr>
          <p:nvPr/>
        </p:nvSpPr>
        <p:spPr bwMode="auto">
          <a:xfrm>
            <a:off x="4695825" y="2349500"/>
            <a:ext cx="12049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36000">
            <a:spAutoFit/>
          </a:bodyPr>
          <a:lstStyle/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latin typeface="+mn-lt"/>
                <a:cs typeface="+mn-cs"/>
              </a:rPr>
              <a:t>Partner to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200+ utilities</a:t>
            </a:r>
            <a:r>
              <a:rPr lang="en-US" sz="1200" dirty="0">
                <a:latin typeface="+mn-lt"/>
                <a:cs typeface="+mn-cs"/>
              </a:rPr>
              <a:t> in North America and Europe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latin typeface="+mn-lt"/>
                <a:cs typeface="+mn-cs"/>
              </a:rPr>
              <a:t>Managing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27 </a:t>
            </a:r>
            <a:r>
              <a:rPr lang="en-US" sz="1200" dirty="0">
                <a:latin typeface="+mn-lt"/>
                <a:cs typeface="+mn-cs"/>
              </a:rPr>
              <a:t>call centers handling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40 million</a:t>
            </a:r>
            <a:r>
              <a:rPr lang="en-US" sz="1200" dirty="0">
                <a:latin typeface="+mn-lt"/>
                <a:cs typeface="+mn-cs"/>
              </a:rPr>
              <a:t> calls per year for a leading telecom firm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70" name="Rectangle 119"/>
          <p:cNvSpPr>
            <a:spLocks noChangeArrowheads="1"/>
          </p:cNvSpPr>
          <p:nvPr/>
        </p:nvSpPr>
        <p:spPr bwMode="auto">
          <a:xfrm>
            <a:off x="3222625" y="2349500"/>
            <a:ext cx="1293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36000">
            <a:spAutoFit/>
          </a:bodyPr>
          <a:lstStyle/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cs typeface="+mn-cs"/>
              </a:rPr>
              <a:t>Leading global firms in aerospace, metals, mining and chemicals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latin typeface="+mn-lt"/>
                <a:cs typeface="+mn-cs"/>
              </a:rPr>
              <a:t>Partner to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250+ </a:t>
            </a:r>
            <a:r>
              <a:rPr lang="en-US" sz="1200" dirty="0">
                <a:latin typeface="+mn-lt"/>
                <a:cs typeface="+mn-cs"/>
              </a:rPr>
              <a:t>retailers across North America and Europe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r>
              <a:rPr lang="en-US" sz="1200" dirty="0">
                <a:latin typeface="+mn-lt"/>
                <a:cs typeface="+mn-cs"/>
              </a:rPr>
              <a:t>Implemented POS and back-office solutions for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100+</a:t>
            </a:r>
            <a:r>
              <a:rPr lang="en-US" sz="1200" dirty="0">
                <a:latin typeface="+mn-lt"/>
                <a:cs typeface="+mn-cs"/>
              </a:rPr>
              <a:t> retailers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8203" name="Rectangle 119"/>
          <p:cNvSpPr>
            <a:spLocks noChangeArrowheads="1"/>
          </p:cNvSpPr>
          <p:nvPr/>
        </p:nvSpPr>
        <p:spPr bwMode="auto">
          <a:xfrm>
            <a:off x="7721600" y="2349500"/>
            <a:ext cx="11461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36000">
            <a:spAutoFit/>
          </a:bodyPr>
          <a:lstStyle/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17 of top 35 </a:t>
            </a:r>
            <a:r>
              <a:rPr lang="en-US" sz="1200" dirty="0">
                <a:latin typeface="+mn-lt"/>
                <a:cs typeface="+mn-cs"/>
              </a:rPr>
              <a:t>oil &amp; gas producers globally</a:t>
            </a:r>
          </a:p>
          <a:p>
            <a:pPr marL="85725" indent="-85725" eaLnBrk="0" hangingPunct="0">
              <a:spcBef>
                <a:spcPts val="600"/>
              </a:spcBef>
              <a:spcAft>
                <a:spcPts val="600"/>
              </a:spcAft>
              <a:buClr>
                <a:srgbClr val="961E3C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  <a:cs typeface="+mn-cs"/>
              </a:rPr>
              <a:t>Running </a:t>
            </a: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30M</a:t>
            </a:r>
            <a:r>
              <a:rPr lang="en-US" sz="1200" dirty="0">
                <a:latin typeface="+mn-lt"/>
                <a:cs typeface="+mn-cs"/>
              </a:rPr>
              <a:t> retail fuel card transactions per year</a:t>
            </a: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0254" name="Rectangle 96"/>
          <p:cNvSpPr>
            <a:spLocks noChangeArrowheads="1"/>
          </p:cNvSpPr>
          <p:nvPr/>
        </p:nvSpPr>
        <p:spPr bwMode="auto">
          <a:xfrm>
            <a:off x="115888" y="1539875"/>
            <a:ext cx="1714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A" sz="1400">
                <a:solidFill>
                  <a:schemeClr val="bg1"/>
                </a:solidFill>
              </a:rPr>
              <a:t>Financial </a:t>
            </a:r>
          </a:p>
          <a:p>
            <a:pPr algn="ctr"/>
            <a:r>
              <a:rPr lang="fr-CA" sz="140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0255" name="Rectangle 97"/>
          <p:cNvSpPr>
            <a:spLocks noChangeArrowheads="1"/>
          </p:cNvSpPr>
          <p:nvPr/>
        </p:nvSpPr>
        <p:spPr bwMode="auto">
          <a:xfrm>
            <a:off x="1774825" y="1539875"/>
            <a:ext cx="13128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A" sz="140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0256" name="Rectangle 98"/>
          <p:cNvSpPr>
            <a:spLocks noChangeArrowheads="1"/>
          </p:cNvSpPr>
          <p:nvPr/>
        </p:nvSpPr>
        <p:spPr bwMode="auto">
          <a:xfrm>
            <a:off x="6140449" y="1511300"/>
            <a:ext cx="12684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A" sz="1400" dirty="0" err="1">
                <a:solidFill>
                  <a:schemeClr val="bg1"/>
                </a:solidFill>
              </a:rPr>
              <a:t>Health</a:t>
            </a:r>
            <a:endParaRPr lang="fr-CA" sz="1400" dirty="0">
              <a:solidFill>
                <a:schemeClr val="bg1"/>
              </a:solidFill>
            </a:endParaRPr>
          </a:p>
        </p:txBody>
      </p:sp>
      <p:sp>
        <p:nvSpPr>
          <p:cNvPr id="10257" name="Rectangle 99"/>
          <p:cNvSpPr>
            <a:spLocks noChangeArrowheads="1"/>
          </p:cNvSpPr>
          <p:nvPr/>
        </p:nvSpPr>
        <p:spPr bwMode="auto">
          <a:xfrm>
            <a:off x="4648200" y="1531938"/>
            <a:ext cx="13382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A" sz="1400">
                <a:solidFill>
                  <a:schemeClr val="bg1"/>
                </a:solidFill>
              </a:rPr>
              <a:t>Telecom &amp;</a:t>
            </a:r>
          </a:p>
          <a:p>
            <a:pPr algn="ctr"/>
            <a:r>
              <a:rPr lang="fr-CA" sz="1400">
                <a:solidFill>
                  <a:schemeClr val="bg1"/>
                </a:solidFill>
              </a:rPr>
              <a:t>Utilities</a:t>
            </a:r>
          </a:p>
        </p:txBody>
      </p:sp>
      <p:sp>
        <p:nvSpPr>
          <p:cNvPr id="10258" name="Rectangle 100"/>
          <p:cNvSpPr>
            <a:spLocks noChangeArrowheads="1"/>
          </p:cNvSpPr>
          <p:nvPr/>
        </p:nvSpPr>
        <p:spPr bwMode="auto">
          <a:xfrm>
            <a:off x="3200400" y="1524000"/>
            <a:ext cx="1374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A" sz="1300" dirty="0" err="1">
                <a:solidFill>
                  <a:schemeClr val="bg1"/>
                </a:solidFill>
              </a:rPr>
              <a:t>Manufacturing</a:t>
            </a:r>
            <a:r>
              <a:rPr lang="fr-CA" sz="1300" dirty="0">
                <a:solidFill>
                  <a:schemeClr val="bg1"/>
                </a:solidFill>
              </a:rPr>
              <a:t>, </a:t>
            </a:r>
            <a:r>
              <a:rPr lang="fr-CA" sz="1300" dirty="0" err="1" smtClean="0">
                <a:solidFill>
                  <a:schemeClr val="bg1"/>
                </a:solidFill>
              </a:rPr>
              <a:t>Retail</a:t>
            </a:r>
            <a:r>
              <a:rPr lang="fr-CA" sz="1300" dirty="0" smtClean="0">
                <a:solidFill>
                  <a:schemeClr val="bg1"/>
                </a:solidFill>
              </a:rPr>
              <a:t> &amp;</a:t>
            </a:r>
            <a:endParaRPr lang="fr-CA" sz="1300" dirty="0">
              <a:solidFill>
                <a:schemeClr val="bg1"/>
              </a:solidFill>
            </a:endParaRPr>
          </a:p>
          <a:p>
            <a:pPr algn="ctr"/>
            <a:r>
              <a:rPr lang="fr-CA" sz="1300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10259" name="Rectangle 101"/>
          <p:cNvSpPr>
            <a:spLocks noChangeArrowheads="1"/>
          </p:cNvSpPr>
          <p:nvPr/>
        </p:nvSpPr>
        <p:spPr bwMode="auto">
          <a:xfrm>
            <a:off x="7510463" y="1538288"/>
            <a:ext cx="1504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A" sz="1400">
                <a:solidFill>
                  <a:schemeClr val="bg1"/>
                </a:solidFill>
              </a:rPr>
              <a:t>Oil &amp; Gas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95450" y="2290763"/>
            <a:ext cx="5815013" cy="3811587"/>
            <a:chOff x="1695968" y="2195491"/>
            <a:chExt cx="5907862" cy="3918229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7584783" y="2195491"/>
              <a:ext cx="19047" cy="3918229"/>
            </a:xfrm>
            <a:prstGeom prst="line">
              <a:avLst/>
            </a:prstGeom>
            <a:ln>
              <a:solidFill>
                <a:srgbClr val="BAD4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032421" y="2195491"/>
              <a:ext cx="0" cy="3918229"/>
            </a:xfrm>
            <a:prstGeom prst="line">
              <a:avLst/>
            </a:prstGeom>
            <a:ln>
              <a:solidFill>
                <a:srgbClr val="BAD4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583234" y="2195491"/>
              <a:ext cx="0" cy="3918229"/>
            </a:xfrm>
            <a:prstGeom prst="line">
              <a:avLst/>
            </a:prstGeom>
            <a:ln>
              <a:solidFill>
                <a:srgbClr val="BAD4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153092" y="2224865"/>
              <a:ext cx="19047" cy="3888855"/>
            </a:xfrm>
            <a:prstGeom prst="line">
              <a:avLst/>
            </a:prstGeom>
            <a:ln>
              <a:solidFill>
                <a:srgbClr val="BAD4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95968" y="2224865"/>
              <a:ext cx="19047" cy="3888855"/>
            </a:xfrm>
            <a:prstGeom prst="line">
              <a:avLst/>
            </a:prstGeom>
            <a:ln>
              <a:solidFill>
                <a:srgbClr val="BAD4D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32"/>
          <p:cNvSpPr txBox="1">
            <a:spLocks/>
          </p:cNvSpPr>
          <p:nvPr/>
        </p:nvSpPr>
        <p:spPr>
          <a:xfrm>
            <a:off x="251520" y="233363"/>
            <a:ext cx="8763893" cy="914400"/>
          </a:xfrm>
          <a:prstGeom prst="rect">
            <a:avLst/>
          </a:prstGeom>
        </p:spPr>
        <p:txBody>
          <a:bodyPr anchor="ctr" anchorCtr="0"/>
          <a:lstStyle/>
          <a:p>
            <a:pPr>
              <a:lnSpc>
                <a:spcPct val="90000"/>
              </a:lnSpc>
              <a:defRPr/>
            </a:pPr>
            <a:r>
              <a:rPr lang="en-US" sz="2600" kern="0" dirty="0">
                <a:solidFill>
                  <a:srgbClr val="E31937"/>
                </a:solidFill>
                <a:latin typeface="Arial"/>
                <a:cs typeface="+mn-cs"/>
              </a:rPr>
              <a:t>We leverage strong industry </a:t>
            </a:r>
            <a:r>
              <a:rPr lang="en-US" sz="2600" kern="0" dirty="0" smtClean="0">
                <a:solidFill>
                  <a:srgbClr val="E31937"/>
                </a:solidFill>
                <a:latin typeface="Arial"/>
                <a:cs typeface="+mn-cs"/>
              </a:rPr>
              <a:t>expertise </a:t>
            </a:r>
            <a:r>
              <a:rPr lang="en-CA" sz="2600" kern="0" dirty="0" smtClean="0">
                <a:solidFill>
                  <a:srgbClr val="E31937"/>
                </a:solidFill>
                <a:latin typeface="Arial"/>
                <a:cs typeface="+mn-cs"/>
              </a:rPr>
              <a:t>to </a:t>
            </a:r>
            <a:r>
              <a:rPr lang="en-CA" sz="2600" kern="0" dirty="0">
                <a:solidFill>
                  <a:srgbClr val="E31937"/>
                </a:solidFill>
                <a:latin typeface="Arial"/>
                <a:cs typeface="+mn-cs"/>
              </a:rPr>
              <a:t>help clients succeed</a:t>
            </a:r>
            <a:endParaRPr lang="en-CA" sz="2600" kern="0" dirty="0">
              <a:solidFill>
                <a:srgbClr val="E3193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 and BI is a strategic growth area for CGI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4182776" y="6516090"/>
            <a:ext cx="778457" cy="212514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A3C56-E491-49B2-93F3-63532DF516B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reeform 5" descr="© INSCALE GmbH, 15.06.2010"/>
          <p:cNvSpPr>
            <a:spLocks/>
          </p:cNvSpPr>
          <p:nvPr/>
        </p:nvSpPr>
        <p:spPr bwMode="gray">
          <a:xfrm>
            <a:off x="3971" y="3136118"/>
            <a:ext cx="9136062" cy="1076325"/>
          </a:xfrm>
          <a:custGeom>
            <a:avLst/>
            <a:gdLst>
              <a:gd name="T0" fmla="*/ 0 w 5760"/>
              <a:gd name="T1" fmla="*/ 660 h 678"/>
              <a:gd name="T2" fmla="*/ 0 w 5760"/>
              <a:gd name="T3" fmla="*/ 216 h 678"/>
              <a:gd name="T4" fmla="*/ 2775 w 5760"/>
              <a:gd name="T5" fmla="*/ 0 h 678"/>
              <a:gd name="T6" fmla="*/ 5760 w 5760"/>
              <a:gd name="T7" fmla="*/ 216 h 678"/>
              <a:gd name="T8" fmla="*/ 5748 w 5760"/>
              <a:gd name="T9" fmla="*/ 678 h 678"/>
              <a:gd name="T10" fmla="*/ 0 w 5760"/>
              <a:gd name="T11" fmla="*/ 66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678">
                <a:moveTo>
                  <a:pt x="0" y="660"/>
                </a:moveTo>
                <a:lnTo>
                  <a:pt x="0" y="216"/>
                </a:lnTo>
                <a:cubicBezTo>
                  <a:pt x="463" y="106"/>
                  <a:pt x="1815" y="0"/>
                  <a:pt x="2775" y="0"/>
                </a:cubicBezTo>
                <a:cubicBezTo>
                  <a:pt x="3735" y="0"/>
                  <a:pt x="5265" y="103"/>
                  <a:pt x="5760" y="216"/>
                </a:cubicBezTo>
                <a:lnTo>
                  <a:pt x="5748" y="678"/>
                </a:lnTo>
                <a:lnTo>
                  <a:pt x="0" y="66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200">
              <a:solidFill>
                <a:srgbClr val="363534"/>
              </a:solidFill>
            </a:endParaRPr>
          </a:p>
        </p:txBody>
      </p: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183317" y="3157237"/>
            <a:ext cx="8648247" cy="2886418"/>
            <a:chOff x="65" y="702"/>
            <a:chExt cx="5628" cy="274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5" y="702"/>
              <a:ext cx="5628" cy="2746"/>
              <a:chOff x="65" y="702"/>
              <a:chExt cx="5628" cy="2746"/>
            </a:xfrm>
            <a:grpFill/>
          </p:grpSpPr>
          <p:sp>
            <p:nvSpPr>
              <p:cNvPr id="12" name="Zimbabw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" name="Za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" name="Yeme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" name="Western Sahar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" name="West Bank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" name="Uzbe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8" name="Vietnam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9" name="Venezuel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0" name="USA (Alaska)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1" name="US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2" name="Urugua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3" name="United Kingdom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4" name="United Arab Emirate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5" name="Ukrai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6" name="Ugand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7" name="Turkmen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8" name="Turke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29" name="Tuni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0" name="To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1" name="Thai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2" name="Tanzan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3" name="Taji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4" name="Taiw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5" name="Sy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6" name="Switzer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7" name="Swede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8" name="Swazi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39" name="Surinam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0" name="Sud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1" name="Sri Lank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2" name="Spai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3" name="Somal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4" name="Solomon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5" name="Slove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6" name="Slovak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7" name="Sierra Leon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8" name="Seneg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49" name="Saudi Ara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0" name="Rwand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1" name="Russia (Urup,Simushir)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2" name="Russ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3" name="Rom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4" name="Qat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5" name="Puerto Ri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6" name="Portug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7" name="Po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8" name="Philippine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59" name="Peru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0" name="Paragua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1" name="Papua New Guine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2" name="Panam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3" name="Pak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4" name="Parcel Islands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5" name="Om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6" name="Norwa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7" name="Nig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8" name="Nige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69" name="Nicaragu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0" name="New Zea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1" name="Newfound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2" name="Netherland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3" name="Nepa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4" name="Nami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5" name="Myanm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6" name="Mozambiqu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7" name="Moroc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8" name="Montenegr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79" name="Mongol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0" name="Moldov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1" name="Mexic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2" name="Malt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3" name="Maurit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4" name="Mal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5" name="Malays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6" name="AutoShape 81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7" name="Malaw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8" name="Madagasca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89" name="Macedo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0" name="Luxembourg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1" name="Lithu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2" name="Liechtenste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3" name="Liby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4" name="Lib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5" name="Lesoth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6" name="Leban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7" name="Latv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8" name="Lao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99" name="Kyrgyz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0" name="Kuwait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1" name="Korea, South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2" name="Korea, Nort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3" name="Keny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4" name="Kazakhst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5" name="Jord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6" name="Jamaic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7" name="Jap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8" name="Italy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09" name="Israel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0" name="Ire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1" name="Iraq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2" name="Ir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3" name="Indones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4" name="Ind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5" name="Ice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6" name="Hungar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7" name="Hondura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8" name="Hait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9" name="Guyane (French Guiana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0" name="Guy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1" name="Guinea-Bissau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2" name="Guin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3" name="Guatemal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4" name="Greenland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5" name="Greec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6" name="Gh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7" name="Germany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8" name="Georg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29" name="The Ga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0" name="Gab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1" name="Franc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2" name="Finlan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3" name="Ethiop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4" name="Eston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5" name="Eritr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6" name="Equatorial Guine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7" name="El Salvador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8" name="Egypt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39" name="Ecuador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0" name="East Timor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1" name="Domin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2" name="Djibout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3" name="Denmark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4" name="Czech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5" name="Cypru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6" name="Cub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7" name="Croat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8" name="Côte d'Ivoir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49" name="Costa Ric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0" name="Cong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1" name="Congo (Brazzaville)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2" name="Colomb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3" name="Chile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4" name="Chin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5" name="Chad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6" name="Central African Republic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7" name="Canad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8" name="Cameroo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59" name="Cambod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0" name="Burundi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1" name="Burkina Faso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2" name="Bulga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3" name="Brazil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4" name="Botswa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5" name="Bosnia and Herzegovin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6" name="Boliv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7" name="Bhu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8" name="Ben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69" name="Belize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0" name="Belgium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1" name="Bangladesh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2" name="Bahrai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3" name="Belarus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4" name="Azerbaijan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5" name="Aust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6" name="Australi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7" name="Arme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8" name="Argentin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79" name="Angol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80" name="Andorr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81" name="Alger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82" name="Albania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83" name="South Africa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84" name="Afghanistan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2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de-DE" sz="1200">
                  <a:solidFill>
                    <a:srgbClr val="363534"/>
                  </a:solidFill>
                </a:endParaRPr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  <a:grpFill/>
          </p:grpSpPr>
          <p:sp>
            <p:nvSpPr>
              <p:cNvPr id="10" name="Freeform 9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2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200">
                  <a:solidFill>
                    <a:srgbClr val="363534"/>
                  </a:solidFill>
                </a:endParaRPr>
              </a:p>
            </p:txBody>
          </p:sp>
          <p:sp>
            <p:nvSpPr>
              <p:cNvPr id="11" name="Freeform 10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2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sz="1200">
                  <a:solidFill>
                    <a:srgbClr val="363534"/>
                  </a:solidFill>
                </a:endParaRPr>
              </a:p>
            </p:txBody>
          </p:sp>
        </p:grpSp>
      </p:grpSp>
      <p:sp>
        <p:nvSpPr>
          <p:cNvPr id="185" name="Oval 184"/>
          <p:cNvSpPr/>
          <p:nvPr/>
        </p:nvSpPr>
        <p:spPr bwMode="gray">
          <a:xfrm>
            <a:off x="3541487" y="5812233"/>
            <a:ext cx="715204" cy="309305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4200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 bwMode="auto">
          <a:xfrm>
            <a:off x="4277711" y="5875296"/>
            <a:ext cx="2213748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cs typeface="Arial" pitchFamily="34" charset="0"/>
              </a:rPr>
              <a:t>Members in CGI Global IM Practice</a:t>
            </a:r>
          </a:p>
        </p:txBody>
      </p:sp>
      <p:sp>
        <p:nvSpPr>
          <p:cNvPr id="187" name="Oval 186"/>
          <p:cNvSpPr/>
          <p:nvPr/>
        </p:nvSpPr>
        <p:spPr bwMode="gray">
          <a:xfrm>
            <a:off x="2288002" y="4913599"/>
            <a:ext cx="557048" cy="29429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300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 bwMode="gray">
          <a:xfrm>
            <a:off x="1371100" y="3850553"/>
            <a:ext cx="557048" cy="29429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600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 bwMode="gray">
          <a:xfrm>
            <a:off x="1697421" y="3394604"/>
            <a:ext cx="557048" cy="29429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400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 bwMode="gray">
          <a:xfrm>
            <a:off x="7611742" y="5214395"/>
            <a:ext cx="557048" cy="29429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250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1" name="Oval 190"/>
          <p:cNvSpPr/>
          <p:nvPr/>
        </p:nvSpPr>
        <p:spPr bwMode="gray">
          <a:xfrm>
            <a:off x="6361011" y="4317512"/>
            <a:ext cx="678417" cy="280027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1160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 bwMode="gray">
          <a:xfrm>
            <a:off x="4115802" y="3746952"/>
            <a:ext cx="673913" cy="270015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900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 bwMode="gray">
          <a:xfrm>
            <a:off x="4309492" y="3325036"/>
            <a:ext cx="557048" cy="29429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240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4" name="Oval 193"/>
          <p:cNvSpPr/>
          <p:nvPr/>
        </p:nvSpPr>
        <p:spPr bwMode="gray">
          <a:xfrm>
            <a:off x="3779720" y="3477436"/>
            <a:ext cx="557048" cy="294290"/>
          </a:xfrm>
          <a:prstGeom prst="ellipse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350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9109" y="1282699"/>
            <a:ext cx="8402455" cy="1781135"/>
          </a:xfrm>
          <a:prstGeom prst="rect">
            <a:avLst/>
          </a:prstGeom>
        </p:spPr>
        <p:txBody>
          <a:bodyPr/>
          <a:lstStyle/>
          <a:p>
            <a:pPr marL="180000" indent="-180000">
              <a:buFont typeface="Arial" pitchFamily="34" charset="0"/>
              <a:buChar char="•"/>
            </a:pPr>
            <a:r>
              <a:rPr lang="en-US" sz="1800" dirty="0" smtClean="0"/>
              <a:t>Over 4,200 members working in IM, BI and Analytics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en-US" sz="1800" dirty="0" smtClean="0"/>
              <a:t>Covering major Data Integration, Data Governance, BI and Analytics projects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en-US" sz="1800" dirty="0"/>
              <a:t>Well </a:t>
            </a:r>
            <a:r>
              <a:rPr lang="en-US" sz="1800" dirty="0" smtClean="0"/>
              <a:t>positioned in </a:t>
            </a:r>
            <a:r>
              <a:rPr lang="en-US" sz="1800" dirty="0"/>
              <a:t>Gartner </a:t>
            </a:r>
            <a:r>
              <a:rPr lang="en-US" sz="1800" dirty="0" smtClean="0"/>
              <a:t>ratings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11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right Use Case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Tijdelijke aanduiding voor 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b="33056"/>
          <a:stretch>
            <a:fillRect/>
          </a:stretch>
        </p:blipFill>
        <p:spPr>
          <a:xfrm>
            <a:off x="447676" y="1340767"/>
            <a:ext cx="8696323" cy="446449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 bwMode="gray">
          <a:xfrm>
            <a:off x="740229" y="1447801"/>
            <a:ext cx="1970314" cy="100148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1600" b="1" dirty="0" err="1" smtClean="0">
                <a:solidFill>
                  <a:schemeClr val="bg1"/>
                </a:solidFill>
                <a:cs typeface="Arial" pitchFamily="34" charset="0"/>
              </a:rPr>
              <a:t>Fraud</a:t>
            </a:r>
            <a:r>
              <a:rPr lang="nl-NL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1600" b="1" dirty="0" err="1" smtClean="0">
                <a:solidFill>
                  <a:schemeClr val="bg1"/>
                </a:solidFill>
                <a:cs typeface="Arial" pitchFamily="34" charset="0"/>
              </a:rPr>
              <a:t>Detection</a:t>
            </a: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2797629" y="1447801"/>
            <a:ext cx="1970314" cy="100148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1600" b="1" dirty="0" smtClean="0">
                <a:solidFill>
                  <a:schemeClr val="bg1"/>
                </a:solidFill>
                <a:cs typeface="Arial" pitchFamily="34" charset="0"/>
              </a:rPr>
              <a:t>Customer Intelligence</a:t>
            </a: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4855029" y="1447801"/>
            <a:ext cx="1970314" cy="1001485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1600" b="1" dirty="0" err="1" smtClean="0">
                <a:solidFill>
                  <a:schemeClr val="bg1"/>
                </a:solidFill>
                <a:cs typeface="Arial" pitchFamily="34" charset="0"/>
              </a:rPr>
              <a:t>Regulatory</a:t>
            </a:r>
            <a:r>
              <a:rPr lang="nl-NL" sz="1600" b="1" dirty="0" smtClean="0">
                <a:solidFill>
                  <a:schemeClr val="bg1"/>
                </a:solidFill>
                <a:cs typeface="Arial" pitchFamily="34" charset="0"/>
              </a:rPr>
              <a:t> Compliance</a:t>
            </a: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6912429" y="1447801"/>
            <a:ext cx="1970314" cy="1001485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1600" b="1" dirty="0" err="1" smtClean="0">
                <a:solidFill>
                  <a:schemeClr val="bg1"/>
                </a:solidFill>
                <a:cs typeface="Arial" pitchFamily="34" charset="0"/>
              </a:rPr>
              <a:t>Reducing</a:t>
            </a:r>
            <a:r>
              <a:rPr lang="nl-NL" sz="1600" b="1" dirty="0" smtClean="0">
                <a:solidFill>
                  <a:schemeClr val="bg1"/>
                </a:solidFill>
                <a:cs typeface="Arial" pitchFamily="34" charset="0"/>
              </a:rPr>
              <a:t> Total </a:t>
            </a:r>
            <a:r>
              <a:rPr lang="nl-NL" sz="1600" b="1" dirty="0" err="1" smtClean="0">
                <a:solidFill>
                  <a:schemeClr val="bg1"/>
                </a:solidFill>
                <a:cs typeface="Arial" pitchFamily="34" charset="0"/>
              </a:rPr>
              <a:t>Cost</a:t>
            </a:r>
            <a:r>
              <a:rPr lang="nl-NL" sz="1600" b="1" dirty="0" smtClean="0">
                <a:solidFill>
                  <a:schemeClr val="bg1"/>
                </a:solidFill>
                <a:cs typeface="Arial" pitchFamily="34" charset="0"/>
              </a:rPr>
              <a:t> of </a:t>
            </a:r>
            <a:r>
              <a:rPr lang="nl-NL" sz="1600" b="1" dirty="0" err="1" smtClean="0">
                <a:solidFill>
                  <a:schemeClr val="bg1"/>
                </a:solidFill>
                <a:cs typeface="Arial" pitchFamily="34" charset="0"/>
              </a:rPr>
              <a:t>Ownership</a:t>
            </a: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740225" y="2443252"/>
            <a:ext cx="1970314" cy="3157448"/>
          </a:xfrm>
          <a:prstGeom prst="rect">
            <a:avLst/>
          </a:prstGeom>
          <a:solidFill>
            <a:schemeClr val="tx2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 anchorCtr="0"/>
          <a:lstStyle/>
          <a:p>
            <a:pPr>
              <a:spcBef>
                <a:spcPct val="0"/>
              </a:spcBef>
              <a:buClrTx/>
              <a:buSzPct val="90000"/>
            </a:pP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Payments have shifted from cash to cards or electronic transfers, containing fraud and complying with rules on money-laundering is becoming even more challenging.</a:t>
            </a:r>
            <a:b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</a:b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Turning unstructured data into intelligence to make the claims process more efficient as well as move toward a customer-centric approach.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2797625" y="2443252"/>
            <a:ext cx="1970314" cy="315744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 anchorCtr="0"/>
          <a:lstStyle/>
          <a:p>
            <a:pPr>
              <a:spcBef>
                <a:spcPct val="0"/>
              </a:spcBef>
              <a:buClrTx/>
              <a:buSzPct val="90000"/>
            </a:pP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Providing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a total customer view based on a single identifier and consistent hierarchies, to improve the overall experience and reporting for 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customers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Pct val="90000"/>
            </a:pPr>
            <a:endParaRPr lang="nl-NL" sz="1100" b="1" dirty="0">
              <a:solidFill>
                <a:schemeClr val="bg1"/>
              </a:solidFill>
              <a:cs typeface="Arial" pitchFamily="34" charset="0"/>
            </a:endParaRPr>
          </a:p>
          <a:p>
            <a:pPr lvl="0">
              <a:spcBef>
                <a:spcPct val="0"/>
              </a:spcBef>
              <a:buSzPct val="90000"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Time, location and sentiment  analysis leveraging he voluminous streams of data generated by consumers 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to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help inform a variety of business decisions.</a:t>
            </a:r>
          </a:p>
          <a:p>
            <a:pPr>
              <a:spcBef>
                <a:spcPct val="0"/>
              </a:spcBef>
              <a:buClrTx/>
              <a:buSzPct val="90000"/>
            </a:pP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endParaRPr lang="nl-NL" sz="11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4855025" y="2443252"/>
            <a:ext cx="1970314" cy="3157448"/>
          </a:xfrm>
          <a:prstGeom prst="rect">
            <a:avLst/>
          </a:prstGeom>
          <a:solidFill>
            <a:schemeClr val="accent3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 anchorCtr="0"/>
          <a:lstStyle/>
          <a:p>
            <a:pPr>
              <a:spcBef>
                <a:spcPct val="0"/>
              </a:spcBef>
              <a:buClrTx/>
              <a:buSzPct val="90000"/>
            </a:pP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Improving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the trustworthiness of risk management information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Pct val="90000"/>
            </a:pPr>
            <a:endParaRPr lang="nl-NL" sz="11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Ensuring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compliance with regulations based on better information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Pct val="90000"/>
            </a:pPr>
            <a:endParaRPr lang="nl-NL" sz="11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Moving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from having an accounting, or retrospective use to becoming proactive and forward-looking. </a:t>
            </a: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6912425" y="2443252"/>
            <a:ext cx="1970314" cy="3157448"/>
          </a:xfrm>
          <a:prstGeom prst="rect">
            <a:avLst/>
          </a:prstGeom>
          <a:solidFill>
            <a:schemeClr val="accent5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 anchorCtr="0"/>
          <a:lstStyle/>
          <a:p>
            <a:pPr lvl="0">
              <a:spcBef>
                <a:spcPct val="0"/>
              </a:spcBef>
              <a:buSzPct val="90000"/>
            </a:pPr>
            <a:endParaRPr lang="en-US" sz="11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>
              <a:spcBef>
                <a:spcPct val="0"/>
              </a:spcBef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Lowering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the cost-to-income ratio based on improved governance of information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lvl="0">
              <a:spcBef>
                <a:spcPct val="0"/>
              </a:spcBef>
              <a:buSzPct val="90000"/>
            </a:pPr>
            <a:endParaRPr lang="nl-NL" sz="1100" b="1" dirty="0">
              <a:solidFill>
                <a:schemeClr val="bg1"/>
              </a:solidFill>
              <a:cs typeface="Arial" pitchFamily="34" charset="0"/>
            </a:endParaRPr>
          </a:p>
          <a:p>
            <a:pPr lvl="0">
              <a:spcBef>
                <a:spcPct val="0"/>
              </a:spcBef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Establishing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an information governance 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organization, </a:t>
            </a: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with alignment between IT and the business</a:t>
            </a: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lvl="0">
              <a:spcBef>
                <a:spcPct val="0"/>
              </a:spcBef>
              <a:buSzPct val="90000"/>
            </a:pPr>
            <a:endParaRPr lang="nl-NL" sz="1100" b="1" dirty="0">
              <a:solidFill>
                <a:schemeClr val="bg1"/>
              </a:solidFill>
              <a:cs typeface="Arial" pitchFamily="34" charset="0"/>
            </a:endParaRPr>
          </a:p>
          <a:p>
            <a:pPr lvl="0">
              <a:spcBef>
                <a:spcPct val="0"/>
              </a:spcBef>
              <a:buSzPct val="90000"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Rationalize the existing BI landscape, based on “fit for purpose” solution map and roadmap.</a:t>
            </a: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6688"/>
            <a:ext cx="777875" cy="241300"/>
          </a:xfrm>
          <a:prstGeom prst="rect">
            <a:avLst/>
          </a:prstGeom>
        </p:spPr>
        <p:txBody>
          <a:bodyPr/>
          <a:lstStyle/>
          <a:p>
            <a:fld id="{525A3C56-E491-49B2-93F3-63532DF516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09171" y="1107904"/>
            <a:ext cx="6037247" cy="4367762"/>
            <a:chOff x="-1052339" y="-106077"/>
            <a:chExt cx="5105401" cy="3376613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634845850"/>
                </p:ext>
              </p:extLst>
            </p:nvPr>
          </p:nvGraphicFramePr>
          <p:xfrm>
            <a:off x="-1052339" y="-106077"/>
            <a:ext cx="5105400" cy="3376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76832" y="614363"/>
              <a:ext cx="3576230" cy="2857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1 ZB = 1.000.000.000.000.000.000.000 (= 10</a:t>
              </a:r>
              <a:r>
                <a:rPr lang="en-US" sz="1000" b="0" i="0" baseline="300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21</a:t>
              </a:r>
              <a:r>
                <a:rPr lang="en-US" sz="1000" b="0" i="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)  </a:t>
              </a:r>
              <a:r>
                <a:rPr lang="en-US" sz="10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bytes </a:t>
              </a:r>
              <a:endPara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explosion</a:t>
            </a:r>
            <a:endParaRPr lang="en-GB" dirty="0"/>
          </a:p>
        </p:txBody>
      </p:sp>
      <p:grpSp>
        <p:nvGrpSpPr>
          <p:cNvPr id="3" name="Group 11"/>
          <p:cNvGrpSpPr/>
          <p:nvPr/>
        </p:nvGrpSpPr>
        <p:grpSpPr>
          <a:xfrm>
            <a:off x="889692" y="2308670"/>
            <a:ext cx="3895253" cy="1835890"/>
            <a:chOff x="1945410" y="2440325"/>
            <a:chExt cx="4788589" cy="2256936"/>
          </a:xfrm>
        </p:grpSpPr>
        <p:sp>
          <p:nvSpPr>
            <p:cNvPr id="10" name="Rectangle 9"/>
            <p:cNvSpPr/>
            <p:nvPr/>
          </p:nvSpPr>
          <p:spPr bwMode="gray">
            <a:xfrm>
              <a:off x="1945410" y="2623627"/>
              <a:ext cx="4788589" cy="2073634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3500" tIns="0" rIns="6480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endParaRPr lang="en-GB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2117240" y="2440325"/>
              <a:ext cx="4504873" cy="2112159"/>
              <a:chOff x="2117240" y="2440325"/>
              <a:chExt cx="4504873" cy="2112159"/>
            </a:xfrm>
          </p:grpSpPr>
          <p:sp>
            <p:nvSpPr>
              <p:cNvPr id="8" name="TextBox 7"/>
              <p:cNvSpPr txBox="1"/>
              <p:nvPr/>
            </p:nvSpPr>
            <p:spPr bwMode="auto">
              <a:xfrm>
                <a:off x="2117240" y="2440325"/>
                <a:ext cx="2260234" cy="13542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8800" dirty="0" smtClean="0">
                    <a:solidFill>
                      <a:schemeClr val="bg1"/>
                    </a:solidFill>
                    <a:cs typeface="Arial" pitchFamily="34" charset="0"/>
                  </a:rPr>
                  <a:t>90%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 bwMode="auto">
              <a:xfrm>
                <a:off x="2117240" y="3947104"/>
                <a:ext cx="4504873" cy="605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600" dirty="0" smtClean="0">
                    <a:cs typeface="Arial" pitchFamily="34" charset="0"/>
                  </a:rPr>
                  <a:t>90 percent of the data in the world today</a:t>
                </a:r>
              </a:p>
              <a:p>
                <a:r>
                  <a:rPr lang="en-GB" sz="1600" dirty="0" smtClean="0">
                    <a:cs typeface="Arial" pitchFamily="34" charset="0"/>
                  </a:rPr>
                  <a:t>was generated in the </a:t>
                </a:r>
                <a:r>
                  <a:rPr lang="en-GB" sz="1600" b="1" dirty="0" smtClean="0">
                    <a:solidFill>
                      <a:schemeClr val="bg1"/>
                    </a:solidFill>
                    <a:cs typeface="Arial" pitchFamily="34" charset="0"/>
                  </a:rPr>
                  <a:t>last two years</a:t>
                </a:r>
              </a:p>
            </p:txBody>
          </p:sp>
        </p:grpSp>
      </p:grpSp>
      <p:sp>
        <p:nvSpPr>
          <p:cNvPr id="13" name="Down Arrow 12"/>
          <p:cNvSpPr/>
          <p:nvPr/>
        </p:nvSpPr>
        <p:spPr bwMode="gray">
          <a:xfrm rot="9900000">
            <a:off x="4428121" y="4920778"/>
            <a:ext cx="333716" cy="506255"/>
          </a:xfrm>
          <a:prstGeom prst="downArrow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GB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I-beet-PPT-template_EN">
  <a:themeElements>
    <a:clrScheme name="CGI">
      <a:dk1>
        <a:srgbClr val="363534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991F3D"/>
      </a:accent2>
      <a:accent3>
        <a:srgbClr val="FF6A00"/>
      </a:accent3>
      <a:accent4>
        <a:srgbClr val="A1C4D0"/>
      </a:accent4>
      <a:accent5>
        <a:srgbClr val="F2A200"/>
      </a:accent5>
      <a:accent6>
        <a:srgbClr val="A5ACB0"/>
      </a:accent6>
      <a:hlink>
        <a:srgbClr val="E67386"/>
      </a:hlink>
      <a:folHlink>
        <a:srgbClr val="FFAA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noFill/>
          <a:miter lim="800000"/>
          <a:headEnd/>
          <a:tailEnd/>
        </a:ln>
        <a:effectLst/>
      </a:spPr>
      <a:bodyPr lIns="63500" tIns="0" rIns="64800" bIns="0" rtlCol="0" anchor="ctr"/>
      <a:lstStyle>
        <a:defPPr algn="ctr">
          <a:spcBef>
            <a:spcPct val="0"/>
          </a:spcBef>
          <a:buClrTx/>
          <a:buSzPct val="90000"/>
          <a:defRPr sz="1600" b="1" dirty="0">
            <a:solidFill>
              <a:schemeClr val="bg1"/>
            </a:solidFill>
            <a:cs typeface="Arial" pitchFamily="34" charset="0"/>
          </a:defRPr>
        </a:defPPr>
      </a:lstStyle>
    </a:spDef>
    <a:lnDef>
      <a:spPr bwMode="gray">
        <a:noFill/>
        <a:ln w="12700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auto">
        <a:noFill/>
        <a:ln w="9525" algn="ctr">
          <a:noFill/>
          <a:miter lim="800000"/>
          <a:headEnd/>
          <a:tailEnd/>
        </a:ln>
        <a:effectLst/>
      </a:spPr>
      <a:bodyPr wrap="square" lIns="0" tIns="0" rIns="0" bIns="0" rtlCol="0">
        <a:spAutoFit/>
      </a:bodyPr>
      <a:lstStyle>
        <a:defPPr>
          <a:defRPr dirty="0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CSMeta2010Field xmlns="http://schemas.microsoft.com/sharepoint/v3">e3756241-2df6-41de-be5e-75b6e6bb08f6;2012-09-21 22:00:55;PENDINGCLASSIFICATION;False</CSMeta2010Field>
    <c5aebc35b3e840e5912c276ffe755dcf xmlns="d95a5b16-1b8d-4c7c-9ebf-89c0983b6970">
      <Terms xmlns="http://schemas.microsoft.com/office/infopath/2007/PartnerControls"/>
    </c5aebc35b3e840e5912c276ffe755dcf>
    <c79d12643ffc4d60ab657aaa1718cc32 xmlns="d95a5b16-1b8d-4c7c-9ebf-89c0983b697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North America</TermName>
          <TermId xmlns="http://schemas.microsoft.com/office/infopath/2007/PartnerControls">432c26d4-6fa6-4d6a-a083-35cd92b71c1e</TermId>
        </TermInfo>
      </Terms>
    </c79d12643ffc4d60ab657aaa1718cc32>
    <p43f7bb208e443c9b50eb304fe6606a3 xmlns="d95a5b16-1b8d-4c7c-9ebf-89c0983b6970">
      <Terms xmlns="http://schemas.microsoft.com/office/infopath/2007/PartnerControls"/>
    </p43f7bb208e443c9b50eb304fe6606a3>
    <TaxCatchAll xmlns="d95a5b16-1b8d-4c7c-9ebf-89c0983b6970">
      <Value>36</Value>
    </TaxCatchAll>
    <h4c66fbf292e4125b0e390af25f11c04 xmlns="d95a5b16-1b8d-4c7c-9ebf-89c0983b6970">
      <Terms xmlns="http://schemas.microsoft.com/office/infopath/2007/PartnerControls"/>
    </h4c66fbf292e4125b0e390af25f11c04>
    <eafb632c3f5c40ba98242be6bbd6bb17 xmlns="d95a5b16-1b8d-4c7c-9ebf-89c0983b6970">
      <Terms xmlns="http://schemas.microsoft.com/office/infopath/2007/PartnerControls"/>
    </eafb632c3f5c40ba98242be6bbd6bb17>
    <Creator xmlns="d95a5b16-1b8d-4c7c-9ebf-89c0983b6970" xsi:nil="true"/>
    <Language xmlns="http://schemas.microsoft.com/sharepoint/v3">EN</Language>
    <Proposition xmlns="d95a5b16-1b8d-4c7c-9ebf-89c0983b6970"/>
    <Abstract xmlns="d95a5b16-1b8d-4c7c-9ebf-89c0983b6970">CGI-beet-option_EN</Abstract>
    <External_x0020_Use xmlns="d95a5b16-1b8d-4c7c-9ebf-89c0983b6970">No</External_x0020_Use>
    <Owner_x0020_Organisation xmlns="d95a5b16-1b8d-4c7c-9ebf-89c0983b6970">United States</Owner_x0020_Organisation>
    <Subjects_x0020_and_x0020_Keywords xmlns="d95a5b16-1b8d-4c7c-9ebf-89c0983b6970" xsi:nil="true"/>
    <BS_x0020_Document_x0020_Sub_x0020_Type xmlns="d95a5b16-1b8d-4c7c-9ebf-89c0983b6970">Business Aid</BS_x0020_Document_x0020_Sub_x0020_Type>
    <Market xmlns="d95a5b16-1b8d-4c7c-9ebf-89c0983b6970"/>
    <Best_x0020_Before_x0020_Date xmlns="d95a5b16-1b8d-4c7c-9ebf-89c0983b6970">2018-01-09T00:00:00+00:00</Best_x0020_Before_x0020_Date>
    <Published_x0020_By xmlns="d95a5b16-1b8d-4c7c-9ebf-89c0983b6970">
      <UserInfo>
        <DisplayName>Stiller, Regina C</DisplayName>
        <AccountId>55167</AccountId>
        <AccountType/>
      </UserInfo>
    </Published_x0020_By>
    <Publication_x0020_Date xmlns="d95a5b16-1b8d-4c7c-9ebf-89c0983b6970">2013-01-09T00:00:00+00:00</Publication_x0020_Date>
    <Geographic_x0020_Region xmlns="d95a5b16-1b8d-4c7c-9ebf-89c0983b6970"/>
  </documentManagement>
</p:properties>
</file>

<file path=customXml/item2.xml><?xml version="1.0" encoding="utf-8"?>
<?mso-contentType ?>
<spe:Receivers xmlns:spe="http://schemas.microsoft.com/sharepoint/events">
  <Receiver>
    <Name>ItemUpdatedEventHandlerForConceptSearch</Name>
    <Synchronization>Default</Synchronization>
    <Type>10002</Type>
    <SequenceNumber>10001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ItemCheckedInEventHandlerForConceptSearch</Name>
    <Synchronization>Default</Synchronization>
    <Type>10004</Type>
    <SequenceNumber>10002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ItemUncheckedOutEventHandlerForConceptSearch</Name>
    <Synchronization>Default</Synchronization>
    <Type>10006</Type>
    <SequenceNumber>10003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ItemAddedEventHandlerForConceptSearch</Name>
    <Synchronization>Default</Synchronization>
    <Type>10001</Type>
    <SequenceNumber>10004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ItemFileMovedEventHandlerForConceptSearch</Name>
    <Synchronization>Default</Synchronization>
    <Type>10009</Type>
    <SequenceNumber>10005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ItemDeletedEventHandlerForConceptSearch</Name>
    <Synchronization>Default</Synchronization>
    <Type>10003</Type>
    <SequenceNumber>10006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ItemUpdatedEventHandlerForConceptSearch</Name>
    <Synchronization>Asynchronous</Synchronization>
    <Type>10002</Type>
    <SequenceNumber>10001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usiness Support" ma:contentTypeID="0x010100DCE5D5DBCBA6844C95AAA11EB3A32719002FF8385B8572694FA7ACC1CC37F60277" ma:contentTypeVersion="18" ma:contentTypeDescription="" ma:contentTypeScope="" ma:versionID="93aa4b11599f074098ea075ea3a6aa28">
  <xsd:schema xmlns:xsd="http://www.w3.org/2001/XMLSchema" xmlns:xs="http://www.w3.org/2001/XMLSchema" xmlns:p="http://schemas.microsoft.com/office/2006/metadata/properties" xmlns:ns1="http://schemas.microsoft.com/sharepoint/v3" xmlns:ns2="d95a5b16-1b8d-4c7c-9ebf-89c0983b6970" targetNamespace="http://schemas.microsoft.com/office/2006/metadata/properties" ma:root="true" ma:fieldsID="1bf7d208d1b5eb206bff8e156386c301" ns1:_="" ns2:_="">
    <xsd:import namespace="http://schemas.microsoft.com/sharepoint/v3"/>
    <xsd:import namespace="d95a5b16-1b8d-4c7c-9ebf-89c0983b6970"/>
    <xsd:element name="properties">
      <xsd:complexType>
        <xsd:sequence>
          <xsd:element name="documentManagement">
            <xsd:complexType>
              <xsd:all>
                <xsd:element ref="ns2:Abstract"/>
                <xsd:element ref="ns2:Published_x0020_By"/>
                <xsd:element ref="ns2:Creator" minOccurs="0"/>
                <xsd:element ref="ns2:Publication_x0020_Date"/>
                <xsd:element ref="ns2:Best_x0020_Before_x0020_Date"/>
                <xsd:element ref="ns2:BS_x0020_Document_x0020_Sub_x0020_Type"/>
                <xsd:element ref="ns1:Language"/>
                <xsd:element ref="ns2:Proposition" minOccurs="0"/>
                <xsd:element ref="ns2:External_x0020_Use"/>
                <xsd:element ref="ns2:Owner_x0020_Organisation"/>
                <xsd:element ref="ns2:Market" minOccurs="0"/>
                <xsd:element ref="ns2:Geographic_x0020_Region" minOccurs="0"/>
                <xsd:element ref="ns2:Subjects_x0020_and_x0020_Keywords" minOccurs="0"/>
                <xsd:element ref="ns2:p43f7bb208e443c9b50eb304fe6606a3" minOccurs="0"/>
                <xsd:element ref="ns2:TaxCatchAll" minOccurs="0"/>
                <xsd:element ref="ns2:TaxCatchAllLabel" minOccurs="0"/>
                <xsd:element ref="ns2:c79d12643ffc4d60ab657aaa1718cc32" minOccurs="0"/>
                <xsd:element ref="ns2:c5aebc35b3e840e5912c276ffe755dcf" minOccurs="0"/>
                <xsd:element ref="ns2:h4c66fbf292e4125b0e390af25f11c04" minOccurs="0"/>
                <xsd:element ref="ns2:eafb632c3f5c40ba98242be6bbd6bb17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7" ma:displayName="Language" ma:default="EN" ma:description="Select the document language: CS - Czech, DA - Danish, DE - German, EN - English, ES - Spanish, ET - Estonian, FI - Finnish, FR - French, NL - Dutch, NO - Norwegian, PL - Polish, PT - Portuguese, SV - Swedish." ma:format="Dropdown" ma:internalName="Language">
      <xsd:simpleType>
        <xsd:restriction base="dms:Choice">
          <xsd:enumeration value="CS"/>
          <xsd:enumeration value="DA"/>
          <xsd:enumeration value="DE"/>
          <xsd:enumeration value="EN"/>
          <xsd:enumeration value="ES"/>
          <xsd:enumeration value="ET"/>
          <xsd:enumeration value="FI"/>
          <xsd:enumeration value="FR"/>
          <xsd:enumeration value="NL"/>
          <xsd:enumeration value="NO"/>
          <xsd:enumeration value="PL"/>
          <xsd:enumeration value="PT"/>
          <xsd:enumeration value="SV"/>
        </xsd:restriction>
      </xsd:simpleType>
    </xsd:element>
    <xsd:element name="CSMeta2010Field" ma:index="33" nillable="true" ma:displayName="Classification Dat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5b16-1b8d-4c7c-9ebf-89c0983b6970" elementFormDefault="qualified">
    <xsd:import namespace="http://schemas.microsoft.com/office/2006/documentManagement/types"/>
    <xsd:import namespace="http://schemas.microsoft.com/office/infopath/2007/PartnerControls"/>
    <xsd:element name="Abstract" ma:index="1" ma:displayName="Abstract" ma:description="Enter an abstract of the content the document." ma:internalName="Abstract">
      <xsd:simpleType>
        <xsd:restriction base="dms:Note">
          <xsd:maxLength value="255"/>
        </xsd:restriction>
      </xsd:simpleType>
    </xsd:element>
    <xsd:element name="Published_x0020_By" ma:index="2" ma:displayName="Published By" ma:description="Select the publisher of the document." ma:list="UserInfo" ma:SharePointGroup="0" ma:internalName="Publish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reator" ma:index="3" nillable="true" ma:displayName="Creator" ma:description="Enter the original creator of the document e.g. employee name / company name if not the publisher (optional)." ma:internalName="Creator">
      <xsd:simpleType>
        <xsd:restriction base="dms:Text">
          <xsd:maxLength value="255"/>
        </xsd:restriction>
      </xsd:simpleType>
    </xsd:element>
    <xsd:element name="Publication_x0020_Date" ma:index="4" ma:displayName="Publication Date" ma:default="[today]" ma:description="Date the document was created  / published in DD/MM/YYYY format. Default = Today" ma:format="DateOnly" ma:internalName="Publication_x0020_Date">
      <xsd:simpleType>
        <xsd:restriction base="dms:DateTime"/>
      </xsd:simpleType>
    </xsd:element>
    <xsd:element name="Best_x0020_Before_x0020_Date" ma:index="5" ma:displayName="Best Before Date" ma:description="Expiry date of the document. Documents will be considered for deletion from Logica Library when they exceed their Best Before Date. Default = 5 years." ma:format="DateOnly" ma:internalName="Best_x0020_Before_x0020_Date">
      <xsd:simpleType>
        <xsd:restriction base="dms:DateTime"/>
      </xsd:simpleType>
    </xsd:element>
    <xsd:element name="BS_x0020_Document_x0020_Sub_x0020_Type" ma:index="6" ma:displayName="BS Document Sub Type" ma:description="Select sub type of the document." ma:format="Dropdown" ma:internalName="BS_x0020_Document_x0020_Sub_x0020_Type">
      <xsd:simpleType>
        <xsd:restriction base="dms:Choice">
          <xsd:enumeration value="Business Aid"/>
          <xsd:enumeration value="Commercial"/>
          <xsd:enumeration value="Communications"/>
          <xsd:enumeration value="Finance"/>
          <xsd:enumeration value="Guide"/>
          <xsd:enumeration value="HR"/>
          <xsd:enumeration value="Legal"/>
          <xsd:enumeration value="Manual"/>
          <xsd:enumeration value="Market Analysis"/>
          <xsd:enumeration value="Market News"/>
          <xsd:enumeration value="Paper"/>
          <xsd:enumeration value="Plan"/>
          <xsd:enumeration value="Policy"/>
          <xsd:enumeration value="Press Release"/>
          <xsd:enumeration value="Pro Forma"/>
          <xsd:enumeration value="Procedure"/>
          <xsd:enumeration value="Proposal"/>
          <xsd:enumeration value="Proposition Summary"/>
          <xsd:enumeration value="Report"/>
          <xsd:enumeration value="Specification"/>
        </xsd:restriction>
      </xsd:simpleType>
    </xsd:element>
    <xsd:element name="Proposition" ma:index="8" nillable="true" ma:displayName="Proposition1" ma:description="Select the relevant proposition(s) for the document." ma:internalName="Proposi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 Management and Development"/>
                    <xsd:enumeration value="Business Consulting"/>
                    <xsd:enumeration value="Business Process Outsourcing"/>
                    <xsd:enumeration value="Enterprise Asset Management"/>
                    <xsd:enumeration value="Enterprise Resource Planning"/>
                    <xsd:enumeration value="Finance and Accounting"/>
                    <xsd:enumeration value="HR and Payroll"/>
                    <xsd:enumeration value="Industry Offering"/>
                    <xsd:enumeration value="Infrastructure Management"/>
                    <xsd:enumeration value="Logica Product"/>
                    <xsd:enumeration value="Security"/>
                    <xsd:enumeration value="Testing"/>
                    <xsd:enumeration value="Wireless Enterprise Solution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External_x0020_Use" ma:index="9" ma:displayName="External Use" ma:default="No" ma:description="Select whether the document can be used externally." ma:format="Dropdown" ma:internalName="External_x0020_Use">
      <xsd:simpleType>
        <xsd:restriction base="dms:Choice">
          <xsd:enumeration value="No"/>
          <xsd:enumeration value="Yes"/>
        </xsd:restriction>
      </xsd:simpleType>
    </xsd:element>
    <xsd:element name="Owner_x0020_Organisation" ma:index="10" ma:displayName="Owner Organisation" ma:description="Select the owning operation for the project / service." ma:format="Dropdown" ma:internalName="Owner_x0020_Organisation">
      <xsd:simpleType>
        <xsd:restriction base="dms:Choice">
          <xsd:enumeration value="Argentina"/>
          <xsd:enumeration value="Asia"/>
          <xsd:enumeration value="Australia"/>
          <xsd:enumeration value="Belgium"/>
          <xsd:enumeration value="Brazil"/>
          <xsd:enumeration value="Canada"/>
          <xsd:enumeration value="Central and Eastern Europe"/>
          <xsd:enumeration value="Chile"/>
          <xsd:enumeration value="China"/>
          <xsd:enumeration value="Colombia"/>
          <xsd:enumeration value="Denmark"/>
          <xsd:enumeration value="Estonia"/>
          <xsd:enumeration value="Finland"/>
          <xsd:enumeration value="France"/>
          <xsd:enumeration value="Germany"/>
          <xsd:enumeration value="Global Products Business"/>
          <xsd:enumeration value="Group"/>
          <xsd:enumeration value="Hong Kong"/>
          <xsd:enumeration value="India"/>
          <xsd:enumeration value="Indonesia"/>
          <xsd:enumeration value="Ireland"/>
          <xsd:enumeration value="Luxembourg"/>
          <xsd:enumeration value="Malaysia"/>
          <xsd:enumeration value="Middle East and Africa"/>
          <xsd:enumeration value="Netherlands"/>
          <xsd:enumeration value="North America"/>
          <xsd:enumeration value="Norway"/>
          <xsd:enumeration value="Outsourcing Services"/>
          <xsd:enumeration value="Peru"/>
          <xsd:enumeration value="Philippines"/>
          <xsd:enumeration value="Portugal"/>
          <xsd:enumeration value="Russia"/>
          <xsd:enumeration value="Saudi Arabia"/>
          <xsd:enumeration value="Singapore"/>
          <xsd:enumeration value="Spain"/>
          <xsd:enumeration value="Sri Lanka"/>
          <xsd:enumeration value="Sweden"/>
          <xsd:enumeration value="Switzerland"/>
          <xsd:enumeration value="Taiwan-Republic Of China"/>
          <xsd:enumeration value="United Kingdom"/>
          <xsd:enumeration value="United States"/>
          <xsd:enumeration value="Venezuela"/>
        </xsd:restriction>
      </xsd:simpleType>
    </xsd:element>
    <xsd:element name="Market" ma:index="11" nillable="true" ma:displayName="Market" ma:description="Select the market(s) the document is most relevant to." ma:internalName="Mark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ergy and Utilities"/>
                    <xsd:enumeration value="Financial Services"/>
                    <xsd:enumeration value="IDT"/>
                    <xsd:enumeration value="Public Sector"/>
                    <xsd:enumeration value="Telecoms and Media"/>
                  </xsd:restriction>
                </xsd:simpleType>
              </xsd:element>
            </xsd:sequence>
          </xsd:extension>
        </xsd:complexContent>
      </xsd:complexType>
    </xsd:element>
    <xsd:element name="Geographic_x0020_Region" ma:index="12" nillable="true" ma:displayName="Geographic Region" ma:description="Select the geographic region(s) relevant to the document." ma:internalName="Geographic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cas"/>
                    <xsd:enumeration value="Asia"/>
                    <xsd:enumeration value="Australia"/>
                    <xsd:enumeration value="Central and Eastern Europe"/>
                    <xsd:enumeration value="France"/>
                    <xsd:enumeration value="Germany"/>
                    <xsd:enumeration value="Global"/>
                    <xsd:enumeration value="Middle East and Africa"/>
                    <xsd:enumeration value="Netherlands"/>
                    <xsd:enumeration value="Nordics"/>
                    <xsd:enumeration value="Rest of Europe"/>
                    <xsd:enumeration value="United Kingdom"/>
                  </xsd:restriction>
                </xsd:simpleType>
              </xsd:element>
            </xsd:sequence>
          </xsd:extension>
        </xsd:complexContent>
      </xsd:complexType>
    </xsd:element>
    <xsd:element name="Subjects_x0020_and_x0020_Keywords" ma:index="13" nillable="true" ma:displayName="Subjects and Keywords" ma:description="Subjects and keywords relevant to the document (optional). For example: supplier/partner, business area, nature of project, technologies, products etc." ma:internalName="Subjects_x0020_and_x0020_Keywords">
      <xsd:simpleType>
        <xsd:restriction base="dms:Note">
          <xsd:maxLength value="255"/>
        </xsd:restriction>
      </xsd:simpleType>
    </xsd:element>
    <xsd:element name="p43f7bb208e443c9b50eb304fe6606a3" ma:index="19" nillable="true" ma:taxonomy="true" ma:internalName="p43f7bb208e443c9b50eb304fe6606a3" ma:taxonomyFieldName="Business_x0020_theme" ma:displayName="Business theme" ma:default="" ma:fieldId="{943f7bb2-08e4-43c9-b50e-b304fe6606a3}" ma:sspId="c730d5d4-e911-429a-be83-99efcd06639f" ma:termSetId="40e3bc58-7cf7-4ad5-80c9-03b2ad9897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662b4ac2-02b9-4ccd-8625-3c003090dbbe}" ma:internalName="TaxCatchAll" ma:showField="CatchAllData" ma:web="d95a5b16-1b8d-4c7c-9ebf-89c0983b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662b4ac2-02b9-4ccd-8625-3c003090dbbe}" ma:internalName="TaxCatchAllLabel" ma:readOnly="true" ma:showField="CatchAllDataLabel" ma:web="d95a5b16-1b8d-4c7c-9ebf-89c0983b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9d12643ffc4d60ab657aaa1718cc32" ma:index="23" ma:taxonomy="true" ma:internalName="c79d12643ffc4d60ab657aaa1718cc32" ma:taxonomyFieldName="Organisation" ma:displayName="Organization" ma:default="" ma:fieldId="{c79d1264-3ffc-4d60-ab65-7aaa1718cc32}" ma:sspId="c730d5d4-e911-429a-be83-99efcd06639f" ma:termSetId="a5b47c7d-3218-4211-987c-a37cca4b05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aebc35b3e840e5912c276ffe755dcf" ma:index="25" nillable="true" ma:taxonomy="true" ma:internalName="c5aebc35b3e840e5912c276ffe755dcf" ma:taxonomyFieldName="Sector" ma:displayName="Sector" ma:default="" ma:fieldId="{c5aebc35-b3e8-40e5-912c-276ffe755dcf}" ma:sspId="c730d5d4-e911-429a-be83-99efcd06639f" ma:termSetId="e51ebaad-fa61-40f4-9e0b-7fe488c7df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c66fbf292e4125b0e390af25f11c04" ma:index="28" nillable="true" ma:taxonomy="true" ma:internalName="h4c66fbf292e4125b0e390af25f11c04" ma:taxonomyFieldName="Proposition1" ma:displayName="Proposition" ma:default="" ma:fieldId="{14c66fbf-292e-4125-b0e3-90af25f11c04}" ma:taxonomyMulti="true" ma:sspId="c730d5d4-e911-429a-be83-99efcd06639f" ma:termSetId="79a8103d-dcc6-4d07-baef-d718c46c67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fb632c3f5c40ba98242be6bbd6bb17" ma:index="30" nillable="true" ma:taxonomy="true" ma:internalName="eafb632c3f5c40ba98242be6bbd6bb17" ma:taxonomyFieldName="Service_x0020_line" ma:displayName="Service line" ma:default="" ma:fieldId="{eafb632c-3f5c-40ba-9824-2be6bbd6bb17}" ma:taxonomyMulti="true" ma:sspId="c730d5d4-e911-429a-be83-99efcd06639f" ma:termSetId="83301147-ea17-4e88-a9d3-5d2a13ad74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C4F6A-F6A5-45C8-BAAA-52FB70E387C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d95a5b16-1b8d-4c7c-9ebf-89c0983b6970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2B128B-852E-4970-B7DA-406C2DC81E7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DA5D674-9920-4D2F-B065-BC24FD29F8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967A79-D9D6-480A-A41E-E9509F4F7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5a5b16-1b8d-4c7c-9ebf-89c0983b6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CGI-beet-PPT-template_EN</Template>
  <TotalTime>15442</TotalTime>
  <Words>960</Words>
  <Application>Microsoft Office PowerPoint</Application>
  <PresentationFormat>On-screen Show (4:3)</PresentationFormat>
  <Paragraphs>225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CGI-beet-PPT-template_EN</vt:lpstr>
      <vt:lpstr>Data 2 DiamondsTM - BIG Data Inspire Testnet</vt:lpstr>
      <vt:lpstr>Agenda</vt:lpstr>
      <vt:lpstr>About CGI</vt:lpstr>
      <vt:lpstr>CGI is a global information technology and business process services leader</vt:lpstr>
      <vt:lpstr>PowerPoint Presentation</vt:lpstr>
      <vt:lpstr>IM and BI is a strategic growth area for CGI</vt:lpstr>
      <vt:lpstr>Focus on the right Use Case</vt:lpstr>
      <vt:lpstr>Introduction BIG Data</vt:lpstr>
      <vt:lpstr>Data explosion</vt:lpstr>
      <vt:lpstr>PowerPoint Presentation</vt:lpstr>
      <vt:lpstr>What defines BIG Data? </vt:lpstr>
      <vt:lpstr>Big data! Big deal? (Trajectcontrole)</vt:lpstr>
      <vt:lpstr>Additional or new business models: Shining diamonds</vt:lpstr>
      <vt:lpstr>Traditional Business Intelligence</vt:lpstr>
      <vt:lpstr>Next generation analytics</vt:lpstr>
      <vt:lpstr>Improving Business Value of IM &amp; BI</vt:lpstr>
      <vt:lpstr>BIG Data solutions</vt:lpstr>
      <vt:lpstr>Leveraging the power of Big Data</vt:lpstr>
      <vt:lpstr>BIG Data approach</vt:lpstr>
      <vt:lpstr>Data to Diamonds BIG Data approach</vt:lpstr>
      <vt:lpstr>Important BIG Data applications</vt:lpstr>
      <vt:lpstr>BIG Data demonstrator</vt:lpstr>
      <vt:lpstr>Our commitment to you We approach every engagement with one objective in mind: to help clients succeed</vt:lpstr>
    </vt:vector>
  </TitlesOfParts>
  <Company>CGI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karen.sellers</dc:creator>
  <cp:lastModifiedBy>HHAASTER</cp:lastModifiedBy>
  <cp:revision>502</cp:revision>
  <dcterms:created xsi:type="dcterms:W3CDTF">2012-12-22T14:05:29Z</dcterms:created>
  <dcterms:modified xsi:type="dcterms:W3CDTF">2014-04-10T13:25:36Z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ContentTypeId">
    <vt:lpwstr>0x010100DCE5D5DBCBA6844C95AAA11EB3A32719002FF8385B8572694FA7ACC1CC37F60277</vt:lpwstr>
  </property>
  <property fmtid="{D5CDD505-2E9C-101B-9397-08002B2CF9AE}" pid="5" name="CSClassificationMetaXML">
    <vt:lpwstr>cb5dc3c5-268e-4ea5-8825-517ef1bf2f0d;2012-01-24 10:31:10;PENDINGCLASSIFICATION;</vt:lpwstr>
  </property>
  <property fmtid="{D5CDD505-2E9C-101B-9397-08002B2CF9AE}" pid="6" name="Service_x0020_line">
    <vt:lpwstr/>
  </property>
  <property fmtid="{D5CDD505-2E9C-101B-9397-08002B2CF9AE}" pid="7" name="Proposition1">
    <vt:lpwstr/>
  </property>
  <property fmtid="{D5CDD505-2E9C-101B-9397-08002B2CF9AE}" pid="8" name="Service line">
    <vt:lpwstr/>
  </property>
  <property fmtid="{D5CDD505-2E9C-101B-9397-08002B2CF9AE}" pid="9" name="Organisation">
    <vt:lpwstr>36;#North America|432c26d4-6fa6-4d6a-a083-35cd92b71c1e</vt:lpwstr>
  </property>
</Properties>
</file>