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301" r:id="rId4"/>
    <p:sldId id="351" r:id="rId5"/>
    <p:sldId id="339" r:id="rId6"/>
    <p:sldId id="300" r:id="rId7"/>
    <p:sldId id="353" r:id="rId8"/>
    <p:sldId id="354" r:id="rId9"/>
    <p:sldId id="365" r:id="rId10"/>
    <p:sldId id="363" r:id="rId11"/>
    <p:sldId id="367" r:id="rId12"/>
    <p:sldId id="362" r:id="rId13"/>
    <p:sldId id="368" r:id="rId14"/>
    <p:sldId id="356" r:id="rId15"/>
    <p:sldId id="364" r:id="rId16"/>
    <p:sldId id="366" r:id="rId17"/>
    <p:sldId id="357" r:id="rId18"/>
    <p:sldId id="358" r:id="rId19"/>
    <p:sldId id="359" r:id="rId20"/>
    <p:sldId id="360" r:id="rId21"/>
    <p:sldId id="361" r:id="rId22"/>
    <p:sldId id="369" r:id="rId23"/>
    <p:sldId id="34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rek van Gaalen" initials="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C06"/>
    <a:srgbClr val="99CC00"/>
    <a:srgbClr val="AFB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51" autoAdjust="0"/>
  </p:normalViewPr>
  <p:slideViewPr>
    <p:cSldViewPr>
      <p:cViewPr>
        <p:scale>
          <a:sx n="100" d="100"/>
          <a:sy n="100" d="100"/>
        </p:scale>
        <p:origin x="-632" y="-72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7" d="100"/>
          <a:sy n="157" d="100"/>
        </p:scale>
        <p:origin x="-14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3CFD0A-F81B-7542-9859-91E23015D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The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automation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pyramid</a:t>
            </a: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De 2</a:t>
            </a:r>
            <a:r>
              <a:rPr lang="nl-NL" sz="1200" baseline="33000" dirty="0" smtClean="0">
                <a:latin typeface="Arial" charset="0"/>
                <a:cs typeface="Microsoft YaHei" charset="0"/>
              </a:rPr>
              <a:t>de</a:t>
            </a:r>
            <a:r>
              <a:rPr lang="nl-NL" sz="1200" dirty="0" smtClean="0">
                <a:latin typeface="Arial" charset="0"/>
                <a:cs typeface="Microsoft YaHei" charset="0"/>
              </a:rPr>
              <a:t> driehoek speelt een rol voor beide klanten.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Want met testautomatisering en CI/CD kan je beide klanten voorzien van wat ze nodig hebben.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Wat is geautomatiseerd testen?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Geautomatiseerd testen is natuurlijk het uitvoeren van testgevallen, zonder benodigde tussenkomst van een mens.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integration</a:t>
            </a:r>
            <a:r>
              <a:rPr lang="nl-NL" sz="1200" dirty="0" smtClean="0">
                <a:latin typeface="Arial" charset="0"/>
                <a:cs typeface="Microsoft YaHei" charset="0"/>
              </a:rPr>
              <a:t>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Het continu (automatisch) laten builden van code en uitvoeren van de unittests, ter voorkoming van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build</a:t>
            </a:r>
            <a:r>
              <a:rPr lang="nl-NL" sz="1200" dirty="0" smtClean="0">
                <a:latin typeface="Arial" charset="0"/>
                <a:cs typeface="Microsoft YaHei" charset="0"/>
              </a:rPr>
              <a:t>-brekende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commits</a:t>
            </a:r>
            <a:r>
              <a:rPr lang="nl-NL" sz="1200" dirty="0" smtClean="0">
                <a:latin typeface="Arial" charset="0"/>
                <a:cs typeface="Microsoft YaHei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delivery?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Het continu (kunnen) opleveren van werkende software die geslaagd is voor </a:t>
            </a:r>
            <a:r>
              <a:rPr lang="nl-NL" sz="1200" b="1" dirty="0" smtClean="0">
                <a:latin typeface="Arial" charset="0"/>
                <a:cs typeface="Microsoft YaHei" charset="0"/>
              </a:rPr>
              <a:t>alle</a:t>
            </a:r>
            <a:r>
              <a:rPr lang="nl-NL" sz="1200" dirty="0" smtClean="0">
                <a:latin typeface="Arial" charset="0"/>
                <a:cs typeface="Microsoft YaHei" charset="0"/>
              </a:rPr>
              <a:t> tests.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geautomatiseerd functioneel testen?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uitvoersnelheid, test efficiëntie en software kwaliteit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verlaagde kosten, tijd voor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livegang</a:t>
            </a:r>
            <a:r>
              <a:rPr lang="nl-NL" sz="1200" dirty="0" smtClean="0">
                <a:latin typeface="Arial" charset="0"/>
                <a:cs typeface="Microsoft YaHei" charset="0"/>
              </a:rPr>
              <a:t>; lagere time-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to</a:t>
            </a:r>
            <a:r>
              <a:rPr lang="nl-NL" sz="1200" dirty="0" smtClean="0">
                <a:latin typeface="Arial" charset="0"/>
                <a:cs typeface="Microsoft YaHei" charset="0"/>
              </a:rPr>
              <a:t>-market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vertrouwen in het eindproduct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grotere testdekking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CI/CD?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Door het klein houden van de applicatie wijzigingen per complete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testrun</a:t>
            </a:r>
            <a:r>
              <a:rPr lang="nl-NL" sz="1200" dirty="0" smtClean="0">
                <a:latin typeface="Arial" charset="0"/>
                <a:cs typeface="Microsoft YaHei" charset="0"/>
              </a:rPr>
              <a:t>, blijven de mogelijke afwijkingen/fouten klein. Daardoor zijn er weinig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bugfix</a:t>
            </a:r>
            <a:r>
              <a:rPr lang="nl-NL" sz="1200" dirty="0" smtClean="0">
                <a:latin typeface="Arial" charset="0"/>
                <a:cs typeface="Microsoft YaHei" charset="0"/>
              </a:rPr>
              <a:t> wijzigingen nodig en daardoor zijn alle wijzigingen nuttig voor 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businesscase</a:t>
            </a:r>
            <a:r>
              <a:rPr lang="nl-NL" sz="1200" smtClean="0">
                <a:latin typeface="Arial" charset="0"/>
                <a:cs typeface="Microsoft YaHei" charset="0"/>
              </a:rPr>
              <a:t>.</a:t>
            </a:r>
          </a:p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In de afgelopen decennia is door evolutie de softwareontwikkeling veranderd, van het bureaucratisch en planmatig werken aan 1 oplossing die pas live gaat als het 'goed' is, tot het iteratief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doorontwikkelen</a:t>
            </a:r>
            <a:r>
              <a:rPr lang="nl-NL" sz="1200" dirty="0" smtClean="0">
                <a:latin typeface="Arial" charset="0"/>
                <a:cs typeface="Microsoft YaHei" charset="0"/>
              </a:rPr>
              <a:t> van groeiende en veranderende applicaties die soms al tijdens 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beta</a:t>
            </a:r>
            <a:r>
              <a:rPr lang="nl-NL" sz="1200" dirty="0" smtClean="0">
                <a:latin typeface="Arial" charset="0"/>
                <a:cs typeface="Microsoft YaHei" charset="0"/>
              </a:rPr>
              <a:t> fase live zijn gezet.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De hoeveelheid computers en taken van de computers zijn ook behoorlijk veranderd, en zo ook onze verwachtingen en het gebruik vanuit onze samenleving.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Een breder publiek, een breder gebruik, meer kansen om een succes te behalen, maar daardoor ook meer competitie.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De time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to</a:t>
            </a:r>
            <a:r>
              <a:rPr lang="nl-NL" sz="1200" dirty="0" smtClean="0">
                <a:latin typeface="Arial" charset="0"/>
                <a:cs typeface="Microsoft YaHei" charset="0"/>
              </a:rPr>
              <a:t> market moet kort zijn, om aan te sluiten op de veranderende markt; sneller zijn dan de concurrent.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Of, het product moet kwalitatief beter zijn dan dat van de concurrent.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 hangingPunct="1"/>
            <a:endParaRPr lang="nl-NL" dirty="0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The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automation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pyramid</a:t>
            </a: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De 2</a:t>
            </a:r>
            <a:r>
              <a:rPr lang="nl-NL" sz="1200" baseline="33000" dirty="0" smtClean="0">
                <a:latin typeface="Arial" charset="0"/>
                <a:cs typeface="Microsoft YaHei" charset="0"/>
              </a:rPr>
              <a:t>de</a:t>
            </a:r>
            <a:r>
              <a:rPr lang="nl-NL" sz="1200" dirty="0" smtClean="0">
                <a:latin typeface="Arial" charset="0"/>
                <a:cs typeface="Microsoft YaHei" charset="0"/>
              </a:rPr>
              <a:t> driehoek speelt een rol voor beide klanten.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Want met testautomatisering en CI/CD kan je beide klanten voorzien van wat ze nodig hebben.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Wat is geautomatiseerd testen?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Geautomatiseerd testen is natuurlijk het uitvoeren van testgevallen, zonder benodigde tussenkomst van een mens.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integration</a:t>
            </a:r>
            <a:r>
              <a:rPr lang="nl-NL" sz="1200" dirty="0" smtClean="0">
                <a:latin typeface="Arial" charset="0"/>
                <a:cs typeface="Microsoft YaHei" charset="0"/>
              </a:rPr>
              <a:t>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Het continu (automatisch) laten builden van code en uitvoeren van de unittests, ter voorkoming van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build</a:t>
            </a:r>
            <a:r>
              <a:rPr lang="nl-NL" sz="1200" dirty="0" smtClean="0">
                <a:latin typeface="Arial" charset="0"/>
                <a:cs typeface="Microsoft YaHei" charset="0"/>
              </a:rPr>
              <a:t>-brekende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commits</a:t>
            </a:r>
            <a:r>
              <a:rPr lang="nl-NL" sz="1200" dirty="0" smtClean="0">
                <a:latin typeface="Arial" charset="0"/>
                <a:cs typeface="Microsoft YaHei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delivery?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Het continu (kunnen) opleveren van werkende software die geslaagd is voor </a:t>
            </a:r>
            <a:r>
              <a:rPr lang="nl-NL" sz="1200" b="1" dirty="0" smtClean="0">
                <a:latin typeface="Arial" charset="0"/>
                <a:cs typeface="Microsoft YaHei" charset="0"/>
              </a:rPr>
              <a:t>alle</a:t>
            </a:r>
            <a:r>
              <a:rPr lang="nl-NL" sz="1200" dirty="0" smtClean="0">
                <a:latin typeface="Arial" charset="0"/>
                <a:cs typeface="Microsoft YaHei" charset="0"/>
              </a:rPr>
              <a:t> tests.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geautomatiseerd functioneel testen?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uitvoersnelheid, test efficiëntie en software kwaliteit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verlaagde kosten, tijd voor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livegang</a:t>
            </a:r>
            <a:r>
              <a:rPr lang="nl-NL" sz="1200" dirty="0" smtClean="0">
                <a:latin typeface="Arial" charset="0"/>
                <a:cs typeface="Microsoft YaHei" charset="0"/>
              </a:rPr>
              <a:t>; lagere time-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to</a:t>
            </a:r>
            <a:r>
              <a:rPr lang="nl-NL" sz="1200" dirty="0" smtClean="0">
                <a:latin typeface="Arial" charset="0"/>
                <a:cs typeface="Microsoft YaHei" charset="0"/>
              </a:rPr>
              <a:t>-market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vertrouwen in het eindproduct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grotere testdekking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CI/CD?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Door het klein houden van de applicatie wijzigingen per complete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testrun</a:t>
            </a:r>
            <a:r>
              <a:rPr lang="nl-NL" sz="1200" dirty="0" smtClean="0">
                <a:latin typeface="Arial" charset="0"/>
                <a:cs typeface="Microsoft YaHei" charset="0"/>
              </a:rPr>
              <a:t>, blijven de mogelijke afwijkingen/fouten klein. Daardoor zijn er weinig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bugfix</a:t>
            </a:r>
            <a:r>
              <a:rPr lang="nl-NL" sz="1200" dirty="0" smtClean="0">
                <a:latin typeface="Arial" charset="0"/>
                <a:cs typeface="Microsoft YaHei" charset="0"/>
              </a:rPr>
              <a:t> wijzigingen nodig en daardoor zijn alle wijzigingen nuttig voor 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businesscase</a:t>
            </a:r>
            <a:r>
              <a:rPr lang="nl-NL" sz="1200" smtClean="0">
                <a:latin typeface="Arial" charset="0"/>
                <a:cs typeface="Microsoft YaHei" charset="0"/>
              </a:rPr>
              <a:t>.</a:t>
            </a:r>
          </a:p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2E591-E143-E049-B114-300F2F17313F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The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automation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pyramid</a:t>
            </a: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De 2</a:t>
            </a:r>
            <a:r>
              <a:rPr lang="nl-NL" sz="1200" baseline="33000" dirty="0" smtClean="0">
                <a:latin typeface="Arial" charset="0"/>
                <a:cs typeface="Microsoft YaHei" charset="0"/>
              </a:rPr>
              <a:t>de</a:t>
            </a:r>
            <a:r>
              <a:rPr lang="nl-NL" sz="1200" dirty="0" smtClean="0">
                <a:latin typeface="Arial" charset="0"/>
                <a:cs typeface="Microsoft YaHei" charset="0"/>
              </a:rPr>
              <a:t> driehoek speelt een rol voor beide klanten.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Want met testautomatisering en CI/CD kan je beide klanten voorzien van wat ze nodig hebben.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/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Wat is geautomatiseerd testen?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Geautomatiseerd testen is natuurlijk het uitvoeren van testgevallen, zonder benodigde tussenkomst van een mens.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integration</a:t>
            </a:r>
            <a:r>
              <a:rPr lang="nl-NL" sz="1200" dirty="0" smtClean="0">
                <a:latin typeface="Arial" charset="0"/>
                <a:cs typeface="Microsoft YaHei" charset="0"/>
              </a:rPr>
              <a:t>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Het continu (automatisch) laten builden van code en uitvoeren van de unittests, ter voorkoming van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build</a:t>
            </a:r>
            <a:r>
              <a:rPr lang="nl-NL" sz="1200" dirty="0" smtClean="0">
                <a:latin typeface="Arial" charset="0"/>
                <a:cs typeface="Microsoft YaHei" charset="0"/>
              </a:rPr>
              <a:t>-brekende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commits</a:t>
            </a:r>
            <a:r>
              <a:rPr lang="nl-NL" sz="1200" dirty="0" smtClean="0">
                <a:latin typeface="Arial" charset="0"/>
                <a:cs typeface="Microsoft YaHei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is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continuous</a:t>
            </a:r>
            <a:r>
              <a:rPr lang="nl-NL" sz="1200" dirty="0" smtClean="0">
                <a:latin typeface="Arial" charset="0"/>
                <a:cs typeface="Microsoft YaHei" charset="0"/>
              </a:rPr>
              <a:t> delivery?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Het continu (kunnen) opleveren van werkende software die geslaagd is voor </a:t>
            </a:r>
            <a:r>
              <a:rPr lang="nl-NL" sz="1200" b="1" dirty="0" smtClean="0">
                <a:latin typeface="Arial" charset="0"/>
                <a:cs typeface="Microsoft YaHei" charset="0"/>
              </a:rPr>
              <a:t>alle</a:t>
            </a:r>
            <a:r>
              <a:rPr lang="nl-NL" sz="1200" dirty="0" smtClean="0">
                <a:latin typeface="Arial" charset="0"/>
                <a:cs typeface="Microsoft YaHei" charset="0"/>
              </a:rPr>
              <a:t> tests.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geautomatiseerd functioneel testen?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uitvoersnelheid, test efficiëntie en software kwaliteit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verlaagde kosten, tijd voor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livegang</a:t>
            </a:r>
            <a:r>
              <a:rPr lang="nl-NL" sz="1200" dirty="0" smtClean="0">
                <a:latin typeface="Arial" charset="0"/>
                <a:cs typeface="Microsoft YaHei" charset="0"/>
              </a:rPr>
              <a:t>; lagere time-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to</a:t>
            </a:r>
            <a:r>
              <a:rPr lang="nl-NL" sz="1200" dirty="0" smtClean="0">
                <a:latin typeface="Arial" charset="0"/>
                <a:cs typeface="Microsoft YaHei" charset="0"/>
              </a:rPr>
              <a:t>-market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verhoogde vertrouwen in het eindproduct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– grotere testdekking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nl-NL" sz="1200" dirty="0" smtClean="0">
              <a:latin typeface="Arial" charset="0"/>
              <a:cs typeface="Microsoft YaHei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nl-NL" sz="1200" dirty="0" smtClean="0">
                <a:latin typeface="Arial" charset="0"/>
                <a:cs typeface="Microsoft YaHei" charset="0"/>
              </a:rPr>
              <a:t>Wat zijn de voordelen van CI/CD?</a:t>
            </a:r>
            <a:br>
              <a:rPr lang="nl-NL" sz="1200" dirty="0" smtClean="0">
                <a:latin typeface="Arial" charset="0"/>
                <a:cs typeface="Microsoft YaHei" charset="0"/>
              </a:rPr>
            </a:br>
            <a:r>
              <a:rPr lang="nl-NL" sz="1200" dirty="0" smtClean="0">
                <a:latin typeface="Arial" charset="0"/>
                <a:cs typeface="Microsoft YaHei" charset="0"/>
              </a:rPr>
              <a:t>Door het klein houden van de applicatie wijzigingen per complete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testrun</a:t>
            </a:r>
            <a:r>
              <a:rPr lang="nl-NL" sz="1200" dirty="0" smtClean="0">
                <a:latin typeface="Arial" charset="0"/>
                <a:cs typeface="Microsoft YaHei" charset="0"/>
              </a:rPr>
              <a:t>, blijven de mogelijke afwijkingen/fouten klein. Daardoor zijn er weinig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bugfix</a:t>
            </a:r>
            <a:r>
              <a:rPr lang="nl-NL" sz="1200" dirty="0" smtClean="0">
                <a:latin typeface="Arial" charset="0"/>
                <a:cs typeface="Microsoft YaHei" charset="0"/>
              </a:rPr>
              <a:t> wijzigingen nodig en daardoor zijn alle wijzigingen nuttig voor de </a:t>
            </a:r>
            <a:r>
              <a:rPr lang="nl-NL" sz="1200" dirty="0" err="1" smtClean="0">
                <a:latin typeface="Arial" charset="0"/>
                <a:cs typeface="Microsoft YaHei" charset="0"/>
              </a:rPr>
              <a:t>businesscase</a:t>
            </a:r>
            <a:r>
              <a:rPr lang="nl-NL" sz="1200" smtClean="0">
                <a:latin typeface="Arial" charset="0"/>
                <a:cs typeface="Microsoft YaHei" charset="0"/>
              </a:rPr>
              <a:t>.</a:t>
            </a:r>
          </a:p>
          <a:p>
            <a:pPr eaLnBrk="1" hangingPunct="1"/>
            <a:endParaRPr lang="nl-NL"/>
          </a:p>
        </p:txBody>
      </p:sp>
      <p:sp>
        <p:nvSpPr>
          <p:cNvPr id="15364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C92277-0B98-B14E-91AC-77F770AB85F0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46215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/>
          <a:srcRect l="-1" t="35676" r="13335" b="3648"/>
          <a:stretch/>
        </p:blipFill>
        <p:spPr>
          <a:xfrm>
            <a:off x="-15240" y="-15374"/>
            <a:ext cx="9169400" cy="68873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38400" y="2438497"/>
            <a:ext cx="6324600" cy="60950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438400" y="3089206"/>
            <a:ext cx="5562600" cy="14827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AFBD2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200" y="76200"/>
            <a:ext cx="2374900" cy="336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182360" y="5889413"/>
            <a:ext cx="2621283" cy="87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8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51ABD-32A6-FA4E-A3B8-64D0CAE3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E4CBAA-741D-5F48-8878-865AEA5B0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87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604" y="4406900"/>
            <a:ext cx="706581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604" y="2906713"/>
            <a:ext cx="706581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112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81914" y="1600200"/>
            <a:ext cx="33376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9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81750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4648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emf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 cstate="print"/>
          <a:srcRect t="71321"/>
          <a:stretch/>
        </p:blipFill>
        <p:spPr>
          <a:xfrm rot="16200000" flipH="1">
            <a:off x="-704850" y="4502150"/>
            <a:ext cx="23749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28600" y="6400800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smtClean="0">
                <a:solidFill>
                  <a:srgbClr val="A6A6A6"/>
                </a:solidFill>
                <a:latin typeface="Calibri"/>
                <a:cs typeface="Calibri"/>
              </a:rPr>
              <a:t>COMPUTEST BORREL – 2 Mei 2014 </a:t>
            </a:r>
            <a:endParaRPr lang="de-AT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0800" y="2133600"/>
            <a:ext cx="6324600" cy="1295400"/>
          </a:xfrm>
        </p:spPr>
        <p:txBody>
          <a:bodyPr/>
          <a:lstStyle/>
          <a:p>
            <a:r>
              <a:rPr lang="nl-NL" dirty="0" smtClean="0"/>
              <a:t>Het succesvol inrichten van Selenium in CI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590800" y="3429000"/>
            <a:ext cx="5562600" cy="1101794"/>
          </a:xfrm>
        </p:spPr>
        <p:txBody>
          <a:bodyPr/>
          <a:lstStyle/>
          <a:p>
            <a:r>
              <a:rPr lang="nl-NL" dirty="0" err="1" smtClean="0"/>
              <a:t>TestNet</a:t>
            </a:r>
            <a:r>
              <a:rPr lang="nl-NL" dirty="0" smtClean="0"/>
              <a:t> Summer School 2015</a:t>
            </a:r>
            <a:endParaRPr lang="nl-NL" dirty="0"/>
          </a:p>
        </p:txBody>
      </p:sp>
      <p:sp>
        <p:nvSpPr>
          <p:cNvPr id="4" name="Subtitel 2"/>
          <p:cNvSpPr txBox="1">
            <a:spLocks/>
          </p:cNvSpPr>
          <p:nvPr/>
        </p:nvSpPr>
        <p:spPr bwMode="auto">
          <a:xfrm>
            <a:off x="304800" y="5715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AFBD2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sz="1600" dirty="0" smtClean="0"/>
              <a:t>Versie: 1.0</a:t>
            </a:r>
          </a:p>
          <a:p>
            <a:r>
              <a:rPr lang="nl-NL" sz="1600" dirty="0" smtClean="0"/>
              <a:t>Datum: 24 juni 2015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54874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marL="342900" indent="-342900"/>
            <a:r>
              <a:rPr lang="nl-NL" sz="3600" dirty="0">
                <a:latin typeface="Scala Sans" panose="02000503060000020003" pitchFamily="2" charset="0"/>
                <a:cs typeface="Calibri"/>
              </a:rPr>
              <a:t>Waarom </a:t>
            </a:r>
            <a:r>
              <a:rPr lang="nl-NL" sz="3600" dirty="0" err="1">
                <a:latin typeface="Scala Sans" panose="02000503060000020003" pitchFamily="2" charset="0"/>
                <a:cs typeface="Calibri"/>
              </a:rPr>
              <a:t>Continuous</a:t>
            </a:r>
            <a:r>
              <a:rPr lang="nl-NL" sz="3600" dirty="0">
                <a:latin typeface="Scala Sans" panose="02000503060000020003" pitchFamily="2" charset="0"/>
                <a:cs typeface="Calibri"/>
              </a:rPr>
              <a:t> Integration / Delivery?</a:t>
            </a: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Direct en snelle terugkoppeling testresultaten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Testen hoeven niet meer te worden gepland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Geautomatiseerd releasen zonder teveel tussenstappen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Testautomatisering vereiste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0700" y="396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10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Automation </a:t>
            </a:r>
            <a:r>
              <a:rPr lang="nl-NL" sz="3600" b="1" dirty="0" err="1" smtClean="0">
                <a:solidFill>
                  <a:schemeClr val="tx1"/>
                </a:solidFill>
                <a:latin typeface="Scala Sans" panose="02000503060000020003" pitchFamily="2" charset="0"/>
              </a:rPr>
              <a:t>Pyramid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70700" y="396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905000"/>
            <a:ext cx="4165600" cy="2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0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Inrichting infrastructuur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84328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8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 smtClean="0"/>
              <a:t>Demonstatie </a:t>
            </a:r>
            <a:r>
              <a:rPr lang="nl-NL" sz="3200" dirty="0" smtClean="0"/>
              <a:t>inrichting Malmberg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FitNesse</a:t>
            </a:r>
            <a:r>
              <a:rPr lang="nl-NL" dirty="0" smtClean="0"/>
              <a:t>, Browserstack, Jenkins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43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Over Malmberg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Educatieve Uitgeverij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Digitalisering met de laatste technieken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Overstap naar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DevOps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 / CI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49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Testautomatisering Malmberg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Fitnesse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Selenium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BrowserStack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Jenkins</a:t>
            </a: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841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err="1" smtClean="0">
                <a:solidFill>
                  <a:schemeClr val="tx1"/>
                </a:solidFill>
                <a:latin typeface="Scala Sans" panose="02000503060000020003" pitchFamily="2" charset="0"/>
              </a:rPr>
              <a:t>Fitnesse</a:t>
            </a:r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 Inrichting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700" y="1905000"/>
            <a:ext cx="3771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9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err="1" smtClean="0">
                <a:solidFill>
                  <a:schemeClr val="tx1"/>
                </a:solidFill>
                <a:latin typeface="Scala Sans" panose="02000503060000020003" pitchFamily="2" charset="0"/>
              </a:rPr>
              <a:t>FitNesse</a:t>
            </a:r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 &amp; Selenium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Inrichting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Fitnesse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Scenario Library</a:t>
            </a: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Opbouw testscripts (leesbaarheid)</a:t>
            </a: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Test uitvoeren</a:t>
            </a: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Test resultaten</a:t>
            </a: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78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err="1" smtClean="0">
                <a:solidFill>
                  <a:schemeClr val="tx1"/>
                </a:solidFill>
                <a:latin typeface="Scala Sans" panose="02000503060000020003" pitchFamily="2" charset="0"/>
              </a:rPr>
              <a:t>BrowserStack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Cross-browser mogelijkheden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Meekijken met uitgevoerde test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Screenshots en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logging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378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Jenkins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Build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 pipeline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Continuous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 Integration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Testresultaten</a:t>
            </a: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091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Voorstellen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00" y="1524000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Robin Smit – Test specialist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Martin Visser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– Test specialist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Joerek van Gaalen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- CTO</a:t>
            </a:r>
          </a:p>
        </p:txBody>
      </p:sp>
    </p:spTree>
    <p:extLst>
      <p:ext uri="{BB962C8B-B14F-4D97-AF65-F5344CB8AC3E}">
        <p14:creationId xmlns:p14="http://schemas.microsoft.com/office/powerpoint/2010/main" val="2062061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 smtClean="0"/>
              <a:t>Demonstatie Testautomatisering</a:t>
            </a: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FitNesse</a:t>
            </a:r>
            <a:r>
              <a:rPr lang="nl-NL" dirty="0" smtClean="0"/>
              <a:t>, Browserstack, Jenkins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41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Workshop Testautomatisering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Benodigdheden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>:</a:t>
            </a:r>
            <a:br>
              <a:rPr lang="nl-NL" sz="2800" dirty="0">
                <a:latin typeface="Scala Sans" panose="02000503060000020003" pitchFamily="2" charset="0"/>
                <a:cs typeface="Calibri"/>
              </a:rPr>
            </a:br>
            <a:r>
              <a:rPr lang="nl-NL" sz="2800" dirty="0">
                <a:latin typeface="Scala Sans" panose="02000503060000020003" pitchFamily="2" charset="0"/>
                <a:cs typeface="Calibri"/>
              </a:rPr>
              <a:t>Firefox, Selenium IDE, </a:t>
            </a:r>
            <a:r>
              <a:rPr lang="nl-NL" sz="2800" dirty="0" err="1">
                <a:latin typeface="Scala Sans" panose="02000503060000020003" pitchFamily="2" charset="0"/>
                <a:cs typeface="Calibri"/>
              </a:rPr>
              <a:t>Xebium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800" dirty="0" err="1">
                <a:latin typeface="Scala Sans" panose="02000503060000020003" pitchFamily="2" charset="0"/>
                <a:cs typeface="Calibri"/>
              </a:rPr>
              <a:t>Formatter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>
                <a:latin typeface="Scala Sans" panose="02000503060000020003" pitchFamily="2" charset="0"/>
                <a:cs typeface="Calibri"/>
              </a:rPr>
            </a:br>
            <a:endParaRPr lang="nl-NL" sz="2800" dirty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000" dirty="0">
                <a:latin typeface="Scala Sans" panose="02000503060000020003" pitchFamily="2" charset="0"/>
                <a:cs typeface="Calibri"/>
              </a:rPr>
              <a:t>Firefox: https://www.mozilla.org/nl/firefox/new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/</a:t>
            </a: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Selenium IDE: via Firefox </a:t>
            </a:r>
            <a:r>
              <a:rPr lang="nl-NL" sz="2000" dirty="0" err="1" smtClean="0">
                <a:latin typeface="Scala Sans" panose="02000503060000020003" pitchFamily="2" charset="0"/>
                <a:cs typeface="Calibri"/>
              </a:rPr>
              <a:t>addons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, zoeken naar “Selenium IDE”</a:t>
            </a: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000" dirty="0" err="1" smtClean="0">
                <a:latin typeface="Scala Sans" panose="02000503060000020003" pitchFamily="2" charset="0"/>
                <a:cs typeface="Calibri"/>
              </a:rPr>
              <a:t>Xebium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000" dirty="0" err="1" smtClean="0">
                <a:latin typeface="Scala Sans" panose="02000503060000020003" pitchFamily="2" charset="0"/>
                <a:cs typeface="Calibri"/>
              </a:rPr>
              <a:t>formatter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: 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https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://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addons.mozilla.org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/nl/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firefox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/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addon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/selenium-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xebium</a:t>
            </a:r>
            <a:r>
              <a:rPr lang="nl-NL" sz="2000" dirty="0">
                <a:latin typeface="Scala Sans" panose="02000503060000020003" pitchFamily="2" charset="0"/>
                <a:cs typeface="Calibri"/>
              </a:rPr>
              <a:t>-</a:t>
            </a:r>
            <a:r>
              <a:rPr lang="nl-NL" sz="2000" dirty="0" err="1">
                <a:latin typeface="Scala Sans" panose="02000503060000020003" pitchFamily="2" charset="0"/>
                <a:cs typeface="Calibri"/>
              </a:rPr>
              <a:t>formatter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/</a:t>
            </a:r>
            <a:br>
              <a:rPr lang="nl-NL" sz="2000" dirty="0" smtClean="0">
                <a:latin typeface="Scala Sans" panose="02000503060000020003" pitchFamily="2" charset="0"/>
                <a:cs typeface="Calibri"/>
              </a:rPr>
            </a:b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of</a:t>
            </a:r>
            <a:br>
              <a:rPr lang="nl-NL" sz="2000" dirty="0" smtClean="0">
                <a:latin typeface="Scala Sans" panose="02000503060000020003" pitchFamily="2" charset="0"/>
                <a:cs typeface="Calibri"/>
              </a:rPr>
            </a:b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Google naar “selenium </a:t>
            </a:r>
            <a:r>
              <a:rPr lang="nl-NL" sz="2000" dirty="0" err="1" smtClean="0">
                <a:latin typeface="Scala Sans" panose="02000503060000020003" pitchFamily="2" charset="0"/>
                <a:cs typeface="Calibri"/>
              </a:rPr>
              <a:t>xebium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000" dirty="0" err="1" smtClean="0">
                <a:latin typeface="Scala Sans" panose="02000503060000020003" pitchFamily="2" charset="0"/>
                <a:cs typeface="Calibri"/>
              </a:rPr>
              <a:t>formatter</a:t>
            </a:r>
            <a:r>
              <a:rPr lang="nl-NL" sz="2000" dirty="0" smtClean="0">
                <a:latin typeface="Scala Sans" panose="02000503060000020003" pitchFamily="2" charset="0"/>
                <a:cs typeface="Calibri"/>
              </a:rPr>
              <a:t>” en volg eerste link</a:t>
            </a:r>
            <a:endParaRPr lang="nl-NL" sz="2000" dirty="0" smtClean="0">
              <a:latin typeface="Scala Sans" panose="02000503060000020003" pitchFamily="2" charset="0"/>
              <a:cs typeface="Calibri"/>
            </a:endParaRPr>
          </a:p>
          <a:p>
            <a:pPr>
              <a:buSzPct val="100000"/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253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Workshop Testautomatisering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Fitnesse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: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http:/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/…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Jenkins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http:/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/…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>
              <a:buSzPct val="100000"/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53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Vragen?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Blogs: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www.computest.nl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365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Voorstellen Computest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15240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Begonnen in 2005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60 mensen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Gespecialiseerd in performance testen en testautomatisering</a:t>
            </a:r>
          </a:p>
        </p:txBody>
      </p:sp>
    </p:spTree>
    <p:extLst>
      <p:ext uri="{BB962C8B-B14F-4D97-AF65-F5344CB8AC3E}">
        <p14:creationId xmlns:p14="http://schemas.microsoft.com/office/powerpoint/2010/main" val="1064349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Voorstellen Computest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76400"/>
            <a:ext cx="7010400" cy="351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Agenda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Introductie</a:t>
            </a:r>
            <a:r>
              <a:rPr lang="nl-NL" sz="2800" dirty="0">
                <a:latin typeface="Scala Sans" panose="02000503060000020003" pitchFamily="2" charset="0"/>
                <a:cs typeface="Calibri"/>
              </a:rPr>
              <a:t> 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geautomatiseerd testen en CI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Demo bestaande inrichting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Demo inrichten Selenium in 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CI/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Fitnesse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Workshop inrichten Selenium in 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CI/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Fitnesse</a:t>
            </a: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658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De zaal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600200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Ervaring met Selenium of andere tool?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Waterval of Agile?</a:t>
            </a:r>
          </a:p>
          <a:p>
            <a:pPr>
              <a:buSzPct val="100000"/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110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De zaal – Hoe lang duurt een iteratie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600200"/>
            <a:ext cx="7162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1 dag - We zijn volledig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continuous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1 – 2 weken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2 – 6 weken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Langer – niet iteratief</a:t>
            </a:r>
          </a:p>
          <a:p>
            <a:pPr>
              <a:buSzPct val="100000"/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617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Introductie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295400"/>
            <a:ext cx="71628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Evolutie softwareontwikkeling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Evolutie testautomatisering</a:t>
            </a:r>
          </a:p>
          <a:p>
            <a:pPr>
              <a:buSzPct val="100000"/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11375"/>
            <a:ext cx="1250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0575"/>
            <a:ext cx="140017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1344613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762500"/>
            <a:ext cx="9906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15843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152900"/>
            <a:ext cx="21240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838700"/>
            <a:ext cx="16192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4411663"/>
            <a:ext cx="968375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838700"/>
            <a:ext cx="14398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42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304800"/>
            <a:ext cx="8610600" cy="687003"/>
          </a:xfrm>
        </p:spPr>
        <p:txBody>
          <a:bodyPr/>
          <a:lstStyle/>
          <a:p>
            <a:pPr algn="l" eaLnBrk="1" hangingPunct="1"/>
            <a:r>
              <a:rPr lang="nl-NL" sz="3600" b="1" dirty="0" smtClean="0">
                <a:solidFill>
                  <a:schemeClr val="tx1"/>
                </a:solidFill>
                <a:latin typeface="Scala Sans" panose="02000503060000020003" pitchFamily="2" charset="0"/>
              </a:rPr>
              <a:t>Waarom testautomatisering </a:t>
            </a:r>
            <a:endParaRPr lang="nl-NL" sz="3600" b="1" dirty="0">
              <a:solidFill>
                <a:schemeClr val="tx1"/>
              </a:solidFill>
              <a:latin typeface="Scala Sans" panose="02000503060000020003" pitchFamily="2" charset="0"/>
            </a:endParaRPr>
          </a:p>
        </p:txBody>
      </p:sp>
      <p:sp>
        <p:nvSpPr>
          <p:cNvPr id="14338" name="Rectangle 2"/>
          <p:cNvSpPr txBox="1">
            <a:spLocks noChangeArrowheads="1"/>
          </p:cNvSpPr>
          <p:nvPr/>
        </p:nvSpPr>
        <p:spPr bwMode="gray">
          <a:xfrm>
            <a:off x="685800" y="4114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nl-NL" sz="1800">
              <a:solidFill>
                <a:srgbClr val="4D4D4D"/>
              </a:solidFill>
              <a:latin typeface="Calibri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8153400" y="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110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10" y="5864560"/>
            <a:ext cx="9180000" cy="100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60020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Snellere time-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to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-markt</a:t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 smtClean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Betere dekking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/>
            </a:r>
            <a:br>
              <a:rPr lang="nl-NL" sz="2800" dirty="0" smtClean="0">
                <a:latin typeface="Scala Sans" panose="02000503060000020003" pitchFamily="2" charset="0"/>
                <a:cs typeface="Calibri"/>
              </a:rPr>
            </a:br>
            <a:endParaRPr lang="nl-NL" sz="2800" dirty="0">
              <a:latin typeface="Scala Sans" panose="02000503060000020003" pitchFamily="2" charset="0"/>
              <a:cs typeface="Calibri"/>
            </a:endParaRPr>
          </a:p>
          <a:p>
            <a:pPr marL="342900" indent="-342900">
              <a:buSzPct val="100000"/>
              <a:buBlip>
                <a:blip r:embed="rId4"/>
              </a:buBlip>
            </a:pP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Meestal </a:t>
            </a:r>
            <a:r>
              <a:rPr lang="nl-NL" sz="2800" dirty="0" err="1" smtClean="0">
                <a:latin typeface="Scala Sans" panose="02000503060000020003" pitchFamily="2" charset="0"/>
                <a:cs typeface="Calibri"/>
              </a:rPr>
              <a:t>tbv</a:t>
            </a:r>
            <a:r>
              <a:rPr lang="nl-NL" sz="2800" dirty="0" smtClean="0">
                <a:latin typeface="Scala Sans" panose="02000503060000020003" pitchFamily="2" charset="0"/>
                <a:cs typeface="Calibri"/>
              </a:rPr>
              <a:t> regressietesten</a:t>
            </a:r>
          </a:p>
          <a:p>
            <a:pPr marL="342900" indent="-342900">
              <a:buSzPct val="100000"/>
              <a:buBlip>
                <a:blip r:embed="rId4"/>
              </a:buBlip>
            </a:pPr>
            <a:endParaRPr lang="nl-NL" sz="2800" dirty="0" smtClean="0">
              <a:latin typeface="Scala Sans" panose="02000503060000020003" pitchFamily="2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0700" y="3962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31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31965</TotalTime>
  <Words>296</Words>
  <Application>Microsoft Macintosh PowerPoint</Application>
  <PresentationFormat>On-screen Show (4:3)</PresentationFormat>
  <Paragraphs>157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Het succesvol inrichten van Selenium in CI</vt:lpstr>
      <vt:lpstr>Voorstellen</vt:lpstr>
      <vt:lpstr>Voorstellen Computest</vt:lpstr>
      <vt:lpstr>Voorstellen Computest</vt:lpstr>
      <vt:lpstr>Agenda</vt:lpstr>
      <vt:lpstr>De zaal</vt:lpstr>
      <vt:lpstr>De zaal – Hoe lang duurt een iteratie</vt:lpstr>
      <vt:lpstr>Introductie</vt:lpstr>
      <vt:lpstr>Waarom testautomatisering </vt:lpstr>
      <vt:lpstr>Waarom Continuous Integration / Delivery?</vt:lpstr>
      <vt:lpstr>Automation Pyramid</vt:lpstr>
      <vt:lpstr>Inrichting infrastructuur</vt:lpstr>
      <vt:lpstr>Demonstatie inrichting Malmberg</vt:lpstr>
      <vt:lpstr>Over Malmberg</vt:lpstr>
      <vt:lpstr>Testautomatisering Malmberg</vt:lpstr>
      <vt:lpstr>Fitnesse Inrichting</vt:lpstr>
      <vt:lpstr>FitNesse &amp; Selenium</vt:lpstr>
      <vt:lpstr>BrowserStack</vt:lpstr>
      <vt:lpstr>Jenkins</vt:lpstr>
      <vt:lpstr>Demonstatie Testautomatisering</vt:lpstr>
      <vt:lpstr>Workshop Testautomatisering</vt:lpstr>
      <vt:lpstr>Workshop Testautomatisering</vt:lpstr>
      <vt:lpstr>Vragen?</vt:lpstr>
    </vt:vector>
  </TitlesOfParts>
  <Manager/>
  <Company>Computest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CT University</dc:title>
  <dc:subject/>
  <dc:creator/>
  <cp:keywords/>
  <dc:description/>
  <cp:lastModifiedBy>Joerek van Gaalen</cp:lastModifiedBy>
  <cp:revision>285</cp:revision>
  <dcterms:created xsi:type="dcterms:W3CDTF">2011-12-07T15:02:47Z</dcterms:created>
  <dcterms:modified xsi:type="dcterms:W3CDTF">2015-06-26T10:06:36Z</dcterms:modified>
  <cp:category/>
</cp:coreProperties>
</file>