
<file path=[Content_Types].xml><?xml version="1.0" encoding="utf-8"?>
<Types xmlns="http://schemas.openxmlformats.org/package/2006/content-types">
  <Default Extension="xml" ContentType="application/xml"/>
  <Default Extension="wmf" ContentType="image/x-wmf"/>
  <Default Extension="jpeg" ContentType="image/jpeg"/>
  <Default Extension="rels" ContentType="application/vnd.openxmlformats-package.relationships+xml"/>
  <Default Extension="gif" ContentType="image/gi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4"/>
  </p:notesMasterIdLst>
  <p:sldIdLst>
    <p:sldId id="309" r:id="rId2"/>
    <p:sldId id="311" r:id="rId3"/>
    <p:sldId id="315" r:id="rId4"/>
    <p:sldId id="316" r:id="rId5"/>
    <p:sldId id="278" r:id="rId6"/>
    <p:sldId id="313" r:id="rId7"/>
    <p:sldId id="310" r:id="rId8"/>
    <p:sldId id="294" r:id="rId9"/>
    <p:sldId id="312" r:id="rId10"/>
    <p:sldId id="295" r:id="rId11"/>
    <p:sldId id="314" r:id="rId12"/>
    <p:sldId id="287" r:id="rId13"/>
    <p:sldId id="317" r:id="rId14"/>
    <p:sldId id="322" r:id="rId15"/>
    <p:sldId id="318" r:id="rId16"/>
    <p:sldId id="324" r:id="rId17"/>
    <p:sldId id="323" r:id="rId18"/>
    <p:sldId id="326" r:id="rId19"/>
    <p:sldId id="328" r:id="rId20"/>
    <p:sldId id="327" r:id="rId21"/>
    <p:sldId id="362" r:id="rId22"/>
    <p:sldId id="329" r:id="rId23"/>
    <p:sldId id="330" r:id="rId24"/>
    <p:sldId id="331" r:id="rId25"/>
    <p:sldId id="334" r:id="rId26"/>
    <p:sldId id="350" r:id="rId27"/>
    <p:sldId id="355" r:id="rId28"/>
    <p:sldId id="335" r:id="rId29"/>
    <p:sldId id="336" r:id="rId30"/>
    <p:sldId id="337" r:id="rId31"/>
    <p:sldId id="343" r:id="rId32"/>
    <p:sldId id="319" r:id="rId33"/>
    <p:sldId id="344" r:id="rId34"/>
    <p:sldId id="345" r:id="rId35"/>
    <p:sldId id="346" r:id="rId36"/>
    <p:sldId id="347" r:id="rId37"/>
    <p:sldId id="348" r:id="rId38"/>
    <p:sldId id="339" r:id="rId39"/>
    <p:sldId id="356" r:id="rId40"/>
    <p:sldId id="349" r:id="rId41"/>
    <p:sldId id="352" r:id="rId42"/>
    <p:sldId id="353" r:id="rId43"/>
    <p:sldId id="354" r:id="rId44"/>
    <p:sldId id="340" r:id="rId45"/>
    <p:sldId id="358" r:id="rId46"/>
    <p:sldId id="357" r:id="rId47"/>
    <p:sldId id="361" r:id="rId48"/>
    <p:sldId id="360" r:id="rId49"/>
    <p:sldId id="342" r:id="rId50"/>
    <p:sldId id="359" r:id="rId51"/>
    <p:sldId id="321" r:id="rId52"/>
    <p:sldId id="308" r:id="rId53"/>
  </p:sldIdLst>
  <p:sldSz cx="9144000" cy="6858000" type="screen4x3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1" autoAdjust="0"/>
    <p:restoredTop sz="84892" autoAdjust="0"/>
  </p:normalViewPr>
  <p:slideViewPr>
    <p:cSldViewPr>
      <p:cViewPr>
        <p:scale>
          <a:sx n="112" d="100"/>
          <a:sy n="112" d="100"/>
        </p:scale>
        <p:origin x="-1000" y="-8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notesMaster" Target="notesMasters/notesMaster1.xml"/><Relationship Id="rId55" Type="http://schemas.openxmlformats.org/officeDocument/2006/relationships/printerSettings" Target="printerSettings/printerSettings1.bin"/><Relationship Id="rId56" Type="http://schemas.openxmlformats.org/officeDocument/2006/relationships/presProps" Target="presProps.xml"/><Relationship Id="rId57" Type="http://schemas.openxmlformats.org/officeDocument/2006/relationships/viewProps" Target="viewProps.xml"/><Relationship Id="rId58" Type="http://schemas.openxmlformats.org/officeDocument/2006/relationships/theme" Target="theme/theme1.xml"/><Relationship Id="rId59" Type="http://schemas.openxmlformats.org/officeDocument/2006/relationships/tableStyles" Target="tableStyles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D1FE140-7119-4A55-908D-46D81D16F687}" type="doc">
      <dgm:prSet loTypeId="urn:microsoft.com/office/officeart/2005/8/layout/default" loCatId="list" qsTypeId="urn:microsoft.com/office/officeart/2005/8/quickstyle/simple2" qsCatId="simple" csTypeId="urn:microsoft.com/office/officeart/2005/8/colors/accent3_1" csCatId="accent3" phldr="1"/>
      <dgm:spPr/>
      <dgm:t>
        <a:bodyPr/>
        <a:lstStyle/>
        <a:p>
          <a:endParaRPr lang="nl-NL"/>
        </a:p>
      </dgm:t>
    </dgm:pt>
    <dgm:pt modelId="{D9097633-7971-4E80-9C67-2DDEB42F769A}">
      <dgm:prSet phldrT="[Tekst]" custT="1"/>
      <dgm:spPr>
        <a:ln>
          <a:solidFill>
            <a:srgbClr val="FF0000"/>
          </a:solidFill>
        </a:ln>
      </dgm:spPr>
      <dgm:t>
        <a:bodyPr/>
        <a:lstStyle/>
        <a:p>
          <a:r>
            <a:rPr lang="en-US" sz="2800" dirty="0" smtClean="0"/>
            <a:t>5 Ml</a:t>
          </a:r>
          <a:endParaRPr lang="nl-NL" sz="2800" dirty="0"/>
        </a:p>
      </dgm:t>
    </dgm:pt>
    <dgm:pt modelId="{4785FBEC-D149-4CE0-AAA0-A7ABBC760148}" type="parTrans" cxnId="{8224744B-C5D7-4BF1-AD6C-35EA101CC24F}">
      <dgm:prSet/>
      <dgm:spPr/>
      <dgm:t>
        <a:bodyPr/>
        <a:lstStyle/>
        <a:p>
          <a:endParaRPr lang="nl-NL"/>
        </a:p>
      </dgm:t>
    </dgm:pt>
    <dgm:pt modelId="{6EAEA4FB-3C68-4541-87E8-850D7A96952A}" type="sibTrans" cxnId="{8224744B-C5D7-4BF1-AD6C-35EA101CC24F}">
      <dgm:prSet/>
      <dgm:spPr/>
      <dgm:t>
        <a:bodyPr/>
        <a:lstStyle/>
        <a:p>
          <a:endParaRPr lang="nl-NL"/>
        </a:p>
      </dgm:t>
    </dgm:pt>
    <dgm:pt modelId="{8D871933-9089-496B-83DC-6AE75D9F3AE1}">
      <dgm:prSet phldrT="[Tekst]" custT="1"/>
      <dgm:spPr>
        <a:solidFill>
          <a:schemeClr val="bg1"/>
        </a:solidFill>
        <a:ln>
          <a:solidFill>
            <a:srgbClr val="FF0000"/>
          </a:solidFill>
        </a:ln>
      </dgm:spPr>
      <dgm:t>
        <a:bodyPr/>
        <a:lstStyle/>
        <a:p>
          <a:r>
            <a:rPr lang="en-US" sz="2800" dirty="0" smtClean="0"/>
            <a:t>2006</a:t>
          </a:r>
          <a:endParaRPr lang="nl-NL" sz="2800" dirty="0"/>
        </a:p>
      </dgm:t>
    </dgm:pt>
    <dgm:pt modelId="{B85FAD0F-C889-4AD6-A955-010C6F112DE6}" type="parTrans" cxnId="{FBE3DB47-69B2-4238-B827-1C36BB980768}">
      <dgm:prSet/>
      <dgm:spPr/>
      <dgm:t>
        <a:bodyPr/>
        <a:lstStyle/>
        <a:p>
          <a:endParaRPr lang="nl-NL"/>
        </a:p>
      </dgm:t>
    </dgm:pt>
    <dgm:pt modelId="{E80C62F3-88D8-4985-AD99-436007E8F838}" type="sibTrans" cxnId="{FBE3DB47-69B2-4238-B827-1C36BB980768}">
      <dgm:prSet/>
      <dgm:spPr/>
      <dgm:t>
        <a:bodyPr/>
        <a:lstStyle/>
        <a:p>
          <a:endParaRPr lang="nl-NL"/>
        </a:p>
      </dgm:t>
    </dgm:pt>
    <dgm:pt modelId="{9E291901-1A8D-4E86-884D-81AD8EA9A97B}">
      <dgm:prSet phldrT="[Tekst]" custT="1"/>
      <dgm:spPr>
        <a:solidFill>
          <a:schemeClr val="bg1"/>
        </a:solidFill>
        <a:ln>
          <a:solidFill>
            <a:srgbClr val="FF0000"/>
          </a:solidFill>
        </a:ln>
      </dgm:spPr>
      <dgm:t>
        <a:bodyPr/>
        <a:lstStyle/>
        <a:p>
          <a:r>
            <a:rPr lang="en-US" sz="2800" dirty="0" smtClean="0"/>
            <a:t>47 </a:t>
          </a:r>
          <a:r>
            <a:rPr lang="en-US" sz="2800" dirty="0" err="1" smtClean="0"/>
            <a:t>fte</a:t>
          </a:r>
          <a:endParaRPr lang="nl-NL" sz="2800" dirty="0"/>
        </a:p>
      </dgm:t>
    </dgm:pt>
    <dgm:pt modelId="{C755CEEE-1BF8-4AF7-94D1-99847CA5C724}" type="parTrans" cxnId="{C99CF79A-F0ED-462B-887E-D61116DDA489}">
      <dgm:prSet/>
      <dgm:spPr/>
      <dgm:t>
        <a:bodyPr/>
        <a:lstStyle/>
        <a:p>
          <a:endParaRPr lang="nl-NL"/>
        </a:p>
      </dgm:t>
    </dgm:pt>
    <dgm:pt modelId="{D5A9EDF4-99DC-4713-A7F2-A342B3A35719}" type="sibTrans" cxnId="{C99CF79A-F0ED-462B-887E-D61116DDA489}">
      <dgm:prSet/>
      <dgm:spPr/>
      <dgm:t>
        <a:bodyPr/>
        <a:lstStyle/>
        <a:p>
          <a:endParaRPr lang="nl-NL"/>
        </a:p>
      </dgm:t>
    </dgm:pt>
    <dgm:pt modelId="{BC97EC57-CD84-4050-8BCB-F046C14387E4}">
      <dgm:prSet phldrT="[Tekst]" custT="1"/>
      <dgm:spPr>
        <a:solidFill>
          <a:schemeClr val="bg1"/>
        </a:solidFill>
        <a:ln>
          <a:solidFill>
            <a:srgbClr val="FF0000"/>
          </a:solidFill>
        </a:ln>
      </dgm:spPr>
      <dgm:t>
        <a:bodyPr/>
        <a:lstStyle/>
        <a:p>
          <a:r>
            <a:rPr lang="en-US" sz="2800" dirty="0" smtClean="0"/>
            <a:t>ICT</a:t>
          </a:r>
          <a:endParaRPr lang="nl-NL" sz="2800" dirty="0"/>
        </a:p>
      </dgm:t>
    </dgm:pt>
    <dgm:pt modelId="{2F83E04A-A23A-4777-9665-2A4870B45D50}" type="parTrans" cxnId="{AE2CCC43-CD1C-4478-B019-A4A639FB076D}">
      <dgm:prSet/>
      <dgm:spPr/>
      <dgm:t>
        <a:bodyPr/>
        <a:lstStyle/>
        <a:p>
          <a:endParaRPr lang="nl-NL"/>
        </a:p>
      </dgm:t>
    </dgm:pt>
    <dgm:pt modelId="{5F4C05C8-6A1F-4542-96D2-70BDEB2D7755}" type="sibTrans" cxnId="{AE2CCC43-CD1C-4478-B019-A4A639FB076D}">
      <dgm:prSet/>
      <dgm:spPr/>
      <dgm:t>
        <a:bodyPr/>
        <a:lstStyle/>
        <a:p>
          <a:endParaRPr lang="nl-NL"/>
        </a:p>
      </dgm:t>
    </dgm:pt>
    <dgm:pt modelId="{721CAC7C-53D5-40C9-9ABE-69BD0ACD0003}" type="pres">
      <dgm:prSet presAssocID="{8D1FE140-7119-4A55-908D-46D81D16F687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nl-NL"/>
        </a:p>
      </dgm:t>
    </dgm:pt>
    <dgm:pt modelId="{993CB7AF-37BB-419B-BB27-7A148D0DBB58}" type="pres">
      <dgm:prSet presAssocID="{D9097633-7971-4E80-9C67-2DDEB42F769A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52770B55-CA72-482C-85C6-12049F0B8213}" type="pres">
      <dgm:prSet presAssocID="{6EAEA4FB-3C68-4541-87E8-850D7A96952A}" presName="sibTrans" presStyleCnt="0"/>
      <dgm:spPr/>
    </dgm:pt>
    <dgm:pt modelId="{6BFCD327-EB6B-4335-8636-D5055A2076D0}" type="pres">
      <dgm:prSet presAssocID="{8D871933-9089-496B-83DC-6AE75D9F3AE1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57E2E579-20E5-4ED5-963B-33B3222A4D68}" type="pres">
      <dgm:prSet presAssocID="{E80C62F3-88D8-4985-AD99-436007E8F838}" presName="sibTrans" presStyleCnt="0"/>
      <dgm:spPr/>
    </dgm:pt>
    <dgm:pt modelId="{060093B2-D03D-41B9-B12A-04DF14AE511D}" type="pres">
      <dgm:prSet presAssocID="{9E291901-1A8D-4E86-884D-81AD8EA9A97B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C9398422-EA88-4C60-9B9B-662E06B31560}" type="pres">
      <dgm:prSet presAssocID="{D5A9EDF4-99DC-4713-A7F2-A342B3A35719}" presName="sibTrans" presStyleCnt="0"/>
      <dgm:spPr/>
    </dgm:pt>
    <dgm:pt modelId="{5EF6552D-D825-4C8F-988F-02E87E49EB60}" type="pres">
      <dgm:prSet presAssocID="{BC97EC57-CD84-4050-8BCB-F046C14387E4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</dgm:ptLst>
  <dgm:cxnLst>
    <dgm:cxn modelId="{CC2A9052-333E-4A33-8B51-2D342EA5A183}" type="presOf" srcId="{8D1FE140-7119-4A55-908D-46D81D16F687}" destId="{721CAC7C-53D5-40C9-9ABE-69BD0ACD0003}" srcOrd="0" destOrd="0" presId="urn:microsoft.com/office/officeart/2005/8/layout/default"/>
    <dgm:cxn modelId="{C99CF79A-F0ED-462B-887E-D61116DDA489}" srcId="{8D1FE140-7119-4A55-908D-46D81D16F687}" destId="{9E291901-1A8D-4E86-884D-81AD8EA9A97B}" srcOrd="2" destOrd="0" parTransId="{C755CEEE-1BF8-4AF7-94D1-99847CA5C724}" sibTransId="{D5A9EDF4-99DC-4713-A7F2-A342B3A35719}"/>
    <dgm:cxn modelId="{9C5DFFF2-80B5-4793-B88F-732FA657BBCC}" type="presOf" srcId="{9E291901-1A8D-4E86-884D-81AD8EA9A97B}" destId="{060093B2-D03D-41B9-B12A-04DF14AE511D}" srcOrd="0" destOrd="0" presId="urn:microsoft.com/office/officeart/2005/8/layout/default"/>
    <dgm:cxn modelId="{2BCA2ED0-2C88-4367-B730-E23D56A8E8C7}" type="presOf" srcId="{BC97EC57-CD84-4050-8BCB-F046C14387E4}" destId="{5EF6552D-D825-4C8F-988F-02E87E49EB60}" srcOrd="0" destOrd="0" presId="urn:microsoft.com/office/officeart/2005/8/layout/default"/>
    <dgm:cxn modelId="{8224744B-C5D7-4BF1-AD6C-35EA101CC24F}" srcId="{8D1FE140-7119-4A55-908D-46D81D16F687}" destId="{D9097633-7971-4E80-9C67-2DDEB42F769A}" srcOrd="0" destOrd="0" parTransId="{4785FBEC-D149-4CE0-AAA0-A7ABBC760148}" sibTransId="{6EAEA4FB-3C68-4541-87E8-850D7A96952A}"/>
    <dgm:cxn modelId="{AE2CCC43-CD1C-4478-B019-A4A639FB076D}" srcId="{8D1FE140-7119-4A55-908D-46D81D16F687}" destId="{BC97EC57-CD84-4050-8BCB-F046C14387E4}" srcOrd="3" destOrd="0" parTransId="{2F83E04A-A23A-4777-9665-2A4870B45D50}" sibTransId="{5F4C05C8-6A1F-4542-96D2-70BDEB2D7755}"/>
    <dgm:cxn modelId="{3831699A-EBA9-43F9-8F82-EBD2C601F41C}" type="presOf" srcId="{8D871933-9089-496B-83DC-6AE75D9F3AE1}" destId="{6BFCD327-EB6B-4335-8636-D5055A2076D0}" srcOrd="0" destOrd="0" presId="urn:microsoft.com/office/officeart/2005/8/layout/default"/>
    <dgm:cxn modelId="{FBE3DB47-69B2-4238-B827-1C36BB980768}" srcId="{8D1FE140-7119-4A55-908D-46D81D16F687}" destId="{8D871933-9089-496B-83DC-6AE75D9F3AE1}" srcOrd="1" destOrd="0" parTransId="{B85FAD0F-C889-4AD6-A955-010C6F112DE6}" sibTransId="{E80C62F3-88D8-4985-AD99-436007E8F838}"/>
    <dgm:cxn modelId="{032A454F-4162-47F4-8200-1AFA35E25222}" type="presOf" srcId="{D9097633-7971-4E80-9C67-2DDEB42F769A}" destId="{993CB7AF-37BB-419B-BB27-7A148D0DBB58}" srcOrd="0" destOrd="0" presId="urn:microsoft.com/office/officeart/2005/8/layout/default"/>
    <dgm:cxn modelId="{10944F7C-B373-40F8-99CB-2614B79E8C49}" type="presParOf" srcId="{721CAC7C-53D5-40C9-9ABE-69BD0ACD0003}" destId="{993CB7AF-37BB-419B-BB27-7A148D0DBB58}" srcOrd="0" destOrd="0" presId="urn:microsoft.com/office/officeart/2005/8/layout/default"/>
    <dgm:cxn modelId="{3B651D34-3B9C-44B1-AE76-F2D916ED4497}" type="presParOf" srcId="{721CAC7C-53D5-40C9-9ABE-69BD0ACD0003}" destId="{52770B55-CA72-482C-85C6-12049F0B8213}" srcOrd="1" destOrd="0" presId="urn:microsoft.com/office/officeart/2005/8/layout/default"/>
    <dgm:cxn modelId="{D0843D13-5103-45F3-B417-64729F85CDF5}" type="presParOf" srcId="{721CAC7C-53D5-40C9-9ABE-69BD0ACD0003}" destId="{6BFCD327-EB6B-4335-8636-D5055A2076D0}" srcOrd="2" destOrd="0" presId="urn:microsoft.com/office/officeart/2005/8/layout/default"/>
    <dgm:cxn modelId="{368CFD56-133B-4635-B192-23133C9E2DCD}" type="presParOf" srcId="{721CAC7C-53D5-40C9-9ABE-69BD0ACD0003}" destId="{57E2E579-20E5-4ED5-963B-33B3222A4D68}" srcOrd="3" destOrd="0" presId="urn:microsoft.com/office/officeart/2005/8/layout/default"/>
    <dgm:cxn modelId="{72120D6A-AD88-4DD3-B76B-0240641D6D55}" type="presParOf" srcId="{721CAC7C-53D5-40C9-9ABE-69BD0ACD0003}" destId="{060093B2-D03D-41B9-B12A-04DF14AE511D}" srcOrd="4" destOrd="0" presId="urn:microsoft.com/office/officeart/2005/8/layout/default"/>
    <dgm:cxn modelId="{E50094B9-C32B-44F8-BAA2-7F47C52B92D5}" type="presParOf" srcId="{721CAC7C-53D5-40C9-9ABE-69BD0ACD0003}" destId="{C9398422-EA88-4C60-9B9B-662E06B31560}" srcOrd="5" destOrd="0" presId="urn:microsoft.com/office/officeart/2005/8/layout/default"/>
    <dgm:cxn modelId="{AFC4D61B-ECFB-4019-A5FC-4B67A0341FFE}" type="presParOf" srcId="{721CAC7C-53D5-40C9-9ABE-69BD0ACD0003}" destId="{5EF6552D-D825-4C8F-988F-02E87E49EB60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15B3C9A-D7B6-47AA-8B85-A694BD1F4087}" type="doc">
      <dgm:prSet loTypeId="urn:microsoft.com/office/officeart/2005/8/layout/orgChart1" loCatId="hierarchy" qsTypeId="urn:microsoft.com/office/officeart/2005/8/quickstyle/simple1" qsCatId="simple" csTypeId="urn:microsoft.com/office/officeart/2005/8/colors/accent3_1" csCatId="accent3" phldr="1"/>
      <dgm:spPr/>
      <dgm:t>
        <a:bodyPr/>
        <a:lstStyle/>
        <a:p>
          <a:endParaRPr lang="nl-NL"/>
        </a:p>
      </dgm:t>
    </dgm:pt>
    <dgm:pt modelId="{BC45E51B-3C60-4C19-9C92-771249D5B8C8}">
      <dgm:prSet phldrT="[Tekst]"/>
      <dgm:spPr>
        <a:ln>
          <a:solidFill>
            <a:schemeClr val="accent3"/>
          </a:solidFill>
        </a:ln>
      </dgm:spPr>
      <dgm:t>
        <a:bodyPr/>
        <a:lstStyle/>
        <a:p>
          <a:endParaRPr lang="nl-NL" dirty="0"/>
        </a:p>
      </dgm:t>
    </dgm:pt>
    <dgm:pt modelId="{F02A7D5A-C040-4EE3-9167-5FABF76A206F}" type="parTrans" cxnId="{C17006BC-FAC1-4D29-B7CE-1084F06DEA76}">
      <dgm:prSet/>
      <dgm:spPr/>
      <dgm:t>
        <a:bodyPr/>
        <a:lstStyle/>
        <a:p>
          <a:endParaRPr lang="nl-NL"/>
        </a:p>
      </dgm:t>
    </dgm:pt>
    <dgm:pt modelId="{8CAE2802-13AA-46FB-9DFB-100533D2346A}" type="sibTrans" cxnId="{C17006BC-FAC1-4D29-B7CE-1084F06DEA76}">
      <dgm:prSet/>
      <dgm:spPr/>
      <dgm:t>
        <a:bodyPr/>
        <a:lstStyle/>
        <a:p>
          <a:endParaRPr lang="nl-NL"/>
        </a:p>
      </dgm:t>
    </dgm:pt>
    <dgm:pt modelId="{7BDFE5FB-1405-4AD1-98DD-E6C527FF09C3}">
      <dgm:prSet phldrT="[Tekst]" custT="1"/>
      <dgm:spPr>
        <a:ln>
          <a:solidFill>
            <a:schemeClr val="accent3"/>
          </a:solidFill>
        </a:ln>
      </dgm:spPr>
      <dgm:t>
        <a:bodyPr/>
        <a:lstStyle/>
        <a:p>
          <a:r>
            <a:rPr lang="en-US" sz="2000" dirty="0" smtClean="0"/>
            <a:t>RISA IT B.V.</a:t>
          </a:r>
          <a:endParaRPr lang="nl-NL" sz="2000" dirty="0"/>
        </a:p>
      </dgm:t>
    </dgm:pt>
    <dgm:pt modelId="{21437F03-CCE8-4335-B7A4-33002028A7DF}" type="parTrans" cxnId="{E0E43671-A195-47E9-8867-3067C24949AB}">
      <dgm:prSet/>
      <dgm:spPr>
        <a:ln>
          <a:solidFill>
            <a:schemeClr val="accent3"/>
          </a:solidFill>
        </a:ln>
      </dgm:spPr>
      <dgm:t>
        <a:bodyPr/>
        <a:lstStyle/>
        <a:p>
          <a:endParaRPr lang="nl-NL"/>
        </a:p>
      </dgm:t>
    </dgm:pt>
    <dgm:pt modelId="{FD4584F5-18B8-4D00-A675-18841641F78A}" type="sibTrans" cxnId="{E0E43671-A195-47E9-8867-3067C24949AB}">
      <dgm:prSet/>
      <dgm:spPr/>
      <dgm:t>
        <a:bodyPr/>
        <a:lstStyle/>
        <a:p>
          <a:endParaRPr lang="nl-NL"/>
        </a:p>
      </dgm:t>
    </dgm:pt>
    <dgm:pt modelId="{B5B6FD40-BD1B-4E64-9A77-981610473FA1}">
      <dgm:prSet phldrT="[Tekst]" custT="1"/>
      <dgm:spPr>
        <a:ln>
          <a:solidFill>
            <a:schemeClr val="accent3"/>
          </a:solidFill>
        </a:ln>
      </dgm:spPr>
      <dgm:t>
        <a:bodyPr/>
        <a:lstStyle/>
        <a:p>
          <a:r>
            <a:rPr lang="en-US" sz="2000" dirty="0" smtClean="0"/>
            <a:t>New Line Mobile B.V.</a:t>
          </a:r>
          <a:endParaRPr lang="nl-NL" sz="2000" dirty="0"/>
        </a:p>
      </dgm:t>
    </dgm:pt>
    <dgm:pt modelId="{5654A419-362A-44F7-A062-D5188059BB88}" type="parTrans" cxnId="{4AA8142F-681B-4F95-AB1D-C4AF82C2D480}">
      <dgm:prSet/>
      <dgm:spPr>
        <a:ln>
          <a:solidFill>
            <a:schemeClr val="accent3"/>
          </a:solidFill>
        </a:ln>
      </dgm:spPr>
      <dgm:t>
        <a:bodyPr/>
        <a:lstStyle/>
        <a:p>
          <a:endParaRPr lang="nl-NL"/>
        </a:p>
      </dgm:t>
    </dgm:pt>
    <dgm:pt modelId="{A8471539-6C22-4AD5-B2A8-53123D44C8FC}" type="sibTrans" cxnId="{4AA8142F-681B-4F95-AB1D-C4AF82C2D480}">
      <dgm:prSet/>
      <dgm:spPr/>
      <dgm:t>
        <a:bodyPr/>
        <a:lstStyle/>
        <a:p>
          <a:endParaRPr lang="nl-NL"/>
        </a:p>
      </dgm:t>
    </dgm:pt>
    <dgm:pt modelId="{583B116F-3245-4678-9921-30ED9168A994}">
      <dgm:prSet phldrT="[Tekst]" custT="1"/>
      <dgm:spPr>
        <a:ln>
          <a:solidFill>
            <a:schemeClr val="accent3"/>
          </a:solidFill>
        </a:ln>
      </dgm:spPr>
      <dgm:t>
        <a:bodyPr/>
        <a:lstStyle/>
        <a:p>
          <a:r>
            <a:rPr lang="en-US" sz="1800" dirty="0" smtClean="0"/>
            <a:t>New Line </a:t>
          </a:r>
          <a:r>
            <a:rPr lang="en-US" sz="1800" dirty="0" err="1" smtClean="0"/>
            <a:t>Projectmanagement</a:t>
          </a:r>
          <a:r>
            <a:rPr lang="en-US" sz="1800" dirty="0" smtClean="0"/>
            <a:t> B.V.</a:t>
          </a:r>
          <a:endParaRPr lang="nl-NL" sz="1800" dirty="0"/>
        </a:p>
      </dgm:t>
    </dgm:pt>
    <dgm:pt modelId="{DB32AF91-2FB3-4B02-9818-F5C50C0C10C7}" type="parTrans" cxnId="{AC4FDA23-4BA7-43CD-9D44-53BB485D6129}">
      <dgm:prSet/>
      <dgm:spPr>
        <a:ln>
          <a:solidFill>
            <a:schemeClr val="accent3"/>
          </a:solidFill>
        </a:ln>
      </dgm:spPr>
      <dgm:t>
        <a:bodyPr/>
        <a:lstStyle/>
        <a:p>
          <a:endParaRPr lang="nl-NL"/>
        </a:p>
      </dgm:t>
    </dgm:pt>
    <dgm:pt modelId="{8D606C82-02B7-42AB-94AB-97A1CDFA94FE}" type="sibTrans" cxnId="{AC4FDA23-4BA7-43CD-9D44-53BB485D6129}">
      <dgm:prSet/>
      <dgm:spPr/>
      <dgm:t>
        <a:bodyPr/>
        <a:lstStyle/>
        <a:p>
          <a:endParaRPr lang="nl-NL"/>
        </a:p>
      </dgm:t>
    </dgm:pt>
    <dgm:pt modelId="{BF714755-D280-461C-BB4F-E2EBACB2C61E}" type="pres">
      <dgm:prSet presAssocID="{F15B3C9A-D7B6-47AA-8B85-A694BD1F4087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nl-NL"/>
        </a:p>
      </dgm:t>
    </dgm:pt>
    <dgm:pt modelId="{D40D849B-14E1-424C-B4C2-60D568A0E459}" type="pres">
      <dgm:prSet presAssocID="{BC45E51B-3C60-4C19-9C92-771249D5B8C8}" presName="hierRoot1" presStyleCnt="0">
        <dgm:presLayoutVars>
          <dgm:hierBranch val="init"/>
        </dgm:presLayoutVars>
      </dgm:prSet>
      <dgm:spPr/>
    </dgm:pt>
    <dgm:pt modelId="{2E4AC31D-1687-421E-B2F9-762B8C323DD2}" type="pres">
      <dgm:prSet presAssocID="{BC45E51B-3C60-4C19-9C92-771249D5B8C8}" presName="rootComposite1" presStyleCnt="0"/>
      <dgm:spPr/>
    </dgm:pt>
    <dgm:pt modelId="{8AE14B55-7ABC-49BB-B83D-8B82397E2EE1}" type="pres">
      <dgm:prSet presAssocID="{BC45E51B-3C60-4C19-9C92-771249D5B8C8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nl-NL"/>
        </a:p>
      </dgm:t>
    </dgm:pt>
    <dgm:pt modelId="{22BF089C-CB24-412F-B043-B687E1D615A8}" type="pres">
      <dgm:prSet presAssocID="{BC45E51B-3C60-4C19-9C92-771249D5B8C8}" presName="rootConnector1" presStyleLbl="node1" presStyleIdx="0" presStyleCnt="0"/>
      <dgm:spPr/>
      <dgm:t>
        <a:bodyPr/>
        <a:lstStyle/>
        <a:p>
          <a:endParaRPr lang="nl-NL"/>
        </a:p>
      </dgm:t>
    </dgm:pt>
    <dgm:pt modelId="{5E06C0BA-F241-4CD2-AEC5-875606D2637F}" type="pres">
      <dgm:prSet presAssocID="{BC45E51B-3C60-4C19-9C92-771249D5B8C8}" presName="hierChild2" presStyleCnt="0"/>
      <dgm:spPr/>
    </dgm:pt>
    <dgm:pt modelId="{2B5957B5-9CAA-400B-A3FC-8C4D4B34520E}" type="pres">
      <dgm:prSet presAssocID="{21437F03-CCE8-4335-B7A4-33002028A7DF}" presName="Name37" presStyleLbl="parChTrans1D2" presStyleIdx="0" presStyleCnt="3"/>
      <dgm:spPr/>
      <dgm:t>
        <a:bodyPr/>
        <a:lstStyle/>
        <a:p>
          <a:endParaRPr lang="nl-NL"/>
        </a:p>
      </dgm:t>
    </dgm:pt>
    <dgm:pt modelId="{CFB471B7-2F9C-4BA1-9E9C-2085A3AB1350}" type="pres">
      <dgm:prSet presAssocID="{7BDFE5FB-1405-4AD1-98DD-E6C527FF09C3}" presName="hierRoot2" presStyleCnt="0">
        <dgm:presLayoutVars>
          <dgm:hierBranch val="init"/>
        </dgm:presLayoutVars>
      </dgm:prSet>
      <dgm:spPr/>
    </dgm:pt>
    <dgm:pt modelId="{01727AB7-82D1-4AE4-B379-312EE31A00AE}" type="pres">
      <dgm:prSet presAssocID="{7BDFE5FB-1405-4AD1-98DD-E6C527FF09C3}" presName="rootComposite" presStyleCnt="0"/>
      <dgm:spPr/>
    </dgm:pt>
    <dgm:pt modelId="{3DC9CC1D-DF99-4D15-9E7E-DAF9BBCAD0E0}" type="pres">
      <dgm:prSet presAssocID="{7BDFE5FB-1405-4AD1-98DD-E6C527FF09C3}" presName="rootText" presStyleLbl="node2" presStyleIdx="0" presStyleCnt="3">
        <dgm:presLayoutVars>
          <dgm:chPref val="3"/>
        </dgm:presLayoutVars>
      </dgm:prSet>
      <dgm:spPr/>
      <dgm:t>
        <a:bodyPr/>
        <a:lstStyle/>
        <a:p>
          <a:endParaRPr lang="nl-NL"/>
        </a:p>
      </dgm:t>
    </dgm:pt>
    <dgm:pt modelId="{D8FAF1D1-4B4B-4998-A588-AC61007EB185}" type="pres">
      <dgm:prSet presAssocID="{7BDFE5FB-1405-4AD1-98DD-E6C527FF09C3}" presName="rootConnector" presStyleLbl="node2" presStyleIdx="0" presStyleCnt="3"/>
      <dgm:spPr/>
      <dgm:t>
        <a:bodyPr/>
        <a:lstStyle/>
        <a:p>
          <a:endParaRPr lang="nl-NL"/>
        </a:p>
      </dgm:t>
    </dgm:pt>
    <dgm:pt modelId="{F3E66812-971E-4071-9C0B-C508C1B92565}" type="pres">
      <dgm:prSet presAssocID="{7BDFE5FB-1405-4AD1-98DD-E6C527FF09C3}" presName="hierChild4" presStyleCnt="0"/>
      <dgm:spPr/>
    </dgm:pt>
    <dgm:pt modelId="{DB55AC63-2079-4117-92FB-19AA37C70D0E}" type="pres">
      <dgm:prSet presAssocID="{7BDFE5FB-1405-4AD1-98DD-E6C527FF09C3}" presName="hierChild5" presStyleCnt="0"/>
      <dgm:spPr/>
    </dgm:pt>
    <dgm:pt modelId="{4A378365-E3A1-4886-9E63-B7178EC3984B}" type="pres">
      <dgm:prSet presAssocID="{5654A419-362A-44F7-A062-D5188059BB88}" presName="Name37" presStyleLbl="parChTrans1D2" presStyleIdx="1" presStyleCnt="3"/>
      <dgm:spPr/>
      <dgm:t>
        <a:bodyPr/>
        <a:lstStyle/>
        <a:p>
          <a:endParaRPr lang="nl-NL"/>
        </a:p>
      </dgm:t>
    </dgm:pt>
    <dgm:pt modelId="{449A5B18-A09A-4861-8771-96D10E303D86}" type="pres">
      <dgm:prSet presAssocID="{B5B6FD40-BD1B-4E64-9A77-981610473FA1}" presName="hierRoot2" presStyleCnt="0">
        <dgm:presLayoutVars>
          <dgm:hierBranch val="init"/>
        </dgm:presLayoutVars>
      </dgm:prSet>
      <dgm:spPr/>
    </dgm:pt>
    <dgm:pt modelId="{05EF2058-EB4C-42D8-9DC0-8717270836C2}" type="pres">
      <dgm:prSet presAssocID="{B5B6FD40-BD1B-4E64-9A77-981610473FA1}" presName="rootComposite" presStyleCnt="0"/>
      <dgm:spPr/>
    </dgm:pt>
    <dgm:pt modelId="{C1E0F3A9-EEDF-4566-9D59-5F1DDCD3BBC1}" type="pres">
      <dgm:prSet presAssocID="{B5B6FD40-BD1B-4E64-9A77-981610473FA1}" presName="rootText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nl-NL"/>
        </a:p>
      </dgm:t>
    </dgm:pt>
    <dgm:pt modelId="{DF57F72C-7743-49AC-9085-642ED34FDAB4}" type="pres">
      <dgm:prSet presAssocID="{B5B6FD40-BD1B-4E64-9A77-981610473FA1}" presName="rootConnector" presStyleLbl="node2" presStyleIdx="1" presStyleCnt="3"/>
      <dgm:spPr/>
      <dgm:t>
        <a:bodyPr/>
        <a:lstStyle/>
        <a:p>
          <a:endParaRPr lang="nl-NL"/>
        </a:p>
      </dgm:t>
    </dgm:pt>
    <dgm:pt modelId="{670DA966-CDD6-43F0-9A9B-7BFF39E0A9D4}" type="pres">
      <dgm:prSet presAssocID="{B5B6FD40-BD1B-4E64-9A77-981610473FA1}" presName="hierChild4" presStyleCnt="0"/>
      <dgm:spPr/>
    </dgm:pt>
    <dgm:pt modelId="{F3FE03E7-F3E3-4F14-B213-914450D64B95}" type="pres">
      <dgm:prSet presAssocID="{B5B6FD40-BD1B-4E64-9A77-981610473FA1}" presName="hierChild5" presStyleCnt="0"/>
      <dgm:spPr/>
    </dgm:pt>
    <dgm:pt modelId="{4420EAA1-0990-4601-9894-74AB85462E4E}" type="pres">
      <dgm:prSet presAssocID="{DB32AF91-2FB3-4B02-9818-F5C50C0C10C7}" presName="Name37" presStyleLbl="parChTrans1D2" presStyleIdx="2" presStyleCnt="3"/>
      <dgm:spPr/>
      <dgm:t>
        <a:bodyPr/>
        <a:lstStyle/>
        <a:p>
          <a:endParaRPr lang="nl-NL"/>
        </a:p>
      </dgm:t>
    </dgm:pt>
    <dgm:pt modelId="{3CBC9072-18AE-4C9E-BE7A-72DF5C374AD4}" type="pres">
      <dgm:prSet presAssocID="{583B116F-3245-4678-9921-30ED9168A994}" presName="hierRoot2" presStyleCnt="0">
        <dgm:presLayoutVars>
          <dgm:hierBranch val="init"/>
        </dgm:presLayoutVars>
      </dgm:prSet>
      <dgm:spPr/>
    </dgm:pt>
    <dgm:pt modelId="{A61345D9-3B86-4AB8-AB71-2FC299F4D7E4}" type="pres">
      <dgm:prSet presAssocID="{583B116F-3245-4678-9921-30ED9168A994}" presName="rootComposite" presStyleCnt="0"/>
      <dgm:spPr/>
    </dgm:pt>
    <dgm:pt modelId="{32377552-2EB3-423A-9FAC-54CCF9FD3F49}" type="pres">
      <dgm:prSet presAssocID="{583B116F-3245-4678-9921-30ED9168A994}" presName="rootText" presStyleLbl="node2" presStyleIdx="2" presStyleCnt="3">
        <dgm:presLayoutVars>
          <dgm:chPref val="3"/>
        </dgm:presLayoutVars>
      </dgm:prSet>
      <dgm:spPr/>
      <dgm:t>
        <a:bodyPr/>
        <a:lstStyle/>
        <a:p>
          <a:endParaRPr lang="nl-NL"/>
        </a:p>
      </dgm:t>
    </dgm:pt>
    <dgm:pt modelId="{393CF2BA-ACA3-46C6-9860-DAC9000A90A8}" type="pres">
      <dgm:prSet presAssocID="{583B116F-3245-4678-9921-30ED9168A994}" presName="rootConnector" presStyleLbl="node2" presStyleIdx="2" presStyleCnt="3"/>
      <dgm:spPr/>
      <dgm:t>
        <a:bodyPr/>
        <a:lstStyle/>
        <a:p>
          <a:endParaRPr lang="nl-NL"/>
        </a:p>
      </dgm:t>
    </dgm:pt>
    <dgm:pt modelId="{7B759990-BF52-48D1-92A5-AAFCAECD5F76}" type="pres">
      <dgm:prSet presAssocID="{583B116F-3245-4678-9921-30ED9168A994}" presName="hierChild4" presStyleCnt="0"/>
      <dgm:spPr/>
    </dgm:pt>
    <dgm:pt modelId="{FD1B07A4-F2D6-4730-AF89-DDEC97B13BA0}" type="pres">
      <dgm:prSet presAssocID="{583B116F-3245-4678-9921-30ED9168A994}" presName="hierChild5" presStyleCnt="0"/>
      <dgm:spPr/>
    </dgm:pt>
    <dgm:pt modelId="{9832607C-B3CF-4A46-AC25-DA2D03E43378}" type="pres">
      <dgm:prSet presAssocID="{BC45E51B-3C60-4C19-9C92-771249D5B8C8}" presName="hierChild3" presStyleCnt="0"/>
      <dgm:spPr/>
    </dgm:pt>
  </dgm:ptLst>
  <dgm:cxnLst>
    <dgm:cxn modelId="{FC85EE1F-C9D3-45FB-BE0D-6D808FFE775A}" type="presOf" srcId="{583B116F-3245-4678-9921-30ED9168A994}" destId="{32377552-2EB3-423A-9FAC-54CCF9FD3F49}" srcOrd="0" destOrd="0" presId="urn:microsoft.com/office/officeart/2005/8/layout/orgChart1"/>
    <dgm:cxn modelId="{51BCE136-75B0-4B52-90F8-5CF3055AC1AF}" type="presOf" srcId="{583B116F-3245-4678-9921-30ED9168A994}" destId="{393CF2BA-ACA3-46C6-9860-DAC9000A90A8}" srcOrd="1" destOrd="0" presId="urn:microsoft.com/office/officeart/2005/8/layout/orgChart1"/>
    <dgm:cxn modelId="{CBC070AA-1F24-4847-ACDD-65D94989CC7E}" type="presOf" srcId="{B5B6FD40-BD1B-4E64-9A77-981610473FA1}" destId="{DF57F72C-7743-49AC-9085-642ED34FDAB4}" srcOrd="1" destOrd="0" presId="urn:microsoft.com/office/officeart/2005/8/layout/orgChart1"/>
    <dgm:cxn modelId="{68379414-28FF-4732-8AD2-A6E2382400A1}" type="presOf" srcId="{F15B3C9A-D7B6-47AA-8B85-A694BD1F4087}" destId="{BF714755-D280-461C-BB4F-E2EBACB2C61E}" srcOrd="0" destOrd="0" presId="urn:microsoft.com/office/officeart/2005/8/layout/orgChart1"/>
    <dgm:cxn modelId="{B419CBE2-5066-4DD4-987C-BDEDA63BD27E}" type="presOf" srcId="{B5B6FD40-BD1B-4E64-9A77-981610473FA1}" destId="{C1E0F3A9-EEDF-4566-9D59-5F1DDCD3BBC1}" srcOrd="0" destOrd="0" presId="urn:microsoft.com/office/officeart/2005/8/layout/orgChart1"/>
    <dgm:cxn modelId="{4AA8142F-681B-4F95-AB1D-C4AF82C2D480}" srcId="{BC45E51B-3C60-4C19-9C92-771249D5B8C8}" destId="{B5B6FD40-BD1B-4E64-9A77-981610473FA1}" srcOrd="1" destOrd="0" parTransId="{5654A419-362A-44F7-A062-D5188059BB88}" sibTransId="{A8471539-6C22-4AD5-B2A8-53123D44C8FC}"/>
    <dgm:cxn modelId="{AC4FDA23-4BA7-43CD-9D44-53BB485D6129}" srcId="{BC45E51B-3C60-4C19-9C92-771249D5B8C8}" destId="{583B116F-3245-4678-9921-30ED9168A994}" srcOrd="2" destOrd="0" parTransId="{DB32AF91-2FB3-4B02-9818-F5C50C0C10C7}" sibTransId="{8D606C82-02B7-42AB-94AB-97A1CDFA94FE}"/>
    <dgm:cxn modelId="{6022542D-BBF5-4448-9695-7AFE7300BBB2}" type="presOf" srcId="{5654A419-362A-44F7-A062-D5188059BB88}" destId="{4A378365-E3A1-4886-9E63-B7178EC3984B}" srcOrd="0" destOrd="0" presId="urn:microsoft.com/office/officeart/2005/8/layout/orgChart1"/>
    <dgm:cxn modelId="{AE2A3873-EBCA-4B1E-9E9B-1BB8955A0940}" type="presOf" srcId="{7BDFE5FB-1405-4AD1-98DD-E6C527FF09C3}" destId="{D8FAF1D1-4B4B-4998-A588-AC61007EB185}" srcOrd="1" destOrd="0" presId="urn:microsoft.com/office/officeart/2005/8/layout/orgChart1"/>
    <dgm:cxn modelId="{1FD31832-9386-474C-B3A1-AFEB3B7801C7}" type="presOf" srcId="{21437F03-CCE8-4335-B7A4-33002028A7DF}" destId="{2B5957B5-9CAA-400B-A3FC-8C4D4B34520E}" srcOrd="0" destOrd="0" presId="urn:microsoft.com/office/officeart/2005/8/layout/orgChart1"/>
    <dgm:cxn modelId="{9FF90623-5860-4331-8A2C-41202D4A0868}" type="presOf" srcId="{BC45E51B-3C60-4C19-9C92-771249D5B8C8}" destId="{22BF089C-CB24-412F-B043-B687E1D615A8}" srcOrd="1" destOrd="0" presId="urn:microsoft.com/office/officeart/2005/8/layout/orgChart1"/>
    <dgm:cxn modelId="{C56A7FED-1323-46A2-BFBA-DA0A87A1DB88}" type="presOf" srcId="{BC45E51B-3C60-4C19-9C92-771249D5B8C8}" destId="{8AE14B55-7ABC-49BB-B83D-8B82397E2EE1}" srcOrd="0" destOrd="0" presId="urn:microsoft.com/office/officeart/2005/8/layout/orgChart1"/>
    <dgm:cxn modelId="{C17006BC-FAC1-4D29-B7CE-1084F06DEA76}" srcId="{F15B3C9A-D7B6-47AA-8B85-A694BD1F4087}" destId="{BC45E51B-3C60-4C19-9C92-771249D5B8C8}" srcOrd="0" destOrd="0" parTransId="{F02A7D5A-C040-4EE3-9167-5FABF76A206F}" sibTransId="{8CAE2802-13AA-46FB-9DFB-100533D2346A}"/>
    <dgm:cxn modelId="{3B13D4A7-1E6A-428D-A2A4-E1950A0F6C8A}" type="presOf" srcId="{DB32AF91-2FB3-4B02-9818-F5C50C0C10C7}" destId="{4420EAA1-0990-4601-9894-74AB85462E4E}" srcOrd="0" destOrd="0" presId="urn:microsoft.com/office/officeart/2005/8/layout/orgChart1"/>
    <dgm:cxn modelId="{E0E43671-A195-47E9-8867-3067C24949AB}" srcId="{BC45E51B-3C60-4C19-9C92-771249D5B8C8}" destId="{7BDFE5FB-1405-4AD1-98DD-E6C527FF09C3}" srcOrd="0" destOrd="0" parTransId="{21437F03-CCE8-4335-B7A4-33002028A7DF}" sibTransId="{FD4584F5-18B8-4D00-A675-18841641F78A}"/>
    <dgm:cxn modelId="{0E72A8D0-ADD0-4A58-B6BA-68144AE04C7C}" type="presOf" srcId="{7BDFE5FB-1405-4AD1-98DD-E6C527FF09C3}" destId="{3DC9CC1D-DF99-4D15-9E7E-DAF9BBCAD0E0}" srcOrd="0" destOrd="0" presId="urn:microsoft.com/office/officeart/2005/8/layout/orgChart1"/>
    <dgm:cxn modelId="{1025164B-0372-400B-AF57-81145B9FFD0E}" type="presParOf" srcId="{BF714755-D280-461C-BB4F-E2EBACB2C61E}" destId="{D40D849B-14E1-424C-B4C2-60D568A0E459}" srcOrd="0" destOrd="0" presId="urn:microsoft.com/office/officeart/2005/8/layout/orgChart1"/>
    <dgm:cxn modelId="{077FE05E-5933-467F-8971-8DF0273B315C}" type="presParOf" srcId="{D40D849B-14E1-424C-B4C2-60D568A0E459}" destId="{2E4AC31D-1687-421E-B2F9-762B8C323DD2}" srcOrd="0" destOrd="0" presId="urn:microsoft.com/office/officeart/2005/8/layout/orgChart1"/>
    <dgm:cxn modelId="{553D66BA-42DA-4D05-8C46-518F703F1344}" type="presParOf" srcId="{2E4AC31D-1687-421E-B2F9-762B8C323DD2}" destId="{8AE14B55-7ABC-49BB-B83D-8B82397E2EE1}" srcOrd="0" destOrd="0" presId="urn:microsoft.com/office/officeart/2005/8/layout/orgChart1"/>
    <dgm:cxn modelId="{066124F7-0C99-4A61-85EB-FDFA1DF050F7}" type="presParOf" srcId="{2E4AC31D-1687-421E-B2F9-762B8C323DD2}" destId="{22BF089C-CB24-412F-B043-B687E1D615A8}" srcOrd="1" destOrd="0" presId="urn:microsoft.com/office/officeart/2005/8/layout/orgChart1"/>
    <dgm:cxn modelId="{92B0AF3A-ED98-4B37-8395-11490D100242}" type="presParOf" srcId="{D40D849B-14E1-424C-B4C2-60D568A0E459}" destId="{5E06C0BA-F241-4CD2-AEC5-875606D2637F}" srcOrd="1" destOrd="0" presId="urn:microsoft.com/office/officeart/2005/8/layout/orgChart1"/>
    <dgm:cxn modelId="{3A8A0B78-284F-413E-90D7-DAE754652E24}" type="presParOf" srcId="{5E06C0BA-F241-4CD2-AEC5-875606D2637F}" destId="{2B5957B5-9CAA-400B-A3FC-8C4D4B34520E}" srcOrd="0" destOrd="0" presId="urn:microsoft.com/office/officeart/2005/8/layout/orgChart1"/>
    <dgm:cxn modelId="{42BAD995-08E8-425B-BBA6-E1C693119783}" type="presParOf" srcId="{5E06C0BA-F241-4CD2-AEC5-875606D2637F}" destId="{CFB471B7-2F9C-4BA1-9E9C-2085A3AB1350}" srcOrd="1" destOrd="0" presId="urn:microsoft.com/office/officeart/2005/8/layout/orgChart1"/>
    <dgm:cxn modelId="{A73261F2-BCA8-4420-BD5F-0B8760FDC7AB}" type="presParOf" srcId="{CFB471B7-2F9C-4BA1-9E9C-2085A3AB1350}" destId="{01727AB7-82D1-4AE4-B379-312EE31A00AE}" srcOrd="0" destOrd="0" presId="urn:microsoft.com/office/officeart/2005/8/layout/orgChart1"/>
    <dgm:cxn modelId="{F318F163-7726-4D0E-8814-BB8D44AD7FE4}" type="presParOf" srcId="{01727AB7-82D1-4AE4-B379-312EE31A00AE}" destId="{3DC9CC1D-DF99-4D15-9E7E-DAF9BBCAD0E0}" srcOrd="0" destOrd="0" presId="urn:microsoft.com/office/officeart/2005/8/layout/orgChart1"/>
    <dgm:cxn modelId="{E6A226C4-C79C-4325-A78E-B4A7DB1A6B9D}" type="presParOf" srcId="{01727AB7-82D1-4AE4-B379-312EE31A00AE}" destId="{D8FAF1D1-4B4B-4998-A588-AC61007EB185}" srcOrd="1" destOrd="0" presId="urn:microsoft.com/office/officeart/2005/8/layout/orgChart1"/>
    <dgm:cxn modelId="{349AF84D-CA58-429A-92FA-D50DA6602542}" type="presParOf" srcId="{CFB471B7-2F9C-4BA1-9E9C-2085A3AB1350}" destId="{F3E66812-971E-4071-9C0B-C508C1B92565}" srcOrd="1" destOrd="0" presId="urn:microsoft.com/office/officeart/2005/8/layout/orgChart1"/>
    <dgm:cxn modelId="{3DA267AB-7B0E-4FA6-A60D-100AD3115F34}" type="presParOf" srcId="{CFB471B7-2F9C-4BA1-9E9C-2085A3AB1350}" destId="{DB55AC63-2079-4117-92FB-19AA37C70D0E}" srcOrd="2" destOrd="0" presId="urn:microsoft.com/office/officeart/2005/8/layout/orgChart1"/>
    <dgm:cxn modelId="{F3CBFA19-220D-4E17-B3B6-1393E5FB0916}" type="presParOf" srcId="{5E06C0BA-F241-4CD2-AEC5-875606D2637F}" destId="{4A378365-E3A1-4886-9E63-B7178EC3984B}" srcOrd="2" destOrd="0" presId="urn:microsoft.com/office/officeart/2005/8/layout/orgChart1"/>
    <dgm:cxn modelId="{6C6FA39D-2515-4683-B150-9AB10803C122}" type="presParOf" srcId="{5E06C0BA-F241-4CD2-AEC5-875606D2637F}" destId="{449A5B18-A09A-4861-8771-96D10E303D86}" srcOrd="3" destOrd="0" presId="urn:microsoft.com/office/officeart/2005/8/layout/orgChart1"/>
    <dgm:cxn modelId="{4E02E603-5FC6-41BF-B088-F3E782C96AA9}" type="presParOf" srcId="{449A5B18-A09A-4861-8771-96D10E303D86}" destId="{05EF2058-EB4C-42D8-9DC0-8717270836C2}" srcOrd="0" destOrd="0" presId="urn:microsoft.com/office/officeart/2005/8/layout/orgChart1"/>
    <dgm:cxn modelId="{BA7E4717-85CD-4A47-AC2E-A5F1D2D0D254}" type="presParOf" srcId="{05EF2058-EB4C-42D8-9DC0-8717270836C2}" destId="{C1E0F3A9-EEDF-4566-9D59-5F1DDCD3BBC1}" srcOrd="0" destOrd="0" presId="urn:microsoft.com/office/officeart/2005/8/layout/orgChart1"/>
    <dgm:cxn modelId="{5338484B-8C1F-4216-AB70-E6941AE57D9D}" type="presParOf" srcId="{05EF2058-EB4C-42D8-9DC0-8717270836C2}" destId="{DF57F72C-7743-49AC-9085-642ED34FDAB4}" srcOrd="1" destOrd="0" presId="urn:microsoft.com/office/officeart/2005/8/layout/orgChart1"/>
    <dgm:cxn modelId="{C6268538-358D-4D79-9E13-F5386E5F6474}" type="presParOf" srcId="{449A5B18-A09A-4861-8771-96D10E303D86}" destId="{670DA966-CDD6-43F0-9A9B-7BFF39E0A9D4}" srcOrd="1" destOrd="0" presId="urn:microsoft.com/office/officeart/2005/8/layout/orgChart1"/>
    <dgm:cxn modelId="{77D35EFB-5548-47AB-8862-D2751AE024A4}" type="presParOf" srcId="{449A5B18-A09A-4861-8771-96D10E303D86}" destId="{F3FE03E7-F3E3-4F14-B213-914450D64B95}" srcOrd="2" destOrd="0" presId="urn:microsoft.com/office/officeart/2005/8/layout/orgChart1"/>
    <dgm:cxn modelId="{B0E3C082-519A-4C76-A3A5-D4CAAAA591A1}" type="presParOf" srcId="{5E06C0BA-F241-4CD2-AEC5-875606D2637F}" destId="{4420EAA1-0990-4601-9894-74AB85462E4E}" srcOrd="4" destOrd="0" presId="urn:microsoft.com/office/officeart/2005/8/layout/orgChart1"/>
    <dgm:cxn modelId="{B99B8B79-83FA-4FF9-984C-958CAC303767}" type="presParOf" srcId="{5E06C0BA-F241-4CD2-AEC5-875606D2637F}" destId="{3CBC9072-18AE-4C9E-BE7A-72DF5C374AD4}" srcOrd="5" destOrd="0" presId="urn:microsoft.com/office/officeart/2005/8/layout/orgChart1"/>
    <dgm:cxn modelId="{394429F9-1298-49FE-ADF0-C898E4FEB58A}" type="presParOf" srcId="{3CBC9072-18AE-4C9E-BE7A-72DF5C374AD4}" destId="{A61345D9-3B86-4AB8-AB71-2FC299F4D7E4}" srcOrd="0" destOrd="0" presId="urn:microsoft.com/office/officeart/2005/8/layout/orgChart1"/>
    <dgm:cxn modelId="{EC04CFD3-D18A-4B40-B08A-353406378DED}" type="presParOf" srcId="{A61345D9-3B86-4AB8-AB71-2FC299F4D7E4}" destId="{32377552-2EB3-423A-9FAC-54CCF9FD3F49}" srcOrd="0" destOrd="0" presId="urn:microsoft.com/office/officeart/2005/8/layout/orgChart1"/>
    <dgm:cxn modelId="{6649A534-55E1-456F-9A50-64E8E8F1A183}" type="presParOf" srcId="{A61345D9-3B86-4AB8-AB71-2FC299F4D7E4}" destId="{393CF2BA-ACA3-46C6-9860-DAC9000A90A8}" srcOrd="1" destOrd="0" presId="urn:microsoft.com/office/officeart/2005/8/layout/orgChart1"/>
    <dgm:cxn modelId="{9A82DB8A-40E2-4D2C-9C58-3414317286FB}" type="presParOf" srcId="{3CBC9072-18AE-4C9E-BE7A-72DF5C374AD4}" destId="{7B759990-BF52-48D1-92A5-AAFCAECD5F76}" srcOrd="1" destOrd="0" presId="urn:microsoft.com/office/officeart/2005/8/layout/orgChart1"/>
    <dgm:cxn modelId="{D2A38C6D-7528-472A-8E1E-DE2665049D21}" type="presParOf" srcId="{3CBC9072-18AE-4C9E-BE7A-72DF5C374AD4}" destId="{FD1B07A4-F2D6-4730-AF89-DDEC97B13BA0}" srcOrd="2" destOrd="0" presId="urn:microsoft.com/office/officeart/2005/8/layout/orgChart1"/>
    <dgm:cxn modelId="{8770FF00-D95C-4955-9EB0-C7704909794A}" type="presParOf" srcId="{D40D849B-14E1-424C-B4C2-60D568A0E459}" destId="{9832607C-B3CF-4A46-AC25-DA2D03E43378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93CB7AF-37BB-419B-BB27-7A148D0DBB58}">
      <dsp:nvSpPr>
        <dsp:cNvPr id="0" name=""/>
        <dsp:cNvSpPr/>
      </dsp:nvSpPr>
      <dsp:spPr>
        <a:xfrm>
          <a:off x="521" y="940055"/>
          <a:ext cx="2035271" cy="122116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rgbClr val="FF0000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5 Ml</a:t>
          </a:r>
          <a:endParaRPr lang="nl-NL" sz="2800" kern="1200" dirty="0"/>
        </a:p>
      </dsp:txBody>
      <dsp:txXfrm>
        <a:off x="521" y="940055"/>
        <a:ext cx="2035271" cy="1221162"/>
      </dsp:txXfrm>
    </dsp:sp>
    <dsp:sp modelId="{6BFCD327-EB6B-4335-8636-D5055A2076D0}">
      <dsp:nvSpPr>
        <dsp:cNvPr id="0" name=""/>
        <dsp:cNvSpPr/>
      </dsp:nvSpPr>
      <dsp:spPr>
        <a:xfrm>
          <a:off x="2239320" y="940055"/>
          <a:ext cx="2035271" cy="1221162"/>
        </a:xfrm>
        <a:prstGeom prst="rect">
          <a:avLst/>
        </a:prstGeom>
        <a:solidFill>
          <a:schemeClr val="bg1"/>
        </a:solidFill>
        <a:ln w="38100" cap="flat" cmpd="sng" algn="ctr">
          <a:solidFill>
            <a:srgbClr val="FF0000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2006</a:t>
          </a:r>
          <a:endParaRPr lang="nl-NL" sz="2800" kern="1200" dirty="0"/>
        </a:p>
      </dsp:txBody>
      <dsp:txXfrm>
        <a:off x="2239320" y="940055"/>
        <a:ext cx="2035271" cy="1221162"/>
      </dsp:txXfrm>
    </dsp:sp>
    <dsp:sp modelId="{060093B2-D03D-41B9-B12A-04DF14AE511D}">
      <dsp:nvSpPr>
        <dsp:cNvPr id="0" name=""/>
        <dsp:cNvSpPr/>
      </dsp:nvSpPr>
      <dsp:spPr>
        <a:xfrm>
          <a:off x="521" y="2364745"/>
          <a:ext cx="2035271" cy="1221162"/>
        </a:xfrm>
        <a:prstGeom prst="rect">
          <a:avLst/>
        </a:prstGeom>
        <a:solidFill>
          <a:schemeClr val="bg1"/>
        </a:solidFill>
        <a:ln w="38100" cap="flat" cmpd="sng" algn="ctr">
          <a:solidFill>
            <a:srgbClr val="FF0000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47 </a:t>
          </a:r>
          <a:r>
            <a:rPr lang="en-US" sz="2800" kern="1200" dirty="0" err="1" smtClean="0"/>
            <a:t>fte</a:t>
          </a:r>
          <a:endParaRPr lang="nl-NL" sz="2800" kern="1200" dirty="0"/>
        </a:p>
      </dsp:txBody>
      <dsp:txXfrm>
        <a:off x="521" y="2364745"/>
        <a:ext cx="2035271" cy="1221162"/>
      </dsp:txXfrm>
    </dsp:sp>
    <dsp:sp modelId="{5EF6552D-D825-4C8F-988F-02E87E49EB60}">
      <dsp:nvSpPr>
        <dsp:cNvPr id="0" name=""/>
        <dsp:cNvSpPr/>
      </dsp:nvSpPr>
      <dsp:spPr>
        <a:xfrm>
          <a:off x="2239320" y="2364745"/>
          <a:ext cx="2035271" cy="1221162"/>
        </a:xfrm>
        <a:prstGeom prst="rect">
          <a:avLst/>
        </a:prstGeom>
        <a:solidFill>
          <a:schemeClr val="bg1"/>
        </a:solidFill>
        <a:ln w="38100" cap="flat" cmpd="sng" algn="ctr">
          <a:solidFill>
            <a:srgbClr val="FF0000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ICT</a:t>
          </a:r>
          <a:endParaRPr lang="nl-NL" sz="2800" kern="1200" dirty="0"/>
        </a:p>
      </dsp:txBody>
      <dsp:txXfrm>
        <a:off x="2239320" y="2364745"/>
        <a:ext cx="2035271" cy="122116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420EAA1-0990-4601-9894-74AB85462E4E}">
      <dsp:nvSpPr>
        <dsp:cNvPr id="0" name=""/>
        <dsp:cNvSpPr/>
      </dsp:nvSpPr>
      <dsp:spPr>
        <a:xfrm>
          <a:off x="4114799" y="2010352"/>
          <a:ext cx="2911251" cy="50525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52629"/>
              </a:lnTo>
              <a:lnTo>
                <a:pt x="2911251" y="252629"/>
              </a:lnTo>
              <a:lnTo>
                <a:pt x="2911251" y="505258"/>
              </a:lnTo>
            </a:path>
          </a:pathLst>
        </a:custGeom>
        <a:noFill/>
        <a:ln w="25400" cap="flat" cmpd="sng" algn="ctr">
          <a:solidFill>
            <a:schemeClr val="accent3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A378365-E3A1-4886-9E63-B7178EC3984B}">
      <dsp:nvSpPr>
        <dsp:cNvPr id="0" name=""/>
        <dsp:cNvSpPr/>
      </dsp:nvSpPr>
      <dsp:spPr>
        <a:xfrm>
          <a:off x="4069079" y="2010352"/>
          <a:ext cx="91440" cy="50525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505258"/>
              </a:lnTo>
            </a:path>
          </a:pathLst>
        </a:custGeom>
        <a:noFill/>
        <a:ln w="25400" cap="flat" cmpd="sng" algn="ctr">
          <a:solidFill>
            <a:schemeClr val="accent3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B5957B5-9CAA-400B-A3FC-8C4D4B34520E}">
      <dsp:nvSpPr>
        <dsp:cNvPr id="0" name=""/>
        <dsp:cNvSpPr/>
      </dsp:nvSpPr>
      <dsp:spPr>
        <a:xfrm>
          <a:off x="1203548" y="2010352"/>
          <a:ext cx="2911251" cy="505258"/>
        </a:xfrm>
        <a:custGeom>
          <a:avLst/>
          <a:gdLst/>
          <a:ahLst/>
          <a:cxnLst/>
          <a:rect l="0" t="0" r="0" b="0"/>
          <a:pathLst>
            <a:path>
              <a:moveTo>
                <a:pt x="2911251" y="0"/>
              </a:moveTo>
              <a:lnTo>
                <a:pt x="2911251" y="252629"/>
              </a:lnTo>
              <a:lnTo>
                <a:pt x="0" y="252629"/>
              </a:lnTo>
              <a:lnTo>
                <a:pt x="0" y="505258"/>
              </a:lnTo>
            </a:path>
          </a:pathLst>
        </a:custGeom>
        <a:noFill/>
        <a:ln w="25400" cap="flat" cmpd="sng" algn="ctr">
          <a:solidFill>
            <a:schemeClr val="accent3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AE14B55-7ABC-49BB-B83D-8B82397E2EE1}">
      <dsp:nvSpPr>
        <dsp:cNvPr id="0" name=""/>
        <dsp:cNvSpPr/>
      </dsp:nvSpPr>
      <dsp:spPr>
        <a:xfrm>
          <a:off x="2911803" y="807355"/>
          <a:ext cx="2405992" cy="120299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275" tIns="41275" rIns="41275" bIns="41275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l-NL" sz="6500" kern="1200" dirty="0"/>
        </a:p>
      </dsp:txBody>
      <dsp:txXfrm>
        <a:off x="2911803" y="807355"/>
        <a:ext cx="2405992" cy="1202996"/>
      </dsp:txXfrm>
    </dsp:sp>
    <dsp:sp modelId="{3DC9CC1D-DF99-4D15-9E7E-DAF9BBCAD0E0}">
      <dsp:nvSpPr>
        <dsp:cNvPr id="0" name=""/>
        <dsp:cNvSpPr/>
      </dsp:nvSpPr>
      <dsp:spPr>
        <a:xfrm>
          <a:off x="552" y="2515610"/>
          <a:ext cx="2405992" cy="120299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RISA IT B.V.</a:t>
          </a:r>
          <a:endParaRPr lang="nl-NL" sz="2000" kern="1200" dirty="0"/>
        </a:p>
      </dsp:txBody>
      <dsp:txXfrm>
        <a:off x="552" y="2515610"/>
        <a:ext cx="2405992" cy="1202996"/>
      </dsp:txXfrm>
    </dsp:sp>
    <dsp:sp modelId="{C1E0F3A9-EEDF-4566-9D59-5F1DDCD3BBC1}">
      <dsp:nvSpPr>
        <dsp:cNvPr id="0" name=""/>
        <dsp:cNvSpPr/>
      </dsp:nvSpPr>
      <dsp:spPr>
        <a:xfrm>
          <a:off x="2911803" y="2515610"/>
          <a:ext cx="2405992" cy="120299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New Line Mobile B.V.</a:t>
          </a:r>
          <a:endParaRPr lang="nl-NL" sz="2000" kern="1200" dirty="0"/>
        </a:p>
      </dsp:txBody>
      <dsp:txXfrm>
        <a:off x="2911803" y="2515610"/>
        <a:ext cx="2405992" cy="1202996"/>
      </dsp:txXfrm>
    </dsp:sp>
    <dsp:sp modelId="{32377552-2EB3-423A-9FAC-54CCF9FD3F49}">
      <dsp:nvSpPr>
        <dsp:cNvPr id="0" name=""/>
        <dsp:cNvSpPr/>
      </dsp:nvSpPr>
      <dsp:spPr>
        <a:xfrm>
          <a:off x="5823054" y="2515610"/>
          <a:ext cx="2405992" cy="120299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New Line </a:t>
          </a:r>
          <a:r>
            <a:rPr lang="en-US" sz="1800" kern="1200" dirty="0" err="1" smtClean="0"/>
            <a:t>Projectmanagement</a:t>
          </a:r>
          <a:r>
            <a:rPr lang="en-US" sz="1800" kern="1200" dirty="0" smtClean="0"/>
            <a:t> B.V.</a:t>
          </a:r>
          <a:endParaRPr lang="nl-NL" sz="1800" kern="1200" dirty="0"/>
        </a:p>
      </dsp:txBody>
      <dsp:txXfrm>
        <a:off x="5823054" y="2515610"/>
        <a:ext cx="2405992" cy="120299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4B7B5CC-668C-46A1-8BAC-CB9F8E777BE6}" type="datetimeFigureOut">
              <a:rPr lang="nl-NL" smtClean="0"/>
              <a:t>10/7/13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366F63-A938-442E-80D3-1D123CD3D584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326045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smtClean="0"/>
              <a:t>Klik om de ondertitelstijl van het model te bewerken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F4A76-A8A7-4AC0-BA23-398CC5453849}" type="datetimeFigureOut">
              <a:rPr lang="nl-NL" smtClean="0"/>
              <a:t>10/7/13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6CE5F-0EB9-4A6F-9DDD-2A527014B200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759752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F4A76-A8A7-4AC0-BA23-398CC5453849}" type="datetimeFigureOut">
              <a:rPr lang="nl-NL" smtClean="0"/>
              <a:t>10/7/13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6CE5F-0EB9-4A6F-9DDD-2A527014B200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099541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F4A76-A8A7-4AC0-BA23-398CC5453849}" type="datetimeFigureOut">
              <a:rPr lang="nl-NL" smtClean="0"/>
              <a:t>10/7/13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6CE5F-0EB9-4A6F-9DDD-2A527014B200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940202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F4A76-A8A7-4AC0-BA23-398CC5453849}" type="datetimeFigureOut">
              <a:rPr lang="nl-NL" smtClean="0"/>
              <a:t>10/7/13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6CE5F-0EB9-4A6F-9DDD-2A527014B200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807168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F4A76-A8A7-4AC0-BA23-398CC5453849}" type="datetimeFigureOut">
              <a:rPr lang="nl-NL" smtClean="0"/>
              <a:t>10/7/13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6CE5F-0EB9-4A6F-9DDD-2A527014B200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275827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F4A76-A8A7-4AC0-BA23-398CC5453849}" type="datetimeFigureOut">
              <a:rPr lang="nl-NL" smtClean="0"/>
              <a:t>10/7/13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6CE5F-0EB9-4A6F-9DDD-2A527014B200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796426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F4A76-A8A7-4AC0-BA23-398CC5453849}" type="datetimeFigureOut">
              <a:rPr lang="nl-NL" smtClean="0"/>
              <a:t>10/7/13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6CE5F-0EB9-4A6F-9DDD-2A527014B200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768980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F4A76-A8A7-4AC0-BA23-398CC5453849}" type="datetimeFigureOut">
              <a:rPr lang="nl-NL" smtClean="0"/>
              <a:t>10/7/13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6CE5F-0EB9-4A6F-9DDD-2A527014B200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814225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F4A76-A8A7-4AC0-BA23-398CC5453849}" type="datetimeFigureOut">
              <a:rPr lang="nl-NL" smtClean="0"/>
              <a:t>10/7/13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6CE5F-0EB9-4A6F-9DDD-2A527014B200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502670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F4A76-A8A7-4AC0-BA23-398CC5453849}" type="datetimeFigureOut">
              <a:rPr lang="nl-NL" smtClean="0"/>
              <a:t>10/7/13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6CE5F-0EB9-4A6F-9DDD-2A527014B200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341659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F4A76-A8A7-4AC0-BA23-398CC5453849}" type="datetimeFigureOut">
              <a:rPr lang="nl-NL" smtClean="0"/>
              <a:t>10/7/13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6CE5F-0EB9-4A6F-9DDD-2A527014B200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327456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FF4A76-A8A7-4AC0-BA23-398CC5453849}" type="datetimeFigureOut">
              <a:rPr lang="nl-NL" smtClean="0"/>
              <a:t>10/7/13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66CE5F-0EB9-4A6F-9DDD-2A527014B200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430599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risa-it.nl/index.html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risa-it.nl/index.html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risa-it.nl/index.html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risa-it.nl/index.html" TargetMode="External"/><Relationship Id="rId4" Type="http://schemas.openxmlformats.org/officeDocument/2006/relationships/image" Target="../media/image2.jpeg"/><Relationship Id="rId5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risa-it.nl/index.html" TargetMode="External"/><Relationship Id="rId4" Type="http://schemas.openxmlformats.org/officeDocument/2006/relationships/image" Target="../media/image2.jpeg"/><Relationship Id="rId5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gi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risa-it.nl/index.html" TargetMode="External"/><Relationship Id="rId3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4" Type="http://schemas.openxmlformats.org/officeDocument/2006/relationships/diagramData" Target="../diagrams/data1.xml"/><Relationship Id="rId5" Type="http://schemas.openxmlformats.org/officeDocument/2006/relationships/diagramLayout" Target="../diagrams/layout1.xml"/><Relationship Id="rId6" Type="http://schemas.openxmlformats.org/officeDocument/2006/relationships/diagramQuickStyle" Target="../diagrams/quickStyle1.xml"/><Relationship Id="rId7" Type="http://schemas.openxmlformats.org/officeDocument/2006/relationships/diagramColors" Target="../diagrams/colors1.xml"/><Relationship Id="rId8" Type="http://schemas.microsoft.com/office/2007/relationships/diagramDrawing" Target="../diagrams/drawing1.xml"/><Relationship Id="rId9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risa-it.nl/index.html" TargetMode="Externa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3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4" Type="http://schemas.openxmlformats.org/officeDocument/2006/relationships/diagramData" Target="../diagrams/data2.xml"/><Relationship Id="rId5" Type="http://schemas.openxmlformats.org/officeDocument/2006/relationships/diagramLayout" Target="../diagrams/layout2.xml"/><Relationship Id="rId6" Type="http://schemas.openxmlformats.org/officeDocument/2006/relationships/diagramQuickStyle" Target="../diagrams/quickStyle2.xml"/><Relationship Id="rId7" Type="http://schemas.openxmlformats.org/officeDocument/2006/relationships/diagramColors" Target="../diagrams/colors2.xml"/><Relationship Id="rId8" Type="http://schemas.microsoft.com/office/2007/relationships/diagramDrawing" Target="../diagrams/drawing2.xml"/><Relationship Id="rId9" Type="http://schemas.openxmlformats.org/officeDocument/2006/relationships/image" Target="../media/image7.wmf"/><Relationship Id="rId10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risa-it.nl/index.html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risa-it.nl/index.html" TargetMode="External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image" Target="../media/image11.jpeg"/><Relationship Id="rId20" Type="http://schemas.openxmlformats.org/officeDocument/2006/relationships/image" Target="../media/image20.png"/><Relationship Id="rId21" Type="http://schemas.openxmlformats.org/officeDocument/2006/relationships/image" Target="../media/image21.png"/><Relationship Id="rId22" Type="http://schemas.openxmlformats.org/officeDocument/2006/relationships/hyperlink" Target="http://www.eulerhermes.nl/nl/nl" TargetMode="External"/><Relationship Id="rId23" Type="http://schemas.openxmlformats.org/officeDocument/2006/relationships/image" Target="../media/image22.gif"/><Relationship Id="rId10" Type="http://schemas.openxmlformats.org/officeDocument/2006/relationships/hyperlink" Target="http://www.immovator.nl/participanten" TargetMode="External"/><Relationship Id="rId11" Type="http://schemas.openxmlformats.org/officeDocument/2006/relationships/image" Target="../media/image12.jpeg"/><Relationship Id="rId12" Type="http://schemas.openxmlformats.org/officeDocument/2006/relationships/image" Target="../media/image13.gif"/><Relationship Id="rId13" Type="http://schemas.openxmlformats.org/officeDocument/2006/relationships/image" Target="../media/image14.gif"/><Relationship Id="rId14" Type="http://schemas.openxmlformats.org/officeDocument/2006/relationships/image" Target="../media/image15.jpeg"/><Relationship Id="rId15" Type="http://schemas.openxmlformats.org/officeDocument/2006/relationships/hyperlink" Target="http://www.konijnenportaal.nl/upload/img/page11b.jpg" TargetMode="External"/><Relationship Id="rId16" Type="http://schemas.openxmlformats.org/officeDocument/2006/relationships/image" Target="../media/image16.jpeg"/><Relationship Id="rId17" Type="http://schemas.openxmlformats.org/officeDocument/2006/relationships/image" Target="../media/image17.gif"/><Relationship Id="rId18" Type="http://schemas.openxmlformats.org/officeDocument/2006/relationships/image" Target="../media/image18.gif"/><Relationship Id="rId19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2" Type="http://schemas.openxmlformats.org/officeDocument/2006/relationships/hyperlink" Target="http://www.risa-it.nl/index.html" TargetMode="External"/><Relationship Id="rId3" Type="http://schemas.openxmlformats.org/officeDocument/2006/relationships/image" Target="../media/image2.jpeg"/><Relationship Id="rId4" Type="http://schemas.openxmlformats.org/officeDocument/2006/relationships/image" Target="../media/image8.jpeg"/><Relationship Id="rId5" Type="http://schemas.openxmlformats.org/officeDocument/2006/relationships/hyperlink" Target="http://www.pensioenvoordeel.nl/sites/default/files/field/image/nationale-nederlanden.jpg" TargetMode="External"/><Relationship Id="rId6" Type="http://schemas.openxmlformats.org/officeDocument/2006/relationships/image" Target="../media/image9.jpeg"/><Relationship Id="rId7" Type="http://schemas.openxmlformats.org/officeDocument/2006/relationships/image" Target="../media/image10.jpeg"/><Relationship Id="rId8" Type="http://schemas.openxmlformats.org/officeDocument/2006/relationships/hyperlink" Target="http://www.rechtsorde.nl/index.php/1380/gemeente-den-haag-kiest-voor-rechtsorde-nl/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risa-it.nl/index.html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4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risa-it.nl/index.html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risa-it.nl/index.html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4" Type="http://schemas.openxmlformats.org/officeDocument/2006/relationships/image" Target="../media/image24.png"/><Relationship Id="rId5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risa-it.nl/index.html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risa-it.nl/index.html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risa-it.nl/index.html" TargetMode="External"/><Relationship Id="rId4" Type="http://schemas.openxmlformats.org/officeDocument/2006/relationships/image" Target="../media/image2.jpeg"/><Relationship Id="rId5" Type="http://schemas.openxmlformats.org/officeDocument/2006/relationships/image" Target="../media/image26.png"/><Relationship Id="rId6" Type="http://schemas.openxmlformats.org/officeDocument/2006/relationships/image" Target="../media/image27.png"/><Relationship Id="rId7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risa-it.nl/index.html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risa-it.nl/index.html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risa-it.nl/index.html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4" Type="http://schemas.openxmlformats.org/officeDocument/2006/relationships/hyperlink" Target="http://www.good.com/logon.jsp?uid=" TargetMode="External"/><Relationship Id="rId5" Type="http://schemas.openxmlformats.org/officeDocument/2006/relationships/hyperlink" Target="http://www.risa-it.nl/index.html" TargetMode="External"/><Relationship Id="rId6" Type="http://schemas.openxmlformats.org/officeDocument/2006/relationships/image" Target="../media/image2.jpeg"/><Relationship Id="rId7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ebsite.nl" TargetMode="External"/><Relationship Id="rId4" Type="http://schemas.openxmlformats.org/officeDocument/2006/relationships/hyperlink" Target="http://www.good.com/logon.jsp?uid=" TargetMode="External"/><Relationship Id="rId5" Type="http://schemas.openxmlformats.org/officeDocument/2006/relationships/image" Target="../media/image31.png"/><Relationship Id="rId6" Type="http://schemas.openxmlformats.org/officeDocument/2006/relationships/hyperlink" Target="http://www.risa-it.nl/index.html" TargetMode="External"/><Relationship Id="rId7" Type="http://schemas.openxmlformats.org/officeDocument/2006/relationships/image" Target="../media/image2.jpeg"/><Relationship Id="rId8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ebsite.nl" TargetMode="External"/><Relationship Id="rId4" Type="http://schemas.openxmlformats.org/officeDocument/2006/relationships/image" Target="../media/image31.png"/><Relationship Id="rId5" Type="http://schemas.openxmlformats.org/officeDocument/2006/relationships/image" Target="../media/image32.png"/><Relationship Id="rId6" Type="http://schemas.openxmlformats.org/officeDocument/2006/relationships/hyperlink" Target="http://www.risa-it.nl/index.html" TargetMode="External"/><Relationship Id="rId7" Type="http://schemas.openxmlformats.org/officeDocument/2006/relationships/image" Target="../media/image2.jpeg"/><Relationship Id="rId8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4" Type="http://schemas.openxmlformats.org/officeDocument/2006/relationships/hyperlink" Target="http://www.sbank.nl" TargetMode="External"/><Relationship Id="rId5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risa-it.nl/index.html" TargetMode="Externa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risa-it.nl/index.html" TargetMode="Externa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risa-it.nl/index.html" TargetMode="Externa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risa-it.nl/index.html" TargetMode="Externa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4" Type="http://schemas.openxmlformats.org/officeDocument/2006/relationships/image" Target="../media/image33.png"/><Relationship Id="rId5" Type="http://schemas.openxmlformats.org/officeDocument/2006/relationships/hyperlink" Target="https://www.owasp.org/index.php/Data_Validation" TargetMode="External"/><Relationship Id="rId6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risa-it.nl/index.html" TargetMode="Externa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risa-it.nl/index.html" TargetMode="Externa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4" Type="http://schemas.openxmlformats.org/officeDocument/2006/relationships/image" Target="../media/image34.png"/><Relationship Id="rId5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risa-it.nl/index.html" TargetMode="Externa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risa-it.nl/index.html" TargetMode="Externa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4" Type="http://schemas.openxmlformats.org/officeDocument/2006/relationships/hyperlink" Target="mailto:h.de.vries@rn.rabobank.nl" TargetMode="External"/><Relationship Id="rId5" Type="http://schemas.openxmlformats.org/officeDocument/2006/relationships/hyperlink" Target="mailto:j.bakker@rn.rabobank.nl" TargetMode="External"/><Relationship Id="rId6" Type="http://schemas.openxmlformats.org/officeDocument/2006/relationships/hyperlink" Target="mailto:m.jansen@rn.rabobank.nl" TargetMode="External"/><Relationship Id="rId7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risa-it.nl/index.html" TargetMode="Externa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mailto:j.bakker@rn.rabobank.nl" TargetMode="External"/><Relationship Id="rId4" Type="http://schemas.openxmlformats.org/officeDocument/2006/relationships/hyperlink" Target="mailto:m.jansen@rn.rabobank.nl" TargetMode="External"/><Relationship Id="rId5" Type="http://schemas.openxmlformats.org/officeDocument/2006/relationships/hyperlink" Target="http://www.risa-it.nl/index.html" TargetMode="External"/><Relationship Id="rId6" Type="http://schemas.openxmlformats.org/officeDocument/2006/relationships/image" Target="../media/image2.jpeg"/><Relationship Id="rId7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hyperlink" Target="mailto:h.de.vries@rn.rabobank.nl" TargetMode="Externa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risa-it.nl/index.html" TargetMode="External"/><Relationship Id="rId4" Type="http://schemas.openxmlformats.org/officeDocument/2006/relationships/image" Target="../media/image2.jpeg"/><Relationship Id="rId5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5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risa-it.nl/index.html" TargetMode="External"/><Relationship Id="rId4" Type="http://schemas.openxmlformats.org/officeDocument/2006/relationships/image" Target="../media/image2.jpeg"/><Relationship Id="rId5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6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risa-it.nl/index.html" TargetMode="Externa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risa-it.nl/index.html" TargetMode="External"/><Relationship Id="rId4" Type="http://schemas.openxmlformats.org/officeDocument/2006/relationships/image" Target="../media/image2.jpeg"/><Relationship Id="rId5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mijn.sbank.nl/logout.action" TargetMode="Externa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risa-it.nl/index.html" TargetMode="Externa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risa-it.nl/index.html" TargetMode="Externa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risa-it.nl/index.html" TargetMode="Externa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risa-it.nl/index.html" TargetMode="Externa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risa-it.nl/index.html" TargetMode="Externa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4" Type="http://schemas.openxmlformats.org/officeDocument/2006/relationships/image" Target="../media/image37.png"/><Relationship Id="rId5" Type="http://schemas.openxmlformats.org/officeDocument/2006/relationships/image" Target="../media/image38.png"/><Relationship Id="rId6" Type="http://schemas.openxmlformats.org/officeDocument/2006/relationships/image" Target="../media/image39.png"/><Relationship Id="rId7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risa-it.nl/index.html" TargetMode="Externa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4" Type="http://schemas.openxmlformats.org/officeDocument/2006/relationships/image" Target="../media/image37.png"/><Relationship Id="rId5" Type="http://schemas.openxmlformats.org/officeDocument/2006/relationships/image" Target="../media/image40.png"/><Relationship Id="rId6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risa-it.nl/index.html" TargetMode="Externa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risa-it.nl/index.html" TargetMode="Externa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4" Type="http://schemas.openxmlformats.org/officeDocument/2006/relationships/hyperlink" Target="http://www.rijksoverheid.nl/bestanden/documenten-en-publicaties/besluiten/2013/07/01/besluit-werving-reclame-en-verslavingspreventie-kansspelen/stb-2013-1751.pdf" TargetMode="External"/><Relationship Id="rId5" Type="http://schemas.openxmlformats.org/officeDocument/2006/relationships/hyperlink" Target="http://www.rijksoverheid.nl/bestanden/documenten-en-publicaties/begrotingen/2012/09/18/miljoenennota-2013/miljoenennota-2013.pdf" TargetMode="External"/><Relationship Id="rId6" Type="http://schemas.openxmlformats.org/officeDocument/2006/relationships/hyperlink" Target="https://www.google.com/calendar/render?tab=mc&amp;pli=1&amp;gsessionid=-0vNWdCuyDTopebqyfbBTw" TargetMode="External"/><Relationship Id="rId7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risa-it.nl/index.html" TargetMode="Externa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4" Type="http://schemas.openxmlformats.org/officeDocument/2006/relationships/image" Target="../media/image3.png"/><Relationship Id="rId5" Type="http://schemas.openxmlformats.org/officeDocument/2006/relationships/image" Target="../media/image41.png"/><Relationship Id="rId6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risa-it.nl/index.html" TargetMode="Externa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risa-it.nl/index.html" TargetMode="External"/><Relationship Id="rId4" Type="http://schemas.openxmlformats.org/officeDocument/2006/relationships/image" Target="../media/image2.jpeg"/><Relationship Id="rId5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mijn.sbank.nl/logout.action" TargetMode="Externa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risa-it.nl/index.html" TargetMode="Externa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risa-it.nl/index.html" TargetMode="Externa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risa-it.nl/index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8229600" cy="2808312"/>
          </a:xfrm>
        </p:spPr>
        <p:txBody>
          <a:bodyPr>
            <a:normAutofit/>
          </a:bodyPr>
          <a:lstStyle/>
          <a:p>
            <a:r>
              <a:rPr lang="nl-NL" b="1" dirty="0" smtClean="0"/>
              <a:t/>
            </a:r>
            <a:br>
              <a:rPr lang="nl-NL" b="1" dirty="0" smtClean="0"/>
            </a:br>
            <a:r>
              <a:rPr lang="nl-NL" b="1" dirty="0" smtClean="0"/>
              <a:t>Workshop </a:t>
            </a:r>
            <a:r>
              <a:rPr lang="nl-NL" b="1" dirty="0"/>
              <a:t>security testen voor de functioneel tester</a:t>
            </a:r>
            <a:r>
              <a:rPr lang="nl-NL" dirty="0"/>
              <a:t/>
            </a:r>
            <a:br>
              <a:rPr lang="nl-NL" dirty="0"/>
            </a:br>
            <a:endParaRPr lang="nl-NL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7704" y="2276872"/>
            <a:ext cx="5080000" cy="33401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195736" y="6309320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nl-NL" b="1" dirty="0"/>
              <a:t>Summerschool </a:t>
            </a:r>
            <a:r>
              <a:rPr lang="nl-NL" b="1" dirty="0" err="1" smtClean="0"/>
              <a:t>TestNet</a:t>
            </a:r>
            <a:r>
              <a:rPr lang="nl-NL" b="1" dirty="0"/>
              <a:t>	</a:t>
            </a:r>
            <a:r>
              <a:rPr lang="nl-NL" b="1" dirty="0" smtClean="0"/>
              <a:t>10 </a:t>
            </a:r>
            <a:r>
              <a:rPr lang="nl-NL" b="1" dirty="0"/>
              <a:t>juli 2013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5425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09120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nl-NL" b="1" dirty="0" smtClean="0"/>
              <a:t>Gert Jan Tamboer</a:t>
            </a:r>
          </a:p>
          <a:p>
            <a:r>
              <a:rPr lang="nl-NL" dirty="0" smtClean="0"/>
              <a:t>Sinds 1996 werkzaam in de testwereld (overheid, banken)</a:t>
            </a:r>
          </a:p>
          <a:p>
            <a:r>
              <a:rPr lang="nl-NL" dirty="0" smtClean="0"/>
              <a:t>Verantwoordelijk voor test bij RISA IT sinds 2008 en testmanager Ketentest migratie Friesland Bank bij Rabobank</a:t>
            </a:r>
          </a:p>
          <a:p>
            <a:r>
              <a:rPr lang="nl-NL" dirty="0" smtClean="0"/>
              <a:t>Apeldoorn</a:t>
            </a:r>
          </a:p>
          <a:p>
            <a:r>
              <a:rPr lang="nl-NL" dirty="0" smtClean="0"/>
              <a:t>Begin 40</a:t>
            </a:r>
          </a:p>
          <a:p>
            <a:r>
              <a:rPr lang="nl-NL" dirty="0" smtClean="0"/>
              <a:t>Reizen (Zuidelijk Afrika) en nog 1001 dingen</a:t>
            </a:r>
          </a:p>
          <a:p>
            <a:endParaRPr lang="nl-NL" dirty="0"/>
          </a:p>
        </p:txBody>
      </p:sp>
      <p:grpSp>
        <p:nvGrpSpPr>
          <p:cNvPr id="7" name="Groep 6"/>
          <p:cNvGrpSpPr/>
          <p:nvPr/>
        </p:nvGrpSpPr>
        <p:grpSpPr>
          <a:xfrm>
            <a:off x="395536" y="231746"/>
            <a:ext cx="8407820" cy="974415"/>
            <a:chOff x="395536" y="231746"/>
            <a:chExt cx="8407820" cy="974415"/>
          </a:xfrm>
        </p:grpSpPr>
        <p:pic>
          <p:nvPicPr>
            <p:cNvPr id="8" name="Picture 2" descr="http://www.risa-it.nl/images/logo.jpg">
              <a:hlinkClick r:id="rId2"/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5536" y="231746"/>
              <a:ext cx="1638300" cy="9744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Tekstvak 8"/>
            <p:cNvSpPr txBox="1"/>
            <p:nvPr/>
          </p:nvSpPr>
          <p:spPr>
            <a:xfrm>
              <a:off x="2627783" y="395789"/>
              <a:ext cx="617557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sz="3600" dirty="0" smtClean="0">
                  <a:solidFill>
                    <a:schemeClr val="accent1"/>
                  </a:solidFill>
                </a:rPr>
                <a:t>Voorstellen</a:t>
              </a:r>
              <a:endParaRPr lang="nl-NL" sz="2000" dirty="0">
                <a:solidFill>
                  <a:schemeClr val="accent1"/>
                </a:solidFill>
              </a:endParaRPr>
            </a:p>
          </p:txBody>
        </p:sp>
        <p:cxnSp>
          <p:nvCxnSpPr>
            <p:cNvPr id="10" name="Rechte verbindingslijn 9"/>
            <p:cNvCxnSpPr/>
            <p:nvPr/>
          </p:nvCxnSpPr>
          <p:spPr>
            <a:xfrm>
              <a:off x="2699792" y="1042120"/>
              <a:ext cx="5832648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404664"/>
            <a:ext cx="1825716" cy="4657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412460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0912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l-NL" b="1" dirty="0" err="1" smtClean="0"/>
              <a:t>Yorick</a:t>
            </a:r>
            <a:r>
              <a:rPr lang="nl-NL" b="1" dirty="0" smtClean="0"/>
              <a:t> Koster</a:t>
            </a:r>
          </a:p>
          <a:p>
            <a:r>
              <a:rPr lang="nl-NL" dirty="0" smtClean="0"/>
              <a:t>Meer dan 10 jaar ervaring in het vak</a:t>
            </a:r>
          </a:p>
          <a:p>
            <a:r>
              <a:rPr lang="nl-NL" dirty="0" smtClean="0"/>
              <a:t>Beveiligingslekken gevonden in applicaties van o.a. Microsoft, Oracle en Adobe</a:t>
            </a:r>
          </a:p>
          <a:p>
            <a:r>
              <a:rPr lang="nl-NL" dirty="0" smtClean="0"/>
              <a:t>Oprichter Securify</a:t>
            </a:r>
          </a:p>
          <a:p>
            <a:r>
              <a:rPr lang="nl-NL" dirty="0" smtClean="0"/>
              <a:t>Heerhugowaard</a:t>
            </a:r>
          </a:p>
          <a:p>
            <a:r>
              <a:rPr lang="nl-NL" dirty="0" smtClean="0"/>
              <a:t>Basketbal</a:t>
            </a:r>
          </a:p>
          <a:p>
            <a:endParaRPr lang="nl-NL" dirty="0"/>
          </a:p>
        </p:txBody>
      </p:sp>
      <p:grpSp>
        <p:nvGrpSpPr>
          <p:cNvPr id="7" name="Groep 6"/>
          <p:cNvGrpSpPr/>
          <p:nvPr/>
        </p:nvGrpSpPr>
        <p:grpSpPr>
          <a:xfrm>
            <a:off x="395536" y="231746"/>
            <a:ext cx="8407820" cy="974415"/>
            <a:chOff x="395536" y="231746"/>
            <a:chExt cx="8407820" cy="974415"/>
          </a:xfrm>
        </p:grpSpPr>
        <p:pic>
          <p:nvPicPr>
            <p:cNvPr id="8" name="Picture 2" descr="http://www.risa-it.nl/images/logo.jpg">
              <a:hlinkClick r:id="rId2"/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5536" y="231746"/>
              <a:ext cx="1638300" cy="9744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Tekstvak 8"/>
            <p:cNvSpPr txBox="1"/>
            <p:nvPr/>
          </p:nvSpPr>
          <p:spPr>
            <a:xfrm>
              <a:off x="2627783" y="395789"/>
              <a:ext cx="617557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sz="3600" dirty="0" smtClean="0">
                  <a:solidFill>
                    <a:schemeClr val="accent1"/>
                  </a:solidFill>
                </a:rPr>
                <a:t>Voorstellen</a:t>
              </a:r>
              <a:endParaRPr lang="nl-NL" sz="2000" dirty="0">
                <a:solidFill>
                  <a:schemeClr val="accent1"/>
                </a:solidFill>
              </a:endParaRPr>
            </a:p>
          </p:txBody>
        </p:sp>
        <p:cxnSp>
          <p:nvCxnSpPr>
            <p:cNvPr id="10" name="Rechte verbindingslijn 9"/>
            <p:cNvCxnSpPr/>
            <p:nvPr/>
          </p:nvCxnSpPr>
          <p:spPr>
            <a:xfrm>
              <a:off x="2699792" y="1042120"/>
              <a:ext cx="5832648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404664"/>
            <a:ext cx="1825716" cy="4657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828372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0912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l-NL" b="1" dirty="0" smtClean="0"/>
              <a:t>Rogier Boon</a:t>
            </a:r>
          </a:p>
          <a:p>
            <a:r>
              <a:rPr lang="nl-NL" dirty="0" smtClean="0"/>
              <a:t>Meer dan 10 jaar ervaring</a:t>
            </a:r>
          </a:p>
          <a:p>
            <a:r>
              <a:rPr lang="nl-NL" dirty="0" smtClean="0"/>
              <a:t>Zowel infrastructuur als applicatie-onderzoek</a:t>
            </a:r>
          </a:p>
          <a:p>
            <a:r>
              <a:rPr lang="nl-NL" dirty="0" smtClean="0"/>
              <a:t>Bekend met beide kanten van de security-tafel</a:t>
            </a:r>
          </a:p>
          <a:p>
            <a:r>
              <a:rPr lang="nl-NL" dirty="0" smtClean="0"/>
              <a:t>Heiloo</a:t>
            </a:r>
          </a:p>
          <a:p>
            <a:r>
              <a:rPr lang="nl-NL" dirty="0" smtClean="0"/>
              <a:t>Motorrijden</a:t>
            </a:r>
          </a:p>
          <a:p>
            <a:endParaRPr lang="nl-NL" dirty="0" smtClean="0"/>
          </a:p>
          <a:p>
            <a:endParaRPr lang="nl-NL" dirty="0" smtClean="0"/>
          </a:p>
          <a:p>
            <a:endParaRPr lang="nl-NL" dirty="0" smtClean="0"/>
          </a:p>
          <a:p>
            <a:endParaRPr lang="nl-NL" dirty="0"/>
          </a:p>
        </p:txBody>
      </p:sp>
      <p:grpSp>
        <p:nvGrpSpPr>
          <p:cNvPr id="7" name="Groep 6"/>
          <p:cNvGrpSpPr/>
          <p:nvPr/>
        </p:nvGrpSpPr>
        <p:grpSpPr>
          <a:xfrm>
            <a:off x="395536" y="231746"/>
            <a:ext cx="8407820" cy="974415"/>
            <a:chOff x="395536" y="231746"/>
            <a:chExt cx="8407820" cy="974415"/>
          </a:xfrm>
        </p:grpSpPr>
        <p:pic>
          <p:nvPicPr>
            <p:cNvPr id="8" name="Picture 2" descr="http://www.risa-it.nl/images/logo.jpg">
              <a:hlinkClick r:id="rId2"/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5536" y="231746"/>
              <a:ext cx="1638300" cy="9744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Tekstvak 8"/>
            <p:cNvSpPr txBox="1"/>
            <p:nvPr/>
          </p:nvSpPr>
          <p:spPr>
            <a:xfrm>
              <a:off x="2627783" y="395789"/>
              <a:ext cx="617557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sz="3600" dirty="0" smtClean="0">
                  <a:solidFill>
                    <a:schemeClr val="accent1"/>
                  </a:solidFill>
                </a:rPr>
                <a:t>Voorstellen</a:t>
              </a:r>
              <a:endParaRPr lang="nl-NL" sz="2000" dirty="0">
                <a:solidFill>
                  <a:schemeClr val="accent1"/>
                </a:solidFill>
              </a:endParaRPr>
            </a:p>
          </p:txBody>
        </p:sp>
        <p:cxnSp>
          <p:nvCxnSpPr>
            <p:cNvPr id="10" name="Rechte verbindingslijn 9"/>
            <p:cNvCxnSpPr/>
            <p:nvPr/>
          </p:nvCxnSpPr>
          <p:spPr>
            <a:xfrm>
              <a:off x="2699792" y="1042120"/>
              <a:ext cx="5832648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404664"/>
            <a:ext cx="1825716" cy="4657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726275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Blip>
                <a:blip r:embed="rId2"/>
              </a:buBlip>
            </a:pPr>
            <a:r>
              <a:rPr lang="nl-NL" dirty="0" smtClean="0"/>
              <a:t>Voorstellen</a:t>
            </a:r>
          </a:p>
          <a:p>
            <a:pPr>
              <a:buBlip>
                <a:blip r:embed="rId2"/>
              </a:buBlip>
            </a:pPr>
            <a:r>
              <a:rPr lang="nl-NL" dirty="0" smtClean="0"/>
              <a:t>Inleiding</a:t>
            </a:r>
          </a:p>
          <a:p>
            <a:pPr>
              <a:buBlip>
                <a:blip r:embed="rId2"/>
              </a:buBlip>
            </a:pPr>
            <a:r>
              <a:rPr lang="nl-NL" dirty="0" smtClean="0"/>
              <a:t>RISA IT</a:t>
            </a:r>
          </a:p>
          <a:p>
            <a:pPr>
              <a:buBlip>
                <a:blip r:embed="rId2"/>
              </a:buBlip>
            </a:pPr>
            <a:r>
              <a:rPr lang="nl-NL" dirty="0" smtClean="0"/>
              <a:t>Introductie Security Testen</a:t>
            </a:r>
          </a:p>
          <a:p>
            <a:pPr>
              <a:buBlip>
                <a:blip r:embed="rId2"/>
              </a:buBlip>
            </a:pPr>
            <a:r>
              <a:rPr lang="nl-NL" dirty="0" smtClean="0"/>
              <a:t>Case 1 XSS</a:t>
            </a:r>
          </a:p>
          <a:p>
            <a:pPr>
              <a:buBlip>
                <a:blip r:embed="rId2"/>
              </a:buBlip>
            </a:pPr>
            <a:r>
              <a:rPr lang="nl-NL" dirty="0" smtClean="0"/>
              <a:t>Pauze</a:t>
            </a:r>
          </a:p>
          <a:p>
            <a:pPr>
              <a:buBlip>
                <a:blip r:embed="rId2"/>
              </a:buBlip>
            </a:pPr>
            <a:r>
              <a:rPr lang="nl-NL" dirty="0" smtClean="0"/>
              <a:t>Case 2 </a:t>
            </a:r>
            <a:r>
              <a:rPr lang="nl-NL" dirty="0" err="1" smtClean="0"/>
              <a:t>SQLi</a:t>
            </a:r>
            <a:endParaRPr lang="nl-NL" dirty="0" smtClean="0"/>
          </a:p>
          <a:p>
            <a:pPr>
              <a:buBlip>
                <a:blip r:embed="rId2"/>
              </a:buBlip>
            </a:pPr>
            <a:r>
              <a:rPr lang="nl-NL" smtClean="0"/>
              <a:t>Case 3 A &amp; A</a:t>
            </a:r>
            <a:endParaRPr lang="nl-NL" dirty="0" smtClean="0"/>
          </a:p>
          <a:p>
            <a:pPr>
              <a:buBlip>
                <a:blip r:embed="rId2"/>
              </a:buBlip>
            </a:pPr>
            <a:r>
              <a:rPr lang="nl-NL" dirty="0" smtClean="0"/>
              <a:t>Afsluiting</a:t>
            </a:r>
            <a:endParaRPr lang="nl-NL" dirty="0"/>
          </a:p>
        </p:txBody>
      </p:sp>
      <p:grpSp>
        <p:nvGrpSpPr>
          <p:cNvPr id="7" name="Groep 6"/>
          <p:cNvGrpSpPr/>
          <p:nvPr/>
        </p:nvGrpSpPr>
        <p:grpSpPr>
          <a:xfrm>
            <a:off x="395536" y="231746"/>
            <a:ext cx="8407820" cy="974415"/>
            <a:chOff x="395536" y="231746"/>
            <a:chExt cx="8407820" cy="974415"/>
          </a:xfrm>
        </p:grpSpPr>
        <p:pic>
          <p:nvPicPr>
            <p:cNvPr id="8" name="Picture 2" descr="http://www.risa-it.nl/images/logo.jpg">
              <a:hlinkClick r:id="rId3"/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5536" y="231746"/>
              <a:ext cx="1638300" cy="9744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Tekstvak 8"/>
            <p:cNvSpPr txBox="1"/>
            <p:nvPr/>
          </p:nvSpPr>
          <p:spPr>
            <a:xfrm>
              <a:off x="2627783" y="395789"/>
              <a:ext cx="617557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sz="3600" dirty="0" smtClean="0">
                  <a:solidFill>
                    <a:schemeClr val="accent1"/>
                  </a:solidFill>
                </a:rPr>
                <a:t>Agenda</a:t>
              </a:r>
              <a:endParaRPr lang="nl-NL" sz="2000" dirty="0">
                <a:solidFill>
                  <a:schemeClr val="accent1"/>
                </a:solidFill>
              </a:endParaRPr>
            </a:p>
          </p:txBody>
        </p:sp>
        <p:cxnSp>
          <p:nvCxnSpPr>
            <p:cNvPr id="10" name="Rechte verbindingslijn 9"/>
            <p:cNvCxnSpPr/>
            <p:nvPr/>
          </p:nvCxnSpPr>
          <p:spPr>
            <a:xfrm>
              <a:off x="2699792" y="1042120"/>
              <a:ext cx="5832648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404664"/>
            <a:ext cx="1825716" cy="4657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16257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713387"/>
          </a:xfrm>
        </p:spPr>
        <p:txBody>
          <a:bodyPr>
            <a:normAutofit/>
          </a:bodyPr>
          <a:lstStyle/>
          <a:p>
            <a:pPr>
              <a:buBlip>
                <a:blip r:embed="rId2"/>
              </a:buBlip>
            </a:pPr>
            <a:r>
              <a:rPr lang="nl-NL" dirty="0" smtClean="0"/>
              <a:t>Workshop </a:t>
            </a:r>
            <a:r>
              <a:rPr lang="nl-NL" dirty="0"/>
              <a:t>security testen voor de functioneel </a:t>
            </a:r>
            <a:r>
              <a:rPr lang="nl-NL" dirty="0" smtClean="0"/>
              <a:t>tester, omdat:</a:t>
            </a:r>
          </a:p>
          <a:p>
            <a:pPr lvl="1">
              <a:buBlip>
                <a:blip r:embed="rId2"/>
              </a:buBlip>
            </a:pPr>
            <a:r>
              <a:rPr lang="nl-NL" sz="2400" dirty="0"/>
              <a:t> </a:t>
            </a:r>
            <a:r>
              <a:rPr lang="nl-NL" sz="2400" dirty="0" smtClean="0"/>
              <a:t>Security belangrijk is voor veel organisaties en er komt meer bewustwording bij projectleden</a:t>
            </a:r>
          </a:p>
          <a:p>
            <a:pPr lvl="1">
              <a:buBlip>
                <a:blip r:embed="rId2"/>
              </a:buBlip>
            </a:pPr>
            <a:r>
              <a:rPr lang="nl-NL" sz="2400" dirty="0" smtClean="0"/>
              <a:t> Functioneel tester ook zelf kan testen op security</a:t>
            </a:r>
          </a:p>
          <a:p>
            <a:pPr lvl="1">
              <a:buBlip>
                <a:blip r:embed="rId2"/>
              </a:buBlip>
            </a:pPr>
            <a:r>
              <a:rPr lang="nl-NL" sz="2400" dirty="0" smtClean="0"/>
              <a:t>Toegevoegde waarde voor de tester en dus voor de klant!</a:t>
            </a:r>
          </a:p>
          <a:p>
            <a:pPr>
              <a:buBlip>
                <a:blip r:embed="rId2"/>
              </a:buBlip>
            </a:pPr>
            <a:r>
              <a:rPr lang="nl-NL" dirty="0" smtClean="0"/>
              <a:t>Vragen wanneer je wil en vraag alles!</a:t>
            </a:r>
          </a:p>
          <a:p>
            <a:pPr>
              <a:buBlip>
                <a:blip r:embed="rId2"/>
              </a:buBlip>
            </a:pPr>
            <a:r>
              <a:rPr lang="nl-NL" dirty="0" smtClean="0"/>
              <a:t>Afsluiting: evaluatie en </a:t>
            </a:r>
            <a:r>
              <a:rPr lang="nl-NL" dirty="0" err="1" smtClean="0"/>
              <a:t>lessons</a:t>
            </a:r>
            <a:r>
              <a:rPr lang="nl-NL" dirty="0" smtClean="0"/>
              <a:t> </a:t>
            </a:r>
            <a:r>
              <a:rPr lang="nl-NL" dirty="0" err="1" smtClean="0"/>
              <a:t>learned</a:t>
            </a:r>
            <a:endParaRPr lang="nl-NL" dirty="0"/>
          </a:p>
          <a:p>
            <a:pPr>
              <a:buBlip>
                <a:blip r:embed="rId2"/>
              </a:buBlip>
            </a:pPr>
            <a:endParaRPr lang="nl-NL" dirty="0" smtClean="0"/>
          </a:p>
        </p:txBody>
      </p:sp>
      <p:grpSp>
        <p:nvGrpSpPr>
          <p:cNvPr id="7" name="Groep 6"/>
          <p:cNvGrpSpPr/>
          <p:nvPr/>
        </p:nvGrpSpPr>
        <p:grpSpPr>
          <a:xfrm>
            <a:off x="395536" y="231746"/>
            <a:ext cx="8407820" cy="974415"/>
            <a:chOff x="395536" y="231746"/>
            <a:chExt cx="8407820" cy="974415"/>
          </a:xfrm>
        </p:grpSpPr>
        <p:pic>
          <p:nvPicPr>
            <p:cNvPr id="8" name="Picture 2" descr="http://www.risa-it.nl/images/logo.jpg">
              <a:hlinkClick r:id="rId3"/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5536" y="231746"/>
              <a:ext cx="1638300" cy="9744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Tekstvak 8"/>
            <p:cNvSpPr txBox="1"/>
            <p:nvPr/>
          </p:nvSpPr>
          <p:spPr>
            <a:xfrm>
              <a:off x="2627783" y="395789"/>
              <a:ext cx="617557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sz="3600" dirty="0" smtClean="0">
                  <a:solidFill>
                    <a:schemeClr val="accent1"/>
                  </a:solidFill>
                </a:rPr>
                <a:t>Inleiding</a:t>
              </a:r>
              <a:endParaRPr lang="nl-NL" sz="2000" dirty="0">
                <a:solidFill>
                  <a:schemeClr val="accent1"/>
                </a:solidFill>
              </a:endParaRPr>
            </a:p>
          </p:txBody>
        </p:sp>
        <p:cxnSp>
          <p:nvCxnSpPr>
            <p:cNvPr id="10" name="Rechte verbindingslijn 9"/>
            <p:cNvCxnSpPr/>
            <p:nvPr/>
          </p:nvCxnSpPr>
          <p:spPr>
            <a:xfrm>
              <a:off x="2699792" y="1042120"/>
              <a:ext cx="5832648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404664"/>
            <a:ext cx="1825716" cy="4657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849857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www.risa-it.nl/images/logo.jpg">
            <a:hlinkClick r:id="rId2"/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6363" y="1700808"/>
            <a:ext cx="7164030" cy="42609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390116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ep 6"/>
          <p:cNvGrpSpPr/>
          <p:nvPr/>
        </p:nvGrpSpPr>
        <p:grpSpPr>
          <a:xfrm>
            <a:off x="395536" y="231746"/>
            <a:ext cx="8407820" cy="1118150"/>
            <a:chOff x="395536" y="231746"/>
            <a:chExt cx="8407820" cy="1118150"/>
          </a:xfrm>
        </p:grpSpPr>
        <p:pic>
          <p:nvPicPr>
            <p:cNvPr id="8" name="Picture 2" descr="http://www.risa-it.nl/images/logo.jpg">
              <a:hlinkClick r:id="rId2"/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5536" y="231746"/>
              <a:ext cx="1638300" cy="9744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Tekstvak 8"/>
            <p:cNvSpPr txBox="1"/>
            <p:nvPr/>
          </p:nvSpPr>
          <p:spPr>
            <a:xfrm>
              <a:off x="2627783" y="395789"/>
              <a:ext cx="6175573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sz="3600" dirty="0">
                  <a:solidFill>
                    <a:schemeClr val="accent1"/>
                  </a:solidFill>
                </a:rPr>
                <a:t>RISA IT - </a:t>
              </a:r>
              <a:r>
                <a:rPr lang="nl-NL" sz="3600" dirty="0" err="1">
                  <a:solidFill>
                    <a:schemeClr val="accent1"/>
                  </a:solidFill>
                </a:rPr>
                <a:t>Highlights</a:t>
              </a:r>
              <a:endParaRPr lang="nl-NL" sz="3600" dirty="0">
                <a:solidFill>
                  <a:schemeClr val="accent1"/>
                </a:solidFill>
              </a:endParaRPr>
            </a:p>
            <a:p>
              <a:endParaRPr lang="nl-NL" sz="2000" dirty="0">
                <a:solidFill>
                  <a:schemeClr val="accent1"/>
                </a:solidFill>
              </a:endParaRPr>
            </a:p>
          </p:txBody>
        </p:sp>
        <p:cxnSp>
          <p:nvCxnSpPr>
            <p:cNvPr id="10" name="Rechte verbindingslijn 9"/>
            <p:cNvCxnSpPr/>
            <p:nvPr/>
          </p:nvCxnSpPr>
          <p:spPr>
            <a:xfrm>
              <a:off x="2699792" y="1042120"/>
              <a:ext cx="5832648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11" name="Tijdelijke aanduiding voor inhoud 10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65310298"/>
              </p:ext>
            </p:extLst>
          </p:nvPr>
        </p:nvGraphicFramePr>
        <p:xfrm>
          <a:off x="2483768" y="1628800"/>
          <a:ext cx="4275113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404664"/>
            <a:ext cx="1825716" cy="4657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014676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505475"/>
          </a:xfrm>
        </p:spPr>
        <p:txBody>
          <a:bodyPr/>
          <a:lstStyle/>
          <a:p>
            <a:pPr marL="0" indent="0">
              <a:buNone/>
            </a:pPr>
            <a:endParaRPr lang="nl-NL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9" y="1196752"/>
            <a:ext cx="6624736" cy="4320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204635"/>
            <a:ext cx="3305175" cy="1381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945642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ep 6"/>
          <p:cNvGrpSpPr/>
          <p:nvPr/>
        </p:nvGrpSpPr>
        <p:grpSpPr>
          <a:xfrm>
            <a:off x="357848" y="231746"/>
            <a:ext cx="8407820" cy="1118150"/>
            <a:chOff x="395536" y="231746"/>
            <a:chExt cx="8407820" cy="1118150"/>
          </a:xfrm>
        </p:grpSpPr>
        <p:pic>
          <p:nvPicPr>
            <p:cNvPr id="8" name="Picture 2" descr="http://www.risa-it.nl/images/logo.jpg">
              <a:hlinkClick r:id="rId2"/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5536" y="231746"/>
              <a:ext cx="1638300" cy="9744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Tekstvak 8"/>
            <p:cNvSpPr txBox="1"/>
            <p:nvPr/>
          </p:nvSpPr>
          <p:spPr>
            <a:xfrm>
              <a:off x="2627783" y="395789"/>
              <a:ext cx="6175573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sz="3600" dirty="0">
                  <a:solidFill>
                    <a:schemeClr val="accent1"/>
                  </a:solidFill>
                </a:rPr>
                <a:t>RISA IT - Organogram</a:t>
              </a:r>
            </a:p>
            <a:p>
              <a:endParaRPr lang="nl-NL" sz="2000" dirty="0">
                <a:solidFill>
                  <a:schemeClr val="accent1"/>
                </a:solidFill>
              </a:endParaRPr>
            </a:p>
          </p:txBody>
        </p:sp>
        <p:cxnSp>
          <p:nvCxnSpPr>
            <p:cNvPr id="10" name="Rechte verbindingslijn 9"/>
            <p:cNvCxnSpPr/>
            <p:nvPr/>
          </p:nvCxnSpPr>
          <p:spPr>
            <a:xfrm>
              <a:off x="2699792" y="1042120"/>
              <a:ext cx="5832648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13" name="Tijdelijke aanduiding voor inhoud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70090627"/>
              </p:ext>
            </p:extLst>
          </p:nvPr>
        </p:nvGraphicFramePr>
        <p:xfrm>
          <a:off x="446958" y="1196752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14" name="Afbeelding 13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265" t="3" r="-625" b="72413"/>
          <a:stretch/>
        </p:blipFill>
        <p:spPr>
          <a:xfrm>
            <a:off x="3341309" y="2293092"/>
            <a:ext cx="2440899" cy="648072"/>
          </a:xfrm>
          <a:prstGeom prst="rect">
            <a:avLst/>
          </a:prstGeom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404664"/>
            <a:ext cx="1825716" cy="4657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732298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ep 6"/>
          <p:cNvGrpSpPr/>
          <p:nvPr/>
        </p:nvGrpSpPr>
        <p:grpSpPr>
          <a:xfrm>
            <a:off x="395536" y="231746"/>
            <a:ext cx="8407820" cy="1118150"/>
            <a:chOff x="395536" y="231746"/>
            <a:chExt cx="8407820" cy="1118150"/>
          </a:xfrm>
        </p:grpSpPr>
        <p:pic>
          <p:nvPicPr>
            <p:cNvPr id="8" name="Picture 2" descr="http://www.risa-it.nl/images/logo.jpg">
              <a:hlinkClick r:id="rId2"/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5536" y="231746"/>
              <a:ext cx="1638300" cy="9744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Tekstvak 8"/>
            <p:cNvSpPr txBox="1"/>
            <p:nvPr/>
          </p:nvSpPr>
          <p:spPr>
            <a:xfrm>
              <a:off x="2627783" y="395789"/>
              <a:ext cx="6175573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sz="3600" dirty="0">
                  <a:solidFill>
                    <a:schemeClr val="accent1"/>
                  </a:solidFill>
                </a:rPr>
                <a:t>RISA IT - Testen</a:t>
              </a:r>
            </a:p>
            <a:p>
              <a:endParaRPr lang="nl-NL" sz="2000" dirty="0">
                <a:solidFill>
                  <a:schemeClr val="accent1"/>
                </a:solidFill>
              </a:endParaRPr>
            </a:p>
          </p:txBody>
        </p:sp>
        <p:cxnSp>
          <p:nvCxnSpPr>
            <p:cNvPr id="10" name="Rechte verbindingslijn 9"/>
            <p:cNvCxnSpPr/>
            <p:nvPr/>
          </p:nvCxnSpPr>
          <p:spPr>
            <a:xfrm>
              <a:off x="2699792" y="1042120"/>
              <a:ext cx="5832648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jdelijke aanduiding voor inhoud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 smtClean="0"/>
              <a:t>12 FTE</a:t>
            </a:r>
          </a:p>
          <a:p>
            <a:r>
              <a:rPr lang="nl-NL" dirty="0" smtClean="0"/>
              <a:t>Ervaren consultants (TA, TC en TM)</a:t>
            </a:r>
          </a:p>
          <a:p>
            <a:r>
              <a:rPr lang="nl-NL" dirty="0" smtClean="0"/>
              <a:t>Detachering en projecten</a:t>
            </a:r>
          </a:p>
          <a:p>
            <a:r>
              <a:rPr lang="nl-NL" dirty="0" smtClean="0"/>
              <a:t>Test </a:t>
            </a:r>
            <a:r>
              <a:rPr lang="nl-NL" dirty="0" err="1" smtClean="0"/>
              <a:t>Factory</a:t>
            </a:r>
            <a:r>
              <a:rPr lang="nl-NL" dirty="0" smtClean="0"/>
              <a:t> Model (TFM), Agile </a:t>
            </a:r>
            <a:r>
              <a:rPr lang="nl-NL" dirty="0" err="1" smtClean="0"/>
              <a:t>testing</a:t>
            </a:r>
            <a:r>
              <a:rPr lang="nl-NL" dirty="0" smtClean="0"/>
              <a:t>, </a:t>
            </a:r>
            <a:r>
              <a:rPr lang="nl-NL" dirty="0" err="1" smtClean="0"/>
              <a:t>Testprocess</a:t>
            </a:r>
            <a:r>
              <a:rPr lang="nl-NL" dirty="0" smtClean="0"/>
              <a:t> </a:t>
            </a:r>
            <a:r>
              <a:rPr lang="nl-NL" dirty="0" err="1" smtClean="0"/>
              <a:t>Improvement</a:t>
            </a:r>
            <a:r>
              <a:rPr lang="nl-NL" dirty="0" smtClean="0"/>
              <a:t>, Product Risk Workshops, </a:t>
            </a:r>
            <a:r>
              <a:rPr lang="nl-NL" dirty="0" err="1" smtClean="0"/>
              <a:t>Quality</a:t>
            </a:r>
            <a:r>
              <a:rPr lang="nl-NL" dirty="0" smtClean="0"/>
              <a:t> Management</a:t>
            </a:r>
          </a:p>
          <a:p>
            <a:pPr marL="0" indent="0">
              <a:buNone/>
            </a:pPr>
            <a:endParaRPr lang="nl-NL" dirty="0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404664"/>
            <a:ext cx="1825716" cy="4657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702706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hoek 9"/>
          <p:cNvSpPr/>
          <p:nvPr/>
        </p:nvSpPr>
        <p:spPr>
          <a:xfrm>
            <a:off x="3275856" y="188640"/>
            <a:ext cx="516442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l-NL" sz="3600" dirty="0" smtClean="0">
                <a:solidFill>
                  <a:schemeClr val="bg1"/>
                </a:solidFill>
              </a:rPr>
              <a:t>Strategisch ICT outsourcen</a:t>
            </a:r>
            <a:endParaRPr lang="nl-NL" sz="3600" dirty="0">
              <a:solidFill>
                <a:schemeClr val="bg1"/>
              </a:solidFill>
            </a:endParaRPr>
          </a:p>
        </p:txBody>
      </p:sp>
      <p:grpSp>
        <p:nvGrpSpPr>
          <p:cNvPr id="8" name="Groep 7"/>
          <p:cNvGrpSpPr/>
          <p:nvPr/>
        </p:nvGrpSpPr>
        <p:grpSpPr>
          <a:xfrm>
            <a:off x="395536" y="231746"/>
            <a:ext cx="8407819" cy="974415"/>
            <a:chOff x="395536" y="231746"/>
            <a:chExt cx="8407819" cy="974415"/>
          </a:xfrm>
        </p:grpSpPr>
        <p:pic>
          <p:nvPicPr>
            <p:cNvPr id="15" name="Picture 2" descr="http://www.risa-it.nl/images/logo.jpg">
              <a:hlinkClick r:id="rId2"/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5536" y="231746"/>
              <a:ext cx="1638300" cy="9744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" name="Tekstvak 15"/>
            <p:cNvSpPr txBox="1"/>
            <p:nvPr/>
          </p:nvSpPr>
          <p:spPr>
            <a:xfrm>
              <a:off x="2627782" y="395787"/>
              <a:ext cx="617557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sz="3600" dirty="0">
                  <a:solidFill>
                    <a:schemeClr val="accent1"/>
                  </a:solidFill>
                </a:rPr>
                <a:t>RISA IT - Partnerklanten</a:t>
              </a:r>
            </a:p>
          </p:txBody>
        </p:sp>
        <p:cxnSp>
          <p:nvCxnSpPr>
            <p:cNvPr id="3" name="Rechte verbindingslijn 2"/>
            <p:cNvCxnSpPr/>
            <p:nvPr/>
          </p:nvCxnSpPr>
          <p:spPr>
            <a:xfrm>
              <a:off x="2699792" y="1042120"/>
              <a:ext cx="5832648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102" name="Picture 6" descr="logo min van justitie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080" y="1434977"/>
            <a:ext cx="1463756" cy="12881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utoShape 8" descr="data:image/jpeg;base64,/9j/4AAQSkZJRgABAQAAAQABAAD/2wBDAAkGBwgHBgkIBwgKCgkLDRYPDQwMDRsUFRAWIB0iIiAdHx8kKDQsJCYxJx8fLT0tMTU3Ojo6Iys/RD84QzQ5Ojf/2wBDAQoKCg0MDRoPDxo3JR8lNzc3Nzc3Nzc3Nzc3Nzc3Nzc3Nzc3Nzc3Nzc3Nzc3Nzc3Nzc3Nzc3Nzc3Nzc3Nzc3Nzf/wAARCABdARcDASIAAhEBAxEB/8QAHAABAAIDAQEBAAAAAAAAAAAAAAUGAQQHAgMI/8QARhAAAQMDAwEEBwQFCQgDAAAAAQIDBAAFEQYSITEHE0FRFCIyYXGBkRVCktEII7HB0hYXM0RygpOhoiQnNFJUYoPhsrPC/8QAGgEBAAMBAQEAAAAAAAAAAAAAAAEFBgQDAv/EACsRAQACAgECBQMDBQAAAAAAAAABAgMEBRFBEhMxUaEhcYEiYbEyQlJiwf/aAAwDAQACEQMRAD8A7jSlYoM0rGaZoM0rGaZoM0rGaZoM0rGaZoM0rGazQKUpQKUpQKUpQKUpQKUpQKUpQKUpQKUpQKUpQKUpQKUpQKUpQK8rBIODg4616rBqJFEuF0vUOU4wuWvck44bTyPAjitB2+337k50f+JB/wDzVw1FalTmg6wkd+30HTcPKq59iXP/AKNf4k/nWU26buDLNaTaa9unWV7rZda9Im0RE/hFG/6kHSc5/hN/w0GoNR+M5z8Df8NSZsVyP9TX+JP5181afuZ6RFfiT+deXnb3+Nvl1RfU9q/DTGoNQ+M5f+G3/DWf5RX4dZy/8Nv+GvurT128Ia/xJ/OvmrT158IS/wASfzqYvvT2t8pidP8A1+HgalvQ9qev5to/hr7N6luZ6zzn+wj8q11abvR/qC/xp/OvmvTF6PSAv8Sfzp4dye9vlPh0p71+EzF1FcUuJWt/vUZ5QUp5H0q7RJDcmOh5pWULGQa5BNiXKzuIElpbBUMjJBBHyzVr0RfNyjFe9VKjxzwlX/v9tdvH7OXDk8GaesT79pce9pUnF5uLp0/ZeqV5Feq0aiKUpQKUpQKV5StKhlJBHu5rUh3e3TZkqHEmsPSYhAkNNrBU0T0yPCg3aUpQKUpQKUqPu97ttlQyu6zG4yX3O7aLn31eQ99BIUrAOazQKUpQKUpQKUpQKUpQKUpQYxTFZpQYI8qqV61e5AuLsViKhwNYClKWRk/SrYpQSCSeAOa5PIJlT33lffdUv5E8VVcpt316V8E9JlY8dr0y3tN46xEJp3XsxsZNtbwfErVj9lSWm9Yi6zRDlx0MOLB7tSV5Cj5cjrVWWApJSoAg9Qai1tqiSULaWRtUFII4IIqq1+VzTb9c9VtPH62SkxWvSe3q7UKYqK05dUXW3oeOA8n1XU+R8/galSQBWnx5K5KxavpLNXpalprb1hzvW7wfu7rfUNthH7/31A2QKS66E53cAY8/Ctq9Pl+4SXSfbdUflnj/ACr6aYY725x2yPbd3H4Dn91Y/Lac+W3T+6f+tXjiMWr0ntDqLYOxIUcnAya9msCvRrZRHSGSc5u/adIh6nuenoWnn586OpCYyWHc98SkElXq+oBuHPNbuhtfPagusyy3i1KtV3ip3qYUvduTxnqAQRkHxGCDmoLSSUq7dNWFSQSmKnaT4ZDWa9MJ3dv9wCeCq0Dn34RUjcm9pNyl36ZbNIabcvKbecSnu/DYyCRhOR5hQHicHA897Sevkavk3qIxbnYjcFhKtzy/XKlAhSSnHqlKgR1PSqx2M3aBY29RWe9S2os9iet5xUlQb7xIASVc46FJJ/tA+NfHslksz9W68lxFBbEhxbjRT0UlTrpBHx/fQfHsFut2ahrt7FlXJtr89xb9z9IADK+6R6pTjKvZTzn71W3RMu0L1rq5qDZ0QJMdxBlSvSCoPk7iTtIARyCTg8k5qF/R5kx2NJy4rz7bclVzXtZWsBZ/VN9B1+6foa8aVYdlau7TI8bPfOpQhvHiSlwCg3ldp13uj8t3SOlH7rbIasLlqdLfeYHO1O3n4DJ6cDNTtu1/DueiJ+pYUZZVBacU9DcXtUlaRnaVAHrwQcdD0qu9i+obPA0KIM6ZHhSoLjpktvrCFAFRO4g48Dj4jFVrS6FydIdpV4ZbUi3Tg6Y24Ebsd4SQD7lp+YI8KCwr7W7tJtYulq0fJegsIzMkLeIQ2oe0EkJ5A8VY+XjVtVry1I0QnVbgcEUoH6kDK+8zt7v47uPKofRLaP5lWUFAwq2yNySOud+c1ziVEkyf0fIDscnZHnLcfSBnKS4tPPlgqBz7qC6jtVvcS1C8XfRz8e2SGyqJIbkhYUojKAr1chKvBWPEcGo/tVuv23pPRl1LPc+mTmXu63btm5OcZwM/St7tO1TYrl2WKTAnxyucGBHYStO8FLiFKBT1G0DB8qgNZH/dp2e469/H/wDhQdG1trgadmxLVbbe5dL1N5Zhtq24TyNyjg4HB+h5AGa1NM69mS9Q/wAntT2NyzXNxsuR8uhxt4DkhKh44z0yOD0xVL18iVC7YY8g3w2JuVBSli5LYDiEYyFIO4gDnqc8ZHnUxE0q9P1jaJNx7RI91n25XftRkxG0rLeRuHqucA9MkGg6vSlKBSlKBSlKBSlKBSlKBSlKDQvb/o1qlOg4IbIB954FczZIwSPhV219LEaybAfWecSkD4c/uqhxlfqfnWX5u02yxHaI/lf8Xj6YZt7z/Cw6atyLk9KQ97AZwD5KJGD8sVB3CK5Hedjvp2uNqwfzq66FZxb33yP6R3A+AA/fmvOtLR6RH9Pjp/Wspw4APaR/6/Zmpjj+ulXLX+qPr+EU3PBuWpb09Fc0zPVbpaXCT3SvVcA8R5/Kr9cZKWbW/JSoEJaKknPXjiuZwnAdyfdUv9rq+wnrc5knKQ2f+3OSPlXjo8hOGt8dp7TMfd9bup5uSt4/P2V2Ucck/GrFoJnvboXCOGmifgTx+dVaWrLgbB5Jq+dnTGIct8j2nQgfADP7TU8dh8eanX7urkLeXqz+63isnmlYNaxlUfGsdsi3aRdo8Ntu4SU7HpAzuWOOD+EfSibHbUXhd4TEbFxW33apIzuKOOPhwKrd47TbBaLrOtcv0szYqkoDTbJUXlKAICMdeCOtbOi9e2rV65DENEmNMjcuxpKNq0jOM8cdfDwoNq76H01ep3p1ztEV+UcbnSnBXgYG7HXgeNSFtsNqtcp+VbYDEZ+QlKXVNJ27gkYSMdOBVav3aXabTdXrXFh3G6zY5/2hqBHK+548TwPp0qd0xqa26nthn2t4qaSra4hY2raVjJCgenHNBrxNEaag3f7XiWmOzNCysOIBG1R6kDoOprdtlstEadNnW1hhMqUoGU60rJWRnGefeaqTva5YBPeajxrlKhMHD9wjxiplr3k9ce/FQ/6P7iG7BfXlLSGxcFLKzwNuwHP0oLrddBaXu85U2fZozkhZ3LcCdpWffjrUt9j277JVaUw2U29TZaMZCdqNh6jAqkudr9iDy1sQrrItzatrlxaiksoPvPXy8PGrLetXWu0aeZvrjqn7e8UBtxhO7cFdD8KCRj2u3wrT9mMRmmreltSO5HshBzkfDk18bZaLNHtBtlvixvs1QWlTCQFtnPtAg5znPIqrp15ZtUxNQW6zl54Rbe64t9SNqDlJGBnn54rQ7IrnCsvZJGuNyfSxFYW8pxxXh+sIHxJOAAOSaCxxuzvSMZTymbFEBeSUqJRnAPBAz7PHHHhUjK0xZZcGHBk25lyLCIMZog4aI4GOaqLPbDYFNrfkxLpFiEK9HkvRT3cgjJwgjxOPHFTlz15Z7XYLXe5ffph3JSAyQjJG4FQKh4DAoJi92G136KI14hMS2grckOpztPmD1BrSsWi9O2CR6RarTHYkYI77blYB8ielVpHbBpxVyZjFE5ER5W1qeuOUsrOccZ5xnxxxVl1bq21aSt6Jl2eUA4drTTady3FYzwPLHieKCadkMsgF51DYJwCtQGa+gOa4Z2ha0g6mTp+K3DnQZrN1ZeXGmxy2ruzkBQPQjNdS1frG16TaZM9TrkiQcR4rCN7jp4HA+JA586CxUqoaW1/a9RXFVs7ibbrmlJWIc5ktrUkeI8PlWvd+06w2m5zrZIExc+ItKBHaZK1PKIzhGPd5460F3pVV0Xru16w79uCmRHlxuXo0hG1aRkjPGQeRjrx41aqBSlKBSlKBSlKDnfadJ3ToUUH+jbU4oe8nj9hquxFZjjnxNdFvukod5m+lvyJLbmwIw2U4wPiDWq1oa3toCfSpikg9CpHP+mqHe0M+fJM1hf63Ia+LXrjn1hLaZY9HskVGMFSN5+fP76kyAUkEZBHIrDaEttpQgYSkYAHgK9VdY6RSkV9oUV7eK8293MtS2xVmuW5kYjOnc15DzT8v2VGuyMo9UfWupXW2RrrFMeUFbc5SpJwpJ8x76gUaGgp/rcz4Eo/hqh2+JvbJNsUfRea3JYvLiMvrHy54U/rNxOSa6ro5juNPxfNwFw/M5/ZUYdB28qBMuYR5ZR/DVojMojsoZbGG20hKR5AdK7OP08mG82ye3R48jvY89K0xvrQ0pVsp3JtLx2X+3fVDjraVrYjJU0SM7SQ0CR8q9w2w12/3HukpSV2rccDGVYQMn6D6VdrdpKBbtV3HUjD0ozLg2G3W1rSW0gbeUjbnPqjqT41lvScBvWDuqEuyfTnI3o6mypPd7eOcYzngeNByPszGrjM1CNNrsSZRnKM0XEOd7ncrGNo9nO755qetOk9R2G064nznoJkXKI6tDVtcWQl7C1HAIGPa45P0qzak7MbHfbqboJE+3TVg967AeDfe5xkqyDz8MZ8c1M6T0nbtK292Hb1yXUvud485Jd7xTisYyeg6AdAOlBV+xddrHZqx3ZZDaVO+m7scKySd393bjP3cVQtCl7+Z/WZh5B7xWPMN92nP+mugu9kGmV3N2UhVwZjvL3uwGpASw4c5wRjOPdn4YqxaW0fa9MRp8a3B1TE19Ty2nikpTkY2JAA9XHGDn40HNdGwtb3HQUaFZjpZVmeYW1sfD3eckhYXgY3ZJz761tX2GdpnsQRa7i+w681OStK2FlSNqllQwSB5nwq2SexvTzkl5cWfeILDyty4sWSEt/IFJOPmfdVhvGh7TddKM6acXKYt7GwN906CsBPQblA0H0kQY1v0LIiwmkNMtW1aUJCeAO7NcXlB8/o9QO5z3fp6u9A8u8Vj/PFfoCTBakW12AtSw04yWSQRuCSMfWoez6MtNr0odMhLsu3K3hSZRClK3K3HkAePTigq/aebarsfV6AWRFU3F9B2gYx3iNu3+7n5Zqmdoxx2MaNPua/+lVXeP2OabaafZck3R9paVJabdkJKY5V95A243e85+tS977O7PetMW3T0qROTEt23uVtuIDitqSkbiUkHg+AFBXe3yKwz2eMoZZQhLEtoNBIxsG1QwPlxUdrJTKO0bQS7rgwCyAneMjvDgJz/AHy3XRtYaWg6us5tdydkNMF1Lm6OpKVZGcckEY58q8am0hadTWdq2XRDim2QO5dQoBxsgYyDjHTqCMHyoKN24qiel6USQj037SSU/wDN3WU5+WdtRuujdf56rZ9lqhCZ6GPQvtAL7ndhe72fvYzj5eOKtEfsh062hpTkm5vymn23hLekJU7hHRHs42e7GenPAqwaw0baNXR2m7oh1LrJyzIYXsda+BweOBwQaCnDSutrlrSx3y/O2BCreo/8Et1K1tnqMKTz18x1NNHRGHu2TWMlxsKejpbDSiPZ3JG7Hv4FT+l+zi1adu6bq3Pus2YhBQ2uZJ3BAIwRgAZz789ARyKmLVpeDa9RXW+x3ZCpVzCA8haklCdowNoAyPmTQUixtoa7fLyGkJTutW5WBjJ3Nc/5V1OoGNpSBG1fJ1Qh2SZ0iN6OttSk90E5ScgYzn1R4+dT1ApSlApSlApSlApSlApSlApSlApSlApSlApSlApSlApSlApSlApSlApSlApSlApSlApSlApSlApSlB//2Q=="/>
          <p:cNvSpPr>
            <a:spLocks noChangeAspect="1" noChangeArrowheads="1"/>
          </p:cNvSpPr>
          <p:nvPr/>
        </p:nvSpPr>
        <p:spPr bwMode="auto">
          <a:xfrm>
            <a:off x="63500" y="-319088"/>
            <a:ext cx="2000250" cy="666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sp>
        <p:nvSpPr>
          <p:cNvPr id="4" name="AutoShape 10" descr="data:image/jpeg;base64,/9j/4AAQSkZJRgABAQAAAQABAAD/2wBDAAkGBwgHBgkIBwgKCgkLDRYPDQwMDRsUFRAWIB0iIiAdHx8kKDQsJCYxJx8fLT0tMTU3Ojo6Iys/RD84QzQ5Ojf/2wBDAQoKCg0MDRoPDxo3JR8lNzc3Nzc3Nzc3Nzc3Nzc3Nzc3Nzc3Nzc3Nzc3Nzc3Nzc3Nzc3Nzc3Nzc3Nzc3Nzc3Nzf/wAARCABdARcDASIAAhEBAxEB/8QAHAABAAIDAQEBAAAAAAAAAAAAAAUGAQQHAgMI/8QARhAAAQMDAwEEBwQFCQgDAAAAAQIDBAAFEQYSITEHE0FRFCIyYXGBkRVCktEII7HB0hYXM0RygpOhoiQnNFJUYoPhsrPC/8QAGgEBAAMBAQEAAAAAAAAAAAAAAAEFBgQDAv/EACsRAQACAgECBQMDBQAAAAAAAAABAgMEBRFBEhMxUaEhcYEiYbEyQlJiwf/aAAwDAQACEQMRAD8A7jSlYoM0rGaZoM0rGaZoM0rGaZoM0rGaZoM0rGazQKUpQKUpQKUpQKUpQKUpQKUpQKUpQKUpQKUpQKUpQKUpQKUpQK8rBIODg4616rBqJFEuF0vUOU4wuWvck44bTyPAjitB2+337k50f+JB/wDzVw1FalTmg6wkd+30HTcPKq59iXP/AKNf4k/nWU26buDLNaTaa9unWV7rZda9Im0RE/hFG/6kHSc5/hN/w0GoNR+M5z8Df8NSZsVyP9TX+JP5181afuZ6RFfiT+deXnb3+Nvl1RfU9q/DTGoNQ+M5f+G3/DWf5RX4dZy/8Nv+GvurT128Ia/xJ/OvmrT158IS/wASfzqYvvT2t8pidP8A1+HgalvQ9qev5to/hr7N6luZ6zzn+wj8q11abvR/qC/xp/OvmvTF6PSAv8Sfzp4dye9vlPh0p71+EzF1FcUuJWt/vUZ5QUp5H0q7RJDcmOh5pWULGQa5BNiXKzuIElpbBUMjJBBHyzVr0RfNyjFe9VKjxzwlX/v9tdvH7OXDk8GaesT79pce9pUnF5uLp0/ZeqV5Feq0aiKUpQKUpQKV5StKhlJBHu5rUh3e3TZkqHEmsPSYhAkNNrBU0T0yPCg3aUpQKUpQKUqPu97ttlQyu6zG4yX3O7aLn31eQ99BIUrAOazQKUpQKUpQKUpQKUpQKUpQYxTFZpQYI8qqV61e5AuLsViKhwNYClKWRk/SrYpQSCSeAOa5PIJlT33lffdUv5E8VVcpt316V8E9JlY8dr0y3tN46xEJp3XsxsZNtbwfErVj9lSWm9Yi6zRDlx0MOLB7tSV5Cj5cjrVWWApJSoAg9Qai1tqiSULaWRtUFII4IIqq1+VzTb9c9VtPH62SkxWvSe3q7UKYqK05dUXW3oeOA8n1XU+R8/galSQBWnx5K5KxavpLNXpalprb1hzvW7wfu7rfUNthH7/31A2QKS66E53cAY8/Ctq9Pl+4SXSfbdUflnj/ACr6aYY725x2yPbd3H4Dn91Y/Lac+W3T+6f+tXjiMWr0ntDqLYOxIUcnAya9msCvRrZRHSGSc5u/adIh6nuenoWnn586OpCYyWHc98SkElXq+oBuHPNbuhtfPagusyy3i1KtV3ip3qYUvduTxnqAQRkHxGCDmoLSSUq7dNWFSQSmKnaT4ZDWa9MJ3dv9wCeCq0Dn34RUjcm9pNyl36ZbNIabcvKbecSnu/DYyCRhOR5hQHicHA897Sevkavk3qIxbnYjcFhKtzy/XKlAhSSnHqlKgR1PSqx2M3aBY29RWe9S2os9iet5xUlQb7xIASVc46FJJ/tA+NfHslksz9W68lxFBbEhxbjRT0UlTrpBHx/fQfHsFut2ahrt7FlXJtr89xb9z9IADK+6R6pTjKvZTzn71W3RMu0L1rq5qDZ0QJMdxBlSvSCoPk7iTtIARyCTg8k5qF/R5kx2NJy4rz7bclVzXtZWsBZ/VN9B1+6foa8aVYdlau7TI8bPfOpQhvHiSlwCg3ldp13uj8t3SOlH7rbIasLlqdLfeYHO1O3n4DJ6cDNTtu1/DueiJ+pYUZZVBacU9DcXtUlaRnaVAHrwQcdD0qu9i+obPA0KIM6ZHhSoLjpktvrCFAFRO4g48Dj4jFVrS6FydIdpV4ZbUi3Tg6Y24Ebsd4SQD7lp+YI8KCwr7W7tJtYulq0fJegsIzMkLeIQ2oe0EkJ5A8VY+XjVtVry1I0QnVbgcEUoH6kDK+8zt7v47uPKofRLaP5lWUFAwq2yNySOud+c1ziVEkyf0fIDscnZHnLcfSBnKS4tPPlgqBz7qC6jtVvcS1C8XfRz8e2SGyqJIbkhYUojKAr1chKvBWPEcGo/tVuv23pPRl1LPc+mTmXu63btm5OcZwM/St7tO1TYrl2WKTAnxyucGBHYStO8FLiFKBT1G0DB8qgNZH/dp2e469/H/wDhQdG1trgadmxLVbbe5dL1N5Zhtq24TyNyjg4HB+h5AGa1NM69mS9Q/wAntT2NyzXNxsuR8uhxt4DkhKh44z0yOD0xVL18iVC7YY8g3w2JuVBSli5LYDiEYyFIO4gDnqc8ZHnUxE0q9P1jaJNx7RI91n25XftRkxG0rLeRuHqucA9MkGg6vSlKBSlKBSlKBSlKBSlKBSlKDQvb/o1qlOg4IbIB954FczZIwSPhV219LEaybAfWecSkD4c/uqhxlfqfnWX5u02yxHaI/lf8Xj6YZt7z/Cw6atyLk9KQ97AZwD5KJGD8sVB3CK5Hedjvp2uNqwfzq66FZxb33yP6R3A+AA/fmvOtLR6RH9Pjp/Wspw4APaR/6/Zmpjj+ulXLX+qPr+EU3PBuWpb09Fc0zPVbpaXCT3SvVcA8R5/Kr9cZKWbW/JSoEJaKknPXjiuZwnAdyfdUv9rq+wnrc5knKQ2f+3OSPlXjo8hOGt8dp7TMfd9bup5uSt4/P2V2Ucck/GrFoJnvboXCOGmifgTx+dVaWrLgbB5Jq+dnTGIct8j2nQgfADP7TU8dh8eanX7urkLeXqz+63isnmlYNaxlUfGsdsi3aRdo8Ntu4SU7HpAzuWOOD+EfSibHbUXhd4TEbFxW33apIzuKOOPhwKrd47TbBaLrOtcv0szYqkoDTbJUXlKAICMdeCOtbOi9e2rV65DENEmNMjcuxpKNq0jOM8cdfDwoNq76H01ep3p1ztEV+UcbnSnBXgYG7HXgeNSFtsNqtcp+VbYDEZ+QlKXVNJ27gkYSMdOBVav3aXabTdXrXFh3G6zY5/2hqBHK+548TwPp0qd0xqa26nthn2t4qaSra4hY2raVjJCgenHNBrxNEaag3f7XiWmOzNCysOIBG1R6kDoOprdtlstEadNnW1hhMqUoGU60rJWRnGefeaqTva5YBPeajxrlKhMHD9wjxiplr3k9ce/FQ/6P7iG7BfXlLSGxcFLKzwNuwHP0oLrddBaXu85U2fZozkhZ3LcCdpWffjrUt9j277JVaUw2U29TZaMZCdqNh6jAqkudr9iDy1sQrrItzatrlxaiksoPvPXy8PGrLetXWu0aeZvrjqn7e8UBtxhO7cFdD8KCRj2u3wrT9mMRmmreltSO5HshBzkfDk18bZaLNHtBtlvixvs1QWlTCQFtnPtAg5znPIqrp15ZtUxNQW6zl54Rbe64t9SNqDlJGBnn54rQ7IrnCsvZJGuNyfSxFYW8pxxXh+sIHxJOAAOSaCxxuzvSMZTymbFEBeSUqJRnAPBAz7PHHHhUjK0xZZcGHBk25lyLCIMZog4aI4GOaqLPbDYFNrfkxLpFiEK9HkvRT3cgjJwgjxOPHFTlz15Z7XYLXe5ffph3JSAyQjJG4FQKh4DAoJi92G136KI14hMS2grckOpztPmD1BrSsWi9O2CR6RarTHYkYI77blYB8ielVpHbBpxVyZjFE5ER5W1qeuOUsrOccZ5xnxxxVl1bq21aSt6Jl2eUA4drTTady3FYzwPLHieKCadkMsgF51DYJwCtQGa+gOa4Z2ha0g6mTp+K3DnQZrN1ZeXGmxy2ruzkBQPQjNdS1frG16TaZM9TrkiQcR4rCN7jp4HA+JA586CxUqoaW1/a9RXFVs7ibbrmlJWIc5ktrUkeI8PlWvd+06w2m5zrZIExc+ItKBHaZK1PKIzhGPd5460F3pVV0Xru16w79uCmRHlxuXo0hG1aRkjPGQeRjrx41aqBSlKBSlKBSlKDnfadJ3ToUUH+jbU4oe8nj9hquxFZjjnxNdFvukod5m+lvyJLbmwIw2U4wPiDWq1oa3toCfSpikg9CpHP+mqHe0M+fJM1hf63Ia+LXrjn1hLaZY9HskVGMFSN5+fP76kyAUkEZBHIrDaEttpQgYSkYAHgK9VdY6RSkV9oUV7eK8293MtS2xVmuW5kYjOnc15DzT8v2VGuyMo9UfWupXW2RrrFMeUFbc5SpJwpJ8x76gUaGgp/rcz4Eo/hqh2+JvbJNsUfRea3JYvLiMvrHy54U/rNxOSa6ro5juNPxfNwFw/M5/ZUYdB28qBMuYR5ZR/DVojMojsoZbGG20hKR5AdK7OP08mG82ye3R48jvY89K0xvrQ0pVsp3JtLx2X+3fVDjraVrYjJU0SM7SQ0CR8q9w2w12/3HukpSV2rccDGVYQMn6D6VdrdpKBbtV3HUjD0ozLg2G3W1rSW0gbeUjbnPqjqT41lvScBvWDuqEuyfTnI3o6mypPd7eOcYzngeNByPszGrjM1CNNrsSZRnKM0XEOd7ncrGNo9nO755qetOk9R2G064nznoJkXKI6tDVtcWQl7C1HAIGPa45P0qzak7MbHfbqboJE+3TVg967AeDfe5xkqyDz8MZ8c1M6T0nbtK292Hb1yXUvud485Jd7xTisYyeg6AdAOlBV+xddrHZqx3ZZDaVO+m7scKySd393bjP3cVQtCl7+Z/WZh5B7xWPMN92nP+mugu9kGmV3N2UhVwZjvL3uwGpASw4c5wRjOPdn4YqxaW0fa9MRp8a3B1TE19Ty2nikpTkY2JAA9XHGDn40HNdGwtb3HQUaFZjpZVmeYW1sfD3eckhYXgY3ZJz761tX2GdpnsQRa7i+w681OStK2FlSNqllQwSB5nwq2SexvTzkl5cWfeILDyty4sWSEt/IFJOPmfdVhvGh7TddKM6acXKYt7GwN906CsBPQblA0H0kQY1v0LIiwmkNMtW1aUJCeAO7NcXlB8/o9QO5z3fp6u9A8u8Vj/PFfoCTBakW12AtSw04yWSQRuCSMfWoez6MtNr0odMhLsu3K3hSZRClK3K3HkAePTigq/aebarsfV6AWRFU3F9B2gYx3iNu3+7n5Zqmdoxx2MaNPua/+lVXeP2OabaafZck3R9paVJabdkJKY5V95A243e85+tS977O7PetMW3T0qROTEt23uVtuIDitqSkbiUkHg+AFBXe3yKwz2eMoZZQhLEtoNBIxsG1QwPlxUdrJTKO0bQS7rgwCyAneMjvDgJz/AHy3XRtYaWg6us5tdydkNMF1Lm6OpKVZGcckEY58q8am0hadTWdq2XRDim2QO5dQoBxsgYyDjHTqCMHyoKN24qiel6USQj037SSU/wDN3WU5+WdtRuujdf56rZ9lqhCZ6GPQvtAL7ndhe72fvYzj5eOKtEfsh062hpTkm5vymn23hLekJU7hHRHs42e7GenPAqwaw0baNXR2m7oh1LrJyzIYXsda+BweOBwQaCnDSutrlrSx3y/O2BCreo/8Et1K1tnqMKTz18x1NNHRGHu2TWMlxsKejpbDSiPZ3JG7Hv4FT+l+zi1adu6bq3Pus2YhBQ2uZJ3BAIwRgAZz789ARyKmLVpeDa9RXW+x3ZCpVzCA8haklCdowNoAyPmTQUixtoa7fLyGkJTutW5WBjJ3Nc/5V1OoGNpSBG1fJ1Qh2SZ0iN6OttSk90E5ScgYzn1R4+dT1ApSlApSlApSlApSlApSlApSlApSlApSlApSlApSlApSlApSlApSlApSlApSlApSlApSlApSlApSlB//2Q=="/>
          <p:cNvSpPr>
            <a:spLocks noChangeAspect="1" noChangeArrowheads="1"/>
          </p:cNvSpPr>
          <p:nvPr/>
        </p:nvSpPr>
        <p:spPr bwMode="auto">
          <a:xfrm>
            <a:off x="215900" y="-166688"/>
            <a:ext cx="2000250" cy="666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pic>
        <p:nvPicPr>
          <p:cNvPr id="4108" name="Picture 12" descr="Nationale Nederlanden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0973" y="1263530"/>
            <a:ext cx="2352450" cy="7805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0" name="Picture 14" descr="Interpolis beeldmerk logo in full color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3140968"/>
            <a:ext cx="1456062" cy="1113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2" name="Picture 16" descr="logo-gemeente-den-haag">
            <a:hlinkClick r:id="rId8" tooltip="Gemeente Den Haag kiest voor Rechtsorde.nl"/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3423" y="1357904"/>
            <a:ext cx="1829233" cy="1512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4" name="Picture 18" descr="rabobank">
            <a:hlinkClick r:id="rId10"/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4464" y="5805277"/>
            <a:ext cx="2362123" cy="4606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6" name="Picture 20" descr="http://www.immovator.nl/files/images/kpn_logo%5b1%5d.gif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7036" y="2482606"/>
            <a:ext cx="1291549" cy="7749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8" name="Picture 22" descr="http://dutchtechnologyweek.com/_userdata/images/ING-logo.gif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4647" y="4397482"/>
            <a:ext cx="1848056" cy="458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20" name="Picture 24" descr="http://www.freelance-ict.info/wp-content/uploads/2010/07/Alliander_logo_vierkant.jpg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0171" y="4481039"/>
            <a:ext cx="1580771" cy="1056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22" name="Picture 26" descr="Ministerie van Economische zaken, Landbouw en Innovatie">
            <a:hlinkClick r:id="rId15" tooltip="Ministerie van Economische zaken, Landbouw en Innovatie"/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1344" y="4915648"/>
            <a:ext cx="2227268" cy="1571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28" name="Picture 32" descr="t-mobile"/>
          <p:cNvPicPr>
            <a:picLocks noChangeAspect="1" noChangeArrowheads="1"/>
          </p:cNvPicPr>
          <p:nvPr/>
        </p:nvPicPr>
        <p:blipFill rotWithShape="1"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09" t="31890" r="8894" b="34055"/>
          <a:stretch/>
        </p:blipFill>
        <p:spPr bwMode="auto">
          <a:xfrm>
            <a:off x="1167905" y="4481039"/>
            <a:ext cx="1674146" cy="5676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" descr="http://www.stepstone.nl/upload_NL/offers/htmlfiles/9797/images/Header-FloraHolland-Nieuw.gif?nocache=0.296553336499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6150" y="3432202"/>
            <a:ext cx="4517062" cy="5314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4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3880" y="3227427"/>
            <a:ext cx="1618631" cy="10274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" name="Picture 2" descr="http://www.bakker-hillegom.nl/is-bin/intershop.static/WFS/org-01nl-Site/-/nl_NL/branding/org-01nl-Anonymous/branding.png?brandid=LbDAqAthg.wAAAEoIZobvCm9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5396" y="5471901"/>
            <a:ext cx="1619250" cy="666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3"/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4264" y="1568784"/>
            <a:ext cx="1362075" cy="542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" name="Picture 4" descr="Euler Hermes Logo">
            <a:hlinkClick r:id="rId22"/>
          </p:cNvPr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9611" y="2496587"/>
            <a:ext cx="1638300" cy="514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480692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ep 6"/>
          <p:cNvGrpSpPr/>
          <p:nvPr/>
        </p:nvGrpSpPr>
        <p:grpSpPr>
          <a:xfrm>
            <a:off x="395536" y="231746"/>
            <a:ext cx="8407820" cy="1118150"/>
            <a:chOff x="395536" y="231746"/>
            <a:chExt cx="8407820" cy="1118150"/>
          </a:xfrm>
        </p:grpSpPr>
        <p:pic>
          <p:nvPicPr>
            <p:cNvPr id="8" name="Picture 2" descr="http://www.risa-it.nl/images/logo.jpg">
              <a:hlinkClick r:id="rId2"/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5536" y="231746"/>
              <a:ext cx="1638300" cy="9744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Tekstvak 8"/>
            <p:cNvSpPr txBox="1"/>
            <p:nvPr/>
          </p:nvSpPr>
          <p:spPr>
            <a:xfrm>
              <a:off x="2627783" y="395789"/>
              <a:ext cx="6175573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1"/>
              <a:r>
                <a:rPr lang="nl-NL" sz="3600" dirty="0" smtClean="0">
                  <a:solidFill>
                    <a:schemeClr val="accent1"/>
                  </a:solidFill>
                </a:rPr>
                <a:t>Over </a:t>
              </a:r>
              <a:r>
                <a:rPr lang="nl-NL" sz="3600" dirty="0" err="1" smtClean="0">
                  <a:solidFill>
                    <a:schemeClr val="accent1"/>
                  </a:solidFill>
                </a:rPr>
                <a:t>Securify</a:t>
              </a:r>
              <a:endParaRPr lang="nl-NL" sz="3600" dirty="0">
                <a:solidFill>
                  <a:schemeClr val="accent1"/>
                </a:solidFill>
              </a:endParaRPr>
            </a:p>
            <a:p>
              <a:endParaRPr lang="nl-NL" sz="2000" dirty="0">
                <a:solidFill>
                  <a:schemeClr val="accent1"/>
                </a:solidFill>
              </a:endParaRPr>
            </a:p>
          </p:txBody>
        </p:sp>
        <p:cxnSp>
          <p:nvCxnSpPr>
            <p:cNvPr id="10" name="Rechte verbindingslijn 9"/>
            <p:cNvCxnSpPr/>
            <p:nvPr/>
          </p:nvCxnSpPr>
          <p:spPr>
            <a:xfrm>
              <a:off x="2699792" y="1042120"/>
              <a:ext cx="5832648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jdelijke aanduiding voor inhoud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 smtClean="0"/>
              <a:t>Als bedrijf een nieuwe speler op de markt</a:t>
            </a:r>
          </a:p>
          <a:p>
            <a:r>
              <a:rPr lang="nl-NL" dirty="0" smtClean="0"/>
              <a:t>De mensen hebben meer dan 8 jaar ervaring met de top-bedrijven in Nederland</a:t>
            </a:r>
          </a:p>
          <a:p>
            <a:r>
              <a:rPr lang="nl-NL" dirty="0" smtClean="0"/>
              <a:t>Sterk in web &amp; mobile applicatie penetratietesten</a:t>
            </a:r>
          </a:p>
          <a:p>
            <a:r>
              <a:rPr lang="nl-NL" dirty="0" smtClean="0"/>
              <a:t>Werkt met ontwikkelaars samen</a:t>
            </a:r>
            <a:endParaRPr lang="nl-NL" dirty="0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5589240"/>
            <a:ext cx="3683000" cy="93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404664"/>
            <a:ext cx="1825716" cy="4657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530169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ep 6"/>
          <p:cNvGrpSpPr/>
          <p:nvPr/>
        </p:nvGrpSpPr>
        <p:grpSpPr>
          <a:xfrm>
            <a:off x="395536" y="231746"/>
            <a:ext cx="8407820" cy="1118150"/>
            <a:chOff x="395536" y="231746"/>
            <a:chExt cx="8407820" cy="1118150"/>
          </a:xfrm>
        </p:grpSpPr>
        <p:pic>
          <p:nvPicPr>
            <p:cNvPr id="8" name="Picture 2" descr="http://www.risa-it.nl/images/logo.jpg">
              <a:hlinkClick r:id="rId2"/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5536" y="231746"/>
              <a:ext cx="1638300" cy="9744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Tekstvak 8"/>
            <p:cNvSpPr txBox="1"/>
            <p:nvPr/>
          </p:nvSpPr>
          <p:spPr>
            <a:xfrm>
              <a:off x="2627783" y="395789"/>
              <a:ext cx="6175573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1"/>
              <a:r>
                <a:rPr lang="nl-NL" sz="3600" dirty="0">
                  <a:solidFill>
                    <a:schemeClr val="accent1"/>
                  </a:solidFill>
                </a:rPr>
                <a:t>Introductie Security Testen</a:t>
              </a:r>
            </a:p>
            <a:p>
              <a:endParaRPr lang="nl-NL" sz="2000" dirty="0">
                <a:solidFill>
                  <a:schemeClr val="accent1"/>
                </a:solidFill>
              </a:endParaRPr>
            </a:p>
          </p:txBody>
        </p:sp>
        <p:cxnSp>
          <p:nvCxnSpPr>
            <p:cNvPr id="10" name="Rechte verbindingslijn 9"/>
            <p:cNvCxnSpPr/>
            <p:nvPr/>
          </p:nvCxnSpPr>
          <p:spPr>
            <a:xfrm>
              <a:off x="2699792" y="1042120"/>
              <a:ext cx="5832648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916832"/>
            <a:ext cx="7905756" cy="4612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55576" y="1268760"/>
            <a:ext cx="720296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Security </a:t>
            </a:r>
            <a:r>
              <a:rPr lang="en-US" sz="3600" dirty="0" err="1" smtClean="0"/>
              <a:t>als</a:t>
            </a:r>
            <a:r>
              <a:rPr lang="en-US" sz="3600" dirty="0" smtClean="0"/>
              <a:t> </a:t>
            </a:r>
            <a:r>
              <a:rPr lang="en-US" sz="3600" dirty="0" err="1" smtClean="0"/>
              <a:t>onderdeel</a:t>
            </a:r>
            <a:r>
              <a:rPr lang="en-US" sz="3600" dirty="0" smtClean="0"/>
              <a:t> van het </a:t>
            </a:r>
            <a:r>
              <a:rPr lang="en-US" sz="3600" dirty="0" err="1" smtClean="0"/>
              <a:t>proces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8054811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ep 6"/>
          <p:cNvGrpSpPr/>
          <p:nvPr/>
        </p:nvGrpSpPr>
        <p:grpSpPr>
          <a:xfrm>
            <a:off x="395536" y="231746"/>
            <a:ext cx="8407820" cy="1118150"/>
            <a:chOff x="395536" y="231746"/>
            <a:chExt cx="8407820" cy="1118150"/>
          </a:xfrm>
        </p:grpSpPr>
        <p:pic>
          <p:nvPicPr>
            <p:cNvPr id="8" name="Picture 2" descr="http://www.risa-it.nl/images/logo.jpg">
              <a:hlinkClick r:id="rId2"/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5536" y="231746"/>
              <a:ext cx="1638300" cy="9744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Tekstvak 8"/>
            <p:cNvSpPr txBox="1"/>
            <p:nvPr/>
          </p:nvSpPr>
          <p:spPr>
            <a:xfrm>
              <a:off x="2627783" y="395789"/>
              <a:ext cx="6175573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1"/>
              <a:r>
                <a:rPr lang="nl-NL" sz="3600" dirty="0" smtClean="0">
                  <a:solidFill>
                    <a:schemeClr val="accent1"/>
                  </a:solidFill>
                </a:rPr>
                <a:t>Waar te testen</a:t>
              </a:r>
              <a:endParaRPr lang="nl-NL" sz="3600" dirty="0">
                <a:solidFill>
                  <a:schemeClr val="accent1"/>
                </a:solidFill>
              </a:endParaRPr>
            </a:p>
            <a:p>
              <a:endParaRPr lang="nl-NL" sz="2000" dirty="0">
                <a:solidFill>
                  <a:schemeClr val="accent1"/>
                </a:solidFill>
              </a:endParaRPr>
            </a:p>
          </p:txBody>
        </p:sp>
        <p:cxnSp>
          <p:nvCxnSpPr>
            <p:cNvPr id="10" name="Rechte verbindingslijn 9"/>
            <p:cNvCxnSpPr/>
            <p:nvPr/>
          </p:nvCxnSpPr>
          <p:spPr>
            <a:xfrm>
              <a:off x="2699792" y="1042120"/>
              <a:ext cx="5832648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jdelijke aanduiding voor inhoud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Gebruikerslaag</a:t>
            </a:r>
            <a:endParaRPr lang="en-US" dirty="0"/>
          </a:p>
          <a:p>
            <a:r>
              <a:rPr lang="en-US" dirty="0" err="1" smtClean="0"/>
              <a:t>Applicatielaag</a:t>
            </a:r>
            <a:r>
              <a:rPr lang="en-US" dirty="0" smtClean="0"/>
              <a:t> </a:t>
            </a:r>
            <a:endParaRPr lang="en-US" dirty="0"/>
          </a:p>
          <a:p>
            <a:r>
              <a:rPr lang="en-US" dirty="0" err="1" smtClean="0"/>
              <a:t>Netwerklaag</a:t>
            </a:r>
            <a:endParaRPr lang="en-US" dirty="0" smtClean="0"/>
          </a:p>
          <a:p>
            <a:endParaRPr lang="en-US" dirty="0"/>
          </a:p>
          <a:p>
            <a:pPr lvl="1"/>
            <a:r>
              <a:rPr lang="en-US" dirty="0" err="1" smtClean="0"/>
              <a:t>Geautomatiseerd</a:t>
            </a:r>
            <a:r>
              <a:rPr lang="en-US" dirty="0" smtClean="0"/>
              <a:t> </a:t>
            </a:r>
            <a:endParaRPr lang="en-US" dirty="0"/>
          </a:p>
          <a:p>
            <a:pPr lvl="1"/>
            <a:r>
              <a:rPr lang="en-US" dirty="0"/>
              <a:t>Met tooling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3" name="Down Arrow 2"/>
          <p:cNvSpPr/>
          <p:nvPr/>
        </p:nvSpPr>
        <p:spPr>
          <a:xfrm>
            <a:off x="5076056" y="1700808"/>
            <a:ext cx="1728192" cy="3672408"/>
          </a:xfrm>
          <a:prstGeom prst="downArrow">
            <a:avLst/>
          </a:prstGeom>
          <a:gradFill>
            <a:gsLst>
              <a:gs pos="0">
                <a:schemeClr val="accent1">
                  <a:shade val="51000"/>
                  <a:satMod val="130000"/>
                </a:schemeClr>
              </a:gs>
              <a:gs pos="54000">
                <a:schemeClr val="accent1">
                  <a:shade val="93000"/>
                  <a:satMod val="130000"/>
                </a:schemeClr>
              </a:gs>
              <a:gs pos="100000">
                <a:schemeClr val="tx2">
                  <a:lumMod val="20000"/>
                  <a:lumOff val="80000"/>
                </a:schemeClr>
              </a:gs>
            </a:gsLst>
            <a:lin ang="16200000" scaled="0"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6638236" y="2636912"/>
            <a:ext cx="214214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i="1" dirty="0" err="1" smtClean="0"/>
              <a:t>Techniek</a:t>
            </a:r>
            <a:endParaRPr lang="en-US" sz="4000" i="1" dirty="0" smtClean="0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404664"/>
            <a:ext cx="1825716" cy="4657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509066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ep 6"/>
          <p:cNvGrpSpPr/>
          <p:nvPr/>
        </p:nvGrpSpPr>
        <p:grpSpPr>
          <a:xfrm>
            <a:off x="395536" y="231746"/>
            <a:ext cx="8407820" cy="1118150"/>
            <a:chOff x="395536" y="231746"/>
            <a:chExt cx="8407820" cy="1118150"/>
          </a:xfrm>
        </p:grpSpPr>
        <p:pic>
          <p:nvPicPr>
            <p:cNvPr id="8" name="Picture 2" descr="http://www.risa-it.nl/images/logo.jpg">
              <a:hlinkClick r:id="rId2"/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5536" y="231746"/>
              <a:ext cx="1638300" cy="9744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Tekstvak 8"/>
            <p:cNvSpPr txBox="1"/>
            <p:nvPr/>
          </p:nvSpPr>
          <p:spPr>
            <a:xfrm>
              <a:off x="2627783" y="395789"/>
              <a:ext cx="6175573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1"/>
              <a:r>
                <a:rPr lang="nl-NL" sz="3600" dirty="0" smtClean="0">
                  <a:solidFill>
                    <a:schemeClr val="accent1"/>
                  </a:solidFill>
                </a:rPr>
                <a:t>Malafide input</a:t>
              </a:r>
              <a:endParaRPr lang="nl-NL" sz="3600" dirty="0">
                <a:solidFill>
                  <a:schemeClr val="accent1"/>
                </a:solidFill>
              </a:endParaRPr>
            </a:p>
            <a:p>
              <a:endParaRPr lang="nl-NL" sz="2000" dirty="0">
                <a:solidFill>
                  <a:schemeClr val="accent1"/>
                </a:solidFill>
              </a:endParaRPr>
            </a:p>
          </p:txBody>
        </p:sp>
        <p:cxnSp>
          <p:nvCxnSpPr>
            <p:cNvPr id="10" name="Rechte verbindingslijn 9"/>
            <p:cNvCxnSpPr/>
            <p:nvPr/>
          </p:nvCxnSpPr>
          <p:spPr>
            <a:xfrm>
              <a:off x="2699792" y="1042120"/>
              <a:ext cx="5832648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jdelijke aanduiding voor inhoud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IT security </a:t>
            </a:r>
            <a:r>
              <a:rPr lang="en-US" sz="2800" dirty="0" err="1"/>
              <a:t>wereld</a:t>
            </a:r>
            <a:r>
              <a:rPr lang="en-US" sz="2800" dirty="0"/>
              <a:t> zit </a:t>
            </a:r>
            <a:r>
              <a:rPr lang="en-US" sz="2800" dirty="0" err="1"/>
              <a:t>vol</a:t>
            </a:r>
            <a:r>
              <a:rPr lang="en-US" sz="2800" dirty="0"/>
              <a:t> met </a:t>
            </a:r>
            <a:r>
              <a:rPr lang="en-US" sz="2800" dirty="0" err="1"/>
              <a:t>vreemde</a:t>
            </a:r>
            <a:r>
              <a:rPr lang="en-US" sz="2800" dirty="0"/>
              <a:t> </a:t>
            </a:r>
            <a:r>
              <a:rPr lang="en-US" sz="2800" dirty="0" err="1"/>
              <a:t>termen</a:t>
            </a:r>
            <a:endParaRPr lang="en-US" sz="2800" dirty="0"/>
          </a:p>
          <a:p>
            <a:pPr lvl="2"/>
            <a:r>
              <a:rPr lang="en-US" sz="2000" dirty="0"/>
              <a:t>Reflected/stored/(non-) persistent Cross Site Scripting</a:t>
            </a:r>
          </a:p>
          <a:p>
            <a:pPr lvl="2"/>
            <a:r>
              <a:rPr lang="en-US" sz="2000" dirty="0"/>
              <a:t>Blind/2nd Order </a:t>
            </a:r>
            <a:r>
              <a:rPr lang="en-US" sz="2000" i="1" dirty="0">
                <a:latin typeface="Trebuchet MS Italic" charset="0"/>
                <a:cs typeface="Trebuchet MS Italic" charset="0"/>
                <a:sym typeface="Trebuchet MS Italic" charset="0"/>
              </a:rPr>
              <a:t>&lt;insert tech&gt;</a:t>
            </a:r>
            <a:r>
              <a:rPr lang="en-US" sz="2000" dirty="0"/>
              <a:t> Injection</a:t>
            </a:r>
          </a:p>
          <a:p>
            <a:r>
              <a:rPr lang="en-US" sz="2800" dirty="0" err="1"/>
              <a:t>Meestal</a:t>
            </a:r>
            <a:r>
              <a:rPr lang="en-US" sz="2800" dirty="0"/>
              <a:t> is de </a:t>
            </a:r>
            <a:r>
              <a:rPr lang="en-US" sz="2800" dirty="0" err="1" smtClean="0"/>
              <a:t>oorzaak</a:t>
            </a:r>
            <a:r>
              <a:rPr lang="en-US" sz="2800" dirty="0" smtClean="0"/>
              <a:t>:</a:t>
            </a:r>
          </a:p>
          <a:p>
            <a:pPr marL="0" indent="0" algn="ctr">
              <a:buNone/>
            </a:pPr>
            <a:r>
              <a:rPr lang="en-US" dirty="0" err="1" smtClean="0">
                <a:solidFill>
                  <a:srgbClr val="CE3B00"/>
                </a:solidFill>
              </a:rPr>
              <a:t>Malafide</a:t>
            </a:r>
            <a:r>
              <a:rPr lang="en-US" dirty="0" smtClean="0">
                <a:solidFill>
                  <a:srgbClr val="CE3B00"/>
                </a:solidFill>
              </a:rPr>
              <a:t> </a:t>
            </a:r>
            <a:r>
              <a:rPr lang="en-US" dirty="0" err="1">
                <a:solidFill>
                  <a:srgbClr val="CE3B00"/>
                </a:solidFill>
              </a:rPr>
              <a:t>ongevalideerde</a:t>
            </a:r>
            <a:r>
              <a:rPr lang="en-US" dirty="0">
                <a:solidFill>
                  <a:srgbClr val="CE3B00"/>
                </a:solidFill>
              </a:rPr>
              <a:t> (</a:t>
            </a:r>
            <a:r>
              <a:rPr lang="en-US" dirty="0" err="1">
                <a:solidFill>
                  <a:srgbClr val="CE3B00"/>
                </a:solidFill>
              </a:rPr>
              <a:t>gebruikers</a:t>
            </a:r>
            <a:r>
              <a:rPr lang="en-US" dirty="0">
                <a:solidFill>
                  <a:srgbClr val="CE3B00"/>
                </a:solidFill>
              </a:rPr>
              <a:t>) </a:t>
            </a:r>
            <a:r>
              <a:rPr lang="en-US" dirty="0" err="1">
                <a:solidFill>
                  <a:srgbClr val="CE3B00"/>
                </a:solidFill>
              </a:rPr>
              <a:t>invoer</a:t>
            </a:r>
            <a:endParaRPr lang="en-US" dirty="0">
              <a:solidFill>
                <a:srgbClr val="CE3B00"/>
              </a:solidFill>
            </a:endParaRPr>
          </a:p>
          <a:p>
            <a:r>
              <a:rPr lang="en-US" sz="2800" dirty="0" smtClean="0"/>
              <a:t>Het </a:t>
            </a:r>
            <a:r>
              <a:rPr lang="en-US" sz="2800" dirty="0"/>
              <a:t>is </a:t>
            </a:r>
            <a:r>
              <a:rPr lang="en-US" sz="2800" dirty="0" err="1"/>
              <a:t>een</a:t>
            </a:r>
            <a:r>
              <a:rPr lang="en-US" sz="2800" dirty="0"/>
              <a:t> </a:t>
            </a:r>
            <a:r>
              <a:rPr lang="en-US" sz="2800" dirty="0" err="1"/>
              <a:t>oud</a:t>
            </a:r>
            <a:r>
              <a:rPr lang="en-US" sz="2800" dirty="0"/>
              <a:t> </a:t>
            </a:r>
            <a:r>
              <a:rPr lang="en-US" sz="2800" dirty="0" err="1"/>
              <a:t>probleem</a:t>
            </a:r>
            <a:r>
              <a:rPr lang="en-US" sz="2800" dirty="0"/>
              <a:t>, </a:t>
            </a:r>
            <a:r>
              <a:rPr lang="en-US" sz="2800" dirty="0" err="1"/>
              <a:t>voor</a:t>
            </a:r>
            <a:r>
              <a:rPr lang="en-US" sz="2800" dirty="0"/>
              <a:t> het </a:t>
            </a:r>
            <a:r>
              <a:rPr lang="en-US" sz="2800" dirty="0" err="1" smtClean="0"/>
              <a:t>eerst</a:t>
            </a:r>
            <a:r>
              <a:rPr lang="en-US" sz="2800" dirty="0" smtClean="0"/>
              <a:t> </a:t>
            </a:r>
            <a:r>
              <a:rPr lang="en-US" sz="2800" dirty="0" err="1"/>
              <a:t>onderkend</a:t>
            </a:r>
            <a:r>
              <a:rPr lang="en-US" sz="2800" dirty="0"/>
              <a:t> in de </a:t>
            </a:r>
            <a:r>
              <a:rPr lang="en-US" sz="2800" dirty="0" smtClean="0"/>
              <a:t>telecom</a:t>
            </a:r>
            <a:endParaRPr lang="en-US" sz="2800" dirty="0"/>
          </a:p>
          <a:p>
            <a:pPr marL="0" indent="0">
              <a:buNone/>
            </a:pPr>
            <a:endParaRPr lang="nl-NL" dirty="0"/>
          </a:p>
        </p:txBody>
      </p:sp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4581128"/>
            <a:ext cx="2661816" cy="20943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404664"/>
            <a:ext cx="1825716" cy="4657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596873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ep 6"/>
          <p:cNvGrpSpPr/>
          <p:nvPr/>
        </p:nvGrpSpPr>
        <p:grpSpPr>
          <a:xfrm>
            <a:off x="395536" y="231746"/>
            <a:ext cx="8407820" cy="1118150"/>
            <a:chOff x="395536" y="231746"/>
            <a:chExt cx="8407820" cy="1118150"/>
          </a:xfrm>
        </p:grpSpPr>
        <p:pic>
          <p:nvPicPr>
            <p:cNvPr id="8" name="Picture 2" descr="http://www.risa-it.nl/images/logo.jpg">
              <a:hlinkClick r:id="rId2"/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5536" y="231746"/>
              <a:ext cx="1638300" cy="9744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Tekstvak 8"/>
            <p:cNvSpPr txBox="1"/>
            <p:nvPr/>
          </p:nvSpPr>
          <p:spPr>
            <a:xfrm>
              <a:off x="2627783" y="395789"/>
              <a:ext cx="6175573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1"/>
              <a:r>
                <a:rPr lang="nl-NL" sz="3600" dirty="0" smtClean="0">
                  <a:solidFill>
                    <a:schemeClr val="accent1"/>
                  </a:solidFill>
                </a:rPr>
                <a:t>IN</a:t>
              </a:r>
              <a:r>
                <a:rPr lang="nl-NL" sz="3600" dirty="0">
                  <a:solidFill>
                    <a:schemeClr val="accent1"/>
                  </a:solidFill>
                </a:rPr>
                <a:t>-band </a:t>
              </a:r>
              <a:r>
                <a:rPr lang="nl-NL" sz="3600" dirty="0" err="1">
                  <a:solidFill>
                    <a:schemeClr val="accent1"/>
                  </a:solidFill>
                </a:rPr>
                <a:t>signaling</a:t>
              </a:r>
              <a:endParaRPr lang="nl-NL" sz="3600" dirty="0" smtClean="0">
                <a:solidFill>
                  <a:schemeClr val="accent1"/>
                </a:solidFill>
              </a:endParaRPr>
            </a:p>
            <a:p>
              <a:endParaRPr lang="nl-NL" sz="2000" dirty="0">
                <a:solidFill>
                  <a:schemeClr val="accent1"/>
                </a:solidFill>
              </a:endParaRPr>
            </a:p>
          </p:txBody>
        </p:sp>
        <p:cxnSp>
          <p:nvCxnSpPr>
            <p:cNvPr id="10" name="Rechte verbindingslijn 9"/>
            <p:cNvCxnSpPr/>
            <p:nvPr/>
          </p:nvCxnSpPr>
          <p:spPr>
            <a:xfrm>
              <a:off x="2699792" y="1042120"/>
              <a:ext cx="5832648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jdelijke aanduiding voor inhoud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err="1"/>
              <a:t>Landlijnen</a:t>
            </a:r>
            <a:r>
              <a:rPr lang="en-US" sz="2800" dirty="0"/>
              <a:t> </a:t>
            </a:r>
            <a:r>
              <a:rPr lang="en-US" sz="2800" dirty="0" err="1"/>
              <a:t>gebruiken</a:t>
            </a:r>
            <a:r>
              <a:rPr lang="en-US" sz="2800" dirty="0"/>
              <a:t> </a:t>
            </a:r>
            <a:r>
              <a:rPr lang="en-US" sz="2800" dirty="0" err="1"/>
              <a:t>koperdraad</a:t>
            </a:r>
            <a:r>
              <a:rPr lang="en-US" sz="2800" dirty="0"/>
              <a:t> </a:t>
            </a:r>
            <a:r>
              <a:rPr lang="en-US" sz="2800" dirty="0" err="1"/>
              <a:t>om</a:t>
            </a:r>
            <a:r>
              <a:rPr lang="en-US" sz="2800" dirty="0"/>
              <a:t> </a:t>
            </a:r>
            <a:r>
              <a:rPr lang="en-US" sz="2800" dirty="0" err="1"/>
              <a:t>spraak</a:t>
            </a:r>
            <a:r>
              <a:rPr lang="en-US" sz="2800" dirty="0"/>
              <a:t> </a:t>
            </a:r>
            <a:r>
              <a:rPr lang="en-US" sz="2800" dirty="0" err="1"/>
              <a:t>te</a:t>
            </a:r>
            <a:r>
              <a:rPr lang="en-US" sz="2800" dirty="0"/>
              <a:t> </a:t>
            </a:r>
            <a:r>
              <a:rPr lang="en-US" sz="2800" dirty="0" err="1"/>
              <a:t>versturen</a:t>
            </a:r>
            <a:endParaRPr lang="en-US" sz="2800" dirty="0"/>
          </a:p>
          <a:p>
            <a:r>
              <a:rPr lang="en-US" sz="2800" dirty="0" err="1"/>
              <a:t>Voor</a:t>
            </a:r>
            <a:r>
              <a:rPr lang="en-US" sz="2800" dirty="0"/>
              <a:t> </a:t>
            </a:r>
            <a:r>
              <a:rPr lang="en-US" sz="2800" dirty="0" err="1"/>
              <a:t>normale</a:t>
            </a:r>
            <a:r>
              <a:rPr lang="en-US" sz="2800" dirty="0"/>
              <a:t> </a:t>
            </a:r>
            <a:r>
              <a:rPr lang="en-US" sz="2800" dirty="0" err="1"/>
              <a:t>telefoonlijnen</a:t>
            </a:r>
            <a:r>
              <a:rPr lang="en-US" sz="2800" dirty="0"/>
              <a:t> </a:t>
            </a:r>
            <a:r>
              <a:rPr lang="en-US" sz="2800" dirty="0" err="1"/>
              <a:t>gaat</a:t>
            </a:r>
            <a:r>
              <a:rPr lang="en-US" sz="2800" dirty="0"/>
              <a:t> </a:t>
            </a:r>
            <a:r>
              <a:rPr lang="en-US" sz="2800" dirty="0" err="1"/>
              <a:t>dit</a:t>
            </a:r>
            <a:r>
              <a:rPr lang="en-US" sz="2800" dirty="0"/>
              <a:t> </a:t>
            </a:r>
            <a:r>
              <a:rPr lang="en-US" sz="2800" dirty="0" err="1"/>
              <a:t>goed</a:t>
            </a:r>
            <a:endParaRPr lang="en-US" sz="2800" dirty="0"/>
          </a:p>
          <a:p>
            <a:r>
              <a:rPr lang="en-US" sz="2800" dirty="0" err="1"/>
              <a:t>Voor</a:t>
            </a:r>
            <a:r>
              <a:rPr lang="en-US" sz="2800" dirty="0"/>
              <a:t> </a:t>
            </a:r>
            <a:r>
              <a:rPr lang="en-US" sz="2800" dirty="0" err="1"/>
              <a:t>telefooncellen</a:t>
            </a:r>
            <a:r>
              <a:rPr lang="en-US" sz="2800" dirty="0"/>
              <a:t> is </a:t>
            </a:r>
            <a:r>
              <a:rPr lang="en-US" sz="2800" dirty="0" err="1"/>
              <a:t>dit</a:t>
            </a:r>
            <a:r>
              <a:rPr lang="en-US" sz="2800" dirty="0"/>
              <a:t> </a:t>
            </a:r>
            <a:r>
              <a:rPr lang="en-US" sz="2800" dirty="0" err="1"/>
              <a:t>moeilijker</a:t>
            </a:r>
            <a:r>
              <a:rPr lang="en-US" sz="2800" dirty="0"/>
              <a:t>, hoe </a:t>
            </a:r>
            <a:r>
              <a:rPr lang="en-US" sz="2800" dirty="0" err="1"/>
              <a:t>betaal</a:t>
            </a:r>
            <a:r>
              <a:rPr lang="en-US" sz="2800" dirty="0"/>
              <a:t> je.</a:t>
            </a:r>
          </a:p>
          <a:p>
            <a:pPr lvl="2"/>
            <a:r>
              <a:rPr lang="en-US" dirty="0"/>
              <a:t>De </a:t>
            </a:r>
            <a:r>
              <a:rPr lang="en-US" dirty="0" err="1"/>
              <a:t>centrale</a:t>
            </a:r>
            <a:r>
              <a:rPr lang="en-US" dirty="0"/>
              <a:t> </a:t>
            </a:r>
            <a:r>
              <a:rPr lang="en-US" dirty="0" err="1"/>
              <a:t>moet</a:t>
            </a:r>
            <a:r>
              <a:rPr lang="en-US" dirty="0"/>
              <a:t> </a:t>
            </a:r>
            <a:r>
              <a:rPr lang="en-US" dirty="0" err="1"/>
              <a:t>weten</a:t>
            </a:r>
            <a:r>
              <a:rPr lang="en-US" dirty="0"/>
              <a:t> of en </a:t>
            </a:r>
            <a:r>
              <a:rPr lang="en-US" dirty="0" err="1"/>
              <a:t>hoeveel</a:t>
            </a:r>
            <a:r>
              <a:rPr lang="en-US" dirty="0"/>
              <a:t> </a:t>
            </a:r>
            <a:r>
              <a:rPr lang="en-US" dirty="0" err="1"/>
              <a:t>er</a:t>
            </a:r>
            <a:r>
              <a:rPr lang="en-US" dirty="0"/>
              <a:t> is </a:t>
            </a:r>
            <a:r>
              <a:rPr lang="en-US" dirty="0" err="1"/>
              <a:t>betaald</a:t>
            </a:r>
            <a:endParaRPr lang="en-US" dirty="0"/>
          </a:p>
          <a:p>
            <a:pPr lvl="2"/>
            <a:r>
              <a:rPr lang="en-US" dirty="0"/>
              <a:t>Extra </a:t>
            </a:r>
            <a:r>
              <a:rPr lang="en-US" dirty="0" err="1"/>
              <a:t>koper</a:t>
            </a:r>
            <a:r>
              <a:rPr lang="en-US" dirty="0"/>
              <a:t> ($$$)</a:t>
            </a:r>
          </a:p>
          <a:p>
            <a:pPr lvl="2"/>
            <a:r>
              <a:rPr lang="en-US" dirty="0" err="1"/>
              <a:t>Stemgeluid</a:t>
            </a:r>
            <a:r>
              <a:rPr lang="en-US" dirty="0"/>
              <a:t> zit </a:t>
            </a:r>
            <a:r>
              <a:rPr lang="en-US" dirty="0" err="1"/>
              <a:t>tussen</a:t>
            </a:r>
            <a:r>
              <a:rPr lang="en-US" dirty="0"/>
              <a:t> de 60 to 7000 Hz</a:t>
            </a:r>
          </a:p>
          <a:p>
            <a:pPr lvl="2"/>
            <a:r>
              <a:rPr lang="en-US" dirty="0" err="1"/>
              <a:t>Hogere</a:t>
            </a:r>
            <a:r>
              <a:rPr lang="en-US" dirty="0"/>
              <a:t> </a:t>
            </a:r>
            <a:r>
              <a:rPr lang="en-US" dirty="0" err="1"/>
              <a:t>frequenties</a:t>
            </a:r>
            <a:r>
              <a:rPr lang="en-US" dirty="0"/>
              <a:t> </a:t>
            </a:r>
            <a:r>
              <a:rPr lang="en-US" dirty="0" err="1"/>
              <a:t>voor</a:t>
            </a:r>
            <a:r>
              <a:rPr lang="en-US" dirty="0"/>
              <a:t> </a:t>
            </a:r>
            <a:r>
              <a:rPr lang="en-US" dirty="0" err="1"/>
              <a:t>stuurinformatie</a:t>
            </a:r>
            <a:r>
              <a:rPr lang="en-US" dirty="0"/>
              <a:t> </a:t>
            </a:r>
            <a:r>
              <a:rPr lang="ja-JP" altLang="en-US" dirty="0">
                <a:latin typeface="Arial"/>
              </a:rPr>
              <a:t>“</a:t>
            </a:r>
            <a:r>
              <a:rPr lang="en-US" dirty="0"/>
              <a:t>in-band</a:t>
            </a:r>
            <a:r>
              <a:rPr lang="ja-JP" altLang="en-US" dirty="0">
                <a:latin typeface="Arial"/>
              </a:rPr>
              <a:t>”</a:t>
            </a:r>
            <a:endParaRPr lang="en-US" dirty="0"/>
          </a:p>
          <a:p>
            <a:pPr marL="0" indent="0">
              <a:buNone/>
            </a:pPr>
            <a:endParaRPr lang="nl-NL" dirty="0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404664"/>
            <a:ext cx="1825716" cy="4657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255910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4797152"/>
            <a:ext cx="2160240" cy="26053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" name="Groep 6"/>
          <p:cNvGrpSpPr/>
          <p:nvPr/>
        </p:nvGrpSpPr>
        <p:grpSpPr>
          <a:xfrm>
            <a:off x="395536" y="231746"/>
            <a:ext cx="8407820" cy="1672148"/>
            <a:chOff x="395536" y="231746"/>
            <a:chExt cx="8407820" cy="1672148"/>
          </a:xfrm>
        </p:grpSpPr>
        <p:pic>
          <p:nvPicPr>
            <p:cNvPr id="8" name="Picture 2" descr="http://www.risa-it.nl/images/logo.jpg">
              <a:hlinkClick r:id="rId3"/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5536" y="231746"/>
              <a:ext cx="1638300" cy="9744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Tekstvak 8"/>
            <p:cNvSpPr txBox="1"/>
            <p:nvPr/>
          </p:nvSpPr>
          <p:spPr>
            <a:xfrm>
              <a:off x="2627783" y="395789"/>
              <a:ext cx="6175573" cy="15081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1"/>
              <a:r>
                <a:rPr lang="nl-NL" sz="3600" dirty="0" smtClean="0">
                  <a:solidFill>
                    <a:schemeClr val="accent1"/>
                  </a:solidFill>
                </a:rPr>
                <a:t>IN-band </a:t>
              </a:r>
              <a:r>
                <a:rPr lang="nl-NL" sz="3600" dirty="0" err="1" smtClean="0">
                  <a:solidFill>
                    <a:schemeClr val="accent1"/>
                  </a:solidFill>
                </a:rPr>
                <a:t>signaling</a:t>
              </a:r>
              <a:endParaRPr lang="nl-NL" sz="3600" dirty="0" smtClean="0">
                <a:solidFill>
                  <a:schemeClr val="accent1"/>
                </a:solidFill>
              </a:endParaRPr>
            </a:p>
            <a:p>
              <a:pPr lvl="1"/>
              <a:endParaRPr lang="nl-NL" sz="3600" dirty="0">
                <a:solidFill>
                  <a:schemeClr val="accent1"/>
                </a:solidFill>
              </a:endParaRPr>
            </a:p>
            <a:p>
              <a:endParaRPr lang="nl-NL" sz="2000" dirty="0">
                <a:solidFill>
                  <a:schemeClr val="accent1"/>
                </a:solidFill>
              </a:endParaRPr>
            </a:p>
          </p:txBody>
        </p:sp>
        <p:cxnSp>
          <p:nvCxnSpPr>
            <p:cNvPr id="10" name="Rechte verbindingslijn 9"/>
            <p:cNvCxnSpPr/>
            <p:nvPr/>
          </p:nvCxnSpPr>
          <p:spPr>
            <a:xfrm>
              <a:off x="2699792" y="1042120"/>
              <a:ext cx="5832648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jdelijke aanduiding voor inhoud 1"/>
          <p:cNvSpPr>
            <a:spLocks noGrp="1"/>
          </p:cNvSpPr>
          <p:nvPr>
            <p:ph idx="1"/>
          </p:nvPr>
        </p:nvSpPr>
        <p:spPr>
          <a:xfrm>
            <a:off x="395536" y="1052736"/>
            <a:ext cx="6347048" cy="4525963"/>
          </a:xfrm>
        </p:spPr>
        <p:txBody>
          <a:bodyPr>
            <a:normAutofit fontScale="92500"/>
          </a:bodyPr>
          <a:lstStyle/>
          <a:p>
            <a:r>
              <a:rPr lang="en-US" sz="3000" dirty="0" err="1"/>
              <a:t>Hier</a:t>
            </a:r>
            <a:r>
              <a:rPr lang="en-US" sz="3000" dirty="0"/>
              <a:t> is Phreaking </a:t>
            </a:r>
            <a:r>
              <a:rPr lang="en-US" sz="3000" dirty="0" err="1"/>
              <a:t>ontstaan</a:t>
            </a:r>
            <a:r>
              <a:rPr lang="en-US" sz="3000" dirty="0"/>
              <a:t>: blue boxing</a:t>
            </a:r>
          </a:p>
          <a:p>
            <a:r>
              <a:rPr lang="en-US" sz="3000" dirty="0" err="1"/>
              <a:t>Pionier</a:t>
            </a:r>
            <a:r>
              <a:rPr lang="en-US" sz="3000" dirty="0"/>
              <a:t> is John </a:t>
            </a:r>
            <a:r>
              <a:rPr lang="ja-JP" altLang="en-US" sz="3000" dirty="0">
                <a:latin typeface="Arial"/>
              </a:rPr>
              <a:t>“</a:t>
            </a:r>
            <a:r>
              <a:rPr lang="en-US" sz="3000" dirty="0"/>
              <a:t>Captain Crunch</a:t>
            </a:r>
            <a:r>
              <a:rPr lang="ja-JP" altLang="en-US" sz="3000" dirty="0">
                <a:latin typeface="Arial"/>
              </a:rPr>
              <a:t>”</a:t>
            </a:r>
            <a:r>
              <a:rPr lang="en-US" sz="3000" dirty="0"/>
              <a:t> Draper</a:t>
            </a:r>
          </a:p>
          <a:p>
            <a:r>
              <a:rPr lang="en-US" sz="3000" dirty="0"/>
              <a:t>Met het </a:t>
            </a:r>
            <a:r>
              <a:rPr lang="en-US" sz="3000" dirty="0" err="1"/>
              <a:t>juiste</a:t>
            </a:r>
            <a:r>
              <a:rPr lang="en-US" sz="3000" dirty="0"/>
              <a:t> </a:t>
            </a:r>
            <a:r>
              <a:rPr lang="en-US" sz="3000" dirty="0" err="1"/>
              <a:t>geluid</a:t>
            </a:r>
            <a:r>
              <a:rPr lang="en-US" sz="3000" dirty="0"/>
              <a:t> doe je </a:t>
            </a:r>
            <a:r>
              <a:rPr lang="en-US" sz="3000" dirty="0" err="1"/>
              <a:t>alsof</a:t>
            </a:r>
            <a:r>
              <a:rPr lang="en-US" sz="3000" dirty="0"/>
              <a:t> </a:t>
            </a:r>
            <a:r>
              <a:rPr lang="en-US" sz="3000" dirty="0" err="1"/>
              <a:t>er</a:t>
            </a:r>
            <a:r>
              <a:rPr lang="en-US" sz="3000" dirty="0"/>
              <a:t> is </a:t>
            </a:r>
            <a:r>
              <a:rPr lang="en-US" sz="3000" dirty="0" err="1"/>
              <a:t>betaald</a:t>
            </a:r>
            <a:endParaRPr lang="en-US" sz="3000" dirty="0"/>
          </a:p>
          <a:p>
            <a:r>
              <a:rPr lang="en-US" sz="3000" dirty="0" err="1"/>
              <a:t>Gevolg</a:t>
            </a:r>
            <a:r>
              <a:rPr lang="en-US" sz="3000" dirty="0"/>
              <a:t>: </a:t>
            </a:r>
            <a:r>
              <a:rPr lang="en-US" sz="3000" dirty="0" err="1"/>
              <a:t>een</a:t>
            </a:r>
            <a:r>
              <a:rPr lang="en-US" sz="3000" dirty="0"/>
              <a:t> rat race </a:t>
            </a:r>
            <a:r>
              <a:rPr lang="en-US" sz="3000" dirty="0" err="1"/>
              <a:t>tussen</a:t>
            </a:r>
            <a:r>
              <a:rPr lang="en-US" sz="3000" dirty="0"/>
              <a:t> </a:t>
            </a:r>
            <a:r>
              <a:rPr lang="en-US" sz="3000" dirty="0" err="1"/>
              <a:t>telcos</a:t>
            </a:r>
            <a:r>
              <a:rPr lang="en-US" sz="3000" dirty="0"/>
              <a:t> &amp; </a:t>
            </a:r>
            <a:r>
              <a:rPr lang="en-US" sz="3000" dirty="0" err="1"/>
              <a:t>Phreakers</a:t>
            </a:r>
            <a:endParaRPr lang="en-US" sz="3000" dirty="0"/>
          </a:p>
          <a:p>
            <a:r>
              <a:rPr lang="en-US" sz="3000" dirty="0" err="1"/>
              <a:t>Verschillende</a:t>
            </a:r>
            <a:r>
              <a:rPr lang="en-US" sz="3000" dirty="0"/>
              <a:t> </a:t>
            </a:r>
            <a:r>
              <a:rPr lang="en-US" sz="3000" dirty="0" err="1"/>
              <a:t>frequenties</a:t>
            </a:r>
            <a:r>
              <a:rPr lang="en-US" sz="3000" dirty="0"/>
              <a:t> tov. </a:t>
            </a:r>
            <a:r>
              <a:rPr lang="en-US" sz="3000" dirty="0" err="1"/>
              <a:t>verschillende</a:t>
            </a:r>
            <a:r>
              <a:rPr lang="en-US" sz="3000" dirty="0"/>
              <a:t> </a:t>
            </a:r>
            <a:r>
              <a:rPr lang="en-US" sz="3000" dirty="0" err="1"/>
              <a:t>kleuren</a:t>
            </a:r>
            <a:r>
              <a:rPr lang="en-US" sz="3000" dirty="0"/>
              <a:t> </a:t>
            </a:r>
            <a:r>
              <a:rPr lang="ja-JP" altLang="en-US" sz="3000" dirty="0">
                <a:latin typeface="Arial"/>
              </a:rPr>
              <a:t>‘</a:t>
            </a:r>
            <a:r>
              <a:rPr lang="en-US" sz="3000" dirty="0" err="1"/>
              <a:t>boxen</a:t>
            </a:r>
            <a:r>
              <a:rPr lang="ja-JP" altLang="en-US" sz="3000" dirty="0">
                <a:latin typeface="Arial"/>
              </a:rPr>
              <a:t>’</a:t>
            </a:r>
            <a:endParaRPr lang="en-US" sz="3000" dirty="0"/>
          </a:p>
          <a:p>
            <a:pPr marL="0" indent="0">
              <a:buNone/>
            </a:pPr>
            <a:endParaRPr lang="nl-NL" dirty="0"/>
          </a:p>
        </p:txBody>
      </p:sp>
      <p:pic>
        <p:nvPicPr>
          <p:cNvPr id="1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5301208"/>
            <a:ext cx="2940149" cy="10811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3501008"/>
            <a:ext cx="2316815" cy="27968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188640"/>
            <a:ext cx="2154560" cy="28727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04344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ep 6"/>
          <p:cNvGrpSpPr/>
          <p:nvPr/>
        </p:nvGrpSpPr>
        <p:grpSpPr>
          <a:xfrm>
            <a:off x="395536" y="231746"/>
            <a:ext cx="8407820" cy="1118150"/>
            <a:chOff x="395536" y="231746"/>
            <a:chExt cx="8407820" cy="1118150"/>
          </a:xfrm>
        </p:grpSpPr>
        <p:pic>
          <p:nvPicPr>
            <p:cNvPr id="8" name="Picture 2" descr="http://www.risa-it.nl/images/logo.jpg">
              <a:hlinkClick r:id="rId2"/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5536" y="231746"/>
              <a:ext cx="1638300" cy="9744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Tekstvak 8"/>
            <p:cNvSpPr txBox="1"/>
            <p:nvPr/>
          </p:nvSpPr>
          <p:spPr>
            <a:xfrm>
              <a:off x="2627783" y="395789"/>
              <a:ext cx="6175573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1"/>
              <a:r>
                <a:rPr lang="nl-NL" sz="3600" dirty="0" smtClean="0">
                  <a:solidFill>
                    <a:schemeClr val="accent1"/>
                  </a:solidFill>
                </a:rPr>
                <a:t>IN</a:t>
              </a:r>
              <a:r>
                <a:rPr lang="nl-NL" sz="3600" dirty="0">
                  <a:solidFill>
                    <a:schemeClr val="accent1"/>
                  </a:solidFill>
                </a:rPr>
                <a:t>-band </a:t>
              </a:r>
              <a:r>
                <a:rPr lang="nl-NL" sz="3600" dirty="0" err="1">
                  <a:solidFill>
                    <a:schemeClr val="accent1"/>
                  </a:solidFill>
                </a:rPr>
                <a:t>signaling</a:t>
              </a:r>
              <a:endParaRPr lang="nl-NL" sz="3600" dirty="0" smtClean="0">
                <a:solidFill>
                  <a:schemeClr val="accent1"/>
                </a:solidFill>
              </a:endParaRPr>
            </a:p>
            <a:p>
              <a:endParaRPr lang="nl-NL" sz="2000" dirty="0">
                <a:solidFill>
                  <a:schemeClr val="accent1"/>
                </a:solidFill>
              </a:endParaRPr>
            </a:p>
          </p:txBody>
        </p:sp>
        <p:cxnSp>
          <p:nvCxnSpPr>
            <p:cNvPr id="10" name="Rechte verbindingslijn 9"/>
            <p:cNvCxnSpPr/>
            <p:nvPr/>
          </p:nvCxnSpPr>
          <p:spPr>
            <a:xfrm>
              <a:off x="2699792" y="1042120"/>
              <a:ext cx="5832648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jdelijke aanduiding voor inhoud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In-band signaling mixt </a:t>
            </a:r>
            <a:r>
              <a:rPr lang="en-US" dirty="0" err="1"/>
              <a:t>gegevens</a:t>
            </a:r>
            <a:r>
              <a:rPr lang="en-US" dirty="0"/>
              <a:t> (</a:t>
            </a:r>
            <a:r>
              <a:rPr lang="en-US" dirty="0" err="1"/>
              <a:t>spraak</a:t>
            </a:r>
            <a:r>
              <a:rPr lang="en-US" dirty="0"/>
              <a:t>) met </a:t>
            </a:r>
            <a:r>
              <a:rPr lang="en-US" dirty="0" err="1"/>
              <a:t>opdrachten</a:t>
            </a:r>
            <a:r>
              <a:rPr lang="en-US" dirty="0"/>
              <a:t> ($)</a:t>
            </a:r>
          </a:p>
          <a:p>
            <a:r>
              <a:rPr lang="en-US" dirty="0"/>
              <a:t>In IT </a:t>
            </a:r>
            <a:r>
              <a:rPr lang="en-US" dirty="0" err="1"/>
              <a:t>doen</a:t>
            </a:r>
            <a:r>
              <a:rPr lang="en-US" dirty="0"/>
              <a:t> we </a:t>
            </a:r>
            <a:r>
              <a:rPr lang="en-US" dirty="0" err="1"/>
              <a:t>dit</a:t>
            </a:r>
            <a:r>
              <a:rPr lang="en-US" dirty="0"/>
              <a:t> </a:t>
            </a:r>
            <a:r>
              <a:rPr lang="en-US" dirty="0" err="1"/>
              <a:t>vaak</a:t>
            </a:r>
            <a:endParaRPr lang="en-US" dirty="0"/>
          </a:p>
          <a:p>
            <a:pPr lvl="2"/>
            <a:r>
              <a:rPr lang="en-US" dirty="0"/>
              <a:t>Mix input in output -&gt; Cross Site Scripting</a:t>
            </a:r>
          </a:p>
          <a:p>
            <a:pPr lvl="2"/>
            <a:r>
              <a:rPr lang="en-US" dirty="0"/>
              <a:t>Mix input in queries -&gt; SQL injection</a:t>
            </a:r>
          </a:p>
          <a:p>
            <a:pPr lvl="2"/>
            <a:r>
              <a:rPr lang="en-US" dirty="0"/>
              <a:t>Mix input in messages -&gt; XML injection</a:t>
            </a:r>
          </a:p>
          <a:p>
            <a:r>
              <a:rPr lang="en-US" dirty="0"/>
              <a:t>New tech? </a:t>
            </a:r>
            <a:r>
              <a:rPr lang="en-US" dirty="0" err="1"/>
              <a:t>Nieuwe</a:t>
            </a:r>
            <a:r>
              <a:rPr lang="en-US" dirty="0"/>
              <a:t> </a:t>
            </a:r>
            <a:r>
              <a:rPr lang="en-US" dirty="0" err="1"/>
              <a:t>lekken</a:t>
            </a:r>
            <a:r>
              <a:rPr lang="en-US" dirty="0"/>
              <a:t>!</a:t>
            </a:r>
          </a:p>
          <a:p>
            <a:r>
              <a:rPr lang="en-US" dirty="0"/>
              <a:t>Security </a:t>
            </a:r>
            <a:r>
              <a:rPr lang="en-US" dirty="0" err="1"/>
              <a:t>onderzoekers</a:t>
            </a:r>
            <a:r>
              <a:rPr lang="en-US" dirty="0"/>
              <a:t> </a:t>
            </a:r>
            <a:r>
              <a:rPr lang="en-US" dirty="0" err="1"/>
              <a:t>willen</a:t>
            </a:r>
            <a:r>
              <a:rPr lang="en-US" dirty="0"/>
              <a:t> </a:t>
            </a:r>
            <a:r>
              <a:rPr lang="en-US" dirty="0" err="1"/>
              <a:t>graag</a:t>
            </a:r>
            <a:r>
              <a:rPr lang="en-US" dirty="0"/>
              <a:t> de kudos</a:t>
            </a:r>
          </a:p>
          <a:p>
            <a:r>
              <a:rPr lang="en-US" dirty="0" err="1"/>
              <a:t>Bron</a:t>
            </a:r>
            <a:r>
              <a:rPr lang="en-US" dirty="0"/>
              <a:t> </a:t>
            </a:r>
            <a:r>
              <a:rPr lang="en-US" dirty="0" err="1"/>
              <a:t>blijft</a:t>
            </a:r>
            <a:r>
              <a:rPr lang="en-US" dirty="0"/>
              <a:t> </a:t>
            </a:r>
            <a:r>
              <a:rPr lang="en-US" dirty="0" err="1">
                <a:solidFill>
                  <a:srgbClr val="FF5308"/>
                </a:solidFill>
              </a:rPr>
              <a:t>malafide</a:t>
            </a:r>
            <a:r>
              <a:rPr lang="en-US" dirty="0">
                <a:solidFill>
                  <a:srgbClr val="FF5308"/>
                </a:solidFill>
              </a:rPr>
              <a:t> </a:t>
            </a:r>
            <a:r>
              <a:rPr lang="en-US" dirty="0" err="1">
                <a:solidFill>
                  <a:srgbClr val="FF5308"/>
                </a:solidFill>
              </a:rPr>
              <a:t>invoer</a:t>
            </a:r>
            <a:r>
              <a:rPr lang="en-US" dirty="0">
                <a:solidFill>
                  <a:srgbClr val="FF5308"/>
                </a:solidFill>
              </a:rPr>
              <a:t> </a:t>
            </a:r>
            <a:r>
              <a:rPr lang="en-US" dirty="0"/>
              <a:t>-&gt; </a:t>
            </a:r>
            <a:r>
              <a:rPr lang="en-US" dirty="0" err="1"/>
              <a:t>valideer</a:t>
            </a:r>
            <a:r>
              <a:rPr lang="en-US" dirty="0"/>
              <a:t>!</a:t>
            </a:r>
          </a:p>
          <a:p>
            <a:pPr marL="0" indent="0">
              <a:buNone/>
            </a:pPr>
            <a:endParaRPr lang="nl-NL" dirty="0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404664"/>
            <a:ext cx="1825716" cy="4657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177990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ep 6"/>
          <p:cNvGrpSpPr/>
          <p:nvPr/>
        </p:nvGrpSpPr>
        <p:grpSpPr>
          <a:xfrm>
            <a:off x="395536" y="231746"/>
            <a:ext cx="8407820" cy="1118150"/>
            <a:chOff x="395536" y="231746"/>
            <a:chExt cx="8407820" cy="1118150"/>
          </a:xfrm>
        </p:grpSpPr>
        <p:pic>
          <p:nvPicPr>
            <p:cNvPr id="8" name="Picture 2" descr="http://www.risa-it.nl/images/logo.jpg">
              <a:hlinkClick r:id="rId2"/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5536" y="231746"/>
              <a:ext cx="1638300" cy="9744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Tekstvak 8"/>
            <p:cNvSpPr txBox="1"/>
            <p:nvPr/>
          </p:nvSpPr>
          <p:spPr>
            <a:xfrm>
              <a:off x="2627783" y="395789"/>
              <a:ext cx="6175573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1"/>
              <a:r>
                <a:rPr lang="nl-NL" sz="3600" dirty="0" smtClean="0">
                  <a:solidFill>
                    <a:schemeClr val="accent1"/>
                  </a:solidFill>
                </a:rPr>
                <a:t>Cross-site </a:t>
              </a:r>
              <a:r>
                <a:rPr lang="nl-NL" sz="3600" dirty="0" err="1" smtClean="0">
                  <a:solidFill>
                    <a:schemeClr val="accent1"/>
                  </a:solidFill>
                </a:rPr>
                <a:t>scripting</a:t>
              </a:r>
              <a:endParaRPr lang="nl-NL" sz="3600" dirty="0">
                <a:solidFill>
                  <a:schemeClr val="accent1"/>
                </a:solidFill>
              </a:endParaRPr>
            </a:p>
            <a:p>
              <a:endParaRPr lang="nl-NL" sz="2000" dirty="0">
                <a:solidFill>
                  <a:schemeClr val="accent1"/>
                </a:solidFill>
              </a:endParaRPr>
            </a:p>
          </p:txBody>
        </p:sp>
        <p:cxnSp>
          <p:nvCxnSpPr>
            <p:cNvPr id="10" name="Rechte verbindingslijn 9"/>
            <p:cNvCxnSpPr/>
            <p:nvPr/>
          </p:nvCxnSpPr>
          <p:spPr>
            <a:xfrm>
              <a:off x="2699792" y="1042120"/>
              <a:ext cx="5832648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jdelijke aanduiding voor inhoud 1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25144"/>
          </a:xfrm>
        </p:spPr>
        <p:txBody>
          <a:bodyPr>
            <a:normAutofit fontScale="92500" lnSpcReduction="10000"/>
          </a:bodyPr>
          <a:lstStyle/>
          <a:p>
            <a:r>
              <a:rPr lang="en-US" dirty="0" err="1"/>
              <a:t>Probleem</a:t>
            </a:r>
            <a:r>
              <a:rPr lang="en-US" dirty="0"/>
              <a:t> - </a:t>
            </a:r>
            <a:r>
              <a:rPr lang="en-US" dirty="0" err="1"/>
              <a:t>gebruikersinvoer</a:t>
            </a:r>
            <a:r>
              <a:rPr lang="en-US" dirty="0"/>
              <a:t> </a:t>
            </a:r>
            <a:r>
              <a:rPr lang="en-US" dirty="0" err="1"/>
              <a:t>wordt</a:t>
            </a:r>
            <a:r>
              <a:rPr lang="en-US" dirty="0"/>
              <a:t> </a:t>
            </a:r>
            <a:r>
              <a:rPr lang="en-US" dirty="0" err="1"/>
              <a:t>geïnterpreteerd</a:t>
            </a:r>
            <a:r>
              <a:rPr lang="en-US" dirty="0"/>
              <a:t> </a:t>
            </a:r>
            <a:r>
              <a:rPr lang="en-US" dirty="0" err="1"/>
              <a:t>als</a:t>
            </a:r>
            <a:r>
              <a:rPr lang="en-US" dirty="0"/>
              <a:t> HTML of </a:t>
            </a:r>
            <a:r>
              <a:rPr lang="en-US" dirty="0" err="1"/>
              <a:t>Javascript</a:t>
            </a:r>
            <a:endParaRPr lang="en-US" dirty="0"/>
          </a:p>
          <a:p>
            <a:r>
              <a:rPr lang="en-US" dirty="0" err="1"/>
              <a:t>Vrijwel</a:t>
            </a:r>
            <a:r>
              <a:rPr lang="en-US" dirty="0"/>
              <a:t> </a:t>
            </a:r>
            <a:r>
              <a:rPr lang="en-US" dirty="0" err="1"/>
              <a:t>elke</a:t>
            </a:r>
            <a:r>
              <a:rPr lang="en-US" dirty="0"/>
              <a:t> </a:t>
            </a:r>
            <a:r>
              <a:rPr lang="en-US" dirty="0" err="1"/>
              <a:t>webapplicatie</a:t>
            </a:r>
            <a:r>
              <a:rPr lang="en-US" dirty="0"/>
              <a:t> </a:t>
            </a:r>
            <a:r>
              <a:rPr lang="en-US" dirty="0" err="1"/>
              <a:t>heeft</a:t>
            </a:r>
            <a:r>
              <a:rPr lang="en-US" dirty="0"/>
              <a:t> last van XSS</a:t>
            </a:r>
          </a:p>
          <a:p>
            <a:r>
              <a:rPr lang="en-US" dirty="0"/>
              <a:t>XSS is </a:t>
            </a:r>
            <a:r>
              <a:rPr lang="en-US" dirty="0" err="1"/>
              <a:t>oud</a:t>
            </a:r>
            <a:r>
              <a:rPr lang="en-US" dirty="0"/>
              <a:t> (pre 2000), maar </a:t>
            </a:r>
            <a:r>
              <a:rPr lang="en-US" dirty="0" err="1"/>
              <a:t>nog</a:t>
            </a:r>
            <a:r>
              <a:rPr lang="en-US" dirty="0"/>
              <a:t> steeds </a:t>
            </a:r>
            <a:r>
              <a:rPr lang="en-US" dirty="0" err="1"/>
              <a:t>een</a:t>
            </a:r>
            <a:r>
              <a:rPr lang="en-US" dirty="0"/>
              <a:t> </a:t>
            </a:r>
            <a:r>
              <a:rPr lang="en-US" dirty="0" err="1"/>
              <a:t>groot</a:t>
            </a:r>
            <a:r>
              <a:rPr lang="en-US" dirty="0"/>
              <a:t> </a:t>
            </a:r>
            <a:r>
              <a:rPr lang="en-US" dirty="0" err="1" smtClean="0"/>
              <a:t>probleem</a:t>
            </a:r>
            <a:endParaRPr lang="en-US" dirty="0"/>
          </a:p>
          <a:p>
            <a:r>
              <a:rPr lang="en-US" dirty="0"/>
              <a:t>Via XSS </a:t>
            </a:r>
            <a:r>
              <a:rPr lang="en-US" dirty="0" err="1"/>
              <a:t>kan</a:t>
            </a:r>
            <a:r>
              <a:rPr lang="en-US" dirty="0"/>
              <a:t> je </a:t>
            </a:r>
            <a:r>
              <a:rPr lang="en-US" dirty="0" err="1"/>
              <a:t>o.a</a:t>
            </a:r>
            <a:r>
              <a:rPr lang="en-US" dirty="0"/>
              <a:t>.:</a:t>
            </a:r>
          </a:p>
          <a:p>
            <a:pPr lvl="1"/>
            <a:r>
              <a:rPr lang="en-US" sz="3000" dirty="0"/>
              <a:t>Cookies van de browser </a:t>
            </a:r>
            <a:r>
              <a:rPr lang="en-US" sz="3000" dirty="0" err="1"/>
              <a:t>stelen</a:t>
            </a:r>
            <a:r>
              <a:rPr lang="en-US" sz="3000" dirty="0"/>
              <a:t> (</a:t>
            </a:r>
            <a:r>
              <a:rPr lang="en-US" sz="3000" dirty="0" err="1"/>
              <a:t>SessionID</a:t>
            </a:r>
            <a:r>
              <a:rPr lang="en-US" sz="3000" dirty="0"/>
              <a:t>)</a:t>
            </a:r>
          </a:p>
          <a:p>
            <a:pPr lvl="1"/>
            <a:r>
              <a:rPr lang="en-US" sz="3000" dirty="0"/>
              <a:t>De website </a:t>
            </a:r>
            <a:r>
              <a:rPr lang="en-US" sz="3000" dirty="0" err="1"/>
              <a:t>aanpassen</a:t>
            </a:r>
            <a:r>
              <a:rPr lang="en-US" sz="3000" dirty="0"/>
              <a:t> (nep </a:t>
            </a:r>
            <a:r>
              <a:rPr lang="en-US" sz="3000" dirty="0" err="1"/>
              <a:t>inlogscherm</a:t>
            </a:r>
            <a:r>
              <a:rPr lang="en-US" sz="3000" dirty="0"/>
              <a:t>, phishing)</a:t>
            </a:r>
          </a:p>
          <a:p>
            <a:pPr lvl="1"/>
            <a:r>
              <a:rPr lang="en-US" sz="3000" dirty="0"/>
              <a:t>Code </a:t>
            </a:r>
            <a:r>
              <a:rPr lang="en-US" sz="3000" dirty="0" err="1"/>
              <a:t>injecteren</a:t>
            </a:r>
            <a:r>
              <a:rPr lang="en-US" sz="3000" dirty="0"/>
              <a:t> </a:t>
            </a:r>
            <a:r>
              <a:rPr lang="en-US" sz="3000" dirty="0" err="1"/>
              <a:t>om</a:t>
            </a:r>
            <a:r>
              <a:rPr lang="en-US" sz="3000" dirty="0"/>
              <a:t> de browser </a:t>
            </a:r>
            <a:r>
              <a:rPr lang="en-US" sz="3000" dirty="0" err="1"/>
              <a:t>uit</a:t>
            </a:r>
            <a:r>
              <a:rPr lang="en-US" sz="3000" dirty="0"/>
              <a:t> </a:t>
            </a:r>
            <a:r>
              <a:rPr lang="en-US" sz="3000" dirty="0" err="1"/>
              <a:t>te</a:t>
            </a:r>
            <a:r>
              <a:rPr lang="en-US" sz="3000" dirty="0"/>
              <a:t> </a:t>
            </a:r>
            <a:r>
              <a:rPr lang="en-US" sz="3000" dirty="0" err="1"/>
              <a:t>buiten</a:t>
            </a:r>
            <a:r>
              <a:rPr lang="en-US" sz="3000" dirty="0"/>
              <a:t> (malware)</a:t>
            </a:r>
          </a:p>
          <a:p>
            <a:pPr marL="0" indent="0">
              <a:buNone/>
            </a:pPr>
            <a:endParaRPr lang="nl-NL" sz="3500" dirty="0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404664"/>
            <a:ext cx="1825716" cy="4657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87003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ep 6"/>
          <p:cNvGrpSpPr/>
          <p:nvPr/>
        </p:nvGrpSpPr>
        <p:grpSpPr>
          <a:xfrm>
            <a:off x="395536" y="231746"/>
            <a:ext cx="8407820" cy="1118150"/>
            <a:chOff x="395536" y="231746"/>
            <a:chExt cx="8407820" cy="1118150"/>
          </a:xfrm>
        </p:grpSpPr>
        <p:pic>
          <p:nvPicPr>
            <p:cNvPr id="8" name="Picture 2" descr="http://www.risa-it.nl/images/logo.jpg">
              <a:hlinkClick r:id="rId2"/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5536" y="231746"/>
              <a:ext cx="1638300" cy="9744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Tekstvak 8"/>
            <p:cNvSpPr txBox="1"/>
            <p:nvPr/>
          </p:nvSpPr>
          <p:spPr>
            <a:xfrm>
              <a:off x="2627783" y="395789"/>
              <a:ext cx="6175573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1"/>
              <a:r>
                <a:rPr lang="nl-NL" sz="3600" dirty="0" smtClean="0">
                  <a:solidFill>
                    <a:schemeClr val="accent1"/>
                  </a:solidFill>
                </a:rPr>
                <a:t>Cross-site </a:t>
              </a:r>
              <a:r>
                <a:rPr lang="nl-NL" sz="3600" dirty="0" err="1" smtClean="0">
                  <a:solidFill>
                    <a:schemeClr val="accent1"/>
                  </a:solidFill>
                </a:rPr>
                <a:t>scripting</a:t>
              </a:r>
              <a:endParaRPr lang="nl-NL" sz="3600" dirty="0">
                <a:solidFill>
                  <a:schemeClr val="accent1"/>
                </a:solidFill>
              </a:endParaRPr>
            </a:p>
            <a:p>
              <a:endParaRPr lang="nl-NL" sz="2000" dirty="0">
                <a:solidFill>
                  <a:schemeClr val="accent1"/>
                </a:solidFill>
              </a:endParaRPr>
            </a:p>
          </p:txBody>
        </p:sp>
        <p:cxnSp>
          <p:nvCxnSpPr>
            <p:cNvPr id="10" name="Rechte verbindingslijn 9"/>
            <p:cNvCxnSpPr/>
            <p:nvPr/>
          </p:nvCxnSpPr>
          <p:spPr>
            <a:xfrm>
              <a:off x="2699792" y="1042120"/>
              <a:ext cx="5832648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Rectangle 5"/>
          <p:cNvSpPr>
            <a:spLocks/>
          </p:cNvSpPr>
          <p:nvPr/>
        </p:nvSpPr>
        <p:spPr bwMode="auto">
          <a:xfrm>
            <a:off x="899592" y="2492896"/>
            <a:ext cx="7593571" cy="1224136"/>
          </a:xfrm>
          <a:prstGeom prst="rect">
            <a:avLst/>
          </a:prstGeom>
          <a:noFill/>
          <a:ln>
            <a:noFill/>
          </a:ln>
          <a:effectLst>
            <a:outerShdw blurRad="38100" dist="25399" dir="2700000" algn="ctr" rotWithShape="0">
              <a:schemeClr val="bg2">
                <a:alpha val="74998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rgbClr val="000000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pPr algn="ctr">
              <a:lnSpc>
                <a:spcPct val="140000"/>
              </a:lnSpc>
              <a:spcBef>
                <a:spcPts val="2600"/>
              </a:spcBef>
            </a:pPr>
            <a:r>
              <a:rPr lang="en-US" sz="3600" dirty="0" smtClean="0">
                <a:solidFill>
                  <a:srgbClr val="000000"/>
                </a:solidFill>
                <a:ea typeface="ＭＳ Ｐゴシック" charset="0"/>
                <a:cs typeface="Trebuchet MS" charset="0"/>
                <a:sym typeface="Trebuchet MS" charset="0"/>
              </a:rPr>
              <a:t>XSS</a:t>
            </a:r>
            <a:r>
              <a:rPr lang="en-US" sz="2400" dirty="0" smtClean="0">
                <a:solidFill>
                  <a:srgbClr val="000000"/>
                </a:solidFill>
                <a:ea typeface="ＭＳ Ｐゴシック" charset="0"/>
                <a:cs typeface="Trebuchet MS" charset="0"/>
                <a:sym typeface="Trebuchet MS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ea typeface="ＭＳ Ｐゴシック" charset="0"/>
                <a:cs typeface="Trebuchet MS" charset="0"/>
                <a:sym typeface="Trebuchet MS" charset="0"/>
              </a:rPr>
              <a:t>v</a:t>
            </a:r>
            <a:r>
              <a:rPr lang="en-US" sz="3600" dirty="0" err="1" smtClean="0">
                <a:solidFill>
                  <a:srgbClr val="000000"/>
                </a:solidFill>
                <a:ea typeface="ＭＳ Ｐゴシック" charset="0"/>
                <a:cs typeface="Trebuchet MS" charset="0"/>
                <a:sym typeface="Trebuchet MS" charset="0"/>
              </a:rPr>
              <a:t>oorbeeld</a:t>
            </a:r>
            <a:endParaRPr lang="en-US" sz="2400" dirty="0">
              <a:solidFill>
                <a:srgbClr val="000000"/>
              </a:solidFill>
              <a:ea typeface="ＭＳ Ｐゴシック" charset="0"/>
              <a:cs typeface="Trebuchet MS" charset="0"/>
              <a:sym typeface="Trebuchet MS" charset="0"/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404664"/>
            <a:ext cx="1825716" cy="4657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636198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F3A9BC-A674-3248-9F91-30D0CD71DDFC}" type="slidenum">
              <a:rPr lang="en-US"/>
              <a:pPr/>
              <a:t>22</a:t>
            </a:fld>
            <a:endParaRPr lang="en-US"/>
          </a:p>
        </p:txBody>
      </p:sp>
      <p:pic>
        <p:nvPicPr>
          <p:cNvPr id="655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7969" y="2018109"/>
            <a:ext cx="1268016" cy="12948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5539" name="AutoShape 3"/>
          <p:cNvSpPr>
            <a:spLocks/>
          </p:cNvSpPr>
          <p:nvPr/>
        </p:nvSpPr>
        <p:spPr bwMode="auto">
          <a:xfrm>
            <a:off x="2893219" y="2536031"/>
            <a:ext cx="2464594" cy="214313"/>
          </a:xfrm>
          <a:prstGeom prst="rightArrow">
            <a:avLst>
              <a:gd name="adj1" fmla="val 50000"/>
              <a:gd name="adj2" fmla="val 49993"/>
            </a:avLst>
          </a:prstGeom>
          <a:solidFill>
            <a:srgbClr val="BBE0E3"/>
          </a:solidFill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5540" name="Rectangle 4"/>
          <p:cNvSpPr>
            <a:spLocks/>
          </p:cNvSpPr>
          <p:nvPr/>
        </p:nvSpPr>
        <p:spPr bwMode="auto">
          <a:xfrm>
            <a:off x="3053954" y="2321719"/>
            <a:ext cx="1993514" cy="2541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26788" tIns="26788" rIns="26788" bIns="26788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300">
                <a:solidFill>
                  <a:srgbClr val="000000"/>
                </a:solidFill>
                <a:latin typeface="Times New Roman" charset="0"/>
                <a:ea typeface="ＭＳ Ｐゴシック" charset="0"/>
                <a:cs typeface="Times New Roman" charset="0"/>
                <a:sym typeface="Times New Roman" charset="0"/>
              </a:rPr>
              <a:t>e-mail / chat / facebook / etc.</a:t>
            </a:r>
          </a:p>
        </p:txBody>
      </p:sp>
      <p:pic>
        <p:nvPicPr>
          <p:cNvPr id="65541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4774" y="2143125"/>
            <a:ext cx="964406" cy="7724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5542" name="Rectangle 6"/>
          <p:cNvSpPr>
            <a:spLocks/>
          </p:cNvSpPr>
          <p:nvPr/>
        </p:nvSpPr>
        <p:spPr bwMode="auto">
          <a:xfrm>
            <a:off x="939850" y="2909962"/>
            <a:ext cx="1143020" cy="2541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26788" tIns="26788" rIns="26788" bIns="26788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300">
                <a:solidFill>
                  <a:srgbClr val="000000"/>
                </a:solidFill>
                <a:latin typeface="Times New Roman" charset="0"/>
                <a:ea typeface="ＭＳ Ｐゴシック" charset="0"/>
                <a:cs typeface="Times New Roman" charset="0"/>
                <a:sym typeface="Times New Roman" charset="0"/>
              </a:rPr>
              <a:t>*l33tH@x0r91*</a:t>
            </a:r>
          </a:p>
        </p:txBody>
      </p:sp>
      <p:sp>
        <p:nvSpPr>
          <p:cNvPr id="65543" name="Rectangle 7"/>
          <p:cNvSpPr>
            <a:spLocks/>
          </p:cNvSpPr>
          <p:nvPr/>
        </p:nvSpPr>
        <p:spPr bwMode="auto">
          <a:xfrm>
            <a:off x="1547664" y="4293096"/>
            <a:ext cx="6045398" cy="28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26788" tIns="26788" rIns="26788" bIns="26788"/>
          <a:lstStyle/>
          <a:p>
            <a:pPr>
              <a:lnSpc>
                <a:spcPct val="100000"/>
              </a:lnSpc>
            </a:pPr>
            <a:r>
              <a:rPr lang="en-US"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Times New Roman" charset="0"/>
                <a:sym typeface="Times New Roman" charset="0"/>
              </a:rPr>
              <a:t>Hoi Alice, check deze site, dit is wat je zocht!</a:t>
            </a:r>
          </a:p>
        </p:txBody>
      </p:sp>
      <p:sp>
        <p:nvSpPr>
          <p:cNvPr id="65544" name="Rectangle 8"/>
          <p:cNvSpPr>
            <a:spLocks/>
          </p:cNvSpPr>
          <p:nvPr/>
        </p:nvSpPr>
        <p:spPr bwMode="auto">
          <a:xfrm>
            <a:off x="755576" y="4869160"/>
            <a:ext cx="8090297" cy="3661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rgbClr val="000000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>
              <a:lnSpc>
                <a:spcPct val="100000"/>
              </a:lnSpc>
            </a:pPr>
            <a:r>
              <a:rPr lang="en-US" sz="2100" u="sng" dirty="0">
                <a:solidFill>
                  <a:srgbClr val="0000FF"/>
                </a:solidFill>
                <a:latin typeface="Times New Roman" charset="0"/>
                <a:ea typeface="ＭＳ Ｐゴシック" charset="0"/>
                <a:cs typeface="Times New Roman" charset="0"/>
                <a:sym typeface="Times New Roman" charset="0"/>
                <a:hlinkClick r:id="rId4"/>
              </a:rPr>
              <a:t>https://www.website.nl/logon.jsp?uid=</a:t>
            </a:r>
            <a:r>
              <a:rPr lang="ja-JP" altLang="en-US" sz="2100" u="sng" dirty="0">
                <a:solidFill>
                  <a:srgbClr val="0000FF"/>
                </a:solidFill>
                <a:latin typeface="Arial"/>
                <a:ea typeface="ＭＳ Ｐゴシック" charset="0"/>
                <a:cs typeface="Times New Roman" charset="0"/>
                <a:sym typeface="Times New Roman" charset="0"/>
              </a:rPr>
              <a:t>“</a:t>
            </a:r>
            <a:r>
              <a:rPr lang="en-US" sz="2100" u="sng" dirty="0">
                <a:solidFill>
                  <a:srgbClr val="0000FF"/>
                </a:solidFill>
                <a:latin typeface="Times New Roman" charset="0"/>
                <a:ea typeface="ＭＳ Ｐゴシック" charset="0"/>
                <a:cs typeface="Times New Roman" charset="0"/>
                <a:sym typeface="Times New Roman" charset="0"/>
              </a:rPr>
              <a:t>&gt;&lt;script&gt;alert(</a:t>
            </a:r>
            <a:r>
              <a:rPr lang="ja-JP" altLang="en-US" sz="2100" u="sng" dirty="0">
                <a:solidFill>
                  <a:srgbClr val="0000FF"/>
                </a:solidFill>
                <a:latin typeface="Arial"/>
                <a:ea typeface="ＭＳ Ｐゴシック" charset="0"/>
                <a:cs typeface="Times New Roman" charset="0"/>
                <a:sym typeface="Times New Roman" charset="0"/>
              </a:rPr>
              <a:t>‘</a:t>
            </a:r>
            <a:r>
              <a:rPr lang="en-US" sz="2100" u="sng" dirty="0" err="1">
                <a:solidFill>
                  <a:srgbClr val="0000FF"/>
                </a:solidFill>
                <a:latin typeface="Times New Roman" charset="0"/>
                <a:ea typeface="ＭＳ Ｐゴシック" charset="0"/>
                <a:cs typeface="Times New Roman" charset="0"/>
                <a:sym typeface="Times New Roman" charset="0"/>
              </a:rPr>
              <a:t>xss</a:t>
            </a:r>
            <a:r>
              <a:rPr lang="ja-JP" altLang="en-US" sz="2100" u="sng" dirty="0">
                <a:solidFill>
                  <a:srgbClr val="0000FF"/>
                </a:solidFill>
                <a:latin typeface="Arial"/>
                <a:ea typeface="ＭＳ Ｐゴシック" charset="0"/>
                <a:cs typeface="Times New Roman" charset="0"/>
                <a:sym typeface="Times New Roman" charset="0"/>
              </a:rPr>
              <a:t>’</a:t>
            </a:r>
            <a:r>
              <a:rPr lang="en-US" sz="2100" u="sng" dirty="0">
                <a:solidFill>
                  <a:srgbClr val="0000FF"/>
                </a:solidFill>
                <a:latin typeface="Times New Roman" charset="0"/>
                <a:ea typeface="ＭＳ Ｐゴシック" charset="0"/>
                <a:cs typeface="Times New Roman" charset="0"/>
                <a:sym typeface="Times New Roman" charset="0"/>
              </a:rPr>
              <a:t>)&lt;/script&gt;</a:t>
            </a:r>
          </a:p>
        </p:txBody>
      </p:sp>
      <p:sp>
        <p:nvSpPr>
          <p:cNvPr id="65545" name="Rectangle 9"/>
          <p:cNvSpPr>
            <a:spLocks/>
          </p:cNvSpPr>
          <p:nvPr/>
        </p:nvSpPr>
        <p:spPr bwMode="auto">
          <a:xfrm>
            <a:off x="723305" y="5877272"/>
            <a:ext cx="7688461" cy="504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rgbClr val="000000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>
              <a:lnSpc>
                <a:spcPct val="100000"/>
              </a:lnSpc>
            </a:pPr>
            <a:r>
              <a:rPr lang="en-US" sz="1600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Times New Roman" charset="0"/>
                <a:sym typeface="Times New Roman" charset="0"/>
              </a:rPr>
              <a:t>%1c%3e%3c%73%63%72%69%70%74%3e%61%6c%65%72%74%28%18%78%73%73%19%29%3c%2f%73%63%72%69%70%74%3e</a:t>
            </a:r>
          </a:p>
        </p:txBody>
      </p:sp>
      <p:sp>
        <p:nvSpPr>
          <p:cNvPr id="65546" name="Line 10"/>
          <p:cNvSpPr>
            <a:spLocks noChangeShapeType="1"/>
          </p:cNvSpPr>
          <p:nvPr/>
        </p:nvSpPr>
        <p:spPr bwMode="auto">
          <a:xfrm rot="10800000" flipH="1">
            <a:off x="4860032" y="5373216"/>
            <a:ext cx="867296" cy="474390"/>
          </a:xfrm>
          <a:prstGeom prst="line">
            <a:avLst/>
          </a:prstGeom>
          <a:noFill/>
          <a:ln w="38100" cap="flat">
            <a:solidFill>
              <a:srgbClr val="000000"/>
            </a:solidFill>
            <a:prstDash val="solid"/>
            <a:miter lim="800000"/>
            <a:headEnd type="stealth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5547" name="Rectangle 11"/>
          <p:cNvSpPr>
            <a:spLocks/>
          </p:cNvSpPr>
          <p:nvPr/>
        </p:nvSpPr>
        <p:spPr bwMode="auto">
          <a:xfrm>
            <a:off x="5572125" y="5656957"/>
            <a:ext cx="759023" cy="258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rgbClr val="000000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r>
              <a:rPr lang="en-US" sz="1300">
                <a:ea typeface="ＭＳ Ｐゴシック" charset="0"/>
                <a:cs typeface="Helvetica Neue Light" charset="0"/>
              </a:rPr>
              <a:t>encoded</a:t>
            </a:r>
          </a:p>
        </p:txBody>
      </p:sp>
      <p:grpSp>
        <p:nvGrpSpPr>
          <p:cNvPr id="19" name="Groep 6"/>
          <p:cNvGrpSpPr/>
          <p:nvPr/>
        </p:nvGrpSpPr>
        <p:grpSpPr>
          <a:xfrm>
            <a:off x="395536" y="231746"/>
            <a:ext cx="8407820" cy="1118150"/>
            <a:chOff x="395536" y="231746"/>
            <a:chExt cx="8407820" cy="1118150"/>
          </a:xfrm>
        </p:grpSpPr>
        <p:pic>
          <p:nvPicPr>
            <p:cNvPr id="20" name="Picture 2" descr="http://www.risa-it.nl/images/logo.jpg">
              <a:hlinkClick r:id="rId5"/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5536" y="231746"/>
              <a:ext cx="1638300" cy="9744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1" name="Tekstvak 8"/>
            <p:cNvSpPr txBox="1"/>
            <p:nvPr/>
          </p:nvSpPr>
          <p:spPr>
            <a:xfrm>
              <a:off x="2627783" y="395789"/>
              <a:ext cx="6175573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1"/>
              <a:r>
                <a:rPr lang="nl-NL" sz="3600" dirty="0" smtClean="0">
                  <a:solidFill>
                    <a:schemeClr val="accent1"/>
                  </a:solidFill>
                </a:rPr>
                <a:t>Cross-site </a:t>
              </a:r>
              <a:r>
                <a:rPr lang="nl-NL" sz="3600" dirty="0" err="1" smtClean="0">
                  <a:solidFill>
                    <a:schemeClr val="accent1"/>
                  </a:solidFill>
                </a:rPr>
                <a:t>scripting</a:t>
              </a:r>
              <a:endParaRPr lang="nl-NL" sz="3600" dirty="0">
                <a:solidFill>
                  <a:schemeClr val="accent1"/>
                </a:solidFill>
              </a:endParaRPr>
            </a:p>
            <a:p>
              <a:endParaRPr lang="nl-NL" sz="2000" dirty="0">
                <a:solidFill>
                  <a:schemeClr val="accent1"/>
                </a:solidFill>
              </a:endParaRPr>
            </a:p>
          </p:txBody>
        </p:sp>
        <p:cxnSp>
          <p:nvCxnSpPr>
            <p:cNvPr id="22" name="Rechte verbindingslijn 9"/>
            <p:cNvCxnSpPr/>
            <p:nvPr/>
          </p:nvCxnSpPr>
          <p:spPr>
            <a:xfrm>
              <a:off x="2699792" y="1042120"/>
              <a:ext cx="5832648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404664"/>
            <a:ext cx="1825716" cy="4657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04481779"/>
      </p:ext>
    </p:extLst>
  </p:cSld>
  <p:clrMapOvr>
    <a:masterClrMapping/>
  </p:clrMapOvr>
  <p:transition xmlns:p14="http://schemas.microsoft.com/office/powerpoint/2010/main" spd="med">
    <p:wip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655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539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DDAA8F-E063-0F48-8E1E-3272AA877476}" type="slidenum">
              <a:rPr lang="en-US"/>
              <a:pPr/>
              <a:t>23</a:t>
            </a:fld>
            <a:endParaRPr lang="en-US"/>
          </a:p>
        </p:txBody>
      </p:sp>
      <p:pic>
        <p:nvPicPr>
          <p:cNvPr id="665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7969" y="2018109"/>
            <a:ext cx="1268016" cy="12948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6563" name="AutoShape 3"/>
          <p:cNvSpPr>
            <a:spLocks/>
          </p:cNvSpPr>
          <p:nvPr/>
        </p:nvSpPr>
        <p:spPr bwMode="auto">
          <a:xfrm flipH="1">
            <a:off x="2893219" y="2536031"/>
            <a:ext cx="2464594" cy="214313"/>
          </a:xfrm>
          <a:prstGeom prst="rightArrow">
            <a:avLst>
              <a:gd name="adj1" fmla="val 50000"/>
              <a:gd name="adj2" fmla="val 49993"/>
            </a:avLst>
          </a:prstGeom>
          <a:solidFill>
            <a:srgbClr val="BBE0E3"/>
          </a:solidFill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6564" name="Rectangle 4"/>
          <p:cNvSpPr>
            <a:spLocks/>
          </p:cNvSpPr>
          <p:nvPr/>
        </p:nvSpPr>
        <p:spPr bwMode="auto">
          <a:xfrm>
            <a:off x="3589735" y="2321719"/>
            <a:ext cx="1103866" cy="2541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26788" tIns="26788" rIns="26788" bIns="26788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300">
                <a:solidFill>
                  <a:srgbClr val="000000"/>
                </a:solidFill>
                <a:latin typeface="Times New Roman" charset="0"/>
                <a:ea typeface="ＭＳ Ｐゴシック" charset="0"/>
                <a:cs typeface="Times New Roman" charset="0"/>
                <a:sym typeface="Times New Roman" charset="0"/>
              </a:rPr>
              <a:t>HTTP / HTTPS</a:t>
            </a:r>
          </a:p>
        </p:txBody>
      </p:sp>
      <p:sp>
        <p:nvSpPr>
          <p:cNvPr id="66565" name="Rectangle 5"/>
          <p:cNvSpPr>
            <a:spLocks/>
          </p:cNvSpPr>
          <p:nvPr/>
        </p:nvSpPr>
        <p:spPr bwMode="auto">
          <a:xfrm>
            <a:off x="939850" y="2909962"/>
            <a:ext cx="1139564" cy="2541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26788" tIns="26788" rIns="26788" bIns="26788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300" u="sng">
                <a:solidFill>
                  <a:srgbClr val="000000"/>
                </a:solidFill>
                <a:latin typeface="Times New Roman" charset="0"/>
                <a:ea typeface="ＭＳ Ｐゴシック" charset="0"/>
                <a:cs typeface="Times New Roman" charset="0"/>
                <a:sym typeface="Times New Roman" charset="0"/>
                <a:hlinkClick r:id="rId3"/>
              </a:rPr>
              <a:t>www.website.nl</a:t>
            </a:r>
            <a:endParaRPr lang="en-US" sz="1300" u="sng">
              <a:solidFill>
                <a:srgbClr val="000000"/>
              </a:solidFill>
              <a:latin typeface="Times New Roman" charset="0"/>
              <a:ea typeface="ＭＳ Ｐゴシック" charset="0"/>
              <a:cs typeface="Times New Roman" charset="0"/>
              <a:sym typeface="Times New Roman" charset="0"/>
            </a:endParaRPr>
          </a:p>
        </p:txBody>
      </p:sp>
      <p:sp>
        <p:nvSpPr>
          <p:cNvPr id="66566" name="Rectangle 6"/>
          <p:cNvSpPr>
            <a:spLocks/>
          </p:cNvSpPr>
          <p:nvPr/>
        </p:nvSpPr>
        <p:spPr bwMode="auto">
          <a:xfrm>
            <a:off x="714375" y="3719215"/>
            <a:ext cx="8090297" cy="3661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rgbClr val="000000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>
              <a:lnSpc>
                <a:spcPct val="100000"/>
              </a:lnSpc>
            </a:pPr>
            <a:r>
              <a:rPr lang="en-US" sz="2100" u="sng" dirty="0">
                <a:solidFill>
                  <a:srgbClr val="0000FF"/>
                </a:solidFill>
                <a:latin typeface="Times New Roman" charset="0"/>
                <a:ea typeface="ＭＳ Ｐゴシック" charset="0"/>
                <a:cs typeface="Times New Roman" charset="0"/>
                <a:sym typeface="Times New Roman" charset="0"/>
                <a:hlinkClick r:id="rId4"/>
              </a:rPr>
              <a:t>https://www.website.nl/logon.jsp?uid=</a:t>
            </a:r>
            <a:r>
              <a:rPr lang="ja-JP" altLang="en-US" sz="2100" u="sng" dirty="0">
                <a:solidFill>
                  <a:srgbClr val="0000FF"/>
                </a:solidFill>
                <a:latin typeface="Arial"/>
                <a:ea typeface="ＭＳ Ｐゴシック" charset="0"/>
                <a:cs typeface="Times New Roman" charset="0"/>
                <a:sym typeface="Times New Roman" charset="0"/>
              </a:rPr>
              <a:t>“</a:t>
            </a:r>
            <a:r>
              <a:rPr lang="en-US" sz="2100" u="sng" dirty="0">
                <a:solidFill>
                  <a:srgbClr val="0000FF"/>
                </a:solidFill>
                <a:latin typeface="Times New Roman" charset="0"/>
                <a:ea typeface="ＭＳ Ｐゴシック" charset="0"/>
                <a:cs typeface="Times New Roman" charset="0"/>
                <a:sym typeface="Times New Roman" charset="0"/>
              </a:rPr>
              <a:t>&gt;&lt;script&gt;alert(</a:t>
            </a:r>
            <a:r>
              <a:rPr lang="ja-JP" altLang="en-US" sz="2100" u="sng" dirty="0">
                <a:solidFill>
                  <a:srgbClr val="0000FF"/>
                </a:solidFill>
                <a:latin typeface="Arial"/>
                <a:ea typeface="ＭＳ Ｐゴシック" charset="0"/>
                <a:cs typeface="Times New Roman" charset="0"/>
                <a:sym typeface="Times New Roman" charset="0"/>
              </a:rPr>
              <a:t>‘</a:t>
            </a:r>
            <a:r>
              <a:rPr lang="en-US" sz="2100" u="sng" dirty="0" err="1">
                <a:solidFill>
                  <a:srgbClr val="0000FF"/>
                </a:solidFill>
                <a:latin typeface="Times New Roman" charset="0"/>
                <a:ea typeface="ＭＳ Ｐゴシック" charset="0"/>
                <a:cs typeface="Times New Roman" charset="0"/>
                <a:sym typeface="Times New Roman" charset="0"/>
              </a:rPr>
              <a:t>xss</a:t>
            </a:r>
            <a:r>
              <a:rPr lang="ja-JP" altLang="en-US" sz="2100" u="sng" dirty="0">
                <a:solidFill>
                  <a:srgbClr val="0000FF"/>
                </a:solidFill>
                <a:latin typeface="Arial"/>
                <a:ea typeface="ＭＳ Ｐゴシック" charset="0"/>
                <a:cs typeface="Times New Roman" charset="0"/>
                <a:sym typeface="Times New Roman" charset="0"/>
              </a:rPr>
              <a:t>’</a:t>
            </a:r>
            <a:r>
              <a:rPr lang="en-US" sz="2100" u="sng" dirty="0">
                <a:solidFill>
                  <a:srgbClr val="0000FF"/>
                </a:solidFill>
                <a:latin typeface="Times New Roman" charset="0"/>
                <a:ea typeface="ＭＳ Ｐゴシック" charset="0"/>
                <a:cs typeface="Times New Roman" charset="0"/>
                <a:sym typeface="Times New Roman" charset="0"/>
              </a:rPr>
              <a:t>)&lt;/script&gt;</a:t>
            </a:r>
          </a:p>
        </p:txBody>
      </p:sp>
      <p:pic>
        <p:nvPicPr>
          <p:cNvPr id="66567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4039" y="2107407"/>
            <a:ext cx="1282527" cy="7880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6568" name="AutoShape 8"/>
          <p:cNvSpPr>
            <a:spLocks/>
          </p:cNvSpPr>
          <p:nvPr/>
        </p:nvSpPr>
        <p:spPr bwMode="auto">
          <a:xfrm>
            <a:off x="4857750" y="3643312"/>
            <a:ext cx="3473648" cy="544711"/>
          </a:xfrm>
          <a:prstGeom prst="roundRect">
            <a:avLst>
              <a:gd name="adj" fmla="val 24588"/>
            </a:avLst>
          </a:prstGeom>
          <a:noFill/>
          <a:ln w="25400" cap="flat">
            <a:solidFill>
              <a:srgbClr val="FE4940"/>
            </a:solidFill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6569" name="Line 9"/>
          <p:cNvSpPr>
            <a:spLocks noChangeShapeType="1"/>
          </p:cNvSpPr>
          <p:nvPr/>
        </p:nvSpPr>
        <p:spPr bwMode="auto">
          <a:xfrm flipH="1">
            <a:off x="4263926" y="4313039"/>
            <a:ext cx="1701105" cy="968871"/>
          </a:xfrm>
          <a:prstGeom prst="line">
            <a:avLst/>
          </a:prstGeom>
          <a:noFill/>
          <a:ln w="38100" cap="flat">
            <a:solidFill>
              <a:srgbClr val="000000"/>
            </a:solidFill>
            <a:prstDash val="solid"/>
            <a:miter lim="800000"/>
            <a:headEnd type="stealth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6570" name="Rectangle 10"/>
          <p:cNvSpPr>
            <a:spLocks/>
          </p:cNvSpPr>
          <p:nvPr/>
        </p:nvSpPr>
        <p:spPr bwMode="auto">
          <a:xfrm>
            <a:off x="1547664" y="5366742"/>
            <a:ext cx="5279082" cy="3665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rgbClr val="000000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r>
              <a:rPr lang="en-US" sz="2000" dirty="0" err="1">
                <a:solidFill>
                  <a:schemeClr val="tx1"/>
                </a:solidFill>
                <a:ea typeface="ＭＳ Ｐゴシック" charset="0"/>
                <a:cs typeface="Helvetica Neue Light" charset="0"/>
              </a:rPr>
              <a:t>Malafide</a:t>
            </a:r>
            <a:r>
              <a:rPr lang="en-US" sz="2000" dirty="0">
                <a:solidFill>
                  <a:schemeClr val="tx1"/>
                </a:solidFill>
                <a:ea typeface="ＭＳ Ｐゴシック" charset="0"/>
                <a:cs typeface="Helvetica Neue Light" charset="0"/>
              </a:rPr>
              <a:t> code </a:t>
            </a:r>
            <a:r>
              <a:rPr lang="en-US" sz="2000" dirty="0" err="1">
                <a:solidFill>
                  <a:schemeClr val="tx1"/>
                </a:solidFill>
                <a:ea typeface="ＭＳ Ｐゴシック" charset="0"/>
                <a:cs typeface="Helvetica Neue Light" charset="0"/>
              </a:rPr>
              <a:t>toegevoegd</a:t>
            </a:r>
            <a:r>
              <a:rPr lang="en-US" sz="2000" dirty="0">
                <a:solidFill>
                  <a:schemeClr val="tx1"/>
                </a:solidFill>
                <a:ea typeface="ＭＳ Ｐゴシック" charset="0"/>
                <a:cs typeface="Helvetica Neue Light" charset="0"/>
              </a:rPr>
              <a:t> door the l33dH@x0r91</a:t>
            </a:r>
          </a:p>
        </p:txBody>
      </p:sp>
      <p:grpSp>
        <p:nvGrpSpPr>
          <p:cNvPr id="14" name="Groep 6"/>
          <p:cNvGrpSpPr/>
          <p:nvPr/>
        </p:nvGrpSpPr>
        <p:grpSpPr>
          <a:xfrm>
            <a:off x="395536" y="231746"/>
            <a:ext cx="8407820" cy="1118150"/>
            <a:chOff x="395536" y="231746"/>
            <a:chExt cx="8407820" cy="1118150"/>
          </a:xfrm>
        </p:grpSpPr>
        <p:pic>
          <p:nvPicPr>
            <p:cNvPr id="15" name="Picture 2" descr="http://www.risa-it.nl/images/logo.jpg">
              <a:hlinkClick r:id="rId6"/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5536" y="231746"/>
              <a:ext cx="1638300" cy="9744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" name="Tekstvak 8"/>
            <p:cNvSpPr txBox="1"/>
            <p:nvPr/>
          </p:nvSpPr>
          <p:spPr>
            <a:xfrm>
              <a:off x="2627783" y="395789"/>
              <a:ext cx="6175573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1"/>
              <a:r>
                <a:rPr lang="nl-NL" sz="3600" dirty="0" smtClean="0">
                  <a:solidFill>
                    <a:schemeClr val="accent1"/>
                  </a:solidFill>
                </a:rPr>
                <a:t>Cross-site </a:t>
              </a:r>
              <a:r>
                <a:rPr lang="nl-NL" sz="3600" dirty="0" err="1" smtClean="0">
                  <a:solidFill>
                    <a:schemeClr val="accent1"/>
                  </a:solidFill>
                </a:rPr>
                <a:t>scripting</a:t>
              </a:r>
              <a:endParaRPr lang="nl-NL" sz="3600" dirty="0">
                <a:solidFill>
                  <a:schemeClr val="accent1"/>
                </a:solidFill>
              </a:endParaRPr>
            </a:p>
            <a:p>
              <a:endParaRPr lang="nl-NL" sz="2000" dirty="0">
                <a:solidFill>
                  <a:schemeClr val="accent1"/>
                </a:solidFill>
              </a:endParaRPr>
            </a:p>
          </p:txBody>
        </p:sp>
        <p:cxnSp>
          <p:nvCxnSpPr>
            <p:cNvPr id="17" name="Rechte verbindingslijn 9"/>
            <p:cNvCxnSpPr/>
            <p:nvPr/>
          </p:nvCxnSpPr>
          <p:spPr>
            <a:xfrm>
              <a:off x="2699792" y="1042120"/>
              <a:ext cx="5832648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404664"/>
            <a:ext cx="1825716" cy="4657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42305621"/>
      </p:ext>
    </p:extLst>
  </p:cSld>
  <p:clrMapOvr>
    <a:masterClrMapping/>
  </p:clrMapOvr>
  <p:transition xmlns:p14="http://schemas.microsoft.com/office/powerpoint/2010/main" spd="med">
    <p:wip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665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563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C79F66-97D5-C647-8A2E-2C6F03788FE8}" type="slidenum">
              <a:rPr lang="en-US"/>
              <a:pPr/>
              <a:t>24</a:t>
            </a:fld>
            <a:endParaRPr lang="en-US"/>
          </a:p>
        </p:txBody>
      </p:sp>
      <p:pic>
        <p:nvPicPr>
          <p:cNvPr id="675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7969" y="2018109"/>
            <a:ext cx="1268016" cy="12948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7587" name="AutoShape 3"/>
          <p:cNvSpPr>
            <a:spLocks/>
          </p:cNvSpPr>
          <p:nvPr/>
        </p:nvSpPr>
        <p:spPr bwMode="auto">
          <a:xfrm>
            <a:off x="2893219" y="2536031"/>
            <a:ext cx="2464594" cy="214313"/>
          </a:xfrm>
          <a:prstGeom prst="rightArrow">
            <a:avLst>
              <a:gd name="adj1" fmla="val 50000"/>
              <a:gd name="adj2" fmla="val 49993"/>
            </a:avLst>
          </a:prstGeom>
          <a:solidFill>
            <a:srgbClr val="BBE0E3"/>
          </a:solidFill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7588" name="Rectangle 4"/>
          <p:cNvSpPr>
            <a:spLocks/>
          </p:cNvSpPr>
          <p:nvPr/>
        </p:nvSpPr>
        <p:spPr bwMode="auto">
          <a:xfrm>
            <a:off x="3589735" y="2321719"/>
            <a:ext cx="1103866" cy="2541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26788" tIns="26788" rIns="26788" bIns="26788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300">
                <a:solidFill>
                  <a:srgbClr val="000000"/>
                </a:solidFill>
                <a:latin typeface="Times New Roman" charset="0"/>
                <a:ea typeface="ＭＳ Ｐゴシック" charset="0"/>
                <a:cs typeface="Times New Roman" charset="0"/>
                <a:sym typeface="Times New Roman" charset="0"/>
              </a:rPr>
              <a:t>HTTP / HTTPS</a:t>
            </a:r>
          </a:p>
        </p:txBody>
      </p:sp>
      <p:sp>
        <p:nvSpPr>
          <p:cNvPr id="67589" name="Rectangle 5"/>
          <p:cNvSpPr>
            <a:spLocks/>
          </p:cNvSpPr>
          <p:nvPr/>
        </p:nvSpPr>
        <p:spPr bwMode="auto">
          <a:xfrm>
            <a:off x="939850" y="2909962"/>
            <a:ext cx="1139564" cy="2541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26788" tIns="26788" rIns="26788" bIns="26788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300" u="sng">
                <a:solidFill>
                  <a:srgbClr val="000000"/>
                </a:solidFill>
                <a:latin typeface="Times New Roman" charset="0"/>
                <a:ea typeface="ＭＳ Ｐゴシック" charset="0"/>
                <a:cs typeface="Times New Roman" charset="0"/>
                <a:sym typeface="Times New Roman" charset="0"/>
                <a:hlinkClick r:id="rId3"/>
              </a:rPr>
              <a:t>www.website.nl</a:t>
            </a:r>
            <a:endParaRPr lang="en-US" sz="1300" u="sng">
              <a:solidFill>
                <a:srgbClr val="000000"/>
              </a:solidFill>
              <a:latin typeface="Times New Roman" charset="0"/>
              <a:ea typeface="ＭＳ Ｐゴシック" charset="0"/>
              <a:cs typeface="Times New Roman" charset="0"/>
              <a:sym typeface="Times New Roman" charset="0"/>
            </a:endParaRPr>
          </a:p>
        </p:txBody>
      </p:sp>
      <p:pic>
        <p:nvPicPr>
          <p:cNvPr id="67590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4039" y="2107407"/>
            <a:ext cx="1282527" cy="7880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7591" name="Rectangle 7"/>
          <p:cNvSpPr>
            <a:spLocks/>
          </p:cNvSpPr>
          <p:nvPr/>
        </p:nvSpPr>
        <p:spPr bwMode="auto">
          <a:xfrm>
            <a:off x="1437680" y="3804047"/>
            <a:ext cx="6090047" cy="1750219"/>
          </a:xfrm>
          <a:prstGeom prst="rect">
            <a:avLst/>
          </a:prstGeom>
          <a:solidFill>
            <a:srgbClr val="FFFFFF"/>
          </a:solidFill>
          <a:ln w="25400" cap="flat">
            <a:solidFill>
              <a:srgbClr val="000000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pic>
        <p:nvPicPr>
          <p:cNvPr id="67592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3063" y="4134445"/>
            <a:ext cx="5366742" cy="10894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7593" name="AutoShape 9"/>
          <p:cNvSpPr>
            <a:spLocks/>
          </p:cNvSpPr>
          <p:nvPr/>
        </p:nvSpPr>
        <p:spPr bwMode="auto">
          <a:xfrm>
            <a:off x="4804172" y="4518422"/>
            <a:ext cx="2205633" cy="321469"/>
          </a:xfrm>
          <a:prstGeom prst="roundRect">
            <a:avLst>
              <a:gd name="adj" fmla="val 41667"/>
            </a:avLst>
          </a:prstGeom>
          <a:noFill/>
          <a:ln w="25400" cap="flat">
            <a:solidFill>
              <a:srgbClr val="FE4940"/>
            </a:solidFill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7594" name="Line 10"/>
          <p:cNvSpPr>
            <a:spLocks noChangeShapeType="1"/>
          </p:cNvSpPr>
          <p:nvPr/>
        </p:nvSpPr>
        <p:spPr bwMode="auto">
          <a:xfrm flipH="1">
            <a:off x="4211959" y="4941169"/>
            <a:ext cx="1404192" cy="864095"/>
          </a:xfrm>
          <a:prstGeom prst="line">
            <a:avLst/>
          </a:prstGeom>
          <a:noFill/>
          <a:ln w="38100" cap="flat">
            <a:solidFill>
              <a:srgbClr val="000000"/>
            </a:solidFill>
            <a:prstDash val="solid"/>
            <a:miter lim="800000"/>
            <a:headEnd type="stealth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7595" name="Rectangle 11"/>
          <p:cNvSpPr>
            <a:spLocks/>
          </p:cNvSpPr>
          <p:nvPr/>
        </p:nvSpPr>
        <p:spPr bwMode="auto">
          <a:xfrm>
            <a:off x="995660" y="5848945"/>
            <a:ext cx="7893844" cy="6607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rgbClr val="000000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r>
              <a:rPr lang="en-US" sz="2000" dirty="0">
                <a:solidFill>
                  <a:schemeClr val="tx1"/>
                </a:solidFill>
                <a:ea typeface="ＭＳ Ｐゴシック" charset="0"/>
                <a:cs typeface="Helvetica Neue Light" charset="0"/>
              </a:rPr>
              <a:t>De code is </a:t>
            </a:r>
            <a:r>
              <a:rPr lang="en-US" sz="2000" dirty="0" err="1">
                <a:solidFill>
                  <a:schemeClr val="tx1"/>
                </a:solidFill>
                <a:ea typeface="ＭＳ Ｐゴシック" charset="0"/>
                <a:cs typeface="Helvetica Neue Light" charset="0"/>
              </a:rPr>
              <a:t>geïnjecteerd</a:t>
            </a:r>
            <a:r>
              <a:rPr lang="en-US" sz="2000" dirty="0">
                <a:solidFill>
                  <a:schemeClr val="tx1"/>
                </a:solidFill>
                <a:ea typeface="ＭＳ Ｐゴシック" charset="0"/>
                <a:cs typeface="Helvetica Neue Light" charset="0"/>
              </a:rPr>
              <a:t> in de security-context van </a:t>
            </a:r>
            <a:r>
              <a:rPr lang="en-US" sz="2000" dirty="0" err="1">
                <a:solidFill>
                  <a:schemeClr val="tx1"/>
                </a:solidFill>
                <a:ea typeface="ＭＳ Ｐゴシック" charset="0"/>
                <a:cs typeface="Helvetica Neue Light" charset="0"/>
              </a:rPr>
              <a:t>website.nl</a:t>
            </a:r>
            <a:r>
              <a:rPr lang="en-US" sz="2000" dirty="0">
                <a:solidFill>
                  <a:schemeClr val="tx1"/>
                </a:solidFill>
                <a:ea typeface="ＭＳ Ｐゴシック" charset="0"/>
                <a:cs typeface="Helvetica Neue Light" charset="0"/>
              </a:rPr>
              <a:t> en </a:t>
            </a:r>
            <a:r>
              <a:rPr lang="en-US" sz="2000" dirty="0" err="1">
                <a:solidFill>
                  <a:schemeClr val="tx1"/>
                </a:solidFill>
                <a:ea typeface="ＭＳ Ｐゴシック" charset="0"/>
                <a:cs typeface="Helvetica Neue Light" charset="0"/>
              </a:rPr>
              <a:t>wordt</a:t>
            </a:r>
            <a:r>
              <a:rPr lang="en-US" sz="2000" dirty="0">
                <a:solidFill>
                  <a:schemeClr val="tx1"/>
                </a:solidFill>
                <a:ea typeface="ＭＳ Ｐゴシック" charset="0"/>
                <a:cs typeface="Helvetica Neue Light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a typeface="ＭＳ Ｐゴシック" charset="0"/>
                <a:cs typeface="Helvetica Neue Light" charset="0"/>
              </a:rPr>
              <a:t>uitgevoerd</a:t>
            </a:r>
            <a:r>
              <a:rPr lang="en-US" sz="2000" dirty="0">
                <a:solidFill>
                  <a:schemeClr val="tx1"/>
                </a:solidFill>
                <a:ea typeface="ＭＳ Ｐゴシック" charset="0"/>
                <a:cs typeface="Helvetica Neue Light" charset="0"/>
              </a:rPr>
              <a:t> in de browser van Alice.</a:t>
            </a:r>
          </a:p>
        </p:txBody>
      </p:sp>
      <p:sp>
        <p:nvSpPr>
          <p:cNvPr id="67596" name="Line 12"/>
          <p:cNvSpPr>
            <a:spLocks noChangeShapeType="1"/>
          </p:cNvSpPr>
          <p:nvPr/>
        </p:nvSpPr>
        <p:spPr bwMode="auto">
          <a:xfrm rot="10800000" flipH="1">
            <a:off x="5072062" y="2440037"/>
            <a:ext cx="1764730" cy="1262435"/>
          </a:xfrm>
          <a:prstGeom prst="line">
            <a:avLst/>
          </a:prstGeom>
          <a:noFill/>
          <a:ln w="38100" cap="flat">
            <a:solidFill>
              <a:srgbClr val="000000"/>
            </a:solidFill>
            <a:prstDash val="solid"/>
            <a:miter lim="800000"/>
            <a:headEnd type="stealth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grpSp>
        <p:nvGrpSpPr>
          <p:cNvPr id="16" name="Groep 6"/>
          <p:cNvGrpSpPr/>
          <p:nvPr/>
        </p:nvGrpSpPr>
        <p:grpSpPr>
          <a:xfrm>
            <a:off x="395536" y="231746"/>
            <a:ext cx="8407820" cy="1118150"/>
            <a:chOff x="395536" y="231746"/>
            <a:chExt cx="8407820" cy="1118150"/>
          </a:xfrm>
        </p:grpSpPr>
        <p:pic>
          <p:nvPicPr>
            <p:cNvPr id="17" name="Picture 2" descr="http://www.risa-it.nl/images/logo.jpg">
              <a:hlinkClick r:id="rId6"/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5536" y="231746"/>
              <a:ext cx="1638300" cy="9744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8" name="Tekstvak 8"/>
            <p:cNvSpPr txBox="1"/>
            <p:nvPr/>
          </p:nvSpPr>
          <p:spPr>
            <a:xfrm>
              <a:off x="2627783" y="395789"/>
              <a:ext cx="6175573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1"/>
              <a:r>
                <a:rPr lang="nl-NL" sz="3600" dirty="0" smtClean="0">
                  <a:solidFill>
                    <a:schemeClr val="accent1"/>
                  </a:solidFill>
                </a:rPr>
                <a:t>Cross-site </a:t>
              </a:r>
              <a:r>
                <a:rPr lang="nl-NL" sz="3600" dirty="0" err="1" smtClean="0">
                  <a:solidFill>
                    <a:schemeClr val="accent1"/>
                  </a:solidFill>
                </a:rPr>
                <a:t>scripting</a:t>
              </a:r>
              <a:endParaRPr lang="nl-NL" sz="3600" dirty="0">
                <a:solidFill>
                  <a:schemeClr val="accent1"/>
                </a:solidFill>
              </a:endParaRPr>
            </a:p>
            <a:p>
              <a:endParaRPr lang="nl-NL" sz="2000" dirty="0">
                <a:solidFill>
                  <a:schemeClr val="accent1"/>
                </a:solidFill>
              </a:endParaRPr>
            </a:p>
          </p:txBody>
        </p:sp>
        <p:cxnSp>
          <p:nvCxnSpPr>
            <p:cNvPr id="19" name="Rechte verbindingslijn 9"/>
            <p:cNvCxnSpPr/>
            <p:nvPr/>
          </p:nvCxnSpPr>
          <p:spPr>
            <a:xfrm>
              <a:off x="2699792" y="1042120"/>
              <a:ext cx="5832648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404664"/>
            <a:ext cx="1825716" cy="4657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53449650"/>
      </p:ext>
    </p:extLst>
  </p:cSld>
  <p:clrMapOvr>
    <a:masterClrMapping/>
  </p:clrMapOvr>
  <p:transition xmlns:p14="http://schemas.microsoft.com/office/powerpoint/2010/main" spd="med">
    <p:wip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675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587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ep 6"/>
          <p:cNvGrpSpPr/>
          <p:nvPr/>
        </p:nvGrpSpPr>
        <p:grpSpPr>
          <a:xfrm>
            <a:off x="395536" y="231746"/>
            <a:ext cx="8407820" cy="1118150"/>
            <a:chOff x="395536" y="231746"/>
            <a:chExt cx="8407820" cy="1118150"/>
          </a:xfrm>
        </p:grpSpPr>
        <p:pic>
          <p:nvPicPr>
            <p:cNvPr id="8" name="Picture 2" descr="http://www.risa-it.nl/images/logo.jpg">
              <a:hlinkClick r:id="rId2"/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5536" y="231746"/>
              <a:ext cx="1638300" cy="9744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Tekstvak 8"/>
            <p:cNvSpPr txBox="1"/>
            <p:nvPr/>
          </p:nvSpPr>
          <p:spPr>
            <a:xfrm>
              <a:off x="2627783" y="395789"/>
              <a:ext cx="6175573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1"/>
              <a:r>
                <a:rPr lang="nl-NL" sz="3600" dirty="0" smtClean="0">
                  <a:solidFill>
                    <a:schemeClr val="accent1"/>
                  </a:solidFill>
                </a:rPr>
                <a:t>Onveilige applicatie</a:t>
              </a:r>
              <a:endParaRPr lang="nl-NL" sz="3600" dirty="0">
                <a:solidFill>
                  <a:schemeClr val="accent1"/>
                </a:solidFill>
              </a:endParaRPr>
            </a:p>
            <a:p>
              <a:endParaRPr lang="nl-NL" sz="2000" dirty="0">
                <a:solidFill>
                  <a:schemeClr val="accent1"/>
                </a:solidFill>
              </a:endParaRPr>
            </a:p>
          </p:txBody>
        </p:sp>
        <p:cxnSp>
          <p:nvCxnSpPr>
            <p:cNvPr id="10" name="Rechte verbindingslijn 9"/>
            <p:cNvCxnSpPr/>
            <p:nvPr/>
          </p:nvCxnSpPr>
          <p:spPr>
            <a:xfrm>
              <a:off x="2699792" y="1042120"/>
              <a:ext cx="5832648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jdelijke aanduiding voor inhoud 1"/>
          <p:cNvSpPr>
            <a:spLocks noGrp="1"/>
          </p:cNvSpPr>
          <p:nvPr>
            <p:ph idx="1"/>
          </p:nvPr>
        </p:nvSpPr>
        <p:spPr>
          <a:xfrm>
            <a:off x="457200" y="1600200"/>
            <a:ext cx="8363272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2800" dirty="0"/>
          </a:p>
          <a:p>
            <a:pPr marL="0" indent="0" algn="ctr">
              <a:buNone/>
            </a:pPr>
            <a:r>
              <a:rPr lang="en-US" sz="2800" dirty="0" err="1" smtClean="0"/>
              <a:t>Wifi</a:t>
            </a:r>
            <a:r>
              <a:rPr lang="en-US" sz="2800" dirty="0"/>
              <a:t>:</a:t>
            </a:r>
            <a:r>
              <a:rPr lang="en-US" sz="2800" dirty="0" smtClean="0"/>
              <a:t> Securify</a:t>
            </a:r>
            <a:endParaRPr lang="en-US" dirty="0"/>
          </a:p>
          <a:p>
            <a:pPr marL="0" indent="0" algn="ctr">
              <a:buNone/>
            </a:pPr>
            <a:r>
              <a:rPr lang="en-US" sz="2800" dirty="0" err="1" smtClean="0"/>
              <a:t>Wifi</a:t>
            </a:r>
            <a:r>
              <a:rPr lang="en-US" sz="2800" dirty="0" smtClean="0"/>
              <a:t>: Securify2</a:t>
            </a:r>
          </a:p>
          <a:p>
            <a:pPr marL="0" indent="0" algn="ctr">
              <a:buNone/>
            </a:pPr>
            <a:endParaRPr lang="en-US" sz="2800" dirty="0" smtClean="0"/>
          </a:p>
          <a:p>
            <a:pPr marL="0" indent="0" algn="ctr">
              <a:buNone/>
            </a:pPr>
            <a:r>
              <a:rPr lang="en-US" sz="2800" dirty="0" smtClean="0">
                <a:hlinkClick r:id="rId4"/>
              </a:rPr>
              <a:t>http://mijn.sbank.nl</a:t>
            </a:r>
            <a:endParaRPr lang="en-US" sz="2800" dirty="0" smtClean="0"/>
          </a:p>
          <a:p>
            <a:pPr marL="0" indent="0" algn="ctr">
              <a:buNone/>
            </a:pPr>
            <a:endParaRPr lang="en-US" sz="2800" dirty="0" smtClean="0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332656"/>
            <a:ext cx="1825716" cy="4657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133425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ep 6"/>
          <p:cNvGrpSpPr/>
          <p:nvPr/>
        </p:nvGrpSpPr>
        <p:grpSpPr>
          <a:xfrm>
            <a:off x="395536" y="231746"/>
            <a:ext cx="8407820" cy="974415"/>
            <a:chOff x="395536" y="231746"/>
            <a:chExt cx="8407820" cy="974415"/>
          </a:xfrm>
        </p:grpSpPr>
        <p:pic>
          <p:nvPicPr>
            <p:cNvPr id="8" name="Picture 2" descr="http://www.risa-it.nl/images/logo.jpg">
              <a:hlinkClick r:id="rId2"/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5536" y="231746"/>
              <a:ext cx="1638300" cy="9744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Tekstvak 8"/>
            <p:cNvSpPr txBox="1"/>
            <p:nvPr/>
          </p:nvSpPr>
          <p:spPr>
            <a:xfrm>
              <a:off x="2627783" y="395789"/>
              <a:ext cx="617557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1"/>
              <a:r>
                <a:rPr lang="nl-NL" sz="3600" dirty="0" smtClean="0">
                  <a:solidFill>
                    <a:schemeClr val="accent1"/>
                  </a:solidFill>
                </a:rPr>
                <a:t>Cross-site </a:t>
              </a:r>
              <a:r>
                <a:rPr lang="nl-NL" sz="3600" dirty="0" err="1" smtClean="0">
                  <a:solidFill>
                    <a:schemeClr val="accent1"/>
                  </a:solidFill>
                </a:rPr>
                <a:t>scripting</a:t>
              </a:r>
              <a:endParaRPr lang="nl-NL" sz="2000" dirty="0">
                <a:solidFill>
                  <a:schemeClr val="accent1"/>
                </a:solidFill>
              </a:endParaRPr>
            </a:p>
          </p:txBody>
        </p:sp>
        <p:cxnSp>
          <p:nvCxnSpPr>
            <p:cNvPr id="10" name="Rechte verbindingslijn 9"/>
            <p:cNvCxnSpPr/>
            <p:nvPr/>
          </p:nvCxnSpPr>
          <p:spPr>
            <a:xfrm>
              <a:off x="2699792" y="1042120"/>
              <a:ext cx="5832648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jdelijke aanduiding voor inhoud 1"/>
          <p:cNvSpPr>
            <a:spLocks noGrp="1"/>
          </p:cNvSpPr>
          <p:nvPr>
            <p:ph idx="1"/>
          </p:nvPr>
        </p:nvSpPr>
        <p:spPr>
          <a:xfrm>
            <a:off x="457200" y="1600200"/>
            <a:ext cx="8363272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 err="1" smtClean="0"/>
              <a:t>Opdracht</a:t>
            </a:r>
            <a:r>
              <a:rPr lang="en-US" dirty="0" smtClean="0"/>
              <a:t>: 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err="1" smtClean="0"/>
              <a:t>Ga</a:t>
            </a:r>
            <a:r>
              <a:rPr lang="en-US" dirty="0" smtClean="0"/>
              <a:t> </a:t>
            </a:r>
            <a:r>
              <a:rPr lang="en-US" dirty="0" err="1" smtClean="0"/>
              <a:t>naar</a:t>
            </a:r>
            <a:r>
              <a:rPr lang="en-US" dirty="0" smtClean="0"/>
              <a:t> de test-</a:t>
            </a:r>
            <a:r>
              <a:rPr lang="en-US" dirty="0" err="1" smtClean="0"/>
              <a:t>applicatie</a:t>
            </a:r>
            <a:r>
              <a:rPr lang="en-US" dirty="0" smtClean="0"/>
              <a:t>,</a:t>
            </a:r>
          </a:p>
          <a:p>
            <a:pPr marL="0" indent="0" algn="ctr">
              <a:buNone/>
            </a:pPr>
            <a:r>
              <a:rPr lang="en-US" dirty="0"/>
              <a:t>	</a:t>
            </a:r>
            <a:r>
              <a:rPr lang="en-US" dirty="0" err="1" smtClean="0"/>
              <a:t>vind</a:t>
            </a:r>
            <a:r>
              <a:rPr lang="en-US" dirty="0" smtClean="0"/>
              <a:t> </a:t>
            </a:r>
            <a:r>
              <a:rPr lang="en-US" dirty="0" err="1" smtClean="0"/>
              <a:t>zo</a:t>
            </a:r>
            <a:r>
              <a:rPr lang="en-US" dirty="0" smtClean="0"/>
              <a:t> </a:t>
            </a:r>
            <a:r>
              <a:rPr lang="en-US" dirty="0" err="1" smtClean="0"/>
              <a:t>veel</a:t>
            </a:r>
            <a:r>
              <a:rPr lang="en-US" dirty="0" smtClean="0"/>
              <a:t> </a:t>
            </a:r>
            <a:r>
              <a:rPr lang="en-US" dirty="0" err="1" smtClean="0"/>
              <a:t>mogelijk</a:t>
            </a:r>
            <a:r>
              <a:rPr lang="en-US" dirty="0" smtClean="0"/>
              <a:t> XSS</a:t>
            </a:r>
          </a:p>
          <a:p>
            <a:pPr marL="0" indent="0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 err="1" smtClean="0"/>
              <a:t>Houd</a:t>
            </a:r>
            <a:r>
              <a:rPr lang="en-US" dirty="0" smtClean="0"/>
              <a:t> </a:t>
            </a:r>
            <a:r>
              <a:rPr lang="en-US" dirty="0" err="1" smtClean="0"/>
              <a:t>bij</a:t>
            </a:r>
            <a:r>
              <a:rPr lang="en-US" dirty="0" smtClean="0"/>
              <a:t> hoe je de XSS </a:t>
            </a:r>
            <a:r>
              <a:rPr lang="en-US" dirty="0" err="1" smtClean="0"/>
              <a:t>hebt</a:t>
            </a:r>
            <a:r>
              <a:rPr lang="en-US" dirty="0" smtClean="0"/>
              <a:t> </a:t>
            </a:r>
            <a:r>
              <a:rPr lang="en-US" dirty="0" err="1" smtClean="0"/>
              <a:t>getest</a:t>
            </a:r>
            <a:endParaRPr lang="en-US" dirty="0" smtClean="0"/>
          </a:p>
          <a:p>
            <a:pPr marL="0" indent="0">
              <a:buNone/>
            </a:pPr>
            <a:endParaRPr lang="en-US" dirty="0" smtClean="0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404664"/>
            <a:ext cx="1825716" cy="4657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637297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ep 6"/>
          <p:cNvGrpSpPr/>
          <p:nvPr/>
        </p:nvGrpSpPr>
        <p:grpSpPr>
          <a:xfrm>
            <a:off x="395536" y="231746"/>
            <a:ext cx="8407820" cy="1118150"/>
            <a:chOff x="395536" y="231746"/>
            <a:chExt cx="8407820" cy="1118150"/>
          </a:xfrm>
        </p:grpSpPr>
        <p:pic>
          <p:nvPicPr>
            <p:cNvPr id="8" name="Picture 2" descr="http://www.risa-it.nl/images/logo.jpg">
              <a:hlinkClick r:id="rId2"/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5536" y="231746"/>
              <a:ext cx="1638300" cy="9744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Tekstvak 8"/>
            <p:cNvSpPr txBox="1"/>
            <p:nvPr/>
          </p:nvSpPr>
          <p:spPr>
            <a:xfrm>
              <a:off x="2627783" y="395789"/>
              <a:ext cx="6175573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1"/>
              <a:r>
                <a:rPr lang="nl-NL" sz="3600" dirty="0" smtClean="0">
                  <a:solidFill>
                    <a:schemeClr val="accent1"/>
                  </a:solidFill>
                </a:rPr>
                <a:t>Cross-site </a:t>
              </a:r>
              <a:r>
                <a:rPr lang="nl-NL" sz="3600" dirty="0" err="1" smtClean="0">
                  <a:solidFill>
                    <a:schemeClr val="accent1"/>
                  </a:solidFill>
                </a:rPr>
                <a:t>scripting</a:t>
              </a:r>
              <a:endParaRPr lang="nl-NL" sz="3600" dirty="0">
                <a:solidFill>
                  <a:schemeClr val="accent1"/>
                </a:solidFill>
              </a:endParaRPr>
            </a:p>
            <a:p>
              <a:endParaRPr lang="nl-NL" sz="2000" dirty="0">
                <a:solidFill>
                  <a:schemeClr val="accent1"/>
                </a:solidFill>
              </a:endParaRPr>
            </a:p>
          </p:txBody>
        </p:sp>
        <p:cxnSp>
          <p:nvCxnSpPr>
            <p:cNvPr id="10" name="Rechte verbindingslijn 9"/>
            <p:cNvCxnSpPr/>
            <p:nvPr/>
          </p:nvCxnSpPr>
          <p:spPr>
            <a:xfrm>
              <a:off x="2699792" y="1042120"/>
              <a:ext cx="5832648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jdelijke aanduiding voor inhoud 1"/>
          <p:cNvSpPr>
            <a:spLocks noGrp="1"/>
          </p:cNvSpPr>
          <p:nvPr>
            <p:ph idx="1"/>
          </p:nvPr>
        </p:nvSpPr>
        <p:spPr>
          <a:xfrm>
            <a:off x="457200" y="1600200"/>
            <a:ext cx="8363272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dirty="0" err="1" smtClean="0"/>
              <a:t>Bevindingen</a:t>
            </a:r>
            <a:endParaRPr lang="en-US" dirty="0" smtClean="0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404664"/>
            <a:ext cx="1825716" cy="4657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2286000" y="2551837"/>
            <a:ext cx="4572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i="1" dirty="0" err="1" smtClean="0"/>
              <a:t>Gevonden</a:t>
            </a:r>
            <a:r>
              <a:rPr lang="en-US" i="1" dirty="0" smtClean="0"/>
              <a:t> </a:t>
            </a:r>
            <a:r>
              <a:rPr lang="en-US" i="1" dirty="0" err="1" smtClean="0"/>
              <a:t>testpatronen</a:t>
            </a:r>
            <a:r>
              <a:rPr lang="en-US" i="1" dirty="0" smtClean="0"/>
              <a:t>:</a:t>
            </a:r>
          </a:p>
          <a:p>
            <a:endParaRPr lang="en-US" i="1" dirty="0" smtClean="0"/>
          </a:p>
          <a:p>
            <a:r>
              <a:rPr lang="en-US" dirty="0" smtClean="0"/>
              <a:t>"</a:t>
            </a:r>
            <a:r>
              <a:rPr lang="en-US" dirty="0"/>
              <a:t>&gt;&lt;h1&gt;text&lt;/h1&gt;</a:t>
            </a:r>
          </a:p>
          <a:p>
            <a:r>
              <a:rPr lang="en-US" dirty="0"/>
              <a:t>&lt;style&gt;body{ visibility: hidden;}&lt;/style&gt;</a:t>
            </a:r>
          </a:p>
          <a:p>
            <a:endParaRPr lang="en-US" dirty="0"/>
          </a:p>
          <a:p>
            <a:r>
              <a:rPr lang="en-US" dirty="0"/>
              <a:t>"&gt;&lt;</a:t>
            </a:r>
            <a:r>
              <a:rPr lang="en-US" dirty="0" err="1"/>
              <a:t>willekeurige</a:t>
            </a:r>
            <a:r>
              <a:rPr lang="en-US" dirty="0"/>
              <a:t> tag&gt;.....</a:t>
            </a:r>
          </a:p>
          <a:p>
            <a:endParaRPr lang="en-US" dirty="0"/>
          </a:p>
          <a:p>
            <a:r>
              <a:rPr lang="en-US" dirty="0"/>
              <a:t>"&gt;&lt;</a:t>
            </a:r>
            <a:r>
              <a:rPr lang="en-US" dirty="0" err="1"/>
              <a:t>iframe</a:t>
            </a:r>
            <a:r>
              <a:rPr lang="en-US" dirty="0"/>
              <a:t>&gt;</a:t>
            </a:r>
          </a:p>
        </p:txBody>
      </p:sp>
    </p:spTree>
    <p:extLst>
      <p:ext uri="{BB962C8B-B14F-4D97-AF65-F5344CB8AC3E}">
        <p14:creationId xmlns:p14="http://schemas.microsoft.com/office/powerpoint/2010/main" val="14437716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ep 6"/>
          <p:cNvGrpSpPr/>
          <p:nvPr/>
        </p:nvGrpSpPr>
        <p:grpSpPr>
          <a:xfrm>
            <a:off x="395536" y="231746"/>
            <a:ext cx="8407820" cy="1118150"/>
            <a:chOff x="395536" y="231746"/>
            <a:chExt cx="8407820" cy="1118150"/>
          </a:xfrm>
        </p:grpSpPr>
        <p:pic>
          <p:nvPicPr>
            <p:cNvPr id="8" name="Picture 2" descr="http://www.risa-it.nl/images/logo.jpg">
              <a:hlinkClick r:id="rId2"/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5536" y="231746"/>
              <a:ext cx="1638300" cy="9744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Tekstvak 8"/>
            <p:cNvSpPr txBox="1"/>
            <p:nvPr/>
          </p:nvSpPr>
          <p:spPr>
            <a:xfrm>
              <a:off x="2627783" y="395789"/>
              <a:ext cx="6175573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1"/>
              <a:r>
                <a:rPr lang="nl-NL" sz="3600" dirty="0" smtClean="0">
                  <a:solidFill>
                    <a:schemeClr val="accent1"/>
                  </a:solidFill>
                </a:rPr>
                <a:t>Cross-site </a:t>
              </a:r>
              <a:r>
                <a:rPr lang="nl-NL" sz="3600" dirty="0" err="1" smtClean="0">
                  <a:solidFill>
                    <a:schemeClr val="accent1"/>
                  </a:solidFill>
                </a:rPr>
                <a:t>scripting</a:t>
              </a:r>
              <a:endParaRPr lang="nl-NL" sz="3600" dirty="0">
                <a:solidFill>
                  <a:schemeClr val="accent1"/>
                </a:solidFill>
              </a:endParaRPr>
            </a:p>
            <a:p>
              <a:endParaRPr lang="nl-NL" sz="2000" dirty="0">
                <a:solidFill>
                  <a:schemeClr val="accent1"/>
                </a:solidFill>
              </a:endParaRPr>
            </a:p>
          </p:txBody>
        </p:sp>
        <p:cxnSp>
          <p:nvCxnSpPr>
            <p:cNvPr id="10" name="Rechte verbindingslijn 9"/>
            <p:cNvCxnSpPr/>
            <p:nvPr/>
          </p:nvCxnSpPr>
          <p:spPr>
            <a:xfrm>
              <a:off x="2699792" y="1042120"/>
              <a:ext cx="5832648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jdelijke aanduiding voor inhoud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40000"/>
              </a:lnSpc>
              <a:spcBef>
                <a:spcPts val="2600"/>
              </a:spcBef>
              <a:buClr>
                <a:srgbClr val="4D4D4D"/>
              </a:buClr>
              <a:buSzPct val="125000"/>
              <a:buNone/>
            </a:pPr>
            <a:r>
              <a:rPr lang="en-US" sz="4000" dirty="0" smtClean="0">
                <a:solidFill>
                  <a:srgbClr val="000000"/>
                </a:solidFill>
                <a:ea typeface="ＭＳ Ｐゴシック" charset="0"/>
                <a:cs typeface="Trebuchet MS" charset="0"/>
                <a:sym typeface="Trebuchet MS" charset="0"/>
              </a:rPr>
              <a:t>Output encoding</a:t>
            </a:r>
          </a:p>
          <a:p>
            <a:pPr marL="635000" indent="-635000">
              <a:lnSpc>
                <a:spcPct val="140000"/>
              </a:lnSpc>
              <a:spcBef>
                <a:spcPts val="2600"/>
              </a:spcBef>
              <a:buClr>
                <a:srgbClr val="4D4D4D"/>
              </a:buClr>
              <a:buSzPct val="125000"/>
              <a:buFont typeface="Trebuchet MS" charset="0"/>
              <a:buChar char="•"/>
            </a:pPr>
            <a:r>
              <a:rPr lang="en-US" sz="2400" dirty="0" smtClean="0">
                <a:solidFill>
                  <a:srgbClr val="000000"/>
                </a:solidFill>
                <a:ea typeface="ＭＳ Ｐゴシック" charset="0"/>
                <a:cs typeface="Trebuchet MS" charset="0"/>
                <a:sym typeface="Trebuchet MS" charset="0"/>
              </a:rPr>
              <a:t>Frameworks </a:t>
            </a:r>
            <a:r>
              <a:rPr lang="en-US" sz="2400" dirty="0">
                <a:solidFill>
                  <a:srgbClr val="000000"/>
                </a:solidFill>
                <a:ea typeface="ＭＳ Ｐゴシック" charset="0"/>
                <a:cs typeface="Trebuchet MS" charset="0"/>
                <a:sym typeface="Trebuchet MS" charset="0"/>
              </a:rPr>
              <a:t>to the rescue</a:t>
            </a:r>
            <a:r>
              <a:rPr lang="en-US" sz="2400" dirty="0" smtClean="0">
                <a:solidFill>
                  <a:srgbClr val="000000"/>
                </a:solidFill>
                <a:ea typeface="ＭＳ Ｐゴシック" charset="0"/>
                <a:cs typeface="Trebuchet MS" charset="0"/>
                <a:sym typeface="Trebuchet MS" charset="0"/>
              </a:rPr>
              <a:t>! </a:t>
            </a:r>
            <a:r>
              <a:rPr lang="en-US" sz="2400" dirty="0" err="1" smtClean="0">
                <a:solidFill>
                  <a:srgbClr val="000000"/>
                </a:solidFill>
                <a:ea typeface="ＭＳ Ｐゴシック" charset="0"/>
                <a:cs typeface="Trebuchet MS" charset="0"/>
                <a:sym typeface="Trebuchet MS" charset="0"/>
              </a:rPr>
              <a:t>Er</a:t>
            </a:r>
            <a:r>
              <a:rPr lang="en-US" sz="2400" dirty="0" smtClean="0">
                <a:solidFill>
                  <a:srgbClr val="000000"/>
                </a:solidFill>
                <a:ea typeface="ＭＳ Ｐゴシック" charset="0"/>
                <a:cs typeface="Trebuchet MS" charset="0"/>
                <a:sym typeface="Trebuchet MS" charset="0"/>
              </a:rPr>
              <a:t> </a:t>
            </a:r>
            <a:r>
              <a:rPr lang="en-US" sz="2400" dirty="0">
                <a:solidFill>
                  <a:srgbClr val="000000"/>
                </a:solidFill>
                <a:ea typeface="ＭＳ Ｐゴシック" charset="0"/>
                <a:cs typeface="Trebuchet MS" charset="0"/>
                <a:sym typeface="Trebuchet MS" charset="0"/>
              </a:rPr>
              <a:t>is </a:t>
            </a:r>
            <a:r>
              <a:rPr lang="en-US" sz="2400" dirty="0" err="1">
                <a:solidFill>
                  <a:srgbClr val="000000"/>
                </a:solidFill>
                <a:ea typeface="ＭＳ Ｐゴシック" charset="0"/>
                <a:cs typeface="Trebuchet MS" charset="0"/>
                <a:sym typeface="Trebuchet MS" charset="0"/>
              </a:rPr>
              <a:t>veel</a:t>
            </a:r>
            <a:r>
              <a:rPr lang="en-US" sz="2400" dirty="0">
                <a:solidFill>
                  <a:srgbClr val="000000"/>
                </a:solidFill>
                <a:ea typeface="ＭＳ Ｐゴシック" charset="0"/>
                <a:cs typeface="Trebuchet MS" charset="0"/>
                <a:sym typeface="Trebuchet MS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ＭＳ Ｐゴシック" charset="0"/>
                <a:cs typeface="Trebuchet MS" charset="0"/>
                <a:sym typeface="Trebuchet MS" charset="0"/>
              </a:rPr>
              <a:t>werk</a:t>
            </a:r>
            <a:r>
              <a:rPr lang="en-US" sz="2400" dirty="0">
                <a:solidFill>
                  <a:srgbClr val="000000"/>
                </a:solidFill>
                <a:ea typeface="ＭＳ Ｐゴシック" charset="0"/>
                <a:cs typeface="Trebuchet MS" charset="0"/>
                <a:sym typeface="Trebuchet MS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ＭＳ Ｐゴシック" charset="0"/>
                <a:cs typeface="Trebuchet MS" charset="0"/>
                <a:sym typeface="Trebuchet MS" charset="0"/>
              </a:rPr>
              <a:t>verricht</a:t>
            </a:r>
            <a:r>
              <a:rPr lang="en-US" sz="2400" dirty="0">
                <a:solidFill>
                  <a:srgbClr val="000000"/>
                </a:solidFill>
                <a:ea typeface="ＭＳ Ｐゴシック" charset="0"/>
                <a:cs typeface="Trebuchet MS" charset="0"/>
                <a:sym typeface="Trebuchet MS" charset="0"/>
              </a:rPr>
              <a:t> op het </a:t>
            </a:r>
            <a:r>
              <a:rPr lang="en-US" sz="2400" dirty="0" err="1">
                <a:solidFill>
                  <a:srgbClr val="000000"/>
                </a:solidFill>
                <a:ea typeface="ＭＳ Ｐゴシック" charset="0"/>
                <a:cs typeface="Trebuchet MS" charset="0"/>
                <a:sym typeface="Trebuchet MS" charset="0"/>
              </a:rPr>
              <a:t>gebied</a:t>
            </a:r>
            <a:r>
              <a:rPr lang="en-US" sz="2400" dirty="0">
                <a:solidFill>
                  <a:srgbClr val="000000"/>
                </a:solidFill>
                <a:ea typeface="ＭＳ Ｐゴシック" charset="0"/>
                <a:cs typeface="Trebuchet MS" charset="0"/>
                <a:sym typeface="Trebuchet MS" charset="0"/>
              </a:rPr>
              <a:t> van context-aware output </a:t>
            </a:r>
            <a:r>
              <a:rPr lang="en-US" sz="2400" dirty="0" smtClean="0">
                <a:solidFill>
                  <a:srgbClr val="000000"/>
                </a:solidFill>
                <a:ea typeface="ＭＳ Ｐゴシック" charset="0"/>
                <a:cs typeface="Trebuchet MS" charset="0"/>
                <a:sym typeface="Trebuchet MS" charset="0"/>
              </a:rPr>
              <a:t>encoding</a:t>
            </a:r>
            <a:endParaRPr lang="en-US" sz="2400" dirty="0">
              <a:solidFill>
                <a:srgbClr val="000000"/>
              </a:solidFill>
              <a:ea typeface="ＭＳ Ｐゴシック" charset="0"/>
              <a:cs typeface="Trebuchet MS" charset="0"/>
              <a:sym typeface="Trebuchet MS" charset="0"/>
            </a:endParaRPr>
          </a:p>
          <a:p>
            <a:pPr marL="635000" indent="-635000">
              <a:lnSpc>
                <a:spcPct val="140000"/>
              </a:lnSpc>
              <a:spcBef>
                <a:spcPts val="2600"/>
              </a:spcBef>
              <a:buClr>
                <a:srgbClr val="4D4D4D"/>
              </a:buClr>
              <a:buSzPct val="125000"/>
              <a:buFont typeface="Trebuchet MS" charset="0"/>
              <a:buChar char="•"/>
            </a:pPr>
            <a:r>
              <a:rPr lang="en-US" sz="2400" dirty="0">
                <a:solidFill>
                  <a:srgbClr val="000000"/>
                </a:solidFill>
                <a:ea typeface="ＭＳ Ｐゴシック" charset="0"/>
                <a:cs typeface="Trebuchet MS" charset="0"/>
                <a:sym typeface="Trebuchet MS" charset="0"/>
              </a:rPr>
              <a:t>Google, Velocity, OWASP ESAPI, </a:t>
            </a:r>
            <a:r>
              <a:rPr lang="en-US" sz="2400" dirty="0" err="1">
                <a:solidFill>
                  <a:srgbClr val="000000"/>
                </a:solidFill>
                <a:ea typeface="ＭＳ Ｐゴシック" charset="0"/>
                <a:cs typeface="Trebuchet MS" charset="0"/>
                <a:sym typeface="Trebuchet MS" charset="0"/>
              </a:rPr>
              <a:t>AntiSamy</a:t>
            </a:r>
            <a:r>
              <a:rPr lang="en-US" sz="2400" dirty="0">
                <a:solidFill>
                  <a:srgbClr val="000000"/>
                </a:solidFill>
                <a:ea typeface="ＭＳ Ｐゴシック" charset="0"/>
                <a:cs typeface="Trebuchet MS" charset="0"/>
                <a:sym typeface="Trebuchet MS" charset="0"/>
              </a:rPr>
              <a:t> (filter</a:t>
            </a:r>
            <a:r>
              <a:rPr lang="en-US" sz="2400" dirty="0" smtClean="0">
                <a:solidFill>
                  <a:srgbClr val="000000"/>
                </a:solidFill>
                <a:ea typeface="ＭＳ Ｐゴシック" charset="0"/>
                <a:cs typeface="Trebuchet MS" charset="0"/>
                <a:sym typeface="Trebuchet MS" charset="0"/>
              </a:rPr>
              <a:t>)</a:t>
            </a:r>
            <a:endParaRPr lang="en-US" sz="2400" dirty="0">
              <a:solidFill>
                <a:srgbClr val="000000"/>
              </a:solidFill>
              <a:ea typeface="ＭＳ Ｐゴシック" charset="0"/>
              <a:cs typeface="Trebuchet MS" charset="0"/>
              <a:sym typeface="Trebuchet MS" charset="0"/>
            </a:endParaRPr>
          </a:p>
          <a:p>
            <a:pPr marL="0" indent="0">
              <a:buNone/>
            </a:pPr>
            <a:endParaRPr lang="en-US" sz="2400" dirty="0">
              <a:solidFill>
                <a:srgbClr val="000000"/>
              </a:solidFill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404664"/>
            <a:ext cx="1825716" cy="4657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161662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ep 6"/>
          <p:cNvGrpSpPr/>
          <p:nvPr/>
        </p:nvGrpSpPr>
        <p:grpSpPr>
          <a:xfrm>
            <a:off x="395536" y="231746"/>
            <a:ext cx="8407820" cy="1118150"/>
            <a:chOff x="395536" y="231746"/>
            <a:chExt cx="8407820" cy="1118150"/>
          </a:xfrm>
        </p:grpSpPr>
        <p:pic>
          <p:nvPicPr>
            <p:cNvPr id="8" name="Picture 2" descr="http://www.risa-it.nl/images/logo.jpg">
              <a:hlinkClick r:id="rId2"/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5536" y="231746"/>
              <a:ext cx="1638300" cy="9744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Tekstvak 8"/>
            <p:cNvSpPr txBox="1"/>
            <p:nvPr/>
          </p:nvSpPr>
          <p:spPr>
            <a:xfrm>
              <a:off x="2627783" y="395789"/>
              <a:ext cx="6175573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1"/>
              <a:r>
                <a:rPr lang="nl-NL" sz="3600" dirty="0" smtClean="0">
                  <a:solidFill>
                    <a:schemeClr val="accent1"/>
                  </a:solidFill>
                </a:rPr>
                <a:t>Cross-site </a:t>
              </a:r>
              <a:r>
                <a:rPr lang="nl-NL" sz="3600" dirty="0" err="1" smtClean="0">
                  <a:solidFill>
                    <a:schemeClr val="accent1"/>
                  </a:solidFill>
                </a:rPr>
                <a:t>scripting</a:t>
              </a:r>
              <a:endParaRPr lang="nl-NL" sz="3600" dirty="0">
                <a:solidFill>
                  <a:schemeClr val="accent1"/>
                </a:solidFill>
              </a:endParaRPr>
            </a:p>
            <a:p>
              <a:endParaRPr lang="nl-NL" sz="2000" dirty="0">
                <a:solidFill>
                  <a:schemeClr val="accent1"/>
                </a:solidFill>
              </a:endParaRPr>
            </a:p>
          </p:txBody>
        </p:sp>
        <p:cxnSp>
          <p:nvCxnSpPr>
            <p:cNvPr id="10" name="Rechte verbindingslijn 9"/>
            <p:cNvCxnSpPr/>
            <p:nvPr/>
          </p:nvCxnSpPr>
          <p:spPr>
            <a:xfrm>
              <a:off x="2699792" y="1042120"/>
              <a:ext cx="5832648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jdelijke aanduiding voor inhoud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Accepteer</a:t>
            </a:r>
            <a:r>
              <a:rPr lang="en-US" dirty="0"/>
              <a:t> het </a:t>
            </a:r>
            <a:r>
              <a:rPr lang="en-US" dirty="0" err="1"/>
              <a:t>goede</a:t>
            </a:r>
            <a:r>
              <a:rPr lang="en-US" dirty="0"/>
              <a:t> (whitelist)</a:t>
            </a:r>
          </a:p>
          <a:p>
            <a:r>
              <a:rPr lang="en-US" dirty="0" err="1"/>
              <a:t>Gegevens</a:t>
            </a:r>
            <a:r>
              <a:rPr lang="en-US" dirty="0"/>
              <a:t> </a:t>
            </a:r>
            <a:r>
              <a:rPr lang="en-US" dirty="0" err="1"/>
              <a:t>zouden</a:t>
            </a:r>
            <a:r>
              <a:rPr lang="en-US" dirty="0"/>
              <a:t> </a:t>
            </a:r>
            <a:r>
              <a:rPr lang="en-US" dirty="0" err="1"/>
              <a:t>moeten</a:t>
            </a:r>
            <a:r>
              <a:rPr lang="en-US" dirty="0"/>
              <a:t> (OWASP/M$):</a:t>
            </a:r>
          </a:p>
          <a:p>
            <a:pPr lvl="2"/>
            <a:r>
              <a:rPr lang="en-US" dirty="0" err="1"/>
              <a:t>Sterk</a:t>
            </a:r>
            <a:r>
              <a:rPr lang="en-US" dirty="0"/>
              <a:t> </a:t>
            </a:r>
            <a:r>
              <a:rPr lang="en-US" dirty="0" err="1"/>
              <a:t>getyped</a:t>
            </a:r>
            <a:endParaRPr lang="en-US" dirty="0"/>
          </a:p>
          <a:p>
            <a:pPr lvl="2"/>
            <a:r>
              <a:rPr lang="en-US" dirty="0" err="1"/>
              <a:t>Lengte</a:t>
            </a:r>
            <a:r>
              <a:rPr lang="en-US" dirty="0"/>
              <a:t> </a:t>
            </a:r>
            <a:r>
              <a:rPr lang="en-US" dirty="0" err="1"/>
              <a:t>gecontroleerd</a:t>
            </a:r>
            <a:endParaRPr lang="en-US" dirty="0"/>
          </a:p>
          <a:p>
            <a:pPr lvl="2"/>
            <a:r>
              <a:rPr lang="en-US" dirty="0" err="1"/>
              <a:t>Bereik</a:t>
            </a:r>
            <a:r>
              <a:rPr lang="en-US" dirty="0"/>
              <a:t> </a:t>
            </a:r>
            <a:r>
              <a:rPr lang="en-US" dirty="0" err="1"/>
              <a:t>gecontroleerd</a:t>
            </a:r>
            <a:r>
              <a:rPr lang="en-US" dirty="0"/>
              <a:t> (if numeric)</a:t>
            </a:r>
          </a:p>
          <a:p>
            <a:pPr lvl="2"/>
            <a:r>
              <a:rPr lang="en-US" dirty="0"/>
              <a:t>Syntax/grammar </a:t>
            </a:r>
            <a:r>
              <a:rPr lang="en-US" dirty="0" err="1"/>
              <a:t>voor</a:t>
            </a:r>
            <a:r>
              <a:rPr lang="en-US" dirty="0"/>
              <a:t> </a:t>
            </a:r>
            <a:r>
              <a:rPr lang="en-US" dirty="0" err="1"/>
              <a:t>gebruik</a:t>
            </a:r>
            <a:r>
              <a:rPr lang="en-US" dirty="0"/>
              <a:t> </a:t>
            </a:r>
            <a:r>
              <a:rPr lang="en-US" dirty="0" err="1"/>
              <a:t>gecontroleerd</a:t>
            </a:r>
            <a:r>
              <a:rPr lang="en-US" dirty="0"/>
              <a:t> (format)</a:t>
            </a:r>
          </a:p>
        </p:txBody>
      </p:sp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38" y="5013176"/>
            <a:ext cx="9114462" cy="110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0" y="6488668"/>
            <a:ext cx="583502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u="sng" dirty="0">
                <a:ea typeface="ＭＳ Ｐゴシック" charset="0"/>
                <a:cs typeface="Helvetica Neue Light" charset="0"/>
                <a:hlinkClick r:id="rId5"/>
              </a:rPr>
              <a:t>https://www.owasp.org/index.php/Data_Validation</a:t>
            </a:r>
            <a:endParaRPr lang="en-US" u="sng" dirty="0">
              <a:ea typeface="ＭＳ Ｐゴシック" charset="0"/>
              <a:cs typeface="Helvetica Neue Light" charset="0"/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404664"/>
            <a:ext cx="1825716" cy="4657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764389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ep 6"/>
          <p:cNvGrpSpPr/>
          <p:nvPr/>
        </p:nvGrpSpPr>
        <p:grpSpPr>
          <a:xfrm>
            <a:off x="395536" y="231746"/>
            <a:ext cx="8407820" cy="1118150"/>
            <a:chOff x="395536" y="231746"/>
            <a:chExt cx="8407820" cy="1118150"/>
          </a:xfrm>
        </p:grpSpPr>
        <p:pic>
          <p:nvPicPr>
            <p:cNvPr id="8" name="Picture 2" descr="http://www.risa-it.nl/images/logo.jpg">
              <a:hlinkClick r:id="rId2"/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5536" y="231746"/>
              <a:ext cx="1638300" cy="9744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Tekstvak 8"/>
            <p:cNvSpPr txBox="1"/>
            <p:nvPr/>
          </p:nvSpPr>
          <p:spPr>
            <a:xfrm>
              <a:off x="2627783" y="395789"/>
              <a:ext cx="6175573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1"/>
              <a:r>
                <a:rPr lang="nl-NL" sz="3600" dirty="0" smtClean="0">
                  <a:solidFill>
                    <a:schemeClr val="accent1"/>
                  </a:solidFill>
                </a:rPr>
                <a:t>Cross-site </a:t>
              </a:r>
              <a:r>
                <a:rPr lang="nl-NL" sz="3600" dirty="0" err="1" smtClean="0">
                  <a:solidFill>
                    <a:schemeClr val="accent1"/>
                  </a:solidFill>
                </a:rPr>
                <a:t>scripting</a:t>
              </a:r>
              <a:endParaRPr lang="nl-NL" sz="3600" dirty="0">
                <a:solidFill>
                  <a:schemeClr val="accent1"/>
                </a:solidFill>
              </a:endParaRPr>
            </a:p>
            <a:p>
              <a:endParaRPr lang="nl-NL" sz="2000" dirty="0">
                <a:solidFill>
                  <a:schemeClr val="accent1"/>
                </a:solidFill>
              </a:endParaRPr>
            </a:p>
          </p:txBody>
        </p:sp>
        <p:cxnSp>
          <p:nvCxnSpPr>
            <p:cNvPr id="10" name="Rechte verbindingslijn 9"/>
            <p:cNvCxnSpPr/>
            <p:nvPr/>
          </p:nvCxnSpPr>
          <p:spPr>
            <a:xfrm>
              <a:off x="2699792" y="1042120"/>
              <a:ext cx="5832648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jdelijke aanduiding voor inhoud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Valideer</a:t>
            </a:r>
            <a:r>
              <a:rPr lang="en-US" dirty="0"/>
              <a:t> </a:t>
            </a:r>
            <a:r>
              <a:rPr lang="en-US" dirty="0" err="1"/>
              <a:t>altijd</a:t>
            </a:r>
            <a:r>
              <a:rPr lang="en-US" dirty="0"/>
              <a:t> de </a:t>
            </a:r>
            <a:r>
              <a:rPr lang="en-US" dirty="0" err="1"/>
              <a:t>invoer</a:t>
            </a:r>
            <a:endParaRPr lang="en-US" dirty="0"/>
          </a:p>
          <a:p>
            <a:r>
              <a:rPr lang="en-US" dirty="0" err="1"/>
              <a:t>Invoer</a:t>
            </a:r>
            <a:r>
              <a:rPr lang="en-US" dirty="0"/>
              <a:t> is </a:t>
            </a:r>
            <a:r>
              <a:rPr lang="en-US" dirty="0" err="1"/>
              <a:t>niet</a:t>
            </a:r>
            <a:r>
              <a:rPr lang="en-US" dirty="0"/>
              <a:t> </a:t>
            </a:r>
            <a:r>
              <a:rPr lang="en-US" dirty="0" err="1"/>
              <a:t>alleen</a:t>
            </a:r>
            <a:r>
              <a:rPr lang="en-US" dirty="0"/>
              <a:t> </a:t>
            </a:r>
            <a:r>
              <a:rPr lang="en-US" dirty="0" err="1"/>
              <a:t>gebruikersinvoer</a:t>
            </a:r>
            <a:endParaRPr lang="en-US" dirty="0"/>
          </a:p>
          <a:p>
            <a:r>
              <a:rPr lang="en-US" dirty="0" err="1"/>
              <a:t>Vertrouw</a:t>
            </a:r>
            <a:r>
              <a:rPr lang="en-US" dirty="0"/>
              <a:t> </a:t>
            </a:r>
            <a:r>
              <a:rPr lang="en-US" dirty="0" err="1"/>
              <a:t>ook</a:t>
            </a:r>
            <a:r>
              <a:rPr lang="en-US" dirty="0"/>
              <a:t> de </a:t>
            </a:r>
            <a:r>
              <a:rPr lang="en-US" dirty="0" err="1">
                <a:cs typeface="Trebuchet MS Italic" charset="0"/>
                <a:sym typeface="Trebuchet MS Italic" charset="0"/>
              </a:rPr>
              <a:t>directe</a:t>
            </a:r>
            <a:r>
              <a:rPr lang="en-US" dirty="0">
                <a:cs typeface="Trebuchet MS Italic" charset="0"/>
                <a:sym typeface="Trebuchet MS Italic" charset="0"/>
              </a:rPr>
              <a:t> </a:t>
            </a:r>
            <a:r>
              <a:rPr lang="en-US" dirty="0" err="1">
                <a:cs typeface="Trebuchet MS Italic" charset="0"/>
                <a:sym typeface="Trebuchet MS Italic" charset="0"/>
              </a:rPr>
              <a:t>omgeving</a:t>
            </a:r>
            <a:r>
              <a:rPr lang="en-US" dirty="0"/>
              <a:t> </a:t>
            </a:r>
            <a:r>
              <a:rPr lang="en-US" dirty="0" err="1"/>
              <a:t>niet</a:t>
            </a:r>
            <a:r>
              <a:rPr lang="en-US" dirty="0"/>
              <a:t> (databases)</a:t>
            </a:r>
          </a:p>
          <a:p>
            <a:r>
              <a:rPr lang="en-US" dirty="0" err="1"/>
              <a:t>Validatie</a:t>
            </a:r>
            <a:r>
              <a:rPr lang="en-US" dirty="0"/>
              <a:t> is </a:t>
            </a:r>
            <a:r>
              <a:rPr lang="en-US" dirty="0" err="1"/>
              <a:t>ook</a:t>
            </a:r>
            <a:r>
              <a:rPr lang="en-US" dirty="0"/>
              <a:t> </a:t>
            </a:r>
            <a:r>
              <a:rPr lang="en-US" dirty="0" err="1"/>
              <a:t>belangrijk</a:t>
            </a:r>
            <a:r>
              <a:rPr lang="en-US" dirty="0"/>
              <a:t> </a:t>
            </a:r>
            <a:r>
              <a:rPr lang="en-US" dirty="0" err="1"/>
              <a:t>bij</a:t>
            </a:r>
            <a:r>
              <a:rPr lang="en-US" dirty="0"/>
              <a:t> </a:t>
            </a:r>
            <a:r>
              <a:rPr lang="en-US" dirty="0" err="1"/>
              <a:t>detectie</a:t>
            </a:r>
            <a:endParaRPr lang="en-US" dirty="0"/>
          </a:p>
          <a:p>
            <a:pPr lvl="2"/>
            <a:r>
              <a:rPr lang="en-US" dirty="0" err="1"/>
              <a:t>Zonder</a:t>
            </a:r>
            <a:r>
              <a:rPr lang="en-US" dirty="0"/>
              <a:t> </a:t>
            </a:r>
            <a:r>
              <a:rPr lang="en-US" dirty="0" err="1"/>
              <a:t>validatie</a:t>
            </a:r>
            <a:r>
              <a:rPr lang="en-US" dirty="0"/>
              <a:t> </a:t>
            </a:r>
            <a:r>
              <a:rPr lang="en-US" dirty="0" err="1"/>
              <a:t>weet</a:t>
            </a:r>
            <a:r>
              <a:rPr lang="en-US" dirty="0"/>
              <a:t> je </a:t>
            </a:r>
            <a:r>
              <a:rPr lang="en-US" dirty="0" err="1"/>
              <a:t>niet</a:t>
            </a:r>
            <a:r>
              <a:rPr lang="en-US" dirty="0"/>
              <a:t> of je </a:t>
            </a:r>
            <a:r>
              <a:rPr lang="en-US" dirty="0" err="1"/>
              <a:t>aangevallen</a:t>
            </a:r>
            <a:r>
              <a:rPr lang="en-US" dirty="0"/>
              <a:t> </a:t>
            </a:r>
            <a:r>
              <a:rPr lang="en-US" dirty="0" err="1"/>
              <a:t>wordt</a:t>
            </a:r>
            <a:endParaRPr lang="en-US" dirty="0"/>
          </a:p>
          <a:p>
            <a:r>
              <a:rPr lang="en-US" dirty="0" err="1"/>
              <a:t>Denk</a:t>
            </a:r>
            <a:r>
              <a:rPr lang="en-US" dirty="0"/>
              <a:t> </a:t>
            </a:r>
            <a:r>
              <a:rPr lang="en-US" dirty="0" err="1"/>
              <a:t>ook</a:t>
            </a:r>
            <a:r>
              <a:rPr lang="en-US" dirty="0"/>
              <a:t> </a:t>
            </a:r>
            <a:r>
              <a:rPr lang="en-US" dirty="0" err="1"/>
              <a:t>aan</a:t>
            </a:r>
            <a:r>
              <a:rPr lang="en-US" dirty="0"/>
              <a:t> minder </a:t>
            </a:r>
            <a:r>
              <a:rPr lang="en-US" dirty="0" err="1"/>
              <a:t>voor</a:t>
            </a:r>
            <a:r>
              <a:rPr lang="en-US" dirty="0"/>
              <a:t> de hand </a:t>
            </a:r>
            <a:r>
              <a:rPr lang="en-US" dirty="0" err="1"/>
              <a:t>liggende</a:t>
            </a:r>
            <a:r>
              <a:rPr lang="en-US" dirty="0"/>
              <a:t> </a:t>
            </a:r>
            <a:r>
              <a:rPr lang="en-US" dirty="0" err="1"/>
              <a:t>invoer</a:t>
            </a:r>
            <a:r>
              <a:rPr lang="en-US" dirty="0"/>
              <a:t> </a:t>
            </a:r>
            <a:r>
              <a:rPr lang="en-US" dirty="0" err="1"/>
              <a:t>zoals</a:t>
            </a:r>
            <a:r>
              <a:rPr lang="en-US" dirty="0"/>
              <a:t> headers, cookies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404664"/>
            <a:ext cx="1825716" cy="4657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790799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ep 6"/>
          <p:cNvGrpSpPr/>
          <p:nvPr/>
        </p:nvGrpSpPr>
        <p:grpSpPr>
          <a:xfrm>
            <a:off x="395536" y="231746"/>
            <a:ext cx="8407820" cy="1118150"/>
            <a:chOff x="395536" y="231746"/>
            <a:chExt cx="8407820" cy="1118150"/>
          </a:xfrm>
        </p:grpSpPr>
        <p:pic>
          <p:nvPicPr>
            <p:cNvPr id="8" name="Picture 2" descr="http://www.risa-it.nl/images/logo.jpg">
              <a:hlinkClick r:id="rId2"/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5536" y="231746"/>
              <a:ext cx="1638300" cy="9744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Tekstvak 8"/>
            <p:cNvSpPr txBox="1"/>
            <p:nvPr/>
          </p:nvSpPr>
          <p:spPr>
            <a:xfrm>
              <a:off x="2627783" y="395789"/>
              <a:ext cx="6175573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1"/>
              <a:r>
                <a:rPr lang="nl-NL" sz="3600" dirty="0" smtClean="0">
                  <a:solidFill>
                    <a:schemeClr val="accent1"/>
                  </a:solidFill>
                </a:rPr>
                <a:t>Pauze</a:t>
              </a:r>
              <a:endParaRPr lang="nl-NL" sz="3600" dirty="0">
                <a:solidFill>
                  <a:schemeClr val="accent1"/>
                </a:solidFill>
              </a:endParaRPr>
            </a:p>
            <a:p>
              <a:endParaRPr lang="nl-NL" sz="2000" dirty="0">
                <a:solidFill>
                  <a:schemeClr val="accent1"/>
                </a:solidFill>
              </a:endParaRPr>
            </a:p>
          </p:txBody>
        </p:sp>
        <p:cxnSp>
          <p:nvCxnSpPr>
            <p:cNvPr id="10" name="Rechte verbindingslijn 9"/>
            <p:cNvCxnSpPr/>
            <p:nvPr/>
          </p:nvCxnSpPr>
          <p:spPr>
            <a:xfrm>
              <a:off x="2699792" y="1042120"/>
              <a:ext cx="5832648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31640" y="1772816"/>
            <a:ext cx="6350000" cy="4038600"/>
          </a:xfrm>
          <a:prstGeom prst="rect">
            <a:avLst/>
          </a:prstGeom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404664"/>
            <a:ext cx="1825716" cy="4657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104609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ep 6"/>
          <p:cNvGrpSpPr/>
          <p:nvPr/>
        </p:nvGrpSpPr>
        <p:grpSpPr>
          <a:xfrm>
            <a:off x="395536" y="231746"/>
            <a:ext cx="8407820" cy="1118150"/>
            <a:chOff x="395536" y="231746"/>
            <a:chExt cx="8407820" cy="1118150"/>
          </a:xfrm>
        </p:grpSpPr>
        <p:pic>
          <p:nvPicPr>
            <p:cNvPr id="8" name="Picture 2" descr="http://www.risa-it.nl/images/logo.jpg">
              <a:hlinkClick r:id="rId2"/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5536" y="231746"/>
              <a:ext cx="1638300" cy="9744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Tekstvak 8"/>
            <p:cNvSpPr txBox="1"/>
            <p:nvPr/>
          </p:nvSpPr>
          <p:spPr>
            <a:xfrm>
              <a:off x="2627783" y="395789"/>
              <a:ext cx="6175573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1"/>
              <a:r>
                <a:rPr lang="nl-NL" sz="3600" dirty="0" smtClean="0">
                  <a:solidFill>
                    <a:schemeClr val="accent1"/>
                  </a:solidFill>
                </a:rPr>
                <a:t>Case 2 </a:t>
              </a:r>
              <a:r>
                <a:rPr lang="nl-NL" sz="3600" dirty="0" err="1" smtClean="0">
                  <a:solidFill>
                    <a:schemeClr val="accent1"/>
                  </a:solidFill>
                </a:rPr>
                <a:t>SQLi</a:t>
              </a:r>
              <a:endParaRPr lang="nl-NL" sz="3600" dirty="0">
                <a:solidFill>
                  <a:schemeClr val="accent1"/>
                </a:solidFill>
              </a:endParaRPr>
            </a:p>
            <a:p>
              <a:endParaRPr lang="nl-NL" sz="2000" dirty="0">
                <a:solidFill>
                  <a:schemeClr val="accent1"/>
                </a:solidFill>
              </a:endParaRPr>
            </a:p>
          </p:txBody>
        </p:sp>
        <p:cxnSp>
          <p:nvCxnSpPr>
            <p:cNvPr id="10" name="Rechte verbindingslijn 9"/>
            <p:cNvCxnSpPr/>
            <p:nvPr/>
          </p:nvCxnSpPr>
          <p:spPr>
            <a:xfrm>
              <a:off x="2699792" y="1042120"/>
              <a:ext cx="5832648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jdelijke aanduiding voor inhoud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Probleem</a:t>
            </a:r>
            <a:r>
              <a:rPr lang="en-US" dirty="0"/>
              <a:t>: De </a:t>
            </a:r>
            <a:r>
              <a:rPr lang="en-US" dirty="0" err="1"/>
              <a:t>vragen</a:t>
            </a:r>
            <a:r>
              <a:rPr lang="en-US" dirty="0"/>
              <a:t> </a:t>
            </a:r>
            <a:r>
              <a:rPr lang="en-US" dirty="0" err="1"/>
              <a:t>naar</a:t>
            </a:r>
            <a:r>
              <a:rPr lang="en-US" dirty="0"/>
              <a:t> de database </a:t>
            </a:r>
            <a:r>
              <a:rPr lang="en-US" dirty="0" err="1"/>
              <a:t>kunnen</a:t>
            </a:r>
            <a:r>
              <a:rPr lang="en-US" dirty="0"/>
              <a:t> </a:t>
            </a:r>
            <a:r>
              <a:rPr lang="en-US" dirty="0" err="1"/>
              <a:t>worden</a:t>
            </a:r>
            <a:r>
              <a:rPr lang="en-US" dirty="0"/>
              <a:t> </a:t>
            </a:r>
            <a:r>
              <a:rPr lang="en-US" dirty="0" err="1" smtClean="0"/>
              <a:t>gemanipuleerd</a:t>
            </a:r>
            <a:endParaRPr lang="en-US" dirty="0"/>
          </a:p>
          <a:p>
            <a:r>
              <a:rPr lang="en-US" dirty="0" err="1"/>
              <a:t>Komt</a:t>
            </a:r>
            <a:r>
              <a:rPr lang="en-US" dirty="0"/>
              <a:t> </a:t>
            </a:r>
            <a:r>
              <a:rPr lang="en-US" dirty="0" err="1"/>
              <a:t>veel</a:t>
            </a:r>
            <a:r>
              <a:rPr lang="en-US" dirty="0"/>
              <a:t> </a:t>
            </a:r>
            <a:r>
              <a:rPr lang="en-US" dirty="0" err="1"/>
              <a:t>voor</a:t>
            </a:r>
            <a:r>
              <a:rPr lang="en-US" dirty="0"/>
              <a:t>. </a:t>
            </a:r>
            <a:r>
              <a:rPr lang="en-US" dirty="0" err="1"/>
              <a:t>Oorzaak</a:t>
            </a:r>
            <a:r>
              <a:rPr lang="en-US" dirty="0"/>
              <a:t>: </a:t>
            </a:r>
            <a:r>
              <a:rPr lang="en-US" dirty="0" err="1"/>
              <a:t>gemak</a:t>
            </a:r>
            <a:r>
              <a:rPr lang="en-US" dirty="0"/>
              <a:t>/</a:t>
            </a:r>
            <a:r>
              <a:rPr lang="en-US" dirty="0" err="1"/>
              <a:t>onwetendheid</a:t>
            </a:r>
            <a:r>
              <a:rPr lang="en-US" dirty="0"/>
              <a:t> van de </a:t>
            </a:r>
            <a:r>
              <a:rPr lang="en-US" dirty="0" err="1" smtClean="0"/>
              <a:t>programmeur</a:t>
            </a:r>
            <a:endParaRPr lang="en-US" dirty="0"/>
          </a:p>
          <a:p>
            <a:r>
              <a:rPr lang="en-US" dirty="0" err="1"/>
              <a:t>Directe</a:t>
            </a:r>
            <a:r>
              <a:rPr lang="en-US" dirty="0"/>
              <a:t> </a:t>
            </a:r>
            <a:r>
              <a:rPr lang="en-US" dirty="0" err="1"/>
              <a:t>toegang</a:t>
            </a:r>
            <a:r>
              <a:rPr lang="en-US" dirty="0"/>
              <a:t> tot de </a:t>
            </a:r>
            <a:r>
              <a:rPr lang="en-US" dirty="0" err="1"/>
              <a:t>bron</a:t>
            </a:r>
            <a:r>
              <a:rPr lang="en-US" dirty="0"/>
              <a:t>:</a:t>
            </a:r>
          </a:p>
          <a:p>
            <a:pPr lvl="2"/>
            <a:r>
              <a:rPr lang="en-US" dirty="0" err="1"/>
              <a:t>Uitlekken</a:t>
            </a:r>
            <a:r>
              <a:rPr lang="en-US" dirty="0"/>
              <a:t> van </a:t>
            </a:r>
            <a:r>
              <a:rPr lang="en-US" dirty="0" err="1"/>
              <a:t>gegevens</a:t>
            </a:r>
            <a:endParaRPr lang="en-US" dirty="0"/>
          </a:p>
          <a:p>
            <a:pPr lvl="2"/>
            <a:r>
              <a:rPr lang="en-US" dirty="0" err="1"/>
              <a:t>Manipuleren</a:t>
            </a:r>
            <a:r>
              <a:rPr lang="en-US" dirty="0"/>
              <a:t> van </a:t>
            </a:r>
            <a:r>
              <a:rPr lang="en-US" dirty="0" err="1"/>
              <a:t>gegevens</a:t>
            </a:r>
            <a:endParaRPr lang="en-US" dirty="0"/>
          </a:p>
          <a:p>
            <a:pPr lvl="2"/>
            <a:r>
              <a:rPr lang="en-US" dirty="0" err="1"/>
              <a:t>Manipuleren</a:t>
            </a:r>
            <a:r>
              <a:rPr lang="en-US" dirty="0"/>
              <a:t> meta-</a:t>
            </a:r>
            <a:r>
              <a:rPr lang="en-US" dirty="0" err="1"/>
              <a:t>gegevens</a:t>
            </a:r>
            <a:r>
              <a:rPr lang="en-US" dirty="0"/>
              <a:t> </a:t>
            </a:r>
            <a:r>
              <a:rPr lang="en-US" dirty="0" err="1"/>
              <a:t>zoals</a:t>
            </a:r>
            <a:r>
              <a:rPr lang="en-US" dirty="0"/>
              <a:t> </a:t>
            </a:r>
            <a:r>
              <a:rPr lang="en-US" dirty="0" err="1"/>
              <a:t>applicatie-rechten</a:t>
            </a:r>
            <a:endParaRPr lang="en-US" dirty="0"/>
          </a:p>
          <a:p>
            <a:pPr marL="0" indent="0">
              <a:buNone/>
            </a:pPr>
            <a:endParaRPr lang="nl-NL" dirty="0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404664"/>
            <a:ext cx="1825716" cy="4657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509066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A7B519-7DA7-984E-AD20-D59858743BED}" type="slidenum">
              <a:rPr lang="en-US"/>
              <a:pPr/>
              <a:t>33</a:t>
            </a:fld>
            <a:endParaRPr lang="en-US"/>
          </a:p>
        </p:txBody>
      </p:sp>
      <p:sp>
        <p:nvSpPr>
          <p:cNvPr id="75778" name="Rectangle 2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>
            <a:normAutofit/>
          </a:bodyPr>
          <a:lstStyle/>
          <a:p>
            <a:r>
              <a:rPr lang="en-US" sz="2800" dirty="0"/>
              <a:t>SQL; </a:t>
            </a:r>
            <a:r>
              <a:rPr lang="en-US" sz="2800" dirty="0" err="1"/>
              <a:t>een</a:t>
            </a:r>
            <a:r>
              <a:rPr lang="en-US" sz="2800" dirty="0"/>
              <a:t> </a:t>
            </a:r>
            <a:r>
              <a:rPr lang="en-US" sz="2800" dirty="0" err="1"/>
              <a:t>gestandaardiseerde</a:t>
            </a:r>
            <a:r>
              <a:rPr lang="en-US" sz="2800" dirty="0"/>
              <a:t> </a:t>
            </a:r>
            <a:r>
              <a:rPr lang="en-US" sz="2800" dirty="0" err="1"/>
              <a:t>taal</a:t>
            </a:r>
            <a:r>
              <a:rPr lang="en-US" sz="2800" dirty="0"/>
              <a:t> </a:t>
            </a:r>
            <a:r>
              <a:rPr lang="en-US" sz="2800" dirty="0" err="1"/>
              <a:t>om</a:t>
            </a:r>
            <a:r>
              <a:rPr lang="en-US" sz="2800" dirty="0"/>
              <a:t> database </a:t>
            </a:r>
            <a:r>
              <a:rPr lang="en-US" sz="2800" dirty="0" err="1"/>
              <a:t>te</a:t>
            </a:r>
            <a:r>
              <a:rPr lang="en-US" sz="2800" dirty="0"/>
              <a:t> </a:t>
            </a:r>
            <a:r>
              <a:rPr lang="en-US" sz="2800" dirty="0" err="1"/>
              <a:t>bevragen</a:t>
            </a:r>
            <a:endParaRPr lang="en-US" sz="2800" dirty="0"/>
          </a:p>
          <a:p>
            <a:r>
              <a:rPr lang="en-US" sz="2800" dirty="0" err="1"/>
              <a:t>Een</a:t>
            </a:r>
            <a:r>
              <a:rPr lang="en-US" sz="2800" dirty="0"/>
              <a:t> database </a:t>
            </a:r>
            <a:r>
              <a:rPr lang="en-US" sz="2800" dirty="0" err="1"/>
              <a:t>bestaat</a:t>
            </a:r>
            <a:r>
              <a:rPr lang="en-US" sz="2800" dirty="0"/>
              <a:t> </a:t>
            </a:r>
            <a:r>
              <a:rPr lang="en-US" sz="2800" dirty="0" err="1"/>
              <a:t>uit</a:t>
            </a:r>
            <a:r>
              <a:rPr lang="en-US" sz="2800" dirty="0"/>
              <a:t> 1 of </a:t>
            </a:r>
            <a:r>
              <a:rPr lang="en-US" sz="2800" dirty="0" err="1"/>
              <a:t>meer</a:t>
            </a:r>
            <a:r>
              <a:rPr lang="en-US" sz="2800" dirty="0"/>
              <a:t> </a:t>
            </a:r>
            <a:r>
              <a:rPr lang="en-US" sz="2800" dirty="0" err="1"/>
              <a:t>tabellen</a:t>
            </a:r>
            <a:endParaRPr lang="en-US" sz="2800" dirty="0"/>
          </a:p>
          <a:p>
            <a:r>
              <a:rPr lang="en-US" sz="2800" dirty="0"/>
              <a:t>Via keywords </a:t>
            </a:r>
            <a:r>
              <a:rPr lang="en-US" sz="2800" dirty="0" err="1"/>
              <a:t>wordt</a:t>
            </a:r>
            <a:r>
              <a:rPr lang="en-US" sz="2800" dirty="0"/>
              <a:t> </a:t>
            </a:r>
            <a:r>
              <a:rPr lang="en-US" sz="2800" dirty="0" err="1"/>
              <a:t>een</a:t>
            </a:r>
            <a:r>
              <a:rPr lang="en-US" sz="2800" dirty="0"/>
              <a:t> </a:t>
            </a:r>
            <a:r>
              <a:rPr lang="en-US" sz="2800" dirty="0" err="1"/>
              <a:t>bewerking</a:t>
            </a:r>
            <a:r>
              <a:rPr lang="en-US" sz="2800" dirty="0"/>
              <a:t> </a:t>
            </a:r>
            <a:r>
              <a:rPr lang="en-US" sz="2800" dirty="0" err="1"/>
              <a:t>uitgevoerd</a:t>
            </a:r>
            <a:endParaRPr lang="en-US" sz="2800" dirty="0"/>
          </a:p>
          <a:p>
            <a:r>
              <a:rPr lang="en-US" sz="2800" dirty="0" err="1"/>
              <a:t>Voorbeeld</a:t>
            </a:r>
            <a:r>
              <a:rPr lang="en-US" sz="2800" dirty="0"/>
              <a:t>: doe </a:t>
            </a:r>
            <a:r>
              <a:rPr lang="en-US" sz="2800" dirty="0" err="1"/>
              <a:t>mij</a:t>
            </a:r>
            <a:r>
              <a:rPr lang="en-US" sz="2800" dirty="0"/>
              <a:t> </a:t>
            </a:r>
            <a:r>
              <a:rPr lang="en-US" sz="2800" dirty="0" err="1"/>
              <a:t>alle</a:t>
            </a:r>
            <a:r>
              <a:rPr lang="en-US" sz="2800" dirty="0"/>
              <a:t> </a:t>
            </a:r>
            <a:r>
              <a:rPr lang="en-US" sz="2800" dirty="0" err="1"/>
              <a:t>informatie</a:t>
            </a:r>
            <a:r>
              <a:rPr lang="en-US" sz="2800" dirty="0"/>
              <a:t> van </a:t>
            </a:r>
            <a:r>
              <a:rPr lang="en-US" sz="2800" dirty="0" err="1"/>
              <a:t>personen</a:t>
            </a:r>
            <a:r>
              <a:rPr lang="en-US" sz="2800" dirty="0"/>
              <a:t> met </a:t>
            </a:r>
            <a:r>
              <a:rPr lang="en-US" sz="2800" dirty="0" err="1"/>
              <a:t>achternaam</a:t>
            </a:r>
            <a:r>
              <a:rPr lang="en-US" sz="2800" dirty="0"/>
              <a:t> </a:t>
            </a:r>
            <a:r>
              <a:rPr lang="ja-JP" altLang="en-US" sz="2800" dirty="0">
                <a:latin typeface="Arial"/>
              </a:rPr>
              <a:t>“</a:t>
            </a:r>
            <a:r>
              <a:rPr lang="en-US" sz="2800" dirty="0"/>
              <a:t>Bakker</a:t>
            </a:r>
            <a:r>
              <a:rPr lang="ja-JP" altLang="en-US" sz="2800" dirty="0">
                <a:latin typeface="Arial"/>
              </a:rPr>
              <a:t>”</a:t>
            </a:r>
            <a:endParaRPr lang="en-US" sz="2800" dirty="0"/>
          </a:p>
        </p:txBody>
      </p:sp>
      <p:grpSp>
        <p:nvGrpSpPr>
          <p:cNvPr id="7" name="Groep 6"/>
          <p:cNvGrpSpPr/>
          <p:nvPr/>
        </p:nvGrpSpPr>
        <p:grpSpPr>
          <a:xfrm>
            <a:off x="395536" y="231746"/>
            <a:ext cx="8407820" cy="1118150"/>
            <a:chOff x="395536" y="231746"/>
            <a:chExt cx="8407820" cy="1118150"/>
          </a:xfrm>
        </p:grpSpPr>
        <p:pic>
          <p:nvPicPr>
            <p:cNvPr id="8" name="Picture 2" descr="http://www.risa-it.nl/images/logo.jpg">
              <a:hlinkClick r:id="rId2"/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5536" y="231746"/>
              <a:ext cx="1638300" cy="9744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Tekstvak 8"/>
            <p:cNvSpPr txBox="1"/>
            <p:nvPr/>
          </p:nvSpPr>
          <p:spPr>
            <a:xfrm>
              <a:off x="2627783" y="395789"/>
              <a:ext cx="6175573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1"/>
              <a:r>
                <a:rPr lang="nl-NL" sz="3600" dirty="0" smtClean="0">
                  <a:solidFill>
                    <a:schemeClr val="accent1"/>
                  </a:solidFill>
                </a:rPr>
                <a:t>Case 2 </a:t>
              </a:r>
              <a:r>
                <a:rPr lang="nl-NL" sz="3600" dirty="0" err="1" smtClean="0">
                  <a:solidFill>
                    <a:schemeClr val="accent1"/>
                  </a:solidFill>
                </a:rPr>
                <a:t>SQLi</a:t>
              </a:r>
              <a:endParaRPr lang="nl-NL" sz="3600" dirty="0">
                <a:solidFill>
                  <a:schemeClr val="accent1"/>
                </a:solidFill>
              </a:endParaRPr>
            </a:p>
            <a:p>
              <a:endParaRPr lang="nl-NL" sz="2000" dirty="0">
                <a:solidFill>
                  <a:schemeClr val="accent1"/>
                </a:solidFill>
              </a:endParaRPr>
            </a:p>
          </p:txBody>
        </p:sp>
        <p:cxnSp>
          <p:nvCxnSpPr>
            <p:cNvPr id="10" name="Rechte verbindingslijn 9"/>
            <p:cNvCxnSpPr/>
            <p:nvPr/>
          </p:nvCxnSpPr>
          <p:spPr>
            <a:xfrm>
              <a:off x="2699792" y="1042120"/>
              <a:ext cx="5832648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11" name="Group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4440603"/>
              </p:ext>
            </p:extLst>
          </p:nvPr>
        </p:nvGraphicFramePr>
        <p:xfrm>
          <a:off x="827584" y="4797152"/>
          <a:ext cx="7056784" cy="1440160"/>
        </p:xfrm>
        <a:graphic>
          <a:graphicData uri="http://schemas.openxmlformats.org/drawingml/2006/table">
            <a:tbl>
              <a:tblPr/>
              <a:tblGrid>
                <a:gridCol w="2120600"/>
                <a:gridCol w="2120599"/>
                <a:gridCol w="2815585"/>
              </a:tblGrid>
              <a:tr h="3600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4D4D4D"/>
                        </a:buClr>
                        <a:buSzPct val="125000"/>
                        <a:buFont typeface="Trebuchet M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 Bold" charset="0"/>
                          <a:ea typeface="ヒラギノ角ゴ ProN W3" charset="0"/>
                          <a:cs typeface="Verdana Bold" charset="0"/>
                          <a:sym typeface="Verdana Bold" charset="0"/>
                        </a:rPr>
                        <a:t>Voornaam</a:t>
                      </a:r>
                    </a:p>
                  </a:txBody>
                  <a:tcPr marL="35719" marR="35719" marT="35719" marB="35719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4D4D4D"/>
                        </a:buClr>
                        <a:buSzPct val="125000"/>
                        <a:buFont typeface="Trebuchet M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3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 Bold" charset="0"/>
                          <a:ea typeface="ヒラギノ角ゴ ProN W3" charset="0"/>
                          <a:cs typeface="Verdana Bold" charset="0"/>
                          <a:sym typeface="Verdana Bold" charset="0"/>
                        </a:rPr>
                        <a:t>Achternaam</a:t>
                      </a:r>
                      <a:endParaRPr kumimoji="0" lang="en-US" sz="1300" b="0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Verdana Bold" charset="0"/>
                        <a:ea typeface="ヒラギノ角ゴ ProN W3" charset="0"/>
                        <a:cs typeface="Verdana Bold" charset="0"/>
                        <a:sym typeface="Verdana Bold" charset="0"/>
                      </a:endParaRPr>
                    </a:p>
                  </a:txBody>
                  <a:tcPr marL="35719" marR="35719" marT="35719" marB="35719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4D4D4D"/>
                        </a:buClr>
                        <a:buSzPct val="125000"/>
                        <a:buFont typeface="Trebuchet M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 Bold" charset="0"/>
                          <a:ea typeface="ヒラギノ角ゴ ProN W3" charset="0"/>
                          <a:cs typeface="Verdana Bold" charset="0"/>
                          <a:sym typeface="Verdana Bold" charset="0"/>
                        </a:rPr>
                        <a:t>E-mailadres</a:t>
                      </a:r>
                    </a:p>
                  </a:txBody>
                  <a:tcPr marL="35719" marR="35719" marT="35719" marB="35719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99"/>
                    </a:solidFill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4D4D4D"/>
                        </a:buClr>
                        <a:buSzPct val="125000"/>
                        <a:buFont typeface="Trebuchet M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3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charset="0"/>
                          <a:ea typeface="ヒラギノ角ゴ ProN W3" charset="0"/>
                          <a:cs typeface="Verdana" charset="0"/>
                          <a:sym typeface="Verdana" charset="0"/>
                        </a:rPr>
                        <a:t>Henk</a:t>
                      </a:r>
                      <a:endParaRPr kumimoji="0" lang="en-US" sz="13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charset="0"/>
                        <a:ea typeface="ヒラギノ角ゴ ProN W3" charset="0"/>
                        <a:cs typeface="Verdana" charset="0"/>
                        <a:sym typeface="Verdana" charset="0"/>
                      </a:endParaRPr>
                    </a:p>
                  </a:txBody>
                  <a:tcPr marL="35719" marR="35719" marT="35719" marB="35719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ACA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4D4D4D"/>
                        </a:buClr>
                        <a:buSzPct val="125000"/>
                        <a:buFont typeface="Trebuchet M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charset="0"/>
                          <a:ea typeface="ヒラギノ角ゴ ProN W3" charset="0"/>
                          <a:cs typeface="Verdana" charset="0"/>
                          <a:sym typeface="Verdana" charset="0"/>
                        </a:rPr>
                        <a:t>de Vries</a:t>
                      </a:r>
                    </a:p>
                  </a:txBody>
                  <a:tcPr marL="35719" marR="35719" marT="35719" marB="35719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ACA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4D4D4D"/>
                        </a:buClr>
                        <a:buSzPct val="125000"/>
                        <a:buFont typeface="Trebuchet M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300" b="0" i="0" u="sng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charset="0"/>
                          <a:ea typeface="ヒラギノ角ゴ ProN W3" charset="0"/>
                          <a:cs typeface="Verdana" charset="0"/>
                          <a:sym typeface="Verdana" charset="0"/>
                          <a:hlinkClick r:id="rId4"/>
                        </a:rPr>
                        <a:t>h.de.vries@rn.rabobank.nl</a:t>
                      </a:r>
                      <a:endParaRPr kumimoji="0" lang="en-US" sz="1300" b="0" i="0" u="sng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charset="0"/>
                        <a:ea typeface="ヒラギノ角ゴ ProN W3" charset="0"/>
                        <a:cs typeface="Verdana" charset="0"/>
                        <a:sym typeface="Verdana" charset="0"/>
                      </a:endParaRPr>
                    </a:p>
                  </a:txBody>
                  <a:tcPr marL="35719" marR="35719" marT="35719" marB="35719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ACAE9"/>
                    </a:solidFill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4D4D4D"/>
                        </a:buClr>
                        <a:buSzPct val="125000"/>
                        <a:buFont typeface="Trebuchet M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charset="0"/>
                          <a:ea typeface="ヒラギノ角ゴ ProN W3" charset="0"/>
                          <a:cs typeface="Verdana" charset="0"/>
                          <a:sym typeface="Verdana" charset="0"/>
                        </a:rPr>
                        <a:t>Jaap</a:t>
                      </a:r>
                    </a:p>
                  </a:txBody>
                  <a:tcPr marL="35719" marR="35719" marT="35719" marB="35719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ACA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4D4D4D"/>
                        </a:buClr>
                        <a:buSzPct val="125000"/>
                        <a:buFont typeface="Trebuchet M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charset="0"/>
                          <a:ea typeface="ヒラギノ角ゴ ProN W3" charset="0"/>
                          <a:cs typeface="Verdana" charset="0"/>
                          <a:sym typeface="Verdana" charset="0"/>
                        </a:rPr>
                        <a:t>Bakker</a:t>
                      </a:r>
                    </a:p>
                  </a:txBody>
                  <a:tcPr marL="35719" marR="35719" marT="35719" marB="35719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ACA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4D4D4D"/>
                        </a:buClr>
                        <a:buSzPct val="125000"/>
                        <a:buFont typeface="Trebuchet M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300" b="0" i="0" u="sng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charset="0"/>
                          <a:ea typeface="ヒラギノ角ゴ ProN W3" charset="0"/>
                          <a:cs typeface="Verdana" charset="0"/>
                          <a:sym typeface="Verdana" charset="0"/>
                          <a:hlinkClick r:id="rId5"/>
                        </a:rPr>
                        <a:t>j.bakker@rn.rabobank.nl</a:t>
                      </a:r>
                      <a:endParaRPr kumimoji="0" lang="en-US" sz="1300" b="0" i="0" u="sng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charset="0"/>
                        <a:ea typeface="ヒラギノ角ゴ ProN W3" charset="0"/>
                        <a:cs typeface="Verdana" charset="0"/>
                        <a:sym typeface="Verdana" charset="0"/>
                      </a:endParaRPr>
                    </a:p>
                  </a:txBody>
                  <a:tcPr marL="35719" marR="35719" marT="35719" marB="35719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ACAE9"/>
                    </a:solidFill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4D4D4D"/>
                        </a:buClr>
                        <a:buSzPct val="125000"/>
                        <a:buFont typeface="Trebuchet M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charset="0"/>
                          <a:ea typeface="ヒラギノ角ゴ ProN W3" charset="0"/>
                          <a:cs typeface="Verdana" charset="0"/>
                          <a:sym typeface="Verdana" charset="0"/>
                        </a:rPr>
                        <a:t>Marlies</a:t>
                      </a:r>
                    </a:p>
                  </a:txBody>
                  <a:tcPr marL="35719" marR="35719" marT="35719" marB="35719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ACA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4D4D4D"/>
                        </a:buClr>
                        <a:buSzPct val="125000"/>
                        <a:buFont typeface="Trebuchet M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charset="0"/>
                          <a:ea typeface="ヒラギノ角ゴ ProN W3" charset="0"/>
                          <a:cs typeface="Verdana" charset="0"/>
                          <a:sym typeface="Verdana" charset="0"/>
                        </a:rPr>
                        <a:t>Jansen</a:t>
                      </a:r>
                    </a:p>
                  </a:txBody>
                  <a:tcPr marL="35719" marR="35719" marT="35719" marB="35719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ACA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4D4D4D"/>
                        </a:buClr>
                        <a:buSzPct val="125000"/>
                        <a:buFont typeface="Trebuchet M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300" b="0" i="0" u="sng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charset="0"/>
                          <a:ea typeface="ヒラギノ角ゴ ProN W3" charset="0"/>
                          <a:cs typeface="Verdana" charset="0"/>
                          <a:sym typeface="Verdana" charset="0"/>
                          <a:hlinkClick r:id="rId6"/>
                        </a:rPr>
                        <a:t>m.jansen@rn.rabobank.nl</a:t>
                      </a:r>
                      <a:endParaRPr kumimoji="0" lang="en-US" sz="1300" b="0" i="0" u="sng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charset="0"/>
                        <a:ea typeface="ヒラギノ角ゴ ProN W3" charset="0"/>
                        <a:cs typeface="Verdana" charset="0"/>
                        <a:sym typeface="Verdana" charset="0"/>
                      </a:endParaRPr>
                    </a:p>
                  </a:txBody>
                  <a:tcPr marL="35719" marR="35719" marT="35719" marB="35719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ACAE9"/>
                    </a:solidFill>
                  </a:tcPr>
                </a:tc>
              </a:tr>
            </a:tbl>
          </a:graphicData>
        </a:graphic>
      </p:graphicFrame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404664"/>
            <a:ext cx="1825716" cy="4657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02823712"/>
      </p:ext>
    </p:extLst>
  </p:cSld>
  <p:clrMapOvr>
    <a:masterClrMapping/>
  </p:clrMapOvr>
  <p:transition xmlns:p14="http://schemas.microsoft.com/office/powerpoint/2010/main" spd="med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503C39-87E6-864E-878B-641011E514ED}" type="slidenum">
              <a:rPr lang="en-US"/>
              <a:pPr/>
              <a:t>34</a:t>
            </a:fld>
            <a:endParaRPr lang="en-US"/>
          </a:p>
        </p:txBody>
      </p:sp>
      <p:sp>
        <p:nvSpPr>
          <p:cNvPr id="7680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10828" y="1316013"/>
            <a:ext cx="7333580" cy="2316137"/>
          </a:xfrm>
          <a:ln/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38100" dist="253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26788" tIns="26788" rIns="26788" bIns="26788">
            <a:normAutofit/>
          </a:bodyPr>
          <a:lstStyle/>
          <a:p>
            <a:pPr marL="214305" indent="-214305">
              <a:spcBef>
                <a:spcPct val="0"/>
              </a:spcBef>
              <a:buClr>
                <a:srgbClr val="000000"/>
              </a:buClr>
              <a:buFont typeface="Arial" charset="0"/>
              <a:buChar char="•"/>
            </a:pPr>
            <a:r>
              <a:rPr lang="en-US" sz="1800" dirty="0">
                <a:solidFill>
                  <a:srgbClr val="000000"/>
                </a:solidFill>
                <a:latin typeface="Verdana" charset="0"/>
                <a:cs typeface="Verdana" charset="0"/>
                <a:sym typeface="Verdana" charset="0"/>
              </a:rPr>
              <a:t>SELECT * FROM </a:t>
            </a:r>
            <a:r>
              <a:rPr lang="en-US" sz="1800" dirty="0" err="1">
                <a:solidFill>
                  <a:srgbClr val="000000"/>
                </a:solidFill>
                <a:latin typeface="Verdana" charset="0"/>
                <a:cs typeface="Verdana" charset="0"/>
                <a:sym typeface="Verdana" charset="0"/>
              </a:rPr>
              <a:t>personen</a:t>
            </a:r>
            <a:r>
              <a:rPr lang="en-US" sz="1800" dirty="0">
                <a:solidFill>
                  <a:srgbClr val="000000"/>
                </a:solidFill>
                <a:latin typeface="Verdana" charset="0"/>
                <a:cs typeface="Verdana" charset="0"/>
                <a:sym typeface="Verdana" charset="0"/>
              </a:rPr>
              <a:t> WHERE </a:t>
            </a:r>
            <a:r>
              <a:rPr lang="en-US" sz="1800" dirty="0" err="1">
                <a:solidFill>
                  <a:srgbClr val="000000"/>
                </a:solidFill>
                <a:latin typeface="Verdana" charset="0"/>
                <a:cs typeface="Verdana" charset="0"/>
                <a:sym typeface="Verdana" charset="0"/>
              </a:rPr>
              <a:t>Achternaam</a:t>
            </a:r>
            <a:r>
              <a:rPr lang="en-US" sz="1800" dirty="0">
                <a:solidFill>
                  <a:srgbClr val="000000"/>
                </a:solidFill>
                <a:latin typeface="Verdana" charset="0"/>
                <a:cs typeface="Verdana" charset="0"/>
                <a:sym typeface="Verdana" charset="0"/>
              </a:rPr>
              <a:t> = 'Bakker';</a:t>
            </a:r>
            <a:endParaRPr lang="en-US" sz="1800" dirty="0">
              <a:solidFill>
                <a:srgbClr val="000000"/>
              </a:solidFill>
              <a:latin typeface="Verdana" charset="0"/>
              <a:sym typeface="Verdana" charset="0"/>
            </a:endParaRPr>
          </a:p>
        </p:txBody>
      </p:sp>
      <p:graphicFrame>
        <p:nvGraphicFramePr>
          <p:cNvPr id="76804" name="Group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8814625"/>
              </p:ext>
            </p:extLst>
          </p:nvPr>
        </p:nvGraphicFramePr>
        <p:xfrm>
          <a:off x="827584" y="4293096"/>
          <a:ext cx="7056784" cy="1440160"/>
        </p:xfrm>
        <a:graphic>
          <a:graphicData uri="http://schemas.openxmlformats.org/drawingml/2006/table">
            <a:tbl>
              <a:tblPr/>
              <a:tblGrid>
                <a:gridCol w="2120600"/>
                <a:gridCol w="2120599"/>
                <a:gridCol w="2815585"/>
              </a:tblGrid>
              <a:tr h="3600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4D4D4D"/>
                        </a:buClr>
                        <a:buSzPct val="125000"/>
                        <a:buFont typeface="Trebuchet M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 Bold" charset="0"/>
                          <a:ea typeface="ヒラギノ角ゴ ProN W3" charset="0"/>
                          <a:cs typeface="Verdana Bold" charset="0"/>
                          <a:sym typeface="Verdana Bold" charset="0"/>
                        </a:rPr>
                        <a:t>Voornaam</a:t>
                      </a:r>
                    </a:p>
                  </a:txBody>
                  <a:tcPr marL="35719" marR="35719" marT="35719" marB="35719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4D4D4D"/>
                        </a:buClr>
                        <a:buSzPct val="125000"/>
                        <a:buFont typeface="Trebuchet M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3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 Bold" charset="0"/>
                          <a:ea typeface="ヒラギノ角ゴ ProN W3" charset="0"/>
                          <a:cs typeface="Verdana Bold" charset="0"/>
                          <a:sym typeface="Verdana Bold" charset="0"/>
                        </a:rPr>
                        <a:t>Achternaam</a:t>
                      </a:r>
                      <a:endParaRPr kumimoji="0" lang="en-US" sz="1300" b="0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Verdana Bold" charset="0"/>
                        <a:ea typeface="ヒラギノ角ゴ ProN W3" charset="0"/>
                        <a:cs typeface="Verdana Bold" charset="0"/>
                        <a:sym typeface="Verdana Bold" charset="0"/>
                      </a:endParaRPr>
                    </a:p>
                  </a:txBody>
                  <a:tcPr marL="35719" marR="35719" marT="35719" marB="35719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4D4D4D"/>
                        </a:buClr>
                        <a:buSzPct val="125000"/>
                        <a:buFont typeface="Trebuchet M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 Bold" charset="0"/>
                          <a:ea typeface="ヒラギノ角ゴ ProN W3" charset="0"/>
                          <a:cs typeface="Verdana Bold" charset="0"/>
                          <a:sym typeface="Verdana Bold" charset="0"/>
                        </a:rPr>
                        <a:t>E-mailadres</a:t>
                      </a:r>
                    </a:p>
                  </a:txBody>
                  <a:tcPr marL="35719" marR="35719" marT="35719" marB="35719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99"/>
                    </a:solidFill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4D4D4D"/>
                        </a:buClr>
                        <a:buSzPct val="125000"/>
                        <a:buFont typeface="Trebuchet M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3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charset="0"/>
                          <a:ea typeface="ヒラギノ角ゴ ProN W3" charset="0"/>
                          <a:cs typeface="Verdana" charset="0"/>
                          <a:sym typeface="Verdana" charset="0"/>
                        </a:rPr>
                        <a:t>Henk</a:t>
                      </a:r>
                      <a:endParaRPr kumimoji="0" lang="en-US" sz="13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charset="0"/>
                        <a:ea typeface="ヒラギノ角ゴ ProN W3" charset="0"/>
                        <a:cs typeface="Verdana" charset="0"/>
                        <a:sym typeface="Verdana" charset="0"/>
                      </a:endParaRPr>
                    </a:p>
                  </a:txBody>
                  <a:tcPr marL="35719" marR="35719" marT="35719" marB="35719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ACA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4D4D4D"/>
                        </a:buClr>
                        <a:buSzPct val="125000"/>
                        <a:buFont typeface="Trebuchet M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charset="0"/>
                          <a:ea typeface="ヒラギノ角ゴ ProN W3" charset="0"/>
                          <a:cs typeface="Verdana" charset="0"/>
                          <a:sym typeface="Verdana" charset="0"/>
                        </a:rPr>
                        <a:t>de Vries</a:t>
                      </a:r>
                    </a:p>
                  </a:txBody>
                  <a:tcPr marL="35719" marR="35719" marT="35719" marB="35719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ACA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4D4D4D"/>
                        </a:buClr>
                        <a:buSzPct val="125000"/>
                        <a:buFont typeface="Trebuchet M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300" b="0" i="0" u="sng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charset="0"/>
                          <a:ea typeface="ヒラギノ角ゴ ProN W3" charset="0"/>
                          <a:cs typeface="Verdana" charset="0"/>
                          <a:sym typeface="Verdana" charset="0"/>
                          <a:hlinkClick r:id="rId2"/>
                        </a:rPr>
                        <a:t>h.de.vries@rn.rabobank.nl</a:t>
                      </a:r>
                      <a:endParaRPr kumimoji="0" lang="en-US" sz="1300" b="0" i="0" u="sng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charset="0"/>
                        <a:ea typeface="ヒラギノ角ゴ ProN W3" charset="0"/>
                        <a:cs typeface="Verdana" charset="0"/>
                        <a:sym typeface="Verdana" charset="0"/>
                      </a:endParaRPr>
                    </a:p>
                  </a:txBody>
                  <a:tcPr marL="35719" marR="35719" marT="35719" marB="35719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ACAE9"/>
                    </a:solidFill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4D4D4D"/>
                        </a:buClr>
                        <a:buSzPct val="125000"/>
                        <a:buFont typeface="Trebuchet M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charset="0"/>
                          <a:ea typeface="ヒラギノ角ゴ ProN W3" charset="0"/>
                          <a:cs typeface="Verdana" charset="0"/>
                          <a:sym typeface="Verdana" charset="0"/>
                        </a:rPr>
                        <a:t>Jaap</a:t>
                      </a:r>
                    </a:p>
                  </a:txBody>
                  <a:tcPr marL="35719" marR="35719" marT="35719" marB="35719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ACA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4D4D4D"/>
                        </a:buClr>
                        <a:buSzPct val="125000"/>
                        <a:buFont typeface="Trebuchet M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charset="0"/>
                          <a:ea typeface="ヒラギノ角ゴ ProN W3" charset="0"/>
                          <a:cs typeface="Verdana" charset="0"/>
                          <a:sym typeface="Verdana" charset="0"/>
                        </a:rPr>
                        <a:t>Bakker</a:t>
                      </a:r>
                    </a:p>
                  </a:txBody>
                  <a:tcPr marL="35719" marR="35719" marT="35719" marB="35719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ACA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4D4D4D"/>
                        </a:buClr>
                        <a:buSzPct val="125000"/>
                        <a:buFont typeface="Trebuchet M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300" b="0" i="0" u="sng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charset="0"/>
                          <a:ea typeface="ヒラギノ角ゴ ProN W3" charset="0"/>
                          <a:cs typeface="Verdana" charset="0"/>
                          <a:sym typeface="Verdana" charset="0"/>
                          <a:hlinkClick r:id="rId3"/>
                        </a:rPr>
                        <a:t>j.bakker@rn.rabobank.nl</a:t>
                      </a:r>
                      <a:endParaRPr kumimoji="0" lang="en-US" sz="1300" b="0" i="0" u="sng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charset="0"/>
                        <a:ea typeface="ヒラギノ角ゴ ProN W3" charset="0"/>
                        <a:cs typeface="Verdana" charset="0"/>
                        <a:sym typeface="Verdana" charset="0"/>
                      </a:endParaRPr>
                    </a:p>
                  </a:txBody>
                  <a:tcPr marL="35719" marR="35719" marT="35719" marB="35719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ACAE9"/>
                    </a:solidFill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4D4D4D"/>
                        </a:buClr>
                        <a:buSzPct val="125000"/>
                        <a:buFont typeface="Trebuchet M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charset="0"/>
                          <a:ea typeface="ヒラギノ角ゴ ProN W3" charset="0"/>
                          <a:cs typeface="Verdana" charset="0"/>
                          <a:sym typeface="Verdana" charset="0"/>
                        </a:rPr>
                        <a:t>Marlies</a:t>
                      </a:r>
                    </a:p>
                  </a:txBody>
                  <a:tcPr marL="35719" marR="35719" marT="35719" marB="35719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ACA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4D4D4D"/>
                        </a:buClr>
                        <a:buSzPct val="125000"/>
                        <a:buFont typeface="Trebuchet M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charset="0"/>
                          <a:ea typeface="ヒラギノ角ゴ ProN W3" charset="0"/>
                          <a:cs typeface="Verdana" charset="0"/>
                          <a:sym typeface="Verdana" charset="0"/>
                        </a:rPr>
                        <a:t>Jansen</a:t>
                      </a:r>
                    </a:p>
                  </a:txBody>
                  <a:tcPr marL="35719" marR="35719" marT="35719" marB="35719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ACA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4D4D4D"/>
                        </a:buClr>
                        <a:buSzPct val="125000"/>
                        <a:buFont typeface="Trebuchet M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300" b="0" i="0" u="sng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charset="0"/>
                          <a:ea typeface="ヒラギノ角ゴ ProN W3" charset="0"/>
                          <a:cs typeface="Verdana" charset="0"/>
                          <a:sym typeface="Verdana" charset="0"/>
                          <a:hlinkClick r:id="rId4"/>
                        </a:rPr>
                        <a:t>m.jansen@rn.rabobank.nl</a:t>
                      </a:r>
                      <a:endParaRPr kumimoji="0" lang="en-US" sz="1300" b="0" i="0" u="sng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charset="0"/>
                        <a:ea typeface="ヒラギノ角ゴ ProN W3" charset="0"/>
                        <a:cs typeface="Verdana" charset="0"/>
                        <a:sym typeface="Verdana" charset="0"/>
                      </a:endParaRPr>
                    </a:p>
                  </a:txBody>
                  <a:tcPr marL="35719" marR="35719" marT="35719" marB="35719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ACAE9"/>
                    </a:solidFill>
                  </a:tcPr>
                </a:tc>
              </a:tr>
            </a:tbl>
          </a:graphicData>
        </a:graphic>
      </p:graphicFrame>
      <p:grpSp>
        <p:nvGrpSpPr>
          <p:cNvPr id="76850" name="Group 50"/>
          <p:cNvGrpSpPr>
            <a:grpSpLocks/>
          </p:cNvGrpSpPr>
          <p:nvPr/>
        </p:nvGrpSpPr>
        <p:grpSpPr bwMode="auto">
          <a:xfrm>
            <a:off x="2699792" y="1844824"/>
            <a:ext cx="1728192" cy="504056"/>
            <a:chOff x="0" y="0"/>
            <a:chExt cx="1104" cy="375"/>
          </a:xfrm>
        </p:grpSpPr>
        <p:sp>
          <p:nvSpPr>
            <p:cNvPr id="76848" name="AutoShape 48"/>
            <p:cNvSpPr>
              <a:spLocks/>
            </p:cNvSpPr>
            <p:nvPr/>
          </p:nvSpPr>
          <p:spPr bwMode="auto">
            <a:xfrm>
              <a:off x="0" y="0"/>
              <a:ext cx="1104" cy="375"/>
            </a:xfrm>
            <a:custGeom>
              <a:avLst/>
              <a:gdLst/>
              <a:ahLst/>
              <a:cxnLst/>
              <a:rect l="0" t="0" r="r" b="b"/>
              <a:pathLst>
                <a:path w="21600" h="17532">
                  <a:moveTo>
                    <a:pt x="14185" y="-4068"/>
                  </a:moveTo>
                  <a:lnTo>
                    <a:pt x="12620" y="0"/>
                  </a:lnTo>
                  <a:lnTo>
                    <a:pt x="3130" y="0"/>
                  </a:lnTo>
                  <a:cubicBezTo>
                    <a:pt x="1402" y="0"/>
                    <a:pt x="0" y="3340"/>
                    <a:pt x="0" y="7461"/>
                  </a:cubicBezTo>
                  <a:lnTo>
                    <a:pt x="0" y="10072"/>
                  </a:lnTo>
                  <a:cubicBezTo>
                    <a:pt x="0" y="14192"/>
                    <a:pt x="1402" y="17532"/>
                    <a:pt x="3130" y="17532"/>
                  </a:cubicBezTo>
                  <a:lnTo>
                    <a:pt x="18470" y="17532"/>
                  </a:lnTo>
                  <a:cubicBezTo>
                    <a:pt x="20198" y="17532"/>
                    <a:pt x="21600" y="14192"/>
                    <a:pt x="21600" y="10072"/>
                  </a:cubicBezTo>
                  <a:lnTo>
                    <a:pt x="21600" y="7461"/>
                  </a:lnTo>
                  <a:cubicBezTo>
                    <a:pt x="21600" y="3340"/>
                    <a:pt x="20198" y="0"/>
                    <a:pt x="18470" y="0"/>
                  </a:cubicBezTo>
                  <a:lnTo>
                    <a:pt x="15750" y="0"/>
                  </a:lnTo>
                  <a:lnTo>
                    <a:pt x="14185" y="-4068"/>
                  </a:lnTo>
                  <a:close/>
                  <a:moveTo>
                    <a:pt x="14185" y="-4068"/>
                  </a:moveTo>
                </a:path>
              </a:pathLst>
            </a:custGeom>
            <a:noFill/>
            <a:ln w="25400" cap="flat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76849" name="Rectangle 49"/>
            <p:cNvSpPr>
              <a:spLocks/>
            </p:cNvSpPr>
            <p:nvPr/>
          </p:nvSpPr>
          <p:spPr bwMode="auto">
            <a:xfrm>
              <a:off x="136" y="70"/>
              <a:ext cx="821" cy="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rgbClr val="000000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38100" tIns="38100" rIns="38100" bIns="38100"/>
            <a:lstStyle/>
            <a:p>
              <a:pPr algn="ctr">
                <a:lnSpc>
                  <a:spcPct val="100000"/>
                </a:lnSpc>
              </a:pPr>
              <a:r>
                <a:rPr lang="en-US" sz="1600" dirty="0" err="1">
                  <a:solidFill>
                    <a:srgbClr val="000000"/>
                  </a:solidFill>
                  <a:latin typeface="Verdana" charset="0"/>
                  <a:ea typeface="ＭＳ Ｐゴシック" charset="0"/>
                  <a:cs typeface="Verdana" charset="0"/>
                  <a:sym typeface="Verdana" charset="0"/>
                </a:rPr>
                <a:t>Tabelnaam</a:t>
              </a:r>
              <a:endParaRPr lang="en-US" sz="1200" dirty="0">
                <a:solidFill>
                  <a:srgbClr val="000000"/>
                </a:solidFill>
                <a:latin typeface="Verdana" charset="0"/>
                <a:ea typeface="ＭＳ Ｐゴシック" charset="0"/>
                <a:cs typeface="Verdana" charset="0"/>
                <a:sym typeface="Verdana" charset="0"/>
              </a:endParaRPr>
            </a:p>
          </p:txBody>
        </p:sp>
      </p:grpSp>
      <p:grpSp>
        <p:nvGrpSpPr>
          <p:cNvPr id="76853" name="Group 53"/>
          <p:cNvGrpSpPr>
            <a:grpSpLocks/>
          </p:cNvGrpSpPr>
          <p:nvPr/>
        </p:nvGrpSpPr>
        <p:grpSpPr bwMode="auto">
          <a:xfrm>
            <a:off x="4644405" y="1844363"/>
            <a:ext cx="1358429" cy="504517"/>
            <a:chOff x="839" y="-515"/>
            <a:chExt cx="1217" cy="515"/>
          </a:xfrm>
        </p:grpSpPr>
        <p:sp>
          <p:nvSpPr>
            <p:cNvPr id="76851" name="AutoShape 51"/>
            <p:cNvSpPr>
              <a:spLocks/>
            </p:cNvSpPr>
            <p:nvPr/>
          </p:nvSpPr>
          <p:spPr bwMode="auto">
            <a:xfrm>
              <a:off x="839" y="-515"/>
              <a:ext cx="1217" cy="515"/>
            </a:xfrm>
            <a:custGeom>
              <a:avLst/>
              <a:gdLst/>
              <a:ahLst/>
              <a:cxnLst/>
              <a:rect l="0" t="0" r="r" b="b"/>
              <a:pathLst>
                <a:path w="21600" h="17442">
                  <a:moveTo>
                    <a:pt x="19427" y="-4158"/>
                  </a:moveTo>
                  <a:lnTo>
                    <a:pt x="17566" y="0"/>
                  </a:lnTo>
                  <a:lnTo>
                    <a:pt x="3375" y="0"/>
                  </a:lnTo>
                  <a:cubicBezTo>
                    <a:pt x="1511" y="0"/>
                    <a:pt x="0" y="3632"/>
                    <a:pt x="0" y="8112"/>
                  </a:cubicBezTo>
                  <a:lnTo>
                    <a:pt x="0" y="9329"/>
                  </a:lnTo>
                  <a:cubicBezTo>
                    <a:pt x="0" y="13810"/>
                    <a:pt x="1511" y="17442"/>
                    <a:pt x="3375" y="17442"/>
                  </a:cubicBezTo>
                  <a:lnTo>
                    <a:pt x="18225" y="17442"/>
                  </a:lnTo>
                  <a:cubicBezTo>
                    <a:pt x="20089" y="17442"/>
                    <a:pt x="21600" y="13810"/>
                    <a:pt x="21600" y="9329"/>
                  </a:cubicBezTo>
                  <a:lnTo>
                    <a:pt x="21600" y="8112"/>
                  </a:lnTo>
                  <a:cubicBezTo>
                    <a:pt x="21600" y="5607"/>
                    <a:pt x="21119" y="3389"/>
                    <a:pt x="20377" y="1901"/>
                  </a:cubicBezTo>
                  <a:lnTo>
                    <a:pt x="19427" y="-4158"/>
                  </a:lnTo>
                  <a:close/>
                  <a:moveTo>
                    <a:pt x="19427" y="-4158"/>
                  </a:moveTo>
                </a:path>
              </a:pathLst>
            </a:custGeom>
            <a:noFill/>
            <a:ln w="25400" cap="flat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76852" name="Rectangle 52"/>
            <p:cNvSpPr>
              <a:spLocks/>
            </p:cNvSpPr>
            <p:nvPr/>
          </p:nvSpPr>
          <p:spPr bwMode="auto">
            <a:xfrm>
              <a:off x="968" y="-450"/>
              <a:ext cx="967" cy="2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rgbClr val="000000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38100" tIns="38100" rIns="38100" bIns="38100"/>
            <a:lstStyle/>
            <a:p>
              <a:pPr algn="ctr">
                <a:lnSpc>
                  <a:spcPct val="100000"/>
                </a:lnSpc>
              </a:pPr>
              <a:r>
                <a:rPr lang="en-US" sz="1600" dirty="0" err="1">
                  <a:solidFill>
                    <a:srgbClr val="000000"/>
                  </a:solidFill>
                  <a:latin typeface="Verdana" charset="0"/>
                  <a:ea typeface="ＭＳ Ｐゴシック" charset="0"/>
                  <a:cs typeface="Verdana" charset="0"/>
                  <a:sym typeface="Verdana" charset="0"/>
                </a:rPr>
                <a:t>Veldnaam</a:t>
              </a:r>
              <a:endParaRPr lang="en-US" sz="1200" dirty="0">
                <a:solidFill>
                  <a:srgbClr val="000000"/>
                </a:solidFill>
                <a:latin typeface="Verdana" charset="0"/>
                <a:ea typeface="ＭＳ Ｐゴシック" charset="0"/>
                <a:cs typeface="Verdana" charset="0"/>
                <a:sym typeface="Verdana" charset="0"/>
              </a:endParaRPr>
            </a:p>
          </p:txBody>
        </p:sp>
      </p:grpSp>
      <p:grpSp>
        <p:nvGrpSpPr>
          <p:cNvPr id="76856" name="Group 56"/>
          <p:cNvGrpSpPr>
            <a:grpSpLocks/>
          </p:cNvGrpSpPr>
          <p:nvPr/>
        </p:nvGrpSpPr>
        <p:grpSpPr bwMode="auto">
          <a:xfrm>
            <a:off x="6372200" y="1772816"/>
            <a:ext cx="1709564" cy="648072"/>
            <a:chOff x="0" y="0"/>
            <a:chExt cx="1080" cy="375"/>
          </a:xfrm>
        </p:grpSpPr>
        <p:sp>
          <p:nvSpPr>
            <p:cNvPr id="76854" name="AutoShape 54"/>
            <p:cNvSpPr>
              <a:spLocks/>
            </p:cNvSpPr>
            <p:nvPr/>
          </p:nvSpPr>
          <p:spPr bwMode="auto">
            <a:xfrm>
              <a:off x="0" y="0"/>
              <a:ext cx="1080" cy="375"/>
            </a:xfrm>
            <a:custGeom>
              <a:avLst/>
              <a:gdLst/>
              <a:ahLst/>
              <a:cxnLst/>
              <a:rect l="0" t="0" r="r" b="b"/>
              <a:pathLst>
                <a:path w="21600" h="18241">
                  <a:moveTo>
                    <a:pt x="10235" y="-3359"/>
                  </a:moveTo>
                  <a:lnTo>
                    <a:pt x="8635" y="0"/>
                  </a:lnTo>
                  <a:lnTo>
                    <a:pt x="3200" y="0"/>
                  </a:lnTo>
                  <a:cubicBezTo>
                    <a:pt x="1433" y="0"/>
                    <a:pt x="0" y="3476"/>
                    <a:pt x="0" y="7762"/>
                  </a:cubicBezTo>
                  <a:lnTo>
                    <a:pt x="0" y="10479"/>
                  </a:lnTo>
                  <a:cubicBezTo>
                    <a:pt x="0" y="14766"/>
                    <a:pt x="1433" y="18241"/>
                    <a:pt x="3200" y="18241"/>
                  </a:cubicBezTo>
                  <a:lnTo>
                    <a:pt x="18400" y="18241"/>
                  </a:lnTo>
                  <a:cubicBezTo>
                    <a:pt x="20167" y="18241"/>
                    <a:pt x="21600" y="14766"/>
                    <a:pt x="21600" y="10479"/>
                  </a:cubicBezTo>
                  <a:lnTo>
                    <a:pt x="21600" y="7762"/>
                  </a:lnTo>
                  <a:cubicBezTo>
                    <a:pt x="21600" y="3476"/>
                    <a:pt x="20167" y="0"/>
                    <a:pt x="18400" y="0"/>
                  </a:cubicBezTo>
                  <a:lnTo>
                    <a:pt x="11835" y="0"/>
                  </a:lnTo>
                  <a:lnTo>
                    <a:pt x="10235" y="-3359"/>
                  </a:lnTo>
                  <a:close/>
                  <a:moveTo>
                    <a:pt x="10235" y="-3359"/>
                  </a:moveTo>
                </a:path>
              </a:pathLst>
            </a:custGeom>
            <a:noFill/>
            <a:ln w="25400" cap="flat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76855" name="Rectangle 55"/>
            <p:cNvSpPr>
              <a:spLocks/>
            </p:cNvSpPr>
            <p:nvPr/>
          </p:nvSpPr>
          <p:spPr bwMode="auto">
            <a:xfrm>
              <a:off x="104" y="84"/>
              <a:ext cx="884" cy="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rgbClr val="000000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38100" tIns="38100" rIns="38100" bIns="38100"/>
            <a:lstStyle/>
            <a:p>
              <a:pPr algn="ctr">
                <a:lnSpc>
                  <a:spcPct val="100000"/>
                </a:lnSpc>
              </a:pPr>
              <a:r>
                <a:rPr lang="en-US" sz="1600" dirty="0" err="1">
                  <a:solidFill>
                    <a:srgbClr val="000000"/>
                  </a:solidFill>
                  <a:latin typeface="Verdana" charset="0"/>
                  <a:ea typeface="ＭＳ Ｐゴシック" charset="0"/>
                  <a:cs typeface="Verdana" charset="0"/>
                  <a:sym typeface="Verdana" charset="0"/>
                </a:rPr>
                <a:t>Zoekcriteria</a:t>
              </a:r>
              <a:endParaRPr lang="en-US" sz="1200" dirty="0">
                <a:solidFill>
                  <a:srgbClr val="000000"/>
                </a:solidFill>
                <a:latin typeface="Verdana" charset="0"/>
                <a:ea typeface="ＭＳ Ｐゴシック" charset="0"/>
                <a:cs typeface="Verdana" charset="0"/>
                <a:sym typeface="Verdana" charset="0"/>
              </a:endParaRPr>
            </a:p>
          </p:txBody>
        </p:sp>
      </p:grpSp>
      <p:sp>
        <p:nvSpPr>
          <p:cNvPr id="76858" name="Rectangle 58"/>
          <p:cNvSpPr>
            <a:spLocks/>
          </p:cNvSpPr>
          <p:nvPr/>
        </p:nvSpPr>
        <p:spPr bwMode="auto">
          <a:xfrm>
            <a:off x="899592" y="2924944"/>
            <a:ext cx="7486526" cy="1224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rnd">
                <a:solidFill>
                  <a:srgbClr val="000000"/>
                </a:solidFill>
                <a:round/>
                <a:headEnd type="none" w="med" len="med"/>
                <a:tailEnd type="none" w="med" len="med"/>
              </a14:hiddenLine>
            </a:ext>
          </a:extLst>
        </p:spPr>
        <p:txBody>
          <a:bodyPr lIns="26788" tIns="26788" rIns="26788" bIns="26788"/>
          <a:lstStyle/>
          <a:p>
            <a:pPr marL="214305" indent="-214305">
              <a:spcBef>
                <a:spcPts val="299"/>
              </a:spcBef>
              <a:buSzPct val="100000"/>
              <a:buFont typeface="Arial" charset="0"/>
              <a:buChar char="•"/>
            </a:pPr>
            <a:r>
              <a:rPr lang="en-US" dirty="0">
                <a:solidFill>
                  <a:srgbClr val="000000"/>
                </a:solidFill>
                <a:latin typeface="Verdana" charset="0"/>
                <a:ea typeface="ＭＳ Ｐゴシック" charset="0"/>
                <a:cs typeface="Verdana" charset="0"/>
                <a:sym typeface="Verdana" charset="0"/>
              </a:rPr>
              <a:t>Data (</a:t>
            </a:r>
            <a:r>
              <a:rPr lang="en-US" dirty="0" err="1">
                <a:solidFill>
                  <a:srgbClr val="000000"/>
                </a:solidFill>
                <a:latin typeface="Verdana" charset="0"/>
                <a:ea typeface="ＭＳ Ｐゴシック" charset="0"/>
                <a:cs typeface="Verdana" charset="0"/>
                <a:sym typeface="Verdana" charset="0"/>
              </a:rPr>
              <a:t>zoekcriteria</a:t>
            </a:r>
            <a:r>
              <a:rPr lang="en-US" dirty="0">
                <a:solidFill>
                  <a:srgbClr val="000000"/>
                </a:solidFill>
                <a:latin typeface="Verdana" charset="0"/>
                <a:ea typeface="ＭＳ Ｐゴシック" charset="0"/>
                <a:cs typeface="Verdana" charset="0"/>
                <a:sym typeface="Verdana" charset="0"/>
              </a:rPr>
              <a:t>) </a:t>
            </a:r>
            <a:r>
              <a:rPr lang="en-US" dirty="0" err="1">
                <a:solidFill>
                  <a:srgbClr val="000000"/>
                </a:solidFill>
                <a:latin typeface="Verdana" charset="0"/>
                <a:ea typeface="ＭＳ Ｐゴシック" charset="0"/>
                <a:cs typeface="Verdana" charset="0"/>
                <a:sym typeface="Verdana" charset="0"/>
              </a:rPr>
              <a:t>wordt</a:t>
            </a:r>
            <a:r>
              <a:rPr lang="en-US" dirty="0">
                <a:solidFill>
                  <a:srgbClr val="000000"/>
                </a:solidFill>
                <a:latin typeface="Verdana" charset="0"/>
                <a:ea typeface="ＭＳ Ｐゴシック" charset="0"/>
                <a:cs typeface="Verdana" charset="0"/>
                <a:sym typeface="Verdana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Verdana" charset="0"/>
                <a:ea typeface="ＭＳ Ｐゴシック" charset="0"/>
                <a:cs typeface="Verdana" charset="0"/>
                <a:sym typeface="Verdana" charset="0"/>
              </a:rPr>
              <a:t>gemixt</a:t>
            </a:r>
            <a:r>
              <a:rPr lang="en-US" dirty="0">
                <a:solidFill>
                  <a:srgbClr val="000000"/>
                </a:solidFill>
                <a:latin typeface="Verdana" charset="0"/>
                <a:ea typeface="ＭＳ Ｐゴシック" charset="0"/>
                <a:cs typeface="Verdana" charset="0"/>
                <a:sym typeface="Verdana" charset="0"/>
              </a:rPr>
              <a:t> met het commando (SQL)</a:t>
            </a:r>
          </a:p>
          <a:p>
            <a:pPr marL="214305" indent="-214305">
              <a:spcBef>
                <a:spcPts val="299"/>
              </a:spcBef>
              <a:buSzPct val="100000"/>
              <a:buFont typeface="Arial" charset="0"/>
              <a:buChar char="•"/>
            </a:pPr>
            <a:r>
              <a:rPr lang="en-US" dirty="0" err="1">
                <a:solidFill>
                  <a:srgbClr val="000000"/>
                </a:solidFill>
                <a:latin typeface="Verdana" charset="0"/>
                <a:ea typeface="ＭＳ Ｐゴシック" charset="0"/>
                <a:cs typeface="Verdana" charset="0"/>
                <a:sym typeface="Verdana" charset="0"/>
              </a:rPr>
              <a:t>Wat</a:t>
            </a:r>
            <a:r>
              <a:rPr lang="en-US" dirty="0">
                <a:solidFill>
                  <a:srgbClr val="000000"/>
                </a:solidFill>
                <a:latin typeface="Verdana" charset="0"/>
                <a:ea typeface="ＭＳ Ｐゴシック" charset="0"/>
                <a:cs typeface="Verdana" charset="0"/>
                <a:sym typeface="Verdana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Verdana" charset="0"/>
                <a:ea typeface="ＭＳ Ｐゴシック" charset="0"/>
                <a:cs typeface="Verdana" charset="0"/>
                <a:sym typeface="Verdana" charset="0"/>
              </a:rPr>
              <a:t>als</a:t>
            </a:r>
            <a:r>
              <a:rPr lang="en-US" dirty="0">
                <a:solidFill>
                  <a:srgbClr val="000000"/>
                </a:solidFill>
                <a:latin typeface="Verdana" charset="0"/>
                <a:ea typeface="ＭＳ Ｐゴシック" charset="0"/>
                <a:cs typeface="Verdana" charset="0"/>
                <a:sym typeface="Verdana" charset="0"/>
              </a:rPr>
              <a:t> je </a:t>
            </a:r>
            <a:r>
              <a:rPr lang="en-US" dirty="0" err="1">
                <a:solidFill>
                  <a:srgbClr val="000000"/>
                </a:solidFill>
                <a:latin typeface="Verdana" charset="0"/>
                <a:ea typeface="ＭＳ Ｐゴシック" charset="0"/>
                <a:cs typeface="Verdana" charset="0"/>
                <a:sym typeface="Verdana" charset="0"/>
              </a:rPr>
              <a:t>zoekt</a:t>
            </a:r>
            <a:r>
              <a:rPr lang="en-US" dirty="0">
                <a:solidFill>
                  <a:srgbClr val="000000"/>
                </a:solidFill>
                <a:latin typeface="Verdana" charset="0"/>
                <a:ea typeface="ＭＳ Ｐゴシック" charset="0"/>
                <a:cs typeface="Verdana" charset="0"/>
                <a:sym typeface="Verdana" charset="0"/>
              </a:rPr>
              <a:t> op </a:t>
            </a:r>
            <a:r>
              <a:rPr lang="en-US" dirty="0">
                <a:solidFill>
                  <a:srgbClr val="140041"/>
                </a:solidFill>
                <a:latin typeface="Verdana" charset="0"/>
                <a:ea typeface="ＭＳ Ｐゴシック" charset="0"/>
                <a:cs typeface="Verdana" charset="0"/>
                <a:sym typeface="Verdana" charset="0"/>
              </a:rPr>
              <a:t>O'Reilly</a:t>
            </a:r>
            <a:r>
              <a:rPr lang="en-US" dirty="0">
                <a:solidFill>
                  <a:srgbClr val="000000"/>
                </a:solidFill>
                <a:latin typeface="Verdana" charset="0"/>
                <a:ea typeface="ＭＳ Ｐゴシック" charset="0"/>
                <a:cs typeface="Verdana" charset="0"/>
                <a:sym typeface="Verdana" charset="0"/>
              </a:rPr>
              <a:t>? Of </a:t>
            </a:r>
            <a:r>
              <a:rPr lang="en-US" dirty="0">
                <a:solidFill>
                  <a:srgbClr val="140041"/>
                </a:solidFill>
                <a:latin typeface="Verdana" charset="0"/>
                <a:ea typeface="ＭＳ Ｐゴシック" charset="0"/>
                <a:cs typeface="Verdana" charset="0"/>
                <a:sym typeface="Verdana" charset="0"/>
              </a:rPr>
              <a:t>' OR '1' = '1</a:t>
            </a:r>
            <a:r>
              <a:rPr lang="en-US" dirty="0">
                <a:solidFill>
                  <a:srgbClr val="000000"/>
                </a:solidFill>
                <a:latin typeface="Verdana" charset="0"/>
                <a:ea typeface="ＭＳ Ｐゴシック" charset="0"/>
                <a:cs typeface="Verdana" charset="0"/>
                <a:sym typeface="Verdana" charset="0"/>
              </a:rPr>
              <a:t> ?</a:t>
            </a:r>
          </a:p>
        </p:txBody>
      </p:sp>
      <p:grpSp>
        <p:nvGrpSpPr>
          <p:cNvPr id="76861" name="Group 61"/>
          <p:cNvGrpSpPr>
            <a:grpSpLocks/>
          </p:cNvGrpSpPr>
          <p:nvPr/>
        </p:nvGrpSpPr>
        <p:grpSpPr bwMode="auto">
          <a:xfrm>
            <a:off x="899589" y="1834465"/>
            <a:ext cx="1205111" cy="514415"/>
            <a:chOff x="-92" y="104"/>
            <a:chExt cx="680" cy="376"/>
          </a:xfrm>
        </p:grpSpPr>
        <p:sp>
          <p:nvSpPr>
            <p:cNvPr id="76859" name="AutoShape 59"/>
            <p:cNvSpPr>
              <a:spLocks/>
            </p:cNvSpPr>
            <p:nvPr/>
          </p:nvSpPr>
          <p:spPr bwMode="auto">
            <a:xfrm>
              <a:off x="-92" y="104"/>
              <a:ext cx="680" cy="376"/>
            </a:xfrm>
            <a:custGeom>
              <a:avLst/>
              <a:gdLst/>
              <a:ahLst/>
              <a:cxnLst/>
              <a:rect l="0" t="0" r="r" b="b"/>
              <a:pathLst>
                <a:path w="20259" h="17532">
                  <a:moveTo>
                    <a:pt x="21600" y="-4068"/>
                  </a:moveTo>
                  <a:lnTo>
                    <a:pt x="15701" y="35"/>
                  </a:lnTo>
                  <a:cubicBezTo>
                    <a:pt x="15630" y="30"/>
                    <a:pt x="15564" y="0"/>
                    <a:pt x="15492" y="0"/>
                  </a:cubicBezTo>
                  <a:lnTo>
                    <a:pt x="4767" y="0"/>
                  </a:lnTo>
                  <a:cubicBezTo>
                    <a:pt x="2134" y="0"/>
                    <a:pt x="0" y="3340"/>
                    <a:pt x="0" y="7461"/>
                  </a:cubicBezTo>
                  <a:lnTo>
                    <a:pt x="0" y="10072"/>
                  </a:lnTo>
                  <a:cubicBezTo>
                    <a:pt x="0" y="14192"/>
                    <a:pt x="2134" y="17532"/>
                    <a:pt x="4767" y="17532"/>
                  </a:cubicBezTo>
                  <a:lnTo>
                    <a:pt x="15492" y="17532"/>
                  </a:lnTo>
                  <a:cubicBezTo>
                    <a:pt x="18125" y="17532"/>
                    <a:pt x="20259" y="14192"/>
                    <a:pt x="20259" y="10072"/>
                  </a:cubicBezTo>
                  <a:lnTo>
                    <a:pt x="20259" y="7461"/>
                  </a:lnTo>
                  <a:cubicBezTo>
                    <a:pt x="20259" y="6869"/>
                    <a:pt x="20208" y="6299"/>
                    <a:pt x="20125" y="5747"/>
                  </a:cubicBezTo>
                  <a:lnTo>
                    <a:pt x="21600" y="-4068"/>
                  </a:lnTo>
                  <a:close/>
                  <a:moveTo>
                    <a:pt x="21600" y="-4068"/>
                  </a:moveTo>
                </a:path>
              </a:pathLst>
            </a:custGeom>
            <a:noFill/>
            <a:ln w="25400" cap="flat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76860" name="Rectangle 60"/>
            <p:cNvSpPr>
              <a:spLocks/>
            </p:cNvSpPr>
            <p:nvPr/>
          </p:nvSpPr>
          <p:spPr bwMode="auto">
            <a:xfrm>
              <a:off x="30" y="157"/>
              <a:ext cx="424" cy="2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rgbClr val="000000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38100" tIns="38100" rIns="38100" bIns="38100"/>
            <a:lstStyle/>
            <a:p>
              <a:pPr algn="ctr">
                <a:lnSpc>
                  <a:spcPct val="100000"/>
                </a:lnSpc>
              </a:pPr>
              <a:r>
                <a:rPr lang="en-US" sz="1600" dirty="0" err="1">
                  <a:solidFill>
                    <a:srgbClr val="000000"/>
                  </a:solidFill>
                  <a:latin typeface="Verdana" charset="0"/>
                  <a:ea typeface="ＭＳ Ｐゴシック" charset="0"/>
                  <a:cs typeface="Verdana" charset="0"/>
                  <a:sym typeface="Verdana" charset="0"/>
                </a:rPr>
                <a:t>Alles</a:t>
              </a:r>
              <a:endParaRPr lang="en-US" sz="1600" dirty="0">
                <a:solidFill>
                  <a:srgbClr val="000000"/>
                </a:solidFill>
                <a:latin typeface="Verdana" charset="0"/>
                <a:ea typeface="ＭＳ Ｐゴシック" charset="0"/>
                <a:cs typeface="Verdana" charset="0"/>
                <a:sym typeface="Verdana" charset="0"/>
              </a:endParaRPr>
            </a:p>
          </p:txBody>
        </p:sp>
      </p:grpSp>
      <p:grpSp>
        <p:nvGrpSpPr>
          <p:cNvPr id="22" name="Groep 6"/>
          <p:cNvGrpSpPr/>
          <p:nvPr/>
        </p:nvGrpSpPr>
        <p:grpSpPr>
          <a:xfrm>
            <a:off x="395536" y="231746"/>
            <a:ext cx="8407820" cy="1118150"/>
            <a:chOff x="395536" y="231746"/>
            <a:chExt cx="8407820" cy="1118150"/>
          </a:xfrm>
        </p:grpSpPr>
        <p:pic>
          <p:nvPicPr>
            <p:cNvPr id="23" name="Picture 2" descr="http://www.risa-it.nl/images/logo.jpg">
              <a:hlinkClick r:id="rId5"/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5536" y="231746"/>
              <a:ext cx="1638300" cy="9744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4" name="Tekstvak 8"/>
            <p:cNvSpPr txBox="1"/>
            <p:nvPr/>
          </p:nvSpPr>
          <p:spPr>
            <a:xfrm>
              <a:off x="2627783" y="395789"/>
              <a:ext cx="6175573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1"/>
              <a:r>
                <a:rPr lang="nl-NL" sz="3600" dirty="0" smtClean="0">
                  <a:solidFill>
                    <a:schemeClr val="accent1"/>
                  </a:solidFill>
                </a:rPr>
                <a:t>Case 2 </a:t>
              </a:r>
              <a:r>
                <a:rPr lang="nl-NL" sz="3600" dirty="0" err="1" smtClean="0">
                  <a:solidFill>
                    <a:schemeClr val="accent1"/>
                  </a:solidFill>
                </a:rPr>
                <a:t>SQLi</a:t>
              </a:r>
              <a:endParaRPr lang="nl-NL" sz="3600" dirty="0">
                <a:solidFill>
                  <a:schemeClr val="accent1"/>
                </a:solidFill>
              </a:endParaRPr>
            </a:p>
            <a:p>
              <a:endParaRPr lang="nl-NL" sz="2000" dirty="0">
                <a:solidFill>
                  <a:schemeClr val="accent1"/>
                </a:solidFill>
              </a:endParaRPr>
            </a:p>
          </p:txBody>
        </p:sp>
        <p:cxnSp>
          <p:nvCxnSpPr>
            <p:cNvPr id="25" name="Rechte verbindingslijn 9"/>
            <p:cNvCxnSpPr/>
            <p:nvPr/>
          </p:nvCxnSpPr>
          <p:spPr>
            <a:xfrm>
              <a:off x="2699792" y="1042120"/>
              <a:ext cx="5832648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Rectangle 1"/>
          <p:cNvSpPr/>
          <p:nvPr/>
        </p:nvSpPr>
        <p:spPr>
          <a:xfrm>
            <a:off x="611560" y="4869160"/>
            <a:ext cx="7704856" cy="648072"/>
          </a:xfrm>
          <a:prstGeom prst="rect">
            <a:avLst/>
          </a:prstGeom>
          <a:noFill/>
          <a:ln w="57150" cap="rnd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26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404664"/>
            <a:ext cx="1825716" cy="4657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18871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8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8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8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858" grpId="0" autoUpdateAnimBg="0"/>
      <p:bldP spid="2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CD4D3E-CE4B-8D4C-B228-82F1B2F9D9E4}" type="slidenum">
              <a:rPr lang="en-US"/>
              <a:pPr/>
              <a:t>35</a:t>
            </a:fld>
            <a:endParaRPr lang="en-US"/>
          </a:p>
        </p:txBody>
      </p:sp>
      <p:sp>
        <p:nvSpPr>
          <p:cNvPr id="77826" name="Rectangle 2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SELECT * FROM </a:t>
            </a:r>
            <a:r>
              <a:rPr lang="en-US" sz="2400" dirty="0" err="1"/>
              <a:t>personen</a:t>
            </a:r>
            <a:r>
              <a:rPr lang="en-US" sz="2400" dirty="0"/>
              <a:t> WHERE </a:t>
            </a:r>
            <a:r>
              <a:rPr lang="en-US" sz="2400" dirty="0" err="1"/>
              <a:t>Achternaam</a:t>
            </a:r>
            <a:r>
              <a:rPr lang="en-US" sz="2400" dirty="0"/>
              <a:t> = '' OR '1' = '1'</a:t>
            </a:r>
            <a:r>
              <a:rPr lang="en-US" sz="2400" dirty="0" smtClean="0"/>
              <a:t>;</a:t>
            </a:r>
          </a:p>
          <a:p>
            <a:pPr marL="0" indent="0">
              <a:buNone/>
            </a:pPr>
            <a:endParaRPr lang="en-US" sz="2400" dirty="0"/>
          </a:p>
          <a:p>
            <a:r>
              <a:rPr lang="en-US" sz="2400" dirty="0" err="1"/>
              <a:t>Geef</a:t>
            </a:r>
            <a:r>
              <a:rPr lang="en-US" sz="2400" dirty="0"/>
              <a:t> </a:t>
            </a:r>
            <a:r>
              <a:rPr lang="en-US" sz="2400" dirty="0" err="1"/>
              <a:t>alles</a:t>
            </a:r>
            <a:r>
              <a:rPr lang="en-US" sz="2400" dirty="0"/>
              <a:t> </a:t>
            </a:r>
            <a:r>
              <a:rPr lang="en-US" sz="2400" dirty="0" err="1"/>
              <a:t>terug</a:t>
            </a:r>
            <a:r>
              <a:rPr lang="en-US" sz="2400" dirty="0"/>
              <a:t> </a:t>
            </a:r>
            <a:r>
              <a:rPr lang="en-US" sz="2400" dirty="0" err="1"/>
              <a:t>waar</a:t>
            </a:r>
            <a:r>
              <a:rPr lang="en-US" sz="2400" dirty="0"/>
              <a:t> de </a:t>
            </a:r>
            <a:r>
              <a:rPr lang="en-US" sz="2400" dirty="0" err="1"/>
              <a:t>Achternaam</a:t>
            </a:r>
            <a:r>
              <a:rPr lang="en-US" sz="2400" dirty="0"/>
              <a:t> </a:t>
            </a:r>
            <a:r>
              <a:rPr lang="en-US" sz="2400" dirty="0" err="1"/>
              <a:t>leeg</a:t>
            </a:r>
            <a:r>
              <a:rPr lang="en-US" sz="2400" dirty="0"/>
              <a:t> is...</a:t>
            </a:r>
          </a:p>
          <a:p>
            <a:r>
              <a:rPr lang="en-US" sz="2400" dirty="0"/>
              <a:t>OF </a:t>
            </a:r>
            <a:r>
              <a:rPr lang="en-US" sz="2400" dirty="0" err="1"/>
              <a:t>wanneer</a:t>
            </a:r>
            <a:r>
              <a:rPr lang="en-US" sz="2400" dirty="0"/>
              <a:t> 1 </a:t>
            </a:r>
            <a:r>
              <a:rPr lang="en-US" sz="2400" dirty="0" err="1"/>
              <a:t>gelijk</a:t>
            </a:r>
            <a:r>
              <a:rPr lang="en-US" sz="2400" dirty="0"/>
              <a:t> is </a:t>
            </a:r>
            <a:r>
              <a:rPr lang="en-US" sz="2400" dirty="0" err="1"/>
              <a:t>aan</a:t>
            </a:r>
            <a:r>
              <a:rPr lang="en-US" sz="2400" dirty="0"/>
              <a:t> 1</a:t>
            </a:r>
          </a:p>
        </p:txBody>
      </p:sp>
      <p:pic>
        <p:nvPicPr>
          <p:cNvPr id="778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4149080"/>
            <a:ext cx="5947172" cy="18305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" name="Groep 6"/>
          <p:cNvGrpSpPr/>
          <p:nvPr/>
        </p:nvGrpSpPr>
        <p:grpSpPr>
          <a:xfrm>
            <a:off x="395536" y="231746"/>
            <a:ext cx="8407820" cy="1118150"/>
            <a:chOff x="395536" y="231746"/>
            <a:chExt cx="8407820" cy="1118150"/>
          </a:xfrm>
        </p:grpSpPr>
        <p:pic>
          <p:nvPicPr>
            <p:cNvPr id="8" name="Picture 2" descr="http://www.risa-it.nl/images/logo.jpg">
              <a:hlinkClick r:id="rId3"/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5536" y="231746"/>
              <a:ext cx="1638300" cy="9744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Tekstvak 8"/>
            <p:cNvSpPr txBox="1"/>
            <p:nvPr/>
          </p:nvSpPr>
          <p:spPr>
            <a:xfrm>
              <a:off x="2627783" y="395789"/>
              <a:ext cx="6175573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1"/>
              <a:r>
                <a:rPr lang="nl-NL" sz="3600" dirty="0" smtClean="0">
                  <a:solidFill>
                    <a:schemeClr val="accent1"/>
                  </a:solidFill>
                </a:rPr>
                <a:t>Case 2 </a:t>
              </a:r>
              <a:r>
                <a:rPr lang="nl-NL" sz="3600" dirty="0" err="1" smtClean="0">
                  <a:solidFill>
                    <a:schemeClr val="accent1"/>
                  </a:solidFill>
                </a:rPr>
                <a:t>SQLi</a:t>
              </a:r>
              <a:endParaRPr lang="nl-NL" sz="3600" dirty="0">
                <a:solidFill>
                  <a:schemeClr val="accent1"/>
                </a:solidFill>
              </a:endParaRPr>
            </a:p>
            <a:p>
              <a:endParaRPr lang="nl-NL" sz="2000" dirty="0">
                <a:solidFill>
                  <a:schemeClr val="accent1"/>
                </a:solidFill>
              </a:endParaRPr>
            </a:p>
          </p:txBody>
        </p:sp>
        <p:cxnSp>
          <p:nvCxnSpPr>
            <p:cNvPr id="10" name="Rechte verbindingslijn 9"/>
            <p:cNvCxnSpPr/>
            <p:nvPr/>
          </p:nvCxnSpPr>
          <p:spPr>
            <a:xfrm>
              <a:off x="2699792" y="1042120"/>
              <a:ext cx="5832648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404664"/>
            <a:ext cx="1825716" cy="4657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66146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8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87B14E-D748-0345-977A-BB2C493775D6}" type="slidenum">
              <a:rPr lang="en-US"/>
              <a:pPr/>
              <a:t>36</a:t>
            </a:fld>
            <a:endParaRPr lang="en-US"/>
          </a:p>
        </p:txBody>
      </p:sp>
      <p:pic>
        <p:nvPicPr>
          <p:cNvPr id="78849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412776"/>
            <a:ext cx="5938242" cy="44436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Groep 6"/>
          <p:cNvGrpSpPr/>
          <p:nvPr/>
        </p:nvGrpSpPr>
        <p:grpSpPr>
          <a:xfrm>
            <a:off x="395536" y="231746"/>
            <a:ext cx="8407820" cy="1118150"/>
            <a:chOff x="395536" y="231746"/>
            <a:chExt cx="8407820" cy="1118150"/>
          </a:xfrm>
        </p:grpSpPr>
        <p:pic>
          <p:nvPicPr>
            <p:cNvPr id="5" name="Picture 2" descr="http://www.risa-it.nl/images/logo.jpg">
              <a:hlinkClick r:id="rId3"/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5536" y="231746"/>
              <a:ext cx="1638300" cy="9744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Tekstvak 8"/>
            <p:cNvSpPr txBox="1"/>
            <p:nvPr/>
          </p:nvSpPr>
          <p:spPr>
            <a:xfrm>
              <a:off x="2627783" y="395789"/>
              <a:ext cx="6175573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1"/>
              <a:r>
                <a:rPr lang="nl-NL" sz="3600" dirty="0" smtClean="0">
                  <a:solidFill>
                    <a:schemeClr val="accent1"/>
                  </a:solidFill>
                </a:rPr>
                <a:t>Case 2 </a:t>
              </a:r>
              <a:r>
                <a:rPr lang="nl-NL" sz="3600" dirty="0" err="1" smtClean="0">
                  <a:solidFill>
                    <a:schemeClr val="accent1"/>
                  </a:solidFill>
                </a:rPr>
                <a:t>SQLi</a:t>
              </a:r>
              <a:endParaRPr lang="nl-NL" sz="3600" dirty="0">
                <a:solidFill>
                  <a:schemeClr val="accent1"/>
                </a:solidFill>
              </a:endParaRPr>
            </a:p>
            <a:p>
              <a:endParaRPr lang="nl-NL" sz="2000" dirty="0">
                <a:solidFill>
                  <a:schemeClr val="accent1"/>
                </a:solidFill>
              </a:endParaRPr>
            </a:p>
          </p:txBody>
        </p:sp>
        <p:cxnSp>
          <p:nvCxnSpPr>
            <p:cNvPr id="7" name="Rechte verbindingslijn 9"/>
            <p:cNvCxnSpPr/>
            <p:nvPr/>
          </p:nvCxnSpPr>
          <p:spPr>
            <a:xfrm>
              <a:off x="2699792" y="1042120"/>
              <a:ext cx="5832648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404664"/>
            <a:ext cx="1825716" cy="4657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42235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B41913-1CD3-A042-A60A-04BCB797DF42}" type="slidenum">
              <a:rPr lang="en-US"/>
              <a:pPr/>
              <a:t>37</a:t>
            </a:fld>
            <a:endParaRPr lang="en-US"/>
          </a:p>
        </p:txBody>
      </p:sp>
      <p:sp>
        <p:nvSpPr>
          <p:cNvPr id="79874" name="Rectangle 2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r>
              <a:rPr lang="en-US" dirty="0" err="1"/>
              <a:t>Veel</a:t>
            </a:r>
            <a:r>
              <a:rPr lang="en-US" dirty="0"/>
              <a:t> </a:t>
            </a:r>
            <a:r>
              <a:rPr lang="en-US" dirty="0" err="1"/>
              <a:t>voorkomende</a:t>
            </a:r>
            <a:r>
              <a:rPr lang="en-US" dirty="0"/>
              <a:t> </a:t>
            </a:r>
            <a:r>
              <a:rPr lang="en-US" dirty="0" err="1"/>
              <a:t>zwakke</a:t>
            </a:r>
            <a:r>
              <a:rPr lang="en-US" dirty="0"/>
              <a:t> </a:t>
            </a:r>
            <a:r>
              <a:rPr lang="en-US" dirty="0" err="1"/>
              <a:t>plek</a:t>
            </a:r>
            <a:r>
              <a:rPr lang="en-US" dirty="0"/>
              <a:t>. </a:t>
            </a:r>
            <a:endParaRPr lang="en-US" dirty="0" smtClean="0"/>
          </a:p>
          <a:p>
            <a:pPr marL="914400" lvl="2" indent="0">
              <a:buNone/>
            </a:pPr>
            <a:r>
              <a:rPr lang="en-US" dirty="0" smtClean="0"/>
              <a:t>(</a:t>
            </a:r>
            <a:r>
              <a:rPr lang="en-US" dirty="0"/>
              <a:t>Anonymous, </a:t>
            </a:r>
            <a:r>
              <a:rPr lang="en-US" dirty="0" err="1"/>
              <a:t>Lulzsec</a:t>
            </a:r>
            <a:r>
              <a:rPr lang="en-US" dirty="0"/>
              <a:t>)</a:t>
            </a:r>
          </a:p>
          <a:p>
            <a:r>
              <a:rPr lang="en-US" dirty="0" err="1"/>
              <a:t>Mogelijkheden</a:t>
            </a:r>
            <a:r>
              <a:rPr lang="en-US" dirty="0"/>
              <a:t> </a:t>
            </a:r>
            <a:r>
              <a:rPr lang="en-US" dirty="0" err="1"/>
              <a:t>afhankelijk</a:t>
            </a:r>
            <a:r>
              <a:rPr lang="en-US" dirty="0"/>
              <a:t> van:</a:t>
            </a:r>
          </a:p>
          <a:p>
            <a:pPr lvl="2"/>
            <a:r>
              <a:rPr lang="en-US" dirty="0" err="1"/>
              <a:t>Invoervalidatie</a:t>
            </a:r>
            <a:endParaRPr lang="en-US" dirty="0"/>
          </a:p>
          <a:p>
            <a:pPr lvl="2"/>
            <a:r>
              <a:rPr lang="en-US" dirty="0" err="1"/>
              <a:t>rechten</a:t>
            </a:r>
            <a:r>
              <a:rPr lang="en-US" dirty="0"/>
              <a:t> in de database</a:t>
            </a:r>
          </a:p>
          <a:p>
            <a:pPr lvl="2"/>
            <a:r>
              <a:rPr lang="en-US" dirty="0" err="1"/>
              <a:t>Merk</a:t>
            </a:r>
            <a:r>
              <a:rPr lang="en-US" dirty="0"/>
              <a:t> database</a:t>
            </a:r>
          </a:p>
        </p:txBody>
      </p:sp>
      <p:grpSp>
        <p:nvGrpSpPr>
          <p:cNvPr id="6" name="Groep 6"/>
          <p:cNvGrpSpPr/>
          <p:nvPr/>
        </p:nvGrpSpPr>
        <p:grpSpPr>
          <a:xfrm>
            <a:off x="395536" y="231746"/>
            <a:ext cx="8407820" cy="1118150"/>
            <a:chOff x="395536" y="231746"/>
            <a:chExt cx="8407820" cy="1118150"/>
          </a:xfrm>
        </p:grpSpPr>
        <p:pic>
          <p:nvPicPr>
            <p:cNvPr id="7" name="Picture 2" descr="http://www.risa-it.nl/images/logo.jpg">
              <a:hlinkClick r:id="rId2"/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5536" y="231746"/>
              <a:ext cx="1638300" cy="9744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Tekstvak 8"/>
            <p:cNvSpPr txBox="1"/>
            <p:nvPr/>
          </p:nvSpPr>
          <p:spPr>
            <a:xfrm>
              <a:off x="2627783" y="395789"/>
              <a:ext cx="6175573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1"/>
              <a:r>
                <a:rPr lang="nl-NL" sz="3600" dirty="0" smtClean="0">
                  <a:solidFill>
                    <a:schemeClr val="accent1"/>
                  </a:solidFill>
                </a:rPr>
                <a:t>Case 2 </a:t>
              </a:r>
              <a:r>
                <a:rPr lang="nl-NL" sz="3600" dirty="0" err="1" smtClean="0">
                  <a:solidFill>
                    <a:schemeClr val="accent1"/>
                  </a:solidFill>
                </a:rPr>
                <a:t>SQLi</a:t>
              </a:r>
              <a:endParaRPr lang="nl-NL" sz="3600" dirty="0">
                <a:solidFill>
                  <a:schemeClr val="accent1"/>
                </a:solidFill>
              </a:endParaRPr>
            </a:p>
            <a:p>
              <a:endParaRPr lang="nl-NL" sz="2000" dirty="0">
                <a:solidFill>
                  <a:schemeClr val="accent1"/>
                </a:solidFill>
              </a:endParaRPr>
            </a:p>
          </p:txBody>
        </p:sp>
        <p:cxnSp>
          <p:nvCxnSpPr>
            <p:cNvPr id="9" name="Rechte verbindingslijn 9"/>
            <p:cNvCxnSpPr/>
            <p:nvPr/>
          </p:nvCxnSpPr>
          <p:spPr>
            <a:xfrm>
              <a:off x="2699792" y="1042120"/>
              <a:ext cx="5832648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404664"/>
            <a:ext cx="1825716" cy="4657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48570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800" dirty="0" err="1" smtClean="0"/>
              <a:t>Opdracht</a:t>
            </a:r>
            <a:r>
              <a:rPr lang="en-US" dirty="0" smtClean="0"/>
              <a:t>: 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err="1" smtClean="0"/>
              <a:t>Ga</a:t>
            </a:r>
            <a:r>
              <a:rPr lang="en-US" dirty="0" smtClean="0"/>
              <a:t> </a:t>
            </a:r>
            <a:r>
              <a:rPr lang="en-US" dirty="0" err="1" smtClean="0"/>
              <a:t>naar</a:t>
            </a:r>
            <a:r>
              <a:rPr lang="en-US" dirty="0" smtClean="0"/>
              <a:t> de test-</a:t>
            </a:r>
            <a:r>
              <a:rPr lang="en-US" dirty="0" err="1" smtClean="0"/>
              <a:t>applicatie</a:t>
            </a:r>
            <a:endParaRPr lang="en-US" dirty="0" smtClean="0"/>
          </a:p>
          <a:p>
            <a:pPr marL="400050" lvl="1" indent="0">
              <a:buNone/>
            </a:pPr>
            <a:r>
              <a:rPr lang="en-US" sz="3600" dirty="0" err="1" smtClean="0"/>
              <a:t>vind</a:t>
            </a:r>
            <a:r>
              <a:rPr lang="en-US" sz="3600" dirty="0" smtClean="0"/>
              <a:t> </a:t>
            </a:r>
            <a:r>
              <a:rPr lang="en-US" sz="3600" dirty="0" err="1" smtClean="0"/>
              <a:t>zo</a:t>
            </a:r>
            <a:r>
              <a:rPr lang="en-US" sz="3600" dirty="0" smtClean="0"/>
              <a:t> </a:t>
            </a:r>
            <a:r>
              <a:rPr lang="en-US" sz="3600" dirty="0" err="1" smtClean="0"/>
              <a:t>veel</a:t>
            </a:r>
            <a:r>
              <a:rPr lang="en-US" sz="3600" dirty="0" smtClean="0"/>
              <a:t> </a:t>
            </a:r>
            <a:r>
              <a:rPr lang="en-US" sz="3600" dirty="0" err="1" smtClean="0"/>
              <a:t>mogelijk</a:t>
            </a:r>
            <a:r>
              <a:rPr lang="en-US" sz="3600" dirty="0" smtClean="0"/>
              <a:t> SQL-injection</a:t>
            </a:r>
          </a:p>
          <a:p>
            <a:pPr marL="0" indent="0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 err="1" smtClean="0"/>
              <a:t>Houd</a:t>
            </a:r>
            <a:r>
              <a:rPr lang="en-US" dirty="0" smtClean="0"/>
              <a:t> </a:t>
            </a:r>
            <a:r>
              <a:rPr lang="en-US" dirty="0" err="1" smtClean="0"/>
              <a:t>bij</a:t>
            </a:r>
            <a:r>
              <a:rPr lang="en-US" dirty="0" smtClean="0"/>
              <a:t> hoe je de </a:t>
            </a:r>
            <a:r>
              <a:rPr lang="en-US" dirty="0" err="1" smtClean="0"/>
              <a:t>SQLi</a:t>
            </a:r>
            <a:r>
              <a:rPr lang="en-US" dirty="0" smtClean="0"/>
              <a:t> </a:t>
            </a:r>
            <a:r>
              <a:rPr lang="en-US" dirty="0" err="1" smtClean="0"/>
              <a:t>hebt</a:t>
            </a:r>
            <a:r>
              <a:rPr lang="en-US" dirty="0" smtClean="0"/>
              <a:t> </a:t>
            </a:r>
            <a:r>
              <a:rPr lang="en-US" dirty="0" err="1" smtClean="0"/>
              <a:t>getest</a:t>
            </a:r>
            <a:endParaRPr lang="en-US" dirty="0" smtClean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>
                <a:hlinkClick r:id="rId2"/>
              </a:rPr>
              <a:t>http://mijn.sbank.nl/</a:t>
            </a:r>
            <a:r>
              <a:rPr lang="en-US" dirty="0" smtClean="0">
                <a:hlinkClick r:id="rId2"/>
              </a:rPr>
              <a:t>logout.action</a:t>
            </a:r>
            <a:endParaRPr lang="en-US" dirty="0" smtClean="0"/>
          </a:p>
        </p:txBody>
      </p:sp>
      <p:grpSp>
        <p:nvGrpSpPr>
          <p:cNvPr id="11" name="Groep 6"/>
          <p:cNvGrpSpPr/>
          <p:nvPr/>
        </p:nvGrpSpPr>
        <p:grpSpPr>
          <a:xfrm>
            <a:off x="395536" y="231746"/>
            <a:ext cx="8407820" cy="1118150"/>
            <a:chOff x="395536" y="231746"/>
            <a:chExt cx="8407820" cy="1118150"/>
          </a:xfrm>
        </p:grpSpPr>
        <p:pic>
          <p:nvPicPr>
            <p:cNvPr id="12" name="Picture 2" descr="http://www.risa-it.nl/images/logo.jpg">
              <a:hlinkClick r:id="rId3"/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5536" y="231746"/>
              <a:ext cx="1638300" cy="9744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3" name="Tekstvak 8"/>
            <p:cNvSpPr txBox="1"/>
            <p:nvPr/>
          </p:nvSpPr>
          <p:spPr>
            <a:xfrm>
              <a:off x="2627783" y="395789"/>
              <a:ext cx="6175573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1"/>
              <a:r>
                <a:rPr lang="nl-NL" sz="3600" dirty="0" smtClean="0">
                  <a:solidFill>
                    <a:schemeClr val="accent1"/>
                  </a:solidFill>
                </a:rPr>
                <a:t>Case 2 </a:t>
              </a:r>
              <a:r>
                <a:rPr lang="nl-NL" sz="3600" dirty="0" err="1" smtClean="0">
                  <a:solidFill>
                    <a:schemeClr val="accent1"/>
                  </a:solidFill>
                </a:rPr>
                <a:t>SQLi</a:t>
              </a:r>
              <a:endParaRPr lang="nl-NL" sz="3600" dirty="0">
                <a:solidFill>
                  <a:schemeClr val="accent1"/>
                </a:solidFill>
              </a:endParaRPr>
            </a:p>
            <a:p>
              <a:endParaRPr lang="nl-NL" sz="2000" dirty="0">
                <a:solidFill>
                  <a:schemeClr val="accent1"/>
                </a:solidFill>
              </a:endParaRPr>
            </a:p>
          </p:txBody>
        </p:sp>
        <p:cxnSp>
          <p:nvCxnSpPr>
            <p:cNvPr id="14" name="Rechte verbindingslijn 9"/>
            <p:cNvCxnSpPr/>
            <p:nvPr/>
          </p:nvCxnSpPr>
          <p:spPr>
            <a:xfrm>
              <a:off x="2699792" y="1042120"/>
              <a:ext cx="5832648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404664"/>
            <a:ext cx="1825716" cy="4657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607044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800" dirty="0" err="1" smtClean="0"/>
              <a:t>Bevindingen</a:t>
            </a:r>
            <a:endParaRPr lang="en-US" dirty="0" smtClean="0"/>
          </a:p>
        </p:txBody>
      </p:sp>
      <p:grpSp>
        <p:nvGrpSpPr>
          <p:cNvPr id="11" name="Groep 6"/>
          <p:cNvGrpSpPr/>
          <p:nvPr/>
        </p:nvGrpSpPr>
        <p:grpSpPr>
          <a:xfrm>
            <a:off x="395536" y="231746"/>
            <a:ext cx="8407820" cy="974415"/>
            <a:chOff x="395536" y="231746"/>
            <a:chExt cx="8407820" cy="974415"/>
          </a:xfrm>
        </p:grpSpPr>
        <p:pic>
          <p:nvPicPr>
            <p:cNvPr id="12" name="Picture 2" descr="http://www.risa-it.nl/images/logo.jpg">
              <a:hlinkClick r:id="rId2"/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5536" y="231746"/>
              <a:ext cx="1638300" cy="9744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3" name="Tekstvak 8"/>
            <p:cNvSpPr txBox="1"/>
            <p:nvPr/>
          </p:nvSpPr>
          <p:spPr>
            <a:xfrm>
              <a:off x="2627783" y="395789"/>
              <a:ext cx="617557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1"/>
              <a:r>
                <a:rPr lang="nl-NL" sz="3600" dirty="0" smtClean="0">
                  <a:solidFill>
                    <a:schemeClr val="accent1"/>
                  </a:solidFill>
                </a:rPr>
                <a:t>Case 2 </a:t>
              </a:r>
              <a:r>
                <a:rPr lang="nl-NL" sz="3600" dirty="0" err="1" smtClean="0">
                  <a:solidFill>
                    <a:schemeClr val="accent1"/>
                  </a:solidFill>
                </a:rPr>
                <a:t>SQLi</a:t>
              </a:r>
              <a:endParaRPr lang="nl-NL" sz="2000" dirty="0">
                <a:solidFill>
                  <a:schemeClr val="accent1"/>
                </a:solidFill>
              </a:endParaRPr>
            </a:p>
          </p:txBody>
        </p:sp>
        <p:cxnSp>
          <p:nvCxnSpPr>
            <p:cNvPr id="14" name="Rechte verbindingslijn 9"/>
            <p:cNvCxnSpPr/>
            <p:nvPr/>
          </p:nvCxnSpPr>
          <p:spPr>
            <a:xfrm>
              <a:off x="2699792" y="1042120"/>
              <a:ext cx="5832648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404664"/>
            <a:ext cx="1825716" cy="4657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2286000" y="3105835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i="1" dirty="0" err="1" smtClean="0"/>
              <a:t>Gevonden</a:t>
            </a:r>
            <a:r>
              <a:rPr lang="fr-FR" i="1" dirty="0" smtClean="0"/>
              <a:t> </a:t>
            </a:r>
            <a:r>
              <a:rPr lang="fr-FR" i="1" dirty="0" err="1" smtClean="0"/>
              <a:t>testpatronen</a:t>
            </a:r>
            <a:r>
              <a:rPr lang="fr-FR" i="1" dirty="0" smtClean="0"/>
              <a:t>:</a:t>
            </a:r>
          </a:p>
          <a:p>
            <a:endParaRPr lang="fr-FR" i="1" dirty="0"/>
          </a:p>
          <a:p>
            <a:r>
              <a:rPr lang="fr-FR" dirty="0" smtClean="0"/>
              <a:t>' </a:t>
            </a:r>
            <a:r>
              <a:rPr lang="fr-FR" dirty="0"/>
              <a:t>OR 1=1 -- </a:t>
            </a:r>
          </a:p>
          <a:p>
            <a:r>
              <a:rPr lang="fr-FR" dirty="0"/>
              <a:t>\' OR 1=1 --</a:t>
            </a:r>
          </a:p>
        </p:txBody>
      </p:sp>
    </p:spTree>
    <p:extLst>
      <p:ext uri="{BB962C8B-B14F-4D97-AF65-F5344CB8AC3E}">
        <p14:creationId xmlns:p14="http://schemas.microsoft.com/office/powerpoint/2010/main" val="34009918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0DA426-081B-9949-87D4-064B8D75D64C}" type="slidenum">
              <a:rPr lang="en-US"/>
              <a:pPr/>
              <a:t>40</a:t>
            </a:fld>
            <a:endParaRPr lang="en-US"/>
          </a:p>
        </p:txBody>
      </p:sp>
      <p:sp>
        <p:nvSpPr>
          <p:cNvPr id="81922" name="Rectangle 2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r>
              <a:rPr lang="en-US" dirty="0" err="1">
                <a:solidFill>
                  <a:srgbClr val="000000"/>
                </a:solidFill>
              </a:rPr>
              <a:t>Scheiden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gegevens</a:t>
            </a:r>
            <a:r>
              <a:rPr lang="en-US" dirty="0">
                <a:solidFill>
                  <a:srgbClr val="000000"/>
                </a:solidFill>
              </a:rPr>
              <a:t> en </a:t>
            </a:r>
            <a:r>
              <a:rPr lang="en-US" dirty="0" smtClean="0">
                <a:solidFill>
                  <a:srgbClr val="000000"/>
                </a:solidFill>
              </a:rPr>
              <a:t>commando</a:t>
            </a:r>
            <a:r>
              <a:rPr lang="ja-JP" altLang="en-US" dirty="0" smtClean="0">
                <a:solidFill>
                  <a:srgbClr val="000000"/>
                </a:solidFill>
                <a:latin typeface="Arial"/>
              </a:rPr>
              <a:t>’</a:t>
            </a:r>
            <a:r>
              <a:rPr lang="en-US" dirty="0" smtClean="0">
                <a:solidFill>
                  <a:srgbClr val="000000"/>
                </a:solidFill>
              </a:rPr>
              <a:t>s</a:t>
            </a:r>
          </a:p>
          <a:p>
            <a:r>
              <a:rPr lang="en-US" dirty="0" smtClean="0">
                <a:solidFill>
                  <a:srgbClr val="000000"/>
                </a:solidFill>
              </a:rPr>
              <a:t>Prepared</a:t>
            </a:r>
            <a:r>
              <a:rPr lang="en-US" dirty="0">
                <a:solidFill>
                  <a:srgbClr val="000000"/>
                </a:solidFill>
              </a:rPr>
              <a:t>/Parameterized </a:t>
            </a:r>
            <a:r>
              <a:rPr lang="en-US" dirty="0" smtClean="0">
                <a:solidFill>
                  <a:srgbClr val="000000"/>
                </a:solidFill>
              </a:rPr>
              <a:t>statements</a:t>
            </a:r>
          </a:p>
          <a:p>
            <a:endParaRPr lang="en-US" dirty="0">
              <a:solidFill>
                <a:srgbClr val="000000"/>
              </a:solidFill>
            </a:endParaRPr>
          </a:p>
          <a:p>
            <a:endParaRPr lang="en-US" dirty="0" smtClean="0">
              <a:solidFill>
                <a:srgbClr val="000000"/>
              </a:solidFill>
            </a:endParaRPr>
          </a:p>
          <a:p>
            <a:endParaRPr lang="en-US" dirty="0">
              <a:solidFill>
                <a:srgbClr val="000000"/>
              </a:solidFill>
            </a:endParaRPr>
          </a:p>
          <a:p>
            <a:r>
              <a:rPr lang="en-US" dirty="0" err="1" smtClean="0">
                <a:solidFill>
                  <a:srgbClr val="000000"/>
                </a:solidFill>
              </a:rPr>
              <a:t>Escapen</a:t>
            </a:r>
            <a:r>
              <a:rPr lang="en-US" dirty="0">
                <a:solidFill>
                  <a:srgbClr val="000000"/>
                </a:solidFill>
              </a:rPr>
              <a:t>/</a:t>
            </a:r>
            <a:r>
              <a:rPr lang="en-US" dirty="0" err="1">
                <a:solidFill>
                  <a:srgbClr val="000000"/>
                </a:solidFill>
              </a:rPr>
              <a:t>Encoden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1923" name="Rectangle 3"/>
          <p:cNvSpPr>
            <a:spLocks/>
          </p:cNvSpPr>
          <p:nvPr/>
        </p:nvSpPr>
        <p:spPr bwMode="auto">
          <a:xfrm>
            <a:off x="1331640" y="2780928"/>
            <a:ext cx="7103100" cy="1600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rgbClr val="000000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300" dirty="0">
                <a:solidFill>
                  <a:srgbClr val="022087"/>
                </a:solidFill>
                <a:latin typeface="Courier" charset="0"/>
                <a:ea typeface="ＭＳ Ｐゴシック" charset="0"/>
                <a:cs typeface="Courier" charset="0"/>
                <a:sym typeface="Courier" charset="0"/>
              </a:rPr>
              <a:t>String</a:t>
            </a:r>
            <a:r>
              <a:rPr lang="en-US" sz="1300" dirty="0">
                <a:solidFill>
                  <a:srgbClr val="262626"/>
                </a:solidFill>
                <a:latin typeface="Courier" charset="0"/>
                <a:ea typeface="ＭＳ Ｐゴシック" charset="0"/>
                <a:cs typeface="Courier" charset="0"/>
                <a:sym typeface="Courier" charset="0"/>
              </a:rPr>
              <a:t> </a:t>
            </a:r>
            <a:r>
              <a:rPr lang="en-US" sz="1300" dirty="0" err="1">
                <a:solidFill>
                  <a:srgbClr val="262626"/>
                </a:solidFill>
                <a:latin typeface="Courier" charset="0"/>
                <a:ea typeface="ＭＳ Ｐゴシック" charset="0"/>
                <a:cs typeface="Courier" charset="0"/>
                <a:sym typeface="Courier" charset="0"/>
              </a:rPr>
              <a:t>selectUserSQL</a:t>
            </a:r>
            <a:r>
              <a:rPr lang="en-US" sz="1300" dirty="0">
                <a:solidFill>
                  <a:srgbClr val="262626"/>
                </a:solidFill>
                <a:latin typeface="Courier" charset="0"/>
                <a:ea typeface="ＭＳ Ｐゴシック" charset="0"/>
                <a:cs typeface="Courier" charset="0"/>
                <a:sym typeface="Courier" charset="0"/>
              </a:rPr>
              <a:t> </a:t>
            </a:r>
            <a:r>
              <a:rPr lang="en-US" sz="1300" dirty="0">
                <a:solidFill>
                  <a:srgbClr val="2B8B27"/>
                </a:solidFill>
                <a:latin typeface="Courier" charset="0"/>
                <a:ea typeface="ＭＳ Ｐゴシック" charset="0"/>
                <a:cs typeface="Courier" charset="0"/>
                <a:sym typeface="Courier" charset="0"/>
              </a:rPr>
              <a:t>=</a:t>
            </a:r>
            <a:r>
              <a:rPr lang="en-US" sz="1300" dirty="0">
                <a:solidFill>
                  <a:srgbClr val="262626"/>
                </a:solidFill>
                <a:latin typeface="Courier" charset="0"/>
                <a:ea typeface="ＭＳ Ｐゴシック" charset="0"/>
                <a:cs typeface="Courier" charset="0"/>
                <a:sym typeface="Courier" charset="0"/>
              </a:rPr>
              <a:t> </a:t>
            </a:r>
            <a:r>
              <a:rPr lang="en-US" sz="1300" dirty="0">
                <a:solidFill>
                  <a:srgbClr val="0000FF"/>
                </a:solidFill>
                <a:latin typeface="Courier" charset="0"/>
                <a:ea typeface="ＭＳ Ｐゴシック" charset="0"/>
                <a:cs typeface="Courier" charset="0"/>
                <a:sym typeface="Courier" charset="0"/>
              </a:rPr>
              <a:t>"SELECT * FROM users"</a:t>
            </a:r>
            <a:endParaRPr lang="en-US" sz="1300" dirty="0">
              <a:solidFill>
                <a:srgbClr val="262626"/>
              </a:solidFill>
              <a:latin typeface="Courier" charset="0"/>
              <a:ea typeface="ＭＳ Ｐゴシック" charset="0"/>
              <a:cs typeface="Courier" charset="0"/>
              <a:sym typeface="Courier" charset="0"/>
            </a:endParaRPr>
          </a:p>
          <a:p>
            <a:pPr>
              <a:lnSpc>
                <a:spcPct val="100000"/>
              </a:lnSpc>
            </a:pPr>
            <a:r>
              <a:rPr lang="en-US" sz="1300" dirty="0">
                <a:solidFill>
                  <a:srgbClr val="262626"/>
                </a:solidFill>
                <a:latin typeface="Courier" charset="0"/>
                <a:ea typeface="ＭＳ Ｐゴシック" charset="0"/>
                <a:cs typeface="Courier" charset="0"/>
                <a:sym typeface="Courier" charset="0"/>
              </a:rPr>
              <a:t>			</a:t>
            </a:r>
            <a:r>
              <a:rPr lang="en-US" sz="1300" dirty="0">
                <a:solidFill>
                  <a:srgbClr val="2B8B27"/>
                </a:solidFill>
                <a:latin typeface="Courier" charset="0"/>
                <a:ea typeface="ＭＳ Ｐゴシック" charset="0"/>
                <a:cs typeface="Courier" charset="0"/>
                <a:sym typeface="Courier" charset="0"/>
              </a:rPr>
              <a:t>+</a:t>
            </a:r>
            <a:r>
              <a:rPr lang="en-US" sz="1300" dirty="0">
                <a:solidFill>
                  <a:srgbClr val="262626"/>
                </a:solidFill>
                <a:latin typeface="Courier" charset="0"/>
                <a:ea typeface="ＭＳ Ｐゴシック" charset="0"/>
                <a:cs typeface="Courier" charset="0"/>
                <a:sym typeface="Courier" charset="0"/>
              </a:rPr>
              <a:t> </a:t>
            </a:r>
            <a:r>
              <a:rPr lang="en-US" sz="1300" dirty="0">
                <a:solidFill>
                  <a:srgbClr val="0000FF"/>
                </a:solidFill>
                <a:latin typeface="Courier" charset="0"/>
                <a:ea typeface="ＭＳ Ｐゴシック" charset="0"/>
                <a:cs typeface="Courier" charset="0"/>
                <a:sym typeface="Courier" charset="0"/>
              </a:rPr>
              <a:t>"WHERE username = ? AND pass = ?";</a:t>
            </a:r>
            <a:endParaRPr lang="en-US" sz="1300" dirty="0">
              <a:solidFill>
                <a:srgbClr val="262626"/>
              </a:solidFill>
              <a:latin typeface="Courier" charset="0"/>
              <a:ea typeface="ＭＳ Ｐゴシック" charset="0"/>
              <a:cs typeface="Courier" charset="0"/>
              <a:sym typeface="Courier" charset="0"/>
            </a:endParaRPr>
          </a:p>
          <a:p>
            <a:pPr>
              <a:lnSpc>
                <a:spcPct val="100000"/>
              </a:lnSpc>
            </a:pPr>
            <a:endParaRPr lang="en-US" sz="1300" dirty="0">
              <a:solidFill>
                <a:srgbClr val="262626"/>
              </a:solidFill>
              <a:latin typeface="Courier" charset="0"/>
              <a:ea typeface="ＭＳ Ｐゴシック" charset="0"/>
              <a:cs typeface="Courier" charset="0"/>
              <a:sym typeface="Courier" charset="0"/>
            </a:endParaRPr>
          </a:p>
          <a:p>
            <a:pPr>
              <a:lnSpc>
                <a:spcPct val="100000"/>
              </a:lnSpc>
            </a:pPr>
            <a:r>
              <a:rPr lang="en-US" sz="1300" dirty="0" err="1">
                <a:solidFill>
                  <a:srgbClr val="022087"/>
                </a:solidFill>
                <a:latin typeface="Courier" charset="0"/>
                <a:ea typeface="ＭＳ Ｐゴシック" charset="0"/>
                <a:cs typeface="Courier" charset="0"/>
                <a:sym typeface="Courier" charset="0"/>
              </a:rPr>
              <a:t>PreparedStatement</a:t>
            </a:r>
            <a:r>
              <a:rPr lang="en-US" sz="1300" dirty="0">
                <a:solidFill>
                  <a:srgbClr val="262626"/>
                </a:solidFill>
                <a:latin typeface="Courier" charset="0"/>
                <a:ea typeface="ＭＳ Ｐゴシック" charset="0"/>
                <a:cs typeface="Courier" charset="0"/>
                <a:sym typeface="Courier" charset="0"/>
              </a:rPr>
              <a:t> </a:t>
            </a:r>
            <a:r>
              <a:rPr lang="en-US" sz="1300" dirty="0" err="1">
                <a:solidFill>
                  <a:srgbClr val="262626"/>
                </a:solidFill>
                <a:latin typeface="Courier" charset="0"/>
                <a:ea typeface="ＭＳ Ｐゴシック" charset="0"/>
                <a:cs typeface="Courier" charset="0"/>
                <a:sym typeface="Courier" charset="0"/>
              </a:rPr>
              <a:t>prepS</a:t>
            </a:r>
            <a:r>
              <a:rPr lang="en-US" sz="1300" dirty="0">
                <a:solidFill>
                  <a:srgbClr val="262626"/>
                </a:solidFill>
                <a:latin typeface="Courier" charset="0"/>
                <a:ea typeface="ＭＳ Ｐゴシック" charset="0"/>
                <a:cs typeface="Courier" charset="0"/>
                <a:sym typeface="Courier" charset="0"/>
              </a:rPr>
              <a:t> </a:t>
            </a:r>
            <a:r>
              <a:rPr lang="en-US" sz="1300" dirty="0">
                <a:solidFill>
                  <a:srgbClr val="2B8B27"/>
                </a:solidFill>
                <a:latin typeface="Courier" charset="0"/>
                <a:ea typeface="ＭＳ Ｐゴシック" charset="0"/>
                <a:cs typeface="Courier" charset="0"/>
                <a:sym typeface="Courier" charset="0"/>
              </a:rPr>
              <a:t>=</a:t>
            </a:r>
            <a:r>
              <a:rPr lang="en-US" sz="1300" dirty="0">
                <a:solidFill>
                  <a:srgbClr val="262626"/>
                </a:solidFill>
                <a:latin typeface="Courier" charset="0"/>
                <a:ea typeface="ＭＳ Ｐゴシック" charset="0"/>
                <a:cs typeface="Courier" charset="0"/>
                <a:sym typeface="Courier" charset="0"/>
              </a:rPr>
              <a:t> </a:t>
            </a:r>
            <a:r>
              <a:rPr lang="en-US" sz="1300" dirty="0" err="1">
                <a:solidFill>
                  <a:srgbClr val="262626"/>
                </a:solidFill>
                <a:latin typeface="Courier" charset="0"/>
                <a:ea typeface="ＭＳ Ｐゴシック" charset="0"/>
                <a:cs typeface="Courier" charset="0"/>
                <a:sym typeface="Courier" charset="0"/>
              </a:rPr>
              <a:t>dbConnection.</a:t>
            </a:r>
            <a:r>
              <a:rPr lang="en-US" sz="1300" dirty="0" err="1">
                <a:solidFill>
                  <a:srgbClr val="0B5526"/>
                </a:solidFill>
                <a:latin typeface="Courier" charset="0"/>
                <a:ea typeface="ＭＳ Ｐゴシック" charset="0"/>
                <a:cs typeface="Courier" charset="0"/>
                <a:sym typeface="Courier" charset="0"/>
              </a:rPr>
              <a:t>prepareStatement</a:t>
            </a:r>
            <a:r>
              <a:rPr lang="en-US" sz="1300" dirty="0">
                <a:solidFill>
                  <a:srgbClr val="128B04"/>
                </a:solidFill>
                <a:latin typeface="Courier" charset="0"/>
                <a:ea typeface="ＭＳ Ｐゴシック" charset="0"/>
                <a:cs typeface="Courier" charset="0"/>
                <a:sym typeface="Courier" charset="0"/>
              </a:rPr>
              <a:t>(</a:t>
            </a:r>
            <a:r>
              <a:rPr lang="en-US" sz="1300" dirty="0" err="1">
                <a:solidFill>
                  <a:srgbClr val="262626"/>
                </a:solidFill>
                <a:latin typeface="Courier" charset="0"/>
                <a:ea typeface="ＭＳ Ｐゴシック" charset="0"/>
                <a:cs typeface="Courier" charset="0"/>
                <a:sym typeface="Courier" charset="0"/>
              </a:rPr>
              <a:t>selectUserSQL</a:t>
            </a:r>
            <a:r>
              <a:rPr lang="en-US" sz="1300" dirty="0">
                <a:solidFill>
                  <a:srgbClr val="128B04"/>
                </a:solidFill>
                <a:latin typeface="Courier" charset="0"/>
                <a:ea typeface="ＭＳ Ｐゴシック" charset="0"/>
                <a:cs typeface="Courier" charset="0"/>
                <a:sym typeface="Courier" charset="0"/>
              </a:rPr>
              <a:t>)</a:t>
            </a:r>
            <a:r>
              <a:rPr lang="en-US" sz="1300" dirty="0">
                <a:solidFill>
                  <a:srgbClr val="2B8B27"/>
                </a:solidFill>
                <a:latin typeface="Courier" charset="0"/>
                <a:ea typeface="ＭＳ Ｐゴシック" charset="0"/>
                <a:cs typeface="Courier" charset="0"/>
                <a:sym typeface="Courier" charset="0"/>
              </a:rPr>
              <a:t>;</a:t>
            </a:r>
            <a:endParaRPr lang="en-US" sz="1300" dirty="0">
              <a:solidFill>
                <a:srgbClr val="262626"/>
              </a:solidFill>
              <a:latin typeface="Courier" charset="0"/>
              <a:ea typeface="ＭＳ Ｐゴシック" charset="0"/>
              <a:cs typeface="Courier" charset="0"/>
              <a:sym typeface="Courier" charset="0"/>
            </a:endParaRPr>
          </a:p>
          <a:p>
            <a:pPr>
              <a:lnSpc>
                <a:spcPct val="100000"/>
              </a:lnSpc>
            </a:pPr>
            <a:r>
              <a:rPr lang="en-US" sz="1300" dirty="0">
                <a:solidFill>
                  <a:srgbClr val="262626"/>
                </a:solidFill>
                <a:latin typeface="Courier" charset="0"/>
                <a:ea typeface="ＭＳ Ｐゴシック" charset="0"/>
                <a:cs typeface="Courier" charset="0"/>
                <a:sym typeface="Courier" charset="0"/>
              </a:rPr>
              <a:t> </a:t>
            </a:r>
          </a:p>
          <a:p>
            <a:pPr>
              <a:lnSpc>
                <a:spcPct val="100000"/>
              </a:lnSpc>
            </a:pPr>
            <a:r>
              <a:rPr lang="en-US" sz="1300" dirty="0" err="1">
                <a:solidFill>
                  <a:srgbClr val="262626"/>
                </a:solidFill>
                <a:latin typeface="Courier" charset="0"/>
                <a:ea typeface="ＭＳ Ｐゴシック" charset="0"/>
                <a:cs typeface="Courier" charset="0"/>
                <a:sym typeface="Courier" charset="0"/>
              </a:rPr>
              <a:t>prepS.</a:t>
            </a:r>
            <a:r>
              <a:rPr lang="en-US" sz="1300" dirty="0" err="1">
                <a:solidFill>
                  <a:srgbClr val="0B5526"/>
                </a:solidFill>
                <a:latin typeface="Courier" charset="0"/>
                <a:ea typeface="ＭＳ Ｐゴシック" charset="0"/>
                <a:cs typeface="Courier" charset="0"/>
                <a:sym typeface="Courier" charset="0"/>
              </a:rPr>
              <a:t>setString</a:t>
            </a:r>
            <a:r>
              <a:rPr lang="en-US" sz="1300" dirty="0">
                <a:solidFill>
                  <a:srgbClr val="128B04"/>
                </a:solidFill>
                <a:latin typeface="Courier" charset="0"/>
                <a:ea typeface="ＭＳ Ｐゴシック" charset="0"/>
                <a:cs typeface="Courier" charset="0"/>
                <a:sym typeface="Courier" charset="0"/>
              </a:rPr>
              <a:t>(</a:t>
            </a:r>
            <a:r>
              <a:rPr lang="en-US" sz="1300" dirty="0">
                <a:solidFill>
                  <a:srgbClr val="BE4AC1"/>
                </a:solidFill>
                <a:latin typeface="Courier" charset="0"/>
                <a:ea typeface="ＭＳ Ｐゴシック" charset="0"/>
                <a:cs typeface="Courier" charset="0"/>
                <a:sym typeface="Courier" charset="0"/>
              </a:rPr>
              <a:t>1</a:t>
            </a:r>
            <a:r>
              <a:rPr lang="en-US" sz="1300" dirty="0">
                <a:solidFill>
                  <a:srgbClr val="262626"/>
                </a:solidFill>
                <a:latin typeface="Courier" charset="0"/>
                <a:ea typeface="ＭＳ Ｐゴシック" charset="0"/>
                <a:cs typeface="Courier" charset="0"/>
                <a:sym typeface="Courier" charset="0"/>
              </a:rPr>
              <a:t>, </a:t>
            </a:r>
            <a:r>
              <a:rPr lang="en-US" sz="1300" dirty="0">
                <a:solidFill>
                  <a:srgbClr val="0000FF"/>
                </a:solidFill>
                <a:latin typeface="Courier" charset="0"/>
                <a:ea typeface="ＭＳ Ｐゴシック" charset="0"/>
                <a:cs typeface="Courier" charset="0"/>
                <a:sym typeface="Courier" charset="0"/>
              </a:rPr>
              <a:t>"</a:t>
            </a:r>
            <a:r>
              <a:rPr lang="en-US" sz="1300" dirty="0" err="1">
                <a:solidFill>
                  <a:srgbClr val="0000FF"/>
                </a:solidFill>
                <a:latin typeface="Courier" charset="0"/>
                <a:ea typeface="ＭＳ Ｐゴシック" charset="0"/>
                <a:cs typeface="Courier" charset="0"/>
                <a:sym typeface="Courier" charset="0"/>
              </a:rPr>
              <a:t>rogier</a:t>
            </a:r>
            <a:r>
              <a:rPr lang="en-US" sz="1300" dirty="0">
                <a:solidFill>
                  <a:srgbClr val="0000FF"/>
                </a:solidFill>
                <a:latin typeface="Courier" charset="0"/>
                <a:ea typeface="ＭＳ Ｐゴシック" charset="0"/>
                <a:cs typeface="Courier" charset="0"/>
                <a:sym typeface="Courier" charset="0"/>
              </a:rPr>
              <a:t>"</a:t>
            </a:r>
            <a:r>
              <a:rPr lang="en-US" sz="1300" dirty="0">
                <a:solidFill>
                  <a:srgbClr val="128B04"/>
                </a:solidFill>
                <a:latin typeface="Courier" charset="0"/>
                <a:ea typeface="ＭＳ Ｐゴシック" charset="0"/>
                <a:cs typeface="Courier" charset="0"/>
                <a:sym typeface="Courier" charset="0"/>
              </a:rPr>
              <a:t>)</a:t>
            </a:r>
            <a:r>
              <a:rPr lang="en-US" sz="1300" dirty="0">
                <a:solidFill>
                  <a:srgbClr val="2B8B27"/>
                </a:solidFill>
                <a:latin typeface="Courier" charset="0"/>
                <a:ea typeface="ＭＳ Ｐゴシック" charset="0"/>
                <a:cs typeface="Courier" charset="0"/>
                <a:sym typeface="Courier" charset="0"/>
              </a:rPr>
              <a:t>;</a:t>
            </a:r>
            <a:endParaRPr lang="en-US" sz="1300" dirty="0">
              <a:solidFill>
                <a:srgbClr val="262626"/>
              </a:solidFill>
              <a:latin typeface="Courier" charset="0"/>
              <a:ea typeface="ＭＳ Ｐゴシック" charset="0"/>
              <a:cs typeface="Courier" charset="0"/>
              <a:sym typeface="Courier" charset="0"/>
            </a:endParaRPr>
          </a:p>
          <a:p>
            <a:pPr>
              <a:lnSpc>
                <a:spcPct val="100000"/>
              </a:lnSpc>
            </a:pPr>
            <a:r>
              <a:rPr lang="en-US" sz="1300" dirty="0" err="1">
                <a:solidFill>
                  <a:srgbClr val="262626"/>
                </a:solidFill>
                <a:latin typeface="Courier" charset="0"/>
                <a:ea typeface="ＭＳ Ｐゴシック" charset="0"/>
                <a:cs typeface="Courier" charset="0"/>
                <a:sym typeface="Courier" charset="0"/>
              </a:rPr>
              <a:t>prepS.</a:t>
            </a:r>
            <a:r>
              <a:rPr lang="en-US" sz="1300" dirty="0" err="1">
                <a:solidFill>
                  <a:srgbClr val="0B5526"/>
                </a:solidFill>
                <a:latin typeface="Courier" charset="0"/>
                <a:ea typeface="ＭＳ Ｐゴシック" charset="0"/>
                <a:cs typeface="Courier" charset="0"/>
                <a:sym typeface="Courier" charset="0"/>
              </a:rPr>
              <a:t>setString</a:t>
            </a:r>
            <a:r>
              <a:rPr lang="en-US" sz="1300" dirty="0">
                <a:solidFill>
                  <a:srgbClr val="128B04"/>
                </a:solidFill>
                <a:latin typeface="Courier" charset="0"/>
                <a:ea typeface="ＭＳ Ｐゴシック" charset="0"/>
                <a:cs typeface="Courier" charset="0"/>
                <a:sym typeface="Courier" charset="0"/>
              </a:rPr>
              <a:t>(</a:t>
            </a:r>
            <a:r>
              <a:rPr lang="en-US" sz="1300" dirty="0">
                <a:solidFill>
                  <a:srgbClr val="BE4AC1"/>
                </a:solidFill>
                <a:latin typeface="Courier" charset="0"/>
                <a:ea typeface="ＭＳ Ｐゴシック" charset="0"/>
                <a:cs typeface="Courier" charset="0"/>
                <a:sym typeface="Courier" charset="0"/>
              </a:rPr>
              <a:t>2</a:t>
            </a:r>
            <a:r>
              <a:rPr lang="en-US" sz="1300" dirty="0">
                <a:solidFill>
                  <a:srgbClr val="262626"/>
                </a:solidFill>
                <a:latin typeface="Courier" charset="0"/>
                <a:ea typeface="ＭＳ Ｐゴシック" charset="0"/>
                <a:cs typeface="Courier" charset="0"/>
                <a:sym typeface="Courier" charset="0"/>
              </a:rPr>
              <a:t>, </a:t>
            </a:r>
            <a:r>
              <a:rPr lang="en-US" sz="1300" dirty="0">
                <a:solidFill>
                  <a:srgbClr val="0000FF"/>
                </a:solidFill>
                <a:latin typeface="Courier" charset="0"/>
                <a:ea typeface="ＭＳ Ｐゴシック" charset="0"/>
                <a:cs typeface="Courier" charset="0"/>
                <a:sym typeface="Courier" charset="0"/>
              </a:rPr>
              <a:t>"</a:t>
            </a:r>
            <a:r>
              <a:rPr lang="en-US" sz="1300" dirty="0" err="1">
                <a:solidFill>
                  <a:srgbClr val="0000FF"/>
                </a:solidFill>
                <a:latin typeface="Courier" charset="0"/>
                <a:ea typeface="ＭＳ Ｐゴシック" charset="0"/>
                <a:cs typeface="Courier" charset="0"/>
                <a:sym typeface="Courier" charset="0"/>
              </a:rPr>
              <a:t>geheim</a:t>
            </a:r>
            <a:r>
              <a:rPr lang="en-US" sz="1300" dirty="0">
                <a:solidFill>
                  <a:srgbClr val="0000FF"/>
                </a:solidFill>
                <a:latin typeface="Courier" charset="0"/>
                <a:ea typeface="ＭＳ Ｐゴシック" charset="0"/>
                <a:cs typeface="Courier" charset="0"/>
                <a:sym typeface="Courier" charset="0"/>
              </a:rPr>
              <a:t>"</a:t>
            </a:r>
            <a:r>
              <a:rPr lang="en-US" sz="1300" dirty="0">
                <a:solidFill>
                  <a:srgbClr val="128B04"/>
                </a:solidFill>
                <a:latin typeface="Courier" charset="0"/>
                <a:ea typeface="ＭＳ Ｐゴシック" charset="0"/>
                <a:cs typeface="Courier" charset="0"/>
                <a:sym typeface="Courier" charset="0"/>
              </a:rPr>
              <a:t>)</a:t>
            </a:r>
            <a:r>
              <a:rPr lang="en-US" sz="1300" dirty="0">
                <a:solidFill>
                  <a:srgbClr val="2B8B27"/>
                </a:solidFill>
                <a:latin typeface="Courier" charset="0"/>
                <a:ea typeface="ＭＳ Ｐゴシック" charset="0"/>
                <a:cs typeface="Courier" charset="0"/>
                <a:sym typeface="Courier" charset="0"/>
              </a:rPr>
              <a:t>;</a:t>
            </a:r>
            <a:endParaRPr lang="en-US" sz="1300" dirty="0">
              <a:solidFill>
                <a:srgbClr val="262626"/>
              </a:solidFill>
              <a:latin typeface="Courier" charset="0"/>
              <a:ea typeface="ＭＳ Ｐゴシック" charset="0"/>
              <a:cs typeface="Courier" charset="0"/>
              <a:sym typeface="Courier" charset="0"/>
            </a:endParaRPr>
          </a:p>
          <a:p>
            <a:pPr>
              <a:lnSpc>
                <a:spcPct val="100000"/>
              </a:lnSpc>
            </a:pPr>
            <a:r>
              <a:rPr lang="en-US" sz="1300" dirty="0" err="1">
                <a:solidFill>
                  <a:srgbClr val="0000FF"/>
                </a:solidFill>
                <a:latin typeface="Courier" charset="0"/>
                <a:ea typeface="ＭＳ Ｐゴシック" charset="0"/>
                <a:cs typeface="Courier" charset="0"/>
                <a:sym typeface="Courier" charset="0"/>
              </a:rPr>
              <a:t>ResultSet</a:t>
            </a:r>
            <a:r>
              <a:rPr lang="en-US" sz="1300" dirty="0">
                <a:solidFill>
                  <a:srgbClr val="262626"/>
                </a:solidFill>
                <a:latin typeface="Courier" charset="0"/>
                <a:ea typeface="ＭＳ Ｐゴシック" charset="0"/>
                <a:cs typeface="Courier" charset="0"/>
                <a:sym typeface="Courier" charset="0"/>
              </a:rPr>
              <a:t> result = </a:t>
            </a:r>
            <a:r>
              <a:rPr lang="en-US" sz="1300" dirty="0" err="1">
                <a:solidFill>
                  <a:srgbClr val="262626"/>
                </a:solidFill>
                <a:latin typeface="Courier" charset="0"/>
                <a:ea typeface="ＭＳ Ｐゴシック" charset="0"/>
                <a:cs typeface="Courier" charset="0"/>
                <a:sym typeface="Courier" charset="0"/>
              </a:rPr>
              <a:t>prepS.</a:t>
            </a:r>
            <a:r>
              <a:rPr lang="en-US" sz="1300" dirty="0" err="1">
                <a:solidFill>
                  <a:srgbClr val="0B5526"/>
                </a:solidFill>
                <a:latin typeface="Courier" charset="0"/>
                <a:ea typeface="ＭＳ Ｐゴシック" charset="0"/>
                <a:cs typeface="Courier" charset="0"/>
                <a:sym typeface="Courier" charset="0"/>
              </a:rPr>
              <a:t>executeQuery</a:t>
            </a:r>
            <a:r>
              <a:rPr lang="en-US" sz="1300" dirty="0">
                <a:solidFill>
                  <a:srgbClr val="0B5526"/>
                </a:solidFill>
                <a:latin typeface="Courier" charset="0"/>
                <a:ea typeface="ＭＳ Ｐゴシック" charset="0"/>
                <a:cs typeface="Courier" charset="0"/>
                <a:sym typeface="Courier" charset="0"/>
              </a:rPr>
              <a:t>();</a:t>
            </a:r>
          </a:p>
        </p:txBody>
      </p:sp>
      <p:sp>
        <p:nvSpPr>
          <p:cNvPr id="81924" name="Rectangle 4"/>
          <p:cNvSpPr>
            <a:spLocks/>
          </p:cNvSpPr>
          <p:nvPr/>
        </p:nvSpPr>
        <p:spPr bwMode="auto">
          <a:xfrm>
            <a:off x="1331640" y="5157192"/>
            <a:ext cx="5848945" cy="14466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rgbClr val="000000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>
              <a:lnSpc>
                <a:spcPct val="100000"/>
              </a:lnSpc>
            </a:pPr>
            <a:r>
              <a:rPr lang="en-US" sz="1300" dirty="0">
                <a:solidFill>
                  <a:srgbClr val="000000"/>
                </a:solidFill>
                <a:latin typeface="Courier" charset="0"/>
                <a:ea typeface="ＭＳ Ｐゴシック" charset="0"/>
                <a:cs typeface="Courier" charset="0"/>
                <a:sym typeface="Courier" charset="0"/>
              </a:rPr>
              <a:t>$user = </a:t>
            </a:r>
            <a:r>
              <a:rPr lang="en-US" sz="1300" dirty="0" err="1">
                <a:solidFill>
                  <a:srgbClr val="006633"/>
                </a:solidFill>
                <a:latin typeface="Courier" charset="0"/>
                <a:ea typeface="ＭＳ Ｐゴシック" charset="0"/>
                <a:cs typeface="Courier" charset="0"/>
                <a:sym typeface="Courier" charset="0"/>
              </a:rPr>
              <a:t>mysql_real_escape_string</a:t>
            </a:r>
            <a:r>
              <a:rPr lang="en-US" sz="1300" dirty="0">
                <a:solidFill>
                  <a:srgbClr val="000000"/>
                </a:solidFill>
                <a:latin typeface="Courier" charset="0"/>
                <a:ea typeface="ＭＳ Ｐゴシック" charset="0"/>
                <a:cs typeface="Courier" charset="0"/>
                <a:sym typeface="Courier" charset="0"/>
              </a:rPr>
              <a:t>($user);</a:t>
            </a:r>
          </a:p>
          <a:p>
            <a:pPr>
              <a:lnSpc>
                <a:spcPct val="100000"/>
              </a:lnSpc>
            </a:pPr>
            <a:r>
              <a:rPr lang="en-US" sz="1300" dirty="0">
                <a:solidFill>
                  <a:srgbClr val="000000"/>
                </a:solidFill>
                <a:latin typeface="Courier" charset="0"/>
                <a:ea typeface="ＭＳ Ｐゴシック" charset="0"/>
                <a:cs typeface="Courier" charset="0"/>
                <a:sym typeface="Courier" charset="0"/>
              </a:rPr>
              <a:t>$</a:t>
            </a:r>
            <a:r>
              <a:rPr lang="en-US" sz="1300" dirty="0" err="1">
                <a:solidFill>
                  <a:srgbClr val="000000"/>
                </a:solidFill>
                <a:latin typeface="Courier" charset="0"/>
                <a:ea typeface="ＭＳ Ｐゴシック" charset="0"/>
                <a:cs typeface="Courier" charset="0"/>
                <a:sym typeface="Courier" charset="0"/>
              </a:rPr>
              <a:t>pwd</a:t>
            </a:r>
            <a:r>
              <a:rPr lang="en-US" sz="1300" dirty="0">
                <a:solidFill>
                  <a:srgbClr val="000000"/>
                </a:solidFill>
                <a:latin typeface="Courier" charset="0"/>
                <a:ea typeface="ＭＳ Ｐゴシック" charset="0"/>
                <a:cs typeface="Courier" charset="0"/>
                <a:sym typeface="Courier" charset="0"/>
              </a:rPr>
              <a:t> = </a:t>
            </a:r>
            <a:r>
              <a:rPr lang="en-US" sz="1300" dirty="0" err="1">
                <a:solidFill>
                  <a:srgbClr val="006600"/>
                </a:solidFill>
                <a:latin typeface="Courier" charset="0"/>
                <a:ea typeface="ＭＳ Ｐゴシック" charset="0"/>
                <a:cs typeface="Courier" charset="0"/>
                <a:sym typeface="Courier" charset="0"/>
              </a:rPr>
              <a:t>mysql_real_escape_string</a:t>
            </a:r>
            <a:r>
              <a:rPr lang="en-US" sz="1300" dirty="0">
                <a:solidFill>
                  <a:srgbClr val="000000"/>
                </a:solidFill>
                <a:latin typeface="Courier" charset="0"/>
                <a:ea typeface="ＭＳ Ｐゴシック" charset="0"/>
                <a:cs typeface="Courier" charset="0"/>
                <a:sym typeface="Courier" charset="0"/>
              </a:rPr>
              <a:t>($</a:t>
            </a:r>
            <a:r>
              <a:rPr lang="en-US" sz="1300" dirty="0" err="1">
                <a:solidFill>
                  <a:srgbClr val="000000"/>
                </a:solidFill>
                <a:latin typeface="Courier" charset="0"/>
                <a:ea typeface="ＭＳ Ｐゴシック" charset="0"/>
                <a:cs typeface="Courier" charset="0"/>
                <a:sym typeface="Courier" charset="0"/>
              </a:rPr>
              <a:t>pwd</a:t>
            </a:r>
            <a:r>
              <a:rPr lang="en-US" sz="1300" dirty="0">
                <a:solidFill>
                  <a:srgbClr val="000000"/>
                </a:solidFill>
                <a:latin typeface="Courier" charset="0"/>
                <a:ea typeface="ＭＳ Ｐゴシック" charset="0"/>
                <a:cs typeface="Courier" charset="0"/>
                <a:sym typeface="Courier" charset="0"/>
              </a:rPr>
              <a:t>);</a:t>
            </a:r>
          </a:p>
          <a:p>
            <a:pPr>
              <a:lnSpc>
                <a:spcPct val="100000"/>
              </a:lnSpc>
            </a:pPr>
            <a:endParaRPr lang="en-US" sz="1300" dirty="0">
              <a:solidFill>
                <a:srgbClr val="000000"/>
              </a:solidFill>
              <a:latin typeface="Courier" charset="0"/>
              <a:ea typeface="ＭＳ Ｐゴシック" charset="0"/>
              <a:cs typeface="Courier" charset="0"/>
              <a:sym typeface="Courier" charset="0"/>
            </a:endParaRPr>
          </a:p>
          <a:p>
            <a:pPr>
              <a:lnSpc>
                <a:spcPct val="100000"/>
              </a:lnSpc>
            </a:pPr>
            <a:r>
              <a:rPr lang="en-US" sz="1300" dirty="0">
                <a:solidFill>
                  <a:srgbClr val="000000"/>
                </a:solidFill>
                <a:latin typeface="Courier" charset="0"/>
                <a:ea typeface="ＭＳ Ｐゴシック" charset="0"/>
                <a:cs typeface="Courier" charset="0"/>
                <a:sym typeface="Courier" charset="0"/>
              </a:rPr>
              <a:t>$</a:t>
            </a:r>
            <a:r>
              <a:rPr lang="en-US" sz="1300" dirty="0" err="1">
                <a:solidFill>
                  <a:srgbClr val="000000"/>
                </a:solidFill>
                <a:latin typeface="Courier" charset="0"/>
                <a:ea typeface="ＭＳ Ｐゴシック" charset="0"/>
                <a:cs typeface="Courier" charset="0"/>
                <a:sym typeface="Courier" charset="0"/>
              </a:rPr>
              <a:t>sql</a:t>
            </a:r>
            <a:r>
              <a:rPr lang="en-US" sz="1300" dirty="0">
                <a:solidFill>
                  <a:srgbClr val="000000"/>
                </a:solidFill>
                <a:latin typeface="Courier" charset="0"/>
                <a:ea typeface="ＭＳ Ｐゴシック" charset="0"/>
                <a:cs typeface="Courier" charset="0"/>
                <a:sym typeface="Courier" charset="0"/>
              </a:rPr>
              <a:t> = "</a:t>
            </a:r>
            <a:r>
              <a:rPr lang="en-US" sz="1300" dirty="0">
                <a:solidFill>
                  <a:srgbClr val="0000FF"/>
                </a:solidFill>
                <a:latin typeface="Courier" charset="0"/>
                <a:ea typeface="ＭＳ Ｐゴシック" charset="0"/>
                <a:cs typeface="Courier" charset="0"/>
                <a:sym typeface="Courier" charset="0"/>
              </a:rPr>
              <a:t>SELECT * FROM users WHERE username='"</a:t>
            </a:r>
            <a:r>
              <a:rPr lang="en-US" sz="1300" dirty="0">
                <a:solidFill>
                  <a:srgbClr val="000000"/>
                </a:solidFill>
                <a:latin typeface="Courier" charset="0"/>
                <a:ea typeface="ＭＳ Ｐゴシック" charset="0"/>
                <a:cs typeface="Courier" charset="0"/>
                <a:sym typeface="Courier" charset="0"/>
              </a:rPr>
              <a:t> . $user . </a:t>
            </a:r>
            <a:r>
              <a:rPr lang="en-US" sz="1300" dirty="0">
                <a:solidFill>
                  <a:srgbClr val="0000FF"/>
                </a:solidFill>
                <a:latin typeface="Courier" charset="0"/>
                <a:ea typeface="ＭＳ Ｐゴシック" charset="0"/>
                <a:cs typeface="Courier" charset="0"/>
                <a:sym typeface="Courier" charset="0"/>
              </a:rPr>
              <a:t>"' AND pass='" </a:t>
            </a:r>
            <a:r>
              <a:rPr lang="en-US" sz="1300" dirty="0">
                <a:solidFill>
                  <a:srgbClr val="000000"/>
                </a:solidFill>
                <a:latin typeface="Courier" charset="0"/>
                <a:ea typeface="ＭＳ Ｐゴシック" charset="0"/>
                <a:cs typeface="Courier" charset="0"/>
                <a:sym typeface="Courier" charset="0"/>
              </a:rPr>
              <a:t>. $</a:t>
            </a:r>
            <a:r>
              <a:rPr lang="en-US" sz="1300" dirty="0" err="1">
                <a:solidFill>
                  <a:srgbClr val="000000"/>
                </a:solidFill>
                <a:latin typeface="Courier" charset="0"/>
                <a:ea typeface="ＭＳ Ｐゴシック" charset="0"/>
                <a:cs typeface="Courier" charset="0"/>
                <a:sym typeface="Courier" charset="0"/>
              </a:rPr>
              <a:t>pwd</a:t>
            </a:r>
            <a:r>
              <a:rPr lang="en-US" sz="1300" dirty="0">
                <a:solidFill>
                  <a:srgbClr val="000000"/>
                </a:solidFill>
                <a:latin typeface="Courier" charset="0"/>
                <a:ea typeface="ＭＳ Ｐゴシック" charset="0"/>
                <a:cs typeface="Courier" charset="0"/>
                <a:sym typeface="Courier" charset="0"/>
              </a:rPr>
              <a:t> .</a:t>
            </a:r>
            <a:r>
              <a:rPr lang="en-US" sz="1300" dirty="0">
                <a:solidFill>
                  <a:srgbClr val="0000FF"/>
                </a:solidFill>
                <a:latin typeface="Courier" charset="0"/>
                <a:ea typeface="ＭＳ Ｐゴシック" charset="0"/>
                <a:cs typeface="Courier" charset="0"/>
                <a:sym typeface="Courier" charset="0"/>
              </a:rPr>
              <a:t> "'</a:t>
            </a:r>
            <a:r>
              <a:rPr lang="en-US" sz="1300" dirty="0">
                <a:solidFill>
                  <a:srgbClr val="000000"/>
                </a:solidFill>
                <a:latin typeface="Courier" charset="0"/>
                <a:ea typeface="ＭＳ Ｐゴシック" charset="0"/>
                <a:cs typeface="Courier" charset="0"/>
                <a:sym typeface="Courier" charset="0"/>
              </a:rPr>
              <a:t>"</a:t>
            </a:r>
          </a:p>
          <a:p>
            <a:pPr>
              <a:lnSpc>
                <a:spcPct val="100000"/>
              </a:lnSpc>
            </a:pPr>
            <a:r>
              <a:rPr lang="en-US" sz="1300" dirty="0" err="1">
                <a:solidFill>
                  <a:srgbClr val="006600"/>
                </a:solidFill>
                <a:latin typeface="Courier" charset="0"/>
                <a:ea typeface="ＭＳ Ｐゴシック" charset="0"/>
                <a:cs typeface="Courier" charset="0"/>
                <a:sym typeface="Courier" charset="0"/>
              </a:rPr>
              <a:t>mysql_query</a:t>
            </a:r>
            <a:r>
              <a:rPr lang="en-US" sz="1300" dirty="0">
                <a:solidFill>
                  <a:srgbClr val="000000"/>
                </a:solidFill>
                <a:latin typeface="Courier" charset="0"/>
                <a:ea typeface="ＭＳ Ｐゴシック" charset="0"/>
                <a:cs typeface="Courier" charset="0"/>
                <a:sym typeface="Courier" charset="0"/>
              </a:rPr>
              <a:t>($</a:t>
            </a:r>
            <a:r>
              <a:rPr lang="en-US" sz="1300" dirty="0" err="1">
                <a:solidFill>
                  <a:srgbClr val="000000"/>
                </a:solidFill>
                <a:latin typeface="Courier" charset="0"/>
                <a:ea typeface="ＭＳ Ｐゴシック" charset="0"/>
                <a:cs typeface="Courier" charset="0"/>
                <a:sym typeface="Courier" charset="0"/>
              </a:rPr>
              <a:t>sql</a:t>
            </a:r>
            <a:r>
              <a:rPr lang="en-US" sz="1300" dirty="0">
                <a:solidFill>
                  <a:srgbClr val="000000"/>
                </a:solidFill>
                <a:latin typeface="Courier" charset="0"/>
                <a:ea typeface="ＭＳ Ｐゴシック" charset="0"/>
                <a:cs typeface="Courier" charset="0"/>
                <a:sym typeface="Courier" charset="0"/>
              </a:rPr>
              <a:t>);</a:t>
            </a:r>
          </a:p>
          <a:p>
            <a:pPr>
              <a:lnSpc>
                <a:spcPct val="100000"/>
              </a:lnSpc>
            </a:pPr>
            <a:endParaRPr lang="en-US" sz="1300" dirty="0">
              <a:latin typeface="Courier" charset="0"/>
              <a:ea typeface="ＭＳ Ｐゴシック" charset="0"/>
              <a:cs typeface="Courier" charset="0"/>
              <a:sym typeface="Courier" charset="0"/>
            </a:endParaRPr>
          </a:p>
        </p:txBody>
      </p:sp>
      <p:grpSp>
        <p:nvGrpSpPr>
          <p:cNvPr id="8" name="Groep 6"/>
          <p:cNvGrpSpPr/>
          <p:nvPr/>
        </p:nvGrpSpPr>
        <p:grpSpPr>
          <a:xfrm>
            <a:off x="395536" y="231746"/>
            <a:ext cx="8407820" cy="1118150"/>
            <a:chOff x="395536" y="231746"/>
            <a:chExt cx="8407820" cy="1118150"/>
          </a:xfrm>
        </p:grpSpPr>
        <p:pic>
          <p:nvPicPr>
            <p:cNvPr id="9" name="Picture 2" descr="http://www.risa-it.nl/images/logo.jpg">
              <a:hlinkClick r:id="rId2"/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5536" y="231746"/>
              <a:ext cx="1638300" cy="9744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Tekstvak 8"/>
            <p:cNvSpPr txBox="1"/>
            <p:nvPr/>
          </p:nvSpPr>
          <p:spPr>
            <a:xfrm>
              <a:off x="2627783" y="395789"/>
              <a:ext cx="6175573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1"/>
              <a:r>
                <a:rPr lang="nl-NL" sz="3600" dirty="0" smtClean="0">
                  <a:solidFill>
                    <a:schemeClr val="accent1"/>
                  </a:solidFill>
                </a:rPr>
                <a:t>Case 2 </a:t>
              </a:r>
              <a:r>
                <a:rPr lang="nl-NL" sz="3600" dirty="0" err="1" smtClean="0">
                  <a:solidFill>
                    <a:schemeClr val="accent1"/>
                  </a:solidFill>
                </a:rPr>
                <a:t>SQLi</a:t>
              </a:r>
              <a:endParaRPr lang="nl-NL" sz="3600" dirty="0">
                <a:solidFill>
                  <a:schemeClr val="accent1"/>
                </a:solidFill>
              </a:endParaRPr>
            </a:p>
            <a:p>
              <a:endParaRPr lang="nl-NL" sz="2000" dirty="0">
                <a:solidFill>
                  <a:schemeClr val="accent1"/>
                </a:solidFill>
              </a:endParaRPr>
            </a:p>
          </p:txBody>
        </p:sp>
        <p:cxnSp>
          <p:nvCxnSpPr>
            <p:cNvPr id="11" name="Rechte verbindingslijn 9"/>
            <p:cNvCxnSpPr/>
            <p:nvPr/>
          </p:nvCxnSpPr>
          <p:spPr>
            <a:xfrm>
              <a:off x="2699792" y="1042120"/>
              <a:ext cx="5832648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404664"/>
            <a:ext cx="1825716" cy="4657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3879375"/>
      </p:ext>
    </p:extLst>
  </p:cSld>
  <p:clrMapOvr>
    <a:masterClrMapping/>
  </p:clrMapOvr>
  <p:transition xmlns:p14="http://schemas.microsoft.com/office/powerpoint/2010/main" spd="med">
    <p:wip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22" grpId="0" uiExpand="1" build="p"/>
      <p:bldP spid="81923" grpId="0"/>
      <p:bldP spid="81924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ep 6"/>
          <p:cNvGrpSpPr/>
          <p:nvPr/>
        </p:nvGrpSpPr>
        <p:grpSpPr>
          <a:xfrm>
            <a:off x="395536" y="231746"/>
            <a:ext cx="8407820" cy="1118150"/>
            <a:chOff x="395536" y="231746"/>
            <a:chExt cx="8407820" cy="1118150"/>
          </a:xfrm>
        </p:grpSpPr>
        <p:pic>
          <p:nvPicPr>
            <p:cNvPr id="8" name="Picture 2" descr="http://www.risa-it.nl/images/logo.jpg">
              <a:hlinkClick r:id="rId2"/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5536" y="231746"/>
              <a:ext cx="1638300" cy="9744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Tekstvak 8"/>
            <p:cNvSpPr txBox="1"/>
            <p:nvPr/>
          </p:nvSpPr>
          <p:spPr>
            <a:xfrm>
              <a:off x="2627783" y="395789"/>
              <a:ext cx="6175573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1"/>
              <a:r>
                <a:rPr lang="nl-NL" sz="3600" dirty="0">
                  <a:solidFill>
                    <a:schemeClr val="accent1"/>
                  </a:solidFill>
                </a:rPr>
                <a:t>Case 2 </a:t>
              </a:r>
              <a:r>
                <a:rPr lang="nl-NL" sz="3600" dirty="0" err="1" smtClean="0">
                  <a:solidFill>
                    <a:schemeClr val="accent1"/>
                  </a:solidFill>
                </a:rPr>
                <a:t>SQLi</a:t>
              </a:r>
              <a:endParaRPr lang="nl-NL" sz="3600" dirty="0">
                <a:solidFill>
                  <a:schemeClr val="accent1"/>
                </a:solidFill>
              </a:endParaRPr>
            </a:p>
            <a:p>
              <a:endParaRPr lang="nl-NL" sz="2000" dirty="0">
                <a:solidFill>
                  <a:schemeClr val="accent1"/>
                </a:solidFill>
              </a:endParaRPr>
            </a:p>
          </p:txBody>
        </p:sp>
        <p:cxnSp>
          <p:nvCxnSpPr>
            <p:cNvPr id="10" name="Rechte verbindingslijn 9"/>
            <p:cNvCxnSpPr/>
            <p:nvPr/>
          </p:nvCxnSpPr>
          <p:spPr>
            <a:xfrm>
              <a:off x="2699792" y="1042120"/>
              <a:ext cx="5832648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jdelijke aanduiding voor inhoud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err="1" smtClean="0"/>
              <a:t>Ook</a:t>
            </a:r>
            <a:r>
              <a:rPr lang="en-US" dirty="0" smtClean="0"/>
              <a:t> </a:t>
            </a:r>
            <a:r>
              <a:rPr lang="en-US" dirty="0" err="1" smtClean="0"/>
              <a:t>hier</a:t>
            </a:r>
            <a:r>
              <a:rPr lang="en-US" dirty="0" smtClean="0"/>
              <a:t>:</a:t>
            </a:r>
          </a:p>
          <a:p>
            <a:r>
              <a:rPr lang="en-US" sz="2800" dirty="0" err="1" smtClean="0"/>
              <a:t>Valideer</a:t>
            </a:r>
            <a:r>
              <a:rPr lang="en-US" sz="2800" dirty="0" smtClean="0"/>
              <a:t> </a:t>
            </a:r>
            <a:r>
              <a:rPr lang="en-US" sz="2800" dirty="0" err="1"/>
              <a:t>altijd</a:t>
            </a:r>
            <a:r>
              <a:rPr lang="en-US" sz="2800" dirty="0"/>
              <a:t> de </a:t>
            </a:r>
            <a:r>
              <a:rPr lang="en-US" sz="2800" dirty="0" err="1"/>
              <a:t>invoer</a:t>
            </a:r>
            <a:endParaRPr lang="en-US" sz="2800" dirty="0"/>
          </a:p>
          <a:p>
            <a:r>
              <a:rPr lang="en-US" sz="2800" dirty="0" err="1"/>
              <a:t>Invoer</a:t>
            </a:r>
            <a:r>
              <a:rPr lang="en-US" sz="2800" dirty="0"/>
              <a:t> is </a:t>
            </a:r>
            <a:r>
              <a:rPr lang="en-US" sz="2800" dirty="0" err="1"/>
              <a:t>niet</a:t>
            </a:r>
            <a:r>
              <a:rPr lang="en-US" sz="2800" dirty="0"/>
              <a:t> </a:t>
            </a:r>
            <a:r>
              <a:rPr lang="en-US" sz="2800" dirty="0" err="1"/>
              <a:t>alleen</a:t>
            </a:r>
            <a:r>
              <a:rPr lang="en-US" sz="2800" dirty="0"/>
              <a:t> </a:t>
            </a:r>
            <a:r>
              <a:rPr lang="en-US" sz="2800" dirty="0" err="1"/>
              <a:t>gebruikersinvoer</a:t>
            </a:r>
            <a:endParaRPr lang="en-US" sz="2800" dirty="0"/>
          </a:p>
          <a:p>
            <a:r>
              <a:rPr lang="en-US" sz="2800" dirty="0" err="1"/>
              <a:t>Vertrouw</a:t>
            </a:r>
            <a:r>
              <a:rPr lang="en-US" sz="2800" dirty="0"/>
              <a:t> </a:t>
            </a:r>
            <a:r>
              <a:rPr lang="en-US" sz="2800" dirty="0" err="1"/>
              <a:t>ook</a:t>
            </a:r>
            <a:r>
              <a:rPr lang="en-US" sz="2800" dirty="0"/>
              <a:t> de </a:t>
            </a:r>
            <a:r>
              <a:rPr lang="en-US" sz="2800" dirty="0" err="1">
                <a:cs typeface="Trebuchet MS Italic" charset="0"/>
                <a:sym typeface="Trebuchet MS Italic" charset="0"/>
              </a:rPr>
              <a:t>directe</a:t>
            </a:r>
            <a:r>
              <a:rPr lang="en-US" sz="2800" dirty="0">
                <a:cs typeface="Trebuchet MS Italic" charset="0"/>
                <a:sym typeface="Trebuchet MS Italic" charset="0"/>
              </a:rPr>
              <a:t> </a:t>
            </a:r>
            <a:r>
              <a:rPr lang="en-US" sz="2800" dirty="0" err="1">
                <a:cs typeface="Trebuchet MS Italic" charset="0"/>
                <a:sym typeface="Trebuchet MS Italic" charset="0"/>
              </a:rPr>
              <a:t>omgeving</a:t>
            </a:r>
            <a:r>
              <a:rPr lang="en-US" sz="2800" dirty="0"/>
              <a:t> </a:t>
            </a:r>
            <a:r>
              <a:rPr lang="en-US" sz="2800" dirty="0" err="1"/>
              <a:t>niet</a:t>
            </a:r>
            <a:r>
              <a:rPr lang="en-US" sz="2800" dirty="0"/>
              <a:t> (databases)</a:t>
            </a:r>
          </a:p>
          <a:p>
            <a:r>
              <a:rPr lang="en-US" sz="2800" dirty="0" err="1"/>
              <a:t>Validatie</a:t>
            </a:r>
            <a:r>
              <a:rPr lang="en-US" sz="2800" dirty="0"/>
              <a:t> is </a:t>
            </a:r>
            <a:r>
              <a:rPr lang="en-US" sz="2800" dirty="0" err="1"/>
              <a:t>ook</a:t>
            </a:r>
            <a:r>
              <a:rPr lang="en-US" sz="2800" dirty="0"/>
              <a:t> </a:t>
            </a:r>
            <a:r>
              <a:rPr lang="en-US" sz="2800" dirty="0" err="1"/>
              <a:t>belangrijk</a:t>
            </a:r>
            <a:r>
              <a:rPr lang="en-US" sz="2800" dirty="0"/>
              <a:t> </a:t>
            </a:r>
            <a:r>
              <a:rPr lang="en-US" sz="2800" dirty="0" err="1"/>
              <a:t>bij</a:t>
            </a:r>
            <a:r>
              <a:rPr lang="en-US" sz="2800" dirty="0"/>
              <a:t> </a:t>
            </a:r>
            <a:r>
              <a:rPr lang="en-US" sz="2800" dirty="0" err="1"/>
              <a:t>detectie</a:t>
            </a:r>
            <a:endParaRPr lang="en-US" sz="2800" dirty="0"/>
          </a:p>
          <a:p>
            <a:pPr lvl="2"/>
            <a:r>
              <a:rPr lang="en-US" sz="2000" dirty="0" err="1"/>
              <a:t>Zonder</a:t>
            </a:r>
            <a:r>
              <a:rPr lang="en-US" sz="2000" dirty="0"/>
              <a:t> </a:t>
            </a:r>
            <a:r>
              <a:rPr lang="en-US" sz="2000" dirty="0" err="1"/>
              <a:t>validatie</a:t>
            </a:r>
            <a:r>
              <a:rPr lang="en-US" sz="2000" dirty="0"/>
              <a:t> </a:t>
            </a:r>
            <a:r>
              <a:rPr lang="en-US" sz="2000" dirty="0" err="1"/>
              <a:t>weet</a:t>
            </a:r>
            <a:r>
              <a:rPr lang="en-US" sz="2000" dirty="0"/>
              <a:t> je </a:t>
            </a:r>
            <a:r>
              <a:rPr lang="en-US" sz="2000" dirty="0" err="1"/>
              <a:t>niet</a:t>
            </a:r>
            <a:r>
              <a:rPr lang="en-US" sz="2000" dirty="0"/>
              <a:t> of je </a:t>
            </a:r>
            <a:r>
              <a:rPr lang="en-US" sz="2000" dirty="0" err="1"/>
              <a:t>aangevallen</a:t>
            </a:r>
            <a:r>
              <a:rPr lang="en-US" sz="2000" dirty="0"/>
              <a:t> </a:t>
            </a:r>
            <a:r>
              <a:rPr lang="en-US" sz="2000" dirty="0" err="1"/>
              <a:t>wordt</a:t>
            </a:r>
            <a:endParaRPr lang="en-US" sz="2000" dirty="0"/>
          </a:p>
          <a:p>
            <a:r>
              <a:rPr lang="en-US" sz="2800" dirty="0" err="1"/>
              <a:t>Denk</a:t>
            </a:r>
            <a:r>
              <a:rPr lang="en-US" sz="2800" dirty="0"/>
              <a:t> </a:t>
            </a:r>
            <a:r>
              <a:rPr lang="en-US" sz="2800" dirty="0" err="1"/>
              <a:t>ook</a:t>
            </a:r>
            <a:r>
              <a:rPr lang="en-US" sz="2800" dirty="0"/>
              <a:t> </a:t>
            </a:r>
            <a:r>
              <a:rPr lang="en-US" sz="2800" dirty="0" err="1"/>
              <a:t>aan</a:t>
            </a:r>
            <a:r>
              <a:rPr lang="en-US" sz="2800" dirty="0"/>
              <a:t> minder </a:t>
            </a:r>
            <a:r>
              <a:rPr lang="en-US" sz="2800" dirty="0" err="1"/>
              <a:t>voor</a:t>
            </a:r>
            <a:r>
              <a:rPr lang="en-US" sz="2800" dirty="0"/>
              <a:t> de hand </a:t>
            </a:r>
            <a:r>
              <a:rPr lang="en-US" sz="2800" dirty="0" err="1"/>
              <a:t>liggende</a:t>
            </a:r>
            <a:r>
              <a:rPr lang="en-US" sz="2800" dirty="0"/>
              <a:t> </a:t>
            </a:r>
            <a:r>
              <a:rPr lang="en-US" sz="2800" dirty="0" err="1"/>
              <a:t>invoer</a:t>
            </a:r>
            <a:r>
              <a:rPr lang="en-US" sz="2800" dirty="0"/>
              <a:t> </a:t>
            </a:r>
            <a:r>
              <a:rPr lang="en-US" sz="2800" dirty="0" err="1"/>
              <a:t>zoals</a:t>
            </a:r>
            <a:r>
              <a:rPr lang="en-US" sz="2800" dirty="0"/>
              <a:t> headers, cookies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404664"/>
            <a:ext cx="1825716" cy="4657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441750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ep 6"/>
          <p:cNvGrpSpPr/>
          <p:nvPr/>
        </p:nvGrpSpPr>
        <p:grpSpPr>
          <a:xfrm>
            <a:off x="395536" y="231746"/>
            <a:ext cx="8407820" cy="1118150"/>
            <a:chOff x="395536" y="231746"/>
            <a:chExt cx="8407820" cy="1118150"/>
          </a:xfrm>
        </p:grpSpPr>
        <p:pic>
          <p:nvPicPr>
            <p:cNvPr id="8" name="Picture 2" descr="http://www.risa-it.nl/images/logo.jpg">
              <a:hlinkClick r:id="rId2"/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5536" y="231746"/>
              <a:ext cx="1638300" cy="9744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Tekstvak 8"/>
            <p:cNvSpPr txBox="1"/>
            <p:nvPr/>
          </p:nvSpPr>
          <p:spPr>
            <a:xfrm>
              <a:off x="2627783" y="395789"/>
              <a:ext cx="6175573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1"/>
              <a:r>
                <a:rPr lang="nl-NL" sz="3600" dirty="0" smtClean="0">
                  <a:solidFill>
                    <a:schemeClr val="accent1"/>
                  </a:solidFill>
                </a:rPr>
                <a:t>Case 3 A &amp; A</a:t>
              </a:r>
              <a:endParaRPr lang="nl-NL" sz="3600" dirty="0">
                <a:solidFill>
                  <a:schemeClr val="accent1"/>
                </a:solidFill>
              </a:endParaRPr>
            </a:p>
            <a:p>
              <a:endParaRPr lang="nl-NL" sz="2000" dirty="0">
                <a:solidFill>
                  <a:schemeClr val="accent1"/>
                </a:solidFill>
              </a:endParaRPr>
            </a:p>
          </p:txBody>
        </p:sp>
        <p:cxnSp>
          <p:nvCxnSpPr>
            <p:cNvPr id="10" name="Rechte verbindingslijn 9"/>
            <p:cNvCxnSpPr/>
            <p:nvPr/>
          </p:nvCxnSpPr>
          <p:spPr>
            <a:xfrm>
              <a:off x="2699792" y="1042120"/>
              <a:ext cx="5832648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jdelijke aanduiding voor inhoud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err="1" smtClean="0"/>
              <a:t>Authenticatie</a:t>
            </a:r>
            <a:r>
              <a:rPr lang="en-US" dirty="0" smtClean="0"/>
              <a:t>:</a:t>
            </a:r>
            <a:endParaRPr lang="en-US" dirty="0"/>
          </a:p>
          <a:p>
            <a:pPr marL="0" indent="0" algn="ctr">
              <a:buNone/>
            </a:pPr>
            <a:r>
              <a:rPr lang="en-US" dirty="0" smtClean="0"/>
              <a:t>het </a:t>
            </a:r>
            <a:r>
              <a:rPr lang="en-US" dirty="0" err="1"/>
              <a:t>proces</a:t>
            </a:r>
            <a:r>
              <a:rPr lang="en-US" dirty="0"/>
              <a:t> van het </a:t>
            </a:r>
            <a:r>
              <a:rPr lang="en-US" dirty="0" err="1"/>
              <a:t>vaststellen</a:t>
            </a:r>
            <a:r>
              <a:rPr lang="en-US" dirty="0"/>
              <a:t> van </a:t>
            </a:r>
            <a:r>
              <a:rPr lang="en-US" dirty="0" err="1"/>
              <a:t>een</a:t>
            </a:r>
            <a:r>
              <a:rPr lang="en-US" dirty="0"/>
              <a:t> </a:t>
            </a:r>
            <a:r>
              <a:rPr lang="en-US" dirty="0" err="1" smtClean="0"/>
              <a:t>identiteit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 smtClean="0"/>
              <a:t>Autorisatie</a:t>
            </a:r>
            <a:r>
              <a:rPr lang="en-US" dirty="0" smtClean="0"/>
              <a:t>:</a:t>
            </a:r>
            <a:endParaRPr lang="en-US" dirty="0"/>
          </a:p>
          <a:p>
            <a:pPr marL="0" indent="0" algn="ctr">
              <a:buNone/>
            </a:pPr>
            <a:r>
              <a:rPr lang="en-US" dirty="0" smtClean="0"/>
              <a:t>het </a:t>
            </a:r>
            <a:r>
              <a:rPr lang="en-US" dirty="0" err="1"/>
              <a:t>verlenen</a:t>
            </a:r>
            <a:r>
              <a:rPr lang="en-US" dirty="0"/>
              <a:t> van </a:t>
            </a:r>
            <a:r>
              <a:rPr lang="en-US" dirty="0" err="1"/>
              <a:t>een</a:t>
            </a:r>
            <a:r>
              <a:rPr lang="en-US" dirty="0"/>
              <a:t> </a:t>
            </a:r>
            <a:r>
              <a:rPr lang="en-US" dirty="0" err="1"/>
              <a:t>recht</a:t>
            </a:r>
            <a:r>
              <a:rPr lang="en-US" dirty="0"/>
              <a:t> </a:t>
            </a:r>
            <a:r>
              <a:rPr lang="en-US" dirty="0" smtClean="0"/>
              <a:t>(</a:t>
            </a:r>
            <a:r>
              <a:rPr lang="en-US" dirty="0" err="1" smtClean="0"/>
              <a:t>machtiging</a:t>
            </a:r>
            <a:r>
              <a:rPr lang="en-US" dirty="0" smtClean="0"/>
              <a:t>)</a:t>
            </a:r>
            <a:endParaRPr lang="en-US" dirty="0"/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404664"/>
            <a:ext cx="1825716" cy="4657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258237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ep 6"/>
          <p:cNvGrpSpPr/>
          <p:nvPr/>
        </p:nvGrpSpPr>
        <p:grpSpPr>
          <a:xfrm>
            <a:off x="395536" y="231746"/>
            <a:ext cx="8407820" cy="1118150"/>
            <a:chOff x="395536" y="231746"/>
            <a:chExt cx="8407820" cy="1118150"/>
          </a:xfrm>
        </p:grpSpPr>
        <p:pic>
          <p:nvPicPr>
            <p:cNvPr id="8" name="Picture 2" descr="http://www.risa-it.nl/images/logo.jpg">
              <a:hlinkClick r:id="rId2"/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5536" y="231746"/>
              <a:ext cx="1638300" cy="9744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Tekstvak 8"/>
            <p:cNvSpPr txBox="1"/>
            <p:nvPr/>
          </p:nvSpPr>
          <p:spPr>
            <a:xfrm>
              <a:off x="2627783" y="395789"/>
              <a:ext cx="6175573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1"/>
              <a:r>
                <a:rPr lang="nl-NL" sz="3600" dirty="0" smtClean="0">
                  <a:solidFill>
                    <a:schemeClr val="accent1"/>
                  </a:solidFill>
                </a:rPr>
                <a:t>Case 3 A &amp; A</a:t>
              </a:r>
              <a:endParaRPr lang="nl-NL" sz="3600" dirty="0">
                <a:solidFill>
                  <a:schemeClr val="accent1"/>
                </a:solidFill>
              </a:endParaRPr>
            </a:p>
            <a:p>
              <a:endParaRPr lang="nl-NL" sz="2000" dirty="0">
                <a:solidFill>
                  <a:schemeClr val="accent1"/>
                </a:solidFill>
              </a:endParaRPr>
            </a:p>
          </p:txBody>
        </p:sp>
        <p:cxnSp>
          <p:nvCxnSpPr>
            <p:cNvPr id="10" name="Rechte verbindingslijn 9"/>
            <p:cNvCxnSpPr/>
            <p:nvPr/>
          </p:nvCxnSpPr>
          <p:spPr>
            <a:xfrm>
              <a:off x="2699792" y="1042120"/>
              <a:ext cx="5832648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jdelijke aanduiding voor inhoud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lvl="1" indent="0">
              <a:buNone/>
            </a:pPr>
            <a:r>
              <a:rPr lang="en-US" sz="3200" dirty="0" err="1" smtClean="0"/>
              <a:t>Functieautorisatie</a:t>
            </a:r>
            <a:r>
              <a:rPr lang="en-US" sz="3200" dirty="0" smtClean="0"/>
              <a:t>:</a:t>
            </a:r>
            <a:endParaRPr lang="en-US" sz="3200" dirty="0"/>
          </a:p>
          <a:p>
            <a:pPr marL="457200" lvl="1" indent="0" algn="ctr">
              <a:buNone/>
            </a:pPr>
            <a:r>
              <a:rPr lang="en-US" sz="3200" dirty="0" err="1" smtClean="0"/>
              <a:t>gebruiker</a:t>
            </a:r>
            <a:r>
              <a:rPr lang="en-US" sz="3200" dirty="0" smtClean="0"/>
              <a:t> </a:t>
            </a:r>
            <a:r>
              <a:rPr lang="en-US" sz="3200" dirty="0"/>
              <a:t>mag </a:t>
            </a:r>
            <a:r>
              <a:rPr lang="en-US" sz="3200" dirty="0" err="1"/>
              <a:t>een</a:t>
            </a:r>
            <a:r>
              <a:rPr lang="en-US" sz="3200" dirty="0"/>
              <a:t> </a:t>
            </a:r>
            <a:r>
              <a:rPr lang="en-US" sz="3200" dirty="0" err="1"/>
              <a:t>actie</a:t>
            </a:r>
            <a:r>
              <a:rPr lang="en-US" sz="3200" dirty="0"/>
              <a:t> </a:t>
            </a:r>
            <a:r>
              <a:rPr lang="en-US" sz="3200" dirty="0" err="1" smtClean="0"/>
              <a:t>uitvoeren</a:t>
            </a:r>
            <a:endParaRPr lang="en-US" sz="3200" dirty="0" smtClean="0"/>
          </a:p>
          <a:p>
            <a:pPr marL="457200" lvl="1" indent="0" algn="ctr">
              <a:buNone/>
            </a:pPr>
            <a:endParaRPr lang="en-US" sz="3200" dirty="0"/>
          </a:p>
          <a:p>
            <a:pPr marL="457200" lvl="1" indent="0">
              <a:buNone/>
            </a:pPr>
            <a:r>
              <a:rPr lang="en-US" sz="3200" dirty="0" err="1" smtClean="0"/>
              <a:t>Dataautorisatie</a:t>
            </a:r>
            <a:r>
              <a:rPr lang="en-US" sz="3200" dirty="0" smtClean="0"/>
              <a:t>:</a:t>
            </a:r>
            <a:endParaRPr lang="en-US" sz="3200" dirty="0"/>
          </a:p>
          <a:p>
            <a:pPr marL="457200" lvl="1" indent="0" algn="ctr">
              <a:buNone/>
            </a:pPr>
            <a:r>
              <a:rPr lang="en-US" sz="3200" dirty="0" err="1" smtClean="0"/>
              <a:t>gebruiker</a:t>
            </a:r>
            <a:r>
              <a:rPr lang="en-US" sz="3200" dirty="0" smtClean="0"/>
              <a:t> </a:t>
            </a:r>
            <a:r>
              <a:rPr lang="en-US" sz="3200" dirty="0"/>
              <a:t>mag </a:t>
            </a:r>
            <a:r>
              <a:rPr lang="en-US" sz="3200" dirty="0" err="1"/>
              <a:t>beperkte</a:t>
            </a:r>
            <a:r>
              <a:rPr lang="en-US" sz="3200" dirty="0"/>
              <a:t> set (</a:t>
            </a:r>
            <a:r>
              <a:rPr lang="en-US" sz="3200" dirty="0" err="1"/>
              <a:t>zijn</a:t>
            </a:r>
            <a:r>
              <a:rPr lang="en-US" sz="3200" dirty="0"/>
              <a:t> </a:t>
            </a:r>
            <a:r>
              <a:rPr lang="en-US" sz="3200" dirty="0" err="1"/>
              <a:t>eigen</a:t>
            </a:r>
            <a:r>
              <a:rPr lang="en-US" sz="3200" dirty="0"/>
              <a:t>) </a:t>
            </a:r>
            <a:r>
              <a:rPr lang="en-US" sz="3200" dirty="0" err="1"/>
              <a:t>gegevens</a:t>
            </a:r>
            <a:r>
              <a:rPr lang="en-US" sz="3200" dirty="0"/>
              <a:t> </a:t>
            </a:r>
            <a:r>
              <a:rPr lang="en-US" sz="3200" dirty="0" err="1"/>
              <a:t>zien</a:t>
            </a:r>
            <a:endParaRPr lang="en-US" sz="3200" dirty="0"/>
          </a:p>
          <a:p>
            <a:pPr marL="0" indent="0">
              <a:buNone/>
            </a:pPr>
            <a:endParaRPr lang="nl-NL" sz="3600" dirty="0"/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404664"/>
            <a:ext cx="1825716" cy="4657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316255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ep 6"/>
          <p:cNvGrpSpPr/>
          <p:nvPr/>
        </p:nvGrpSpPr>
        <p:grpSpPr>
          <a:xfrm>
            <a:off x="395536" y="231746"/>
            <a:ext cx="8407820" cy="1118150"/>
            <a:chOff x="395536" y="231746"/>
            <a:chExt cx="8407820" cy="1118150"/>
          </a:xfrm>
        </p:grpSpPr>
        <p:pic>
          <p:nvPicPr>
            <p:cNvPr id="8" name="Picture 2" descr="http://www.risa-it.nl/images/logo.jpg">
              <a:hlinkClick r:id="rId2"/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5536" y="231746"/>
              <a:ext cx="1638300" cy="9744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Tekstvak 8"/>
            <p:cNvSpPr txBox="1"/>
            <p:nvPr/>
          </p:nvSpPr>
          <p:spPr>
            <a:xfrm>
              <a:off x="2627783" y="395789"/>
              <a:ext cx="6175573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1"/>
              <a:r>
                <a:rPr lang="nl-NL" sz="3600" dirty="0" smtClean="0">
                  <a:solidFill>
                    <a:schemeClr val="accent1"/>
                  </a:solidFill>
                </a:rPr>
                <a:t>Case 3 A &amp; A</a:t>
              </a:r>
              <a:endParaRPr lang="nl-NL" sz="3600" dirty="0">
                <a:solidFill>
                  <a:schemeClr val="accent1"/>
                </a:solidFill>
              </a:endParaRPr>
            </a:p>
            <a:p>
              <a:endParaRPr lang="nl-NL" sz="2000" dirty="0">
                <a:solidFill>
                  <a:schemeClr val="accent1"/>
                </a:solidFill>
              </a:endParaRPr>
            </a:p>
          </p:txBody>
        </p:sp>
        <p:cxnSp>
          <p:nvCxnSpPr>
            <p:cNvPr id="10" name="Rechte verbindingslijn 9"/>
            <p:cNvCxnSpPr/>
            <p:nvPr/>
          </p:nvCxnSpPr>
          <p:spPr>
            <a:xfrm>
              <a:off x="2699792" y="1042120"/>
              <a:ext cx="5832648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jdelijke aanduiding voor inhoud 1"/>
          <p:cNvSpPr>
            <a:spLocks noGrp="1"/>
          </p:cNvSpPr>
          <p:nvPr>
            <p:ph idx="1"/>
          </p:nvPr>
        </p:nvSpPr>
        <p:spPr>
          <a:xfrm>
            <a:off x="467544" y="1556793"/>
            <a:ext cx="8229600" cy="648072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Het web: </a:t>
            </a:r>
            <a:r>
              <a:rPr lang="en-US" dirty="0" err="1" smtClean="0"/>
              <a:t>vroeger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04248" y="3212976"/>
            <a:ext cx="1918095" cy="1584176"/>
          </a:xfrm>
          <a:prstGeom prst="rect">
            <a:avLst/>
          </a:prstGeom>
        </p:spPr>
      </p:pic>
      <p:grpSp>
        <p:nvGrpSpPr>
          <p:cNvPr id="17" name="Group 16"/>
          <p:cNvGrpSpPr/>
          <p:nvPr/>
        </p:nvGrpSpPr>
        <p:grpSpPr>
          <a:xfrm>
            <a:off x="2699792" y="2276872"/>
            <a:ext cx="4032448" cy="1132704"/>
            <a:chOff x="2699792" y="2276872"/>
            <a:chExt cx="4032448" cy="1132704"/>
          </a:xfrm>
        </p:grpSpPr>
        <p:sp>
          <p:nvSpPr>
            <p:cNvPr id="5" name="Right Arrow 4"/>
            <p:cNvSpPr/>
            <p:nvPr/>
          </p:nvSpPr>
          <p:spPr>
            <a:xfrm>
              <a:off x="2771800" y="2924944"/>
              <a:ext cx="3456384" cy="484632"/>
            </a:xfrm>
            <a:prstGeom prst="rightArrow">
              <a:avLst/>
            </a:prstGeom>
            <a:solidFill>
              <a:srgbClr val="FF0000"/>
            </a:solidFill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2699792" y="2276872"/>
              <a:ext cx="4032448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/>
                <a:t>Request</a:t>
              </a:r>
              <a:r>
                <a:rPr lang="en-US" sz="2400" dirty="0" smtClean="0"/>
                <a:t>: </a:t>
              </a:r>
              <a:r>
                <a:rPr lang="en-US" sz="2400" dirty="0" smtClean="0">
                  <a:latin typeface="Courier"/>
                  <a:cs typeface="Courier"/>
                </a:rPr>
                <a:t>get homepage</a:t>
              </a:r>
              <a:endParaRPr lang="en-US" sz="1600" dirty="0">
                <a:latin typeface="Courier"/>
                <a:cs typeface="Courier"/>
              </a:endParaRPr>
            </a:p>
          </p:txBody>
        </p:sp>
      </p:grpSp>
      <p:sp>
        <p:nvSpPr>
          <p:cNvPr id="14" name="Tijdelijke aanduiding voor inhoud 1"/>
          <p:cNvSpPr txBox="1">
            <a:spLocks/>
          </p:cNvSpPr>
          <p:nvPr/>
        </p:nvSpPr>
        <p:spPr>
          <a:xfrm>
            <a:off x="467544" y="5661248"/>
            <a:ext cx="8229600" cy="6480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dirty="0" err="1" smtClean="0"/>
              <a:t>Een</a:t>
            </a:r>
            <a:r>
              <a:rPr lang="en-US" dirty="0" smtClean="0"/>
              <a:t> </a:t>
            </a:r>
            <a:r>
              <a:rPr lang="en-US" dirty="0" err="1" smtClean="0"/>
              <a:t>toestand</a:t>
            </a:r>
            <a:r>
              <a:rPr lang="en-US" dirty="0" smtClean="0"/>
              <a:t> (state) is </a:t>
            </a:r>
            <a:r>
              <a:rPr lang="en-US" dirty="0" err="1" smtClean="0"/>
              <a:t>er</a:t>
            </a:r>
            <a:r>
              <a:rPr lang="en-US" dirty="0" smtClean="0"/>
              <a:t> </a:t>
            </a:r>
            <a:r>
              <a:rPr lang="en-US" dirty="0" err="1" smtClean="0"/>
              <a:t>niet</a:t>
            </a:r>
            <a:endParaRPr lang="en-US" dirty="0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5536" y="2420888"/>
            <a:ext cx="1983688" cy="3182995"/>
          </a:xfrm>
          <a:prstGeom prst="rect">
            <a:avLst/>
          </a:prstGeom>
        </p:spPr>
      </p:pic>
      <p:grpSp>
        <p:nvGrpSpPr>
          <p:cNvPr id="18" name="Group 17"/>
          <p:cNvGrpSpPr/>
          <p:nvPr/>
        </p:nvGrpSpPr>
        <p:grpSpPr>
          <a:xfrm>
            <a:off x="2699792" y="3861048"/>
            <a:ext cx="4565671" cy="1132704"/>
            <a:chOff x="2699792" y="3861048"/>
            <a:chExt cx="4565671" cy="1132704"/>
          </a:xfrm>
        </p:grpSpPr>
        <p:sp>
          <p:nvSpPr>
            <p:cNvPr id="6" name="Left Arrow 5"/>
            <p:cNvSpPr/>
            <p:nvPr/>
          </p:nvSpPr>
          <p:spPr>
            <a:xfrm>
              <a:off x="2699792" y="4509120"/>
              <a:ext cx="3528392" cy="484632"/>
            </a:xfrm>
            <a:prstGeom prst="leftArrow">
              <a:avLst/>
            </a:prstGeom>
            <a:solidFill>
              <a:srgbClr val="3366FF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2771800" y="3861048"/>
              <a:ext cx="449366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 smtClean="0"/>
                <a:t>Reply: </a:t>
              </a:r>
              <a:r>
                <a:rPr lang="en-US" sz="2400" dirty="0" smtClean="0">
                  <a:latin typeface="Courier"/>
                  <a:cs typeface="Courier"/>
                </a:rPr>
                <a:t>under construction</a:t>
              </a:r>
              <a:endParaRPr lang="en-US" dirty="0">
                <a:latin typeface="Courier"/>
                <a:cs typeface="Courier"/>
              </a:endParaRPr>
            </a:p>
          </p:txBody>
        </p:sp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004048" y="4221088"/>
              <a:ext cx="596900" cy="584200"/>
            </a:xfrm>
            <a:prstGeom prst="rect">
              <a:avLst/>
            </a:prstGeom>
          </p:spPr>
        </p:pic>
      </p:grpSp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404664"/>
            <a:ext cx="1825716" cy="4657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176751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ep 6"/>
          <p:cNvGrpSpPr/>
          <p:nvPr/>
        </p:nvGrpSpPr>
        <p:grpSpPr>
          <a:xfrm>
            <a:off x="395536" y="231746"/>
            <a:ext cx="8407820" cy="1118150"/>
            <a:chOff x="395536" y="231746"/>
            <a:chExt cx="8407820" cy="1118150"/>
          </a:xfrm>
        </p:grpSpPr>
        <p:pic>
          <p:nvPicPr>
            <p:cNvPr id="8" name="Picture 2" descr="http://www.risa-it.nl/images/logo.jpg">
              <a:hlinkClick r:id="rId2"/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5536" y="231746"/>
              <a:ext cx="1638300" cy="9744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Tekstvak 8"/>
            <p:cNvSpPr txBox="1"/>
            <p:nvPr/>
          </p:nvSpPr>
          <p:spPr>
            <a:xfrm>
              <a:off x="2627783" y="395789"/>
              <a:ext cx="6175573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1"/>
              <a:r>
                <a:rPr lang="nl-NL" sz="3600" dirty="0" smtClean="0">
                  <a:solidFill>
                    <a:schemeClr val="accent1"/>
                  </a:solidFill>
                </a:rPr>
                <a:t>Case 3 A &amp; A</a:t>
              </a:r>
              <a:endParaRPr lang="nl-NL" sz="3600" dirty="0">
                <a:solidFill>
                  <a:schemeClr val="accent1"/>
                </a:solidFill>
              </a:endParaRPr>
            </a:p>
            <a:p>
              <a:endParaRPr lang="nl-NL" sz="2000" dirty="0">
                <a:solidFill>
                  <a:schemeClr val="accent1"/>
                </a:solidFill>
              </a:endParaRPr>
            </a:p>
          </p:txBody>
        </p:sp>
        <p:cxnSp>
          <p:nvCxnSpPr>
            <p:cNvPr id="10" name="Rechte verbindingslijn 9"/>
            <p:cNvCxnSpPr/>
            <p:nvPr/>
          </p:nvCxnSpPr>
          <p:spPr>
            <a:xfrm>
              <a:off x="2699792" y="1042120"/>
              <a:ext cx="5832648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jdelijke aanduiding voor inhoud 1"/>
          <p:cNvSpPr>
            <a:spLocks noGrp="1"/>
          </p:cNvSpPr>
          <p:nvPr>
            <p:ph idx="1"/>
          </p:nvPr>
        </p:nvSpPr>
        <p:spPr>
          <a:xfrm>
            <a:off x="467544" y="1556793"/>
            <a:ext cx="8229600" cy="648072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Het web: nu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04248" y="3212976"/>
            <a:ext cx="1918095" cy="1584176"/>
          </a:xfrm>
          <a:prstGeom prst="rect">
            <a:avLst/>
          </a:prstGeom>
        </p:spPr>
      </p:pic>
      <p:grpSp>
        <p:nvGrpSpPr>
          <p:cNvPr id="17" name="Group 16"/>
          <p:cNvGrpSpPr/>
          <p:nvPr/>
        </p:nvGrpSpPr>
        <p:grpSpPr>
          <a:xfrm>
            <a:off x="2699792" y="2276872"/>
            <a:ext cx="4032448" cy="1132704"/>
            <a:chOff x="2699792" y="2276872"/>
            <a:chExt cx="4032448" cy="1132704"/>
          </a:xfrm>
        </p:grpSpPr>
        <p:sp>
          <p:nvSpPr>
            <p:cNvPr id="5" name="Right Arrow 4"/>
            <p:cNvSpPr/>
            <p:nvPr/>
          </p:nvSpPr>
          <p:spPr>
            <a:xfrm>
              <a:off x="2771800" y="2924944"/>
              <a:ext cx="3456384" cy="484632"/>
            </a:xfrm>
            <a:prstGeom prst="rightArrow">
              <a:avLst/>
            </a:prstGeom>
            <a:solidFill>
              <a:srgbClr val="FF0000"/>
            </a:solidFill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2699792" y="2276872"/>
              <a:ext cx="4032448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/>
                <a:t>Request</a:t>
              </a:r>
              <a:r>
                <a:rPr lang="en-US" sz="2400" dirty="0" smtClean="0"/>
                <a:t>: </a:t>
              </a:r>
              <a:r>
                <a:rPr lang="en-US" sz="2400" dirty="0" err="1" smtClean="0">
                  <a:latin typeface="Courier"/>
                  <a:cs typeface="Courier"/>
                </a:rPr>
                <a:t>banksaldo</a:t>
              </a:r>
              <a:endParaRPr lang="en-US" sz="1600" dirty="0">
                <a:latin typeface="Courier"/>
                <a:cs typeface="Courier"/>
              </a:endParaRPr>
            </a:p>
          </p:txBody>
        </p:sp>
      </p:grpSp>
      <p:sp>
        <p:nvSpPr>
          <p:cNvPr id="14" name="Tijdelijke aanduiding voor inhoud 1"/>
          <p:cNvSpPr txBox="1">
            <a:spLocks/>
          </p:cNvSpPr>
          <p:nvPr/>
        </p:nvSpPr>
        <p:spPr>
          <a:xfrm>
            <a:off x="467544" y="5661248"/>
            <a:ext cx="8229600" cy="6480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dirty="0" smtClean="0"/>
              <a:t>Hoe zit het met de </a:t>
            </a:r>
            <a:r>
              <a:rPr lang="en-US" dirty="0" err="1" smtClean="0"/>
              <a:t>toestand</a:t>
            </a:r>
            <a:r>
              <a:rPr lang="en-US" dirty="0" smtClean="0"/>
              <a:t>? (</a:t>
            </a:r>
            <a:r>
              <a:rPr lang="en-US" dirty="0" err="1" smtClean="0"/>
              <a:t>ingelogd</a:t>
            </a:r>
            <a:r>
              <a:rPr lang="en-US" dirty="0" smtClean="0"/>
              <a:t>?)</a:t>
            </a:r>
            <a:endParaRPr lang="en-US" dirty="0"/>
          </a:p>
        </p:txBody>
      </p:sp>
      <p:grpSp>
        <p:nvGrpSpPr>
          <p:cNvPr id="18" name="Group 17"/>
          <p:cNvGrpSpPr/>
          <p:nvPr/>
        </p:nvGrpSpPr>
        <p:grpSpPr>
          <a:xfrm>
            <a:off x="2699792" y="3861048"/>
            <a:ext cx="3528392" cy="1132704"/>
            <a:chOff x="2699792" y="3861048"/>
            <a:chExt cx="3528392" cy="1132704"/>
          </a:xfrm>
        </p:grpSpPr>
        <p:sp>
          <p:nvSpPr>
            <p:cNvPr id="6" name="Left Arrow 5"/>
            <p:cNvSpPr/>
            <p:nvPr/>
          </p:nvSpPr>
          <p:spPr>
            <a:xfrm>
              <a:off x="2699792" y="4509120"/>
              <a:ext cx="3528392" cy="484632"/>
            </a:xfrm>
            <a:prstGeom prst="leftArrow">
              <a:avLst/>
            </a:prstGeom>
            <a:solidFill>
              <a:srgbClr val="3366FF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2771800" y="3861048"/>
              <a:ext cx="235578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 smtClean="0"/>
                <a:t>Reply: € </a:t>
              </a:r>
              <a:r>
                <a:rPr lang="en-US" sz="2400" dirty="0" smtClean="0">
                  <a:latin typeface="Courier"/>
                  <a:cs typeface="Courier"/>
                </a:rPr>
                <a:t>12,50</a:t>
              </a:r>
              <a:endParaRPr lang="en-US" dirty="0">
                <a:latin typeface="Courier"/>
                <a:cs typeface="Courier"/>
              </a:endParaRPr>
            </a:p>
          </p:txBody>
        </p:sp>
      </p:grpSp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5"/>
          <a:srcRect l="79587" t="1328" r="-219" b="-1328"/>
          <a:stretch/>
        </p:blipFill>
        <p:spPr>
          <a:xfrm>
            <a:off x="323528" y="2852936"/>
            <a:ext cx="1886632" cy="1709337"/>
          </a:xfrm>
          <a:prstGeom prst="rect">
            <a:avLst/>
          </a:prstGeom>
        </p:spPr>
      </p:pic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404664"/>
            <a:ext cx="1825716" cy="4657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024706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ep 6"/>
          <p:cNvGrpSpPr/>
          <p:nvPr/>
        </p:nvGrpSpPr>
        <p:grpSpPr>
          <a:xfrm>
            <a:off x="395536" y="231746"/>
            <a:ext cx="8407820" cy="1118150"/>
            <a:chOff x="395536" y="231746"/>
            <a:chExt cx="8407820" cy="1118150"/>
          </a:xfrm>
        </p:grpSpPr>
        <p:pic>
          <p:nvPicPr>
            <p:cNvPr id="8" name="Picture 2" descr="http://www.risa-it.nl/images/logo.jpg">
              <a:hlinkClick r:id="rId2"/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5536" y="231746"/>
              <a:ext cx="1638300" cy="9744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Tekstvak 8"/>
            <p:cNvSpPr txBox="1"/>
            <p:nvPr/>
          </p:nvSpPr>
          <p:spPr>
            <a:xfrm>
              <a:off x="2627783" y="395789"/>
              <a:ext cx="6175573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1"/>
              <a:r>
                <a:rPr lang="nl-NL" sz="3600" dirty="0" smtClean="0">
                  <a:solidFill>
                    <a:schemeClr val="accent1"/>
                  </a:solidFill>
                </a:rPr>
                <a:t>Case 3 A &amp; A</a:t>
              </a:r>
              <a:endParaRPr lang="nl-NL" sz="3600" dirty="0">
                <a:solidFill>
                  <a:schemeClr val="accent1"/>
                </a:solidFill>
              </a:endParaRPr>
            </a:p>
            <a:p>
              <a:endParaRPr lang="nl-NL" sz="2000" dirty="0">
                <a:solidFill>
                  <a:schemeClr val="accent1"/>
                </a:solidFill>
              </a:endParaRPr>
            </a:p>
          </p:txBody>
        </p:sp>
        <p:cxnSp>
          <p:nvCxnSpPr>
            <p:cNvPr id="10" name="Rechte verbindingslijn 9"/>
            <p:cNvCxnSpPr/>
            <p:nvPr/>
          </p:nvCxnSpPr>
          <p:spPr>
            <a:xfrm>
              <a:off x="2699792" y="1042120"/>
              <a:ext cx="5832648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jdelijke aanduiding voor inhoud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err="1" smtClean="0"/>
              <a:t>Bij</a:t>
            </a:r>
            <a:r>
              <a:rPr lang="en-US" dirty="0" smtClean="0"/>
              <a:t> elk request </a:t>
            </a:r>
            <a:r>
              <a:rPr lang="en-US" dirty="0" err="1" smtClean="0"/>
              <a:t>moet</a:t>
            </a:r>
            <a:r>
              <a:rPr lang="en-US" dirty="0" smtClean="0"/>
              <a:t> </a:t>
            </a:r>
            <a:r>
              <a:rPr lang="en-US" dirty="0" err="1" smtClean="0"/>
              <a:t>alles</a:t>
            </a:r>
            <a:r>
              <a:rPr lang="en-US" dirty="0" smtClean="0"/>
              <a:t> </a:t>
            </a:r>
            <a:r>
              <a:rPr lang="en-US" dirty="0" err="1" smtClean="0"/>
              <a:t>meegegeven</a:t>
            </a:r>
            <a:r>
              <a:rPr lang="en-US" dirty="0" smtClean="0"/>
              <a:t> </a:t>
            </a:r>
            <a:r>
              <a:rPr lang="en-US" dirty="0" err="1" smtClean="0"/>
              <a:t>worden</a:t>
            </a:r>
            <a:endParaRPr lang="en-US" dirty="0"/>
          </a:p>
          <a:p>
            <a:pPr marL="0" indent="0">
              <a:buNone/>
            </a:pPr>
            <a:r>
              <a:rPr lang="en-US" dirty="0" err="1" smtClean="0"/>
              <a:t>Denk</a:t>
            </a:r>
            <a:r>
              <a:rPr lang="en-US" dirty="0" smtClean="0"/>
              <a:t> </a:t>
            </a:r>
            <a:r>
              <a:rPr lang="en-US" dirty="0" err="1" smtClean="0"/>
              <a:t>aan</a:t>
            </a:r>
            <a:r>
              <a:rPr lang="en-US" dirty="0" smtClean="0"/>
              <a:t>:</a:t>
            </a:r>
          </a:p>
          <a:p>
            <a:pPr lvl="2"/>
            <a:r>
              <a:rPr lang="en-US" dirty="0" err="1" smtClean="0"/>
              <a:t>Sessie</a:t>
            </a:r>
            <a:r>
              <a:rPr lang="en-US" dirty="0" smtClean="0"/>
              <a:t>-cookie</a:t>
            </a:r>
          </a:p>
          <a:p>
            <a:pPr lvl="2"/>
            <a:r>
              <a:rPr lang="en-US" dirty="0" err="1" smtClean="0"/>
              <a:t>Nummers</a:t>
            </a:r>
            <a:r>
              <a:rPr lang="en-US" dirty="0" smtClean="0"/>
              <a:t> in de URL</a:t>
            </a:r>
          </a:p>
          <a:p>
            <a:pPr lvl="2"/>
            <a:r>
              <a:rPr lang="en-US" dirty="0" err="1" smtClean="0"/>
              <a:t>Referenties</a:t>
            </a:r>
            <a:r>
              <a:rPr lang="en-US" dirty="0" smtClean="0"/>
              <a:t> </a:t>
            </a:r>
            <a:r>
              <a:rPr lang="en-US" dirty="0" err="1" smtClean="0"/>
              <a:t>als</a:t>
            </a:r>
            <a:r>
              <a:rPr lang="en-US" dirty="0" smtClean="0"/>
              <a:t> hidden field in </a:t>
            </a:r>
            <a:r>
              <a:rPr lang="en-US" dirty="0" err="1" smtClean="0"/>
              <a:t>een</a:t>
            </a:r>
            <a:r>
              <a:rPr lang="en-US" dirty="0" smtClean="0"/>
              <a:t> </a:t>
            </a:r>
            <a:r>
              <a:rPr lang="en-US" dirty="0" err="1" smtClean="0"/>
              <a:t>formulier</a:t>
            </a:r>
            <a:endParaRPr lang="en-US" dirty="0" smtClean="0"/>
          </a:p>
          <a:p>
            <a:pPr lvl="2"/>
            <a:r>
              <a:rPr lang="en-US" dirty="0" err="1" smtClean="0"/>
              <a:t>Authenticatie</a:t>
            </a:r>
            <a:r>
              <a:rPr lang="en-US" dirty="0" smtClean="0"/>
              <a:t> tokens</a:t>
            </a:r>
          </a:p>
          <a:p>
            <a:pPr marL="914400" lvl="2" indent="0">
              <a:buNone/>
            </a:pPr>
            <a:endParaRPr lang="en-US" dirty="0"/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404664"/>
            <a:ext cx="1825716" cy="4657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45915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ep 6"/>
          <p:cNvGrpSpPr/>
          <p:nvPr/>
        </p:nvGrpSpPr>
        <p:grpSpPr>
          <a:xfrm>
            <a:off x="395536" y="231746"/>
            <a:ext cx="8407820" cy="1118150"/>
            <a:chOff x="395536" y="231746"/>
            <a:chExt cx="8407820" cy="1118150"/>
          </a:xfrm>
        </p:grpSpPr>
        <p:pic>
          <p:nvPicPr>
            <p:cNvPr id="8" name="Picture 2" descr="http://www.risa-it.nl/images/logo.jpg">
              <a:hlinkClick r:id="rId2"/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5536" y="231746"/>
              <a:ext cx="1638300" cy="9744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Tekstvak 8"/>
            <p:cNvSpPr txBox="1"/>
            <p:nvPr/>
          </p:nvSpPr>
          <p:spPr>
            <a:xfrm>
              <a:off x="2627783" y="395789"/>
              <a:ext cx="6175573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1"/>
              <a:r>
                <a:rPr lang="nl-NL" sz="3600" dirty="0" smtClean="0">
                  <a:solidFill>
                    <a:schemeClr val="accent1"/>
                  </a:solidFill>
                </a:rPr>
                <a:t>Case 3 A &amp; A</a:t>
              </a:r>
              <a:endParaRPr lang="nl-NL" sz="3600" dirty="0">
                <a:solidFill>
                  <a:schemeClr val="accent1"/>
                </a:solidFill>
              </a:endParaRPr>
            </a:p>
            <a:p>
              <a:endParaRPr lang="nl-NL" sz="2000" dirty="0">
                <a:solidFill>
                  <a:schemeClr val="accent1"/>
                </a:solidFill>
              </a:endParaRPr>
            </a:p>
          </p:txBody>
        </p:sp>
        <p:cxnSp>
          <p:nvCxnSpPr>
            <p:cNvPr id="10" name="Rechte verbindingslijn 9"/>
            <p:cNvCxnSpPr/>
            <p:nvPr/>
          </p:nvCxnSpPr>
          <p:spPr>
            <a:xfrm>
              <a:off x="2699792" y="1042120"/>
              <a:ext cx="5832648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jdelijke aanduiding voor inhoud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14300" indent="0">
              <a:buNone/>
            </a:pPr>
            <a:endParaRPr lang="en-US" sz="2000" dirty="0" smtClean="0">
              <a:latin typeface="Times New Roman"/>
              <a:cs typeface="Times New Roman"/>
              <a:hlinkClick r:id="rId4"/>
            </a:endParaRPr>
          </a:p>
          <a:p>
            <a:pPr marL="114300" indent="0">
              <a:buNone/>
            </a:pPr>
            <a:r>
              <a:rPr lang="en-US" sz="2000" dirty="0" smtClean="0">
                <a:latin typeface="Times New Roman"/>
                <a:cs typeface="Times New Roman"/>
                <a:hlinkClick r:id="rId5"/>
              </a:rPr>
              <a:t>http</a:t>
            </a:r>
            <a:r>
              <a:rPr lang="en-US" sz="2000" dirty="0">
                <a:latin typeface="Times New Roman"/>
                <a:cs typeface="Times New Roman"/>
                <a:hlinkClick r:id="rId5"/>
              </a:rPr>
              <a:t>://www.rijksoverheid.nl/bestanden/documenten-en-publicaties/begrotingen/2012/09/18/miljoenennota-2013/miljoenennota-2013.</a:t>
            </a:r>
            <a:r>
              <a:rPr lang="en-US" sz="2000" dirty="0" smtClean="0">
                <a:latin typeface="Times New Roman"/>
                <a:cs typeface="Times New Roman"/>
                <a:hlinkClick r:id="rId5"/>
              </a:rPr>
              <a:t>pdf</a:t>
            </a:r>
            <a:endParaRPr lang="en-US" sz="2000" dirty="0" smtClean="0">
              <a:latin typeface="Times New Roman"/>
              <a:cs typeface="Times New Roman"/>
            </a:endParaRPr>
          </a:p>
          <a:p>
            <a:pPr marL="114300" indent="0">
              <a:buNone/>
            </a:pPr>
            <a:endParaRPr lang="en-US" sz="2000" dirty="0" smtClean="0">
              <a:latin typeface="Times New Roman"/>
              <a:cs typeface="Times New Roman"/>
            </a:endParaRPr>
          </a:p>
          <a:p>
            <a:pPr marL="114300" indent="0">
              <a:buNone/>
            </a:pPr>
            <a:endParaRPr lang="en-US" sz="2000" dirty="0" smtClean="0">
              <a:latin typeface="Times New Roman"/>
              <a:cs typeface="Times New Roman"/>
            </a:endParaRPr>
          </a:p>
          <a:p>
            <a:pPr marL="114300" indent="0">
              <a:buNone/>
            </a:pP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  <a:hlinkClick r:id="rId6"/>
              </a:rPr>
              <a:t>https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  <a:hlinkClick r:id="rId6"/>
              </a:rPr>
              <a:t>://www.google.com/calendar/render?tab=mc&amp;pli=1&amp;gsessionid=-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  <a:hlinkClick r:id="rId6"/>
              </a:rPr>
              <a:t>0vNWdCuyDTopebqyfbBTw</a:t>
            </a:r>
            <a:endParaRPr lang="en-US" sz="2000" dirty="0" smtClean="0">
              <a:solidFill>
                <a:srgbClr val="0000FF"/>
              </a:solidFill>
              <a:latin typeface="Times New Roman"/>
              <a:cs typeface="Times New Roman"/>
            </a:endParaRPr>
          </a:p>
          <a:p>
            <a:pPr marL="114300" indent="0">
              <a:buNone/>
            </a:pPr>
            <a:endParaRPr lang="en-US" sz="2200" dirty="0" smtClean="0">
              <a:solidFill>
                <a:srgbClr val="0000FF"/>
              </a:solidFill>
              <a:latin typeface="Times New Roman"/>
              <a:cs typeface="Times New Roman"/>
            </a:endParaRPr>
          </a:p>
          <a:p>
            <a:pPr marL="514350" lvl="1" indent="0">
              <a:buNone/>
            </a:pPr>
            <a:r>
              <a:rPr lang="en-US" dirty="0" err="1" smtClean="0"/>
              <a:t>Geen</a:t>
            </a:r>
            <a:r>
              <a:rPr lang="en-US" dirty="0" smtClean="0"/>
              <a:t> </a:t>
            </a:r>
            <a:r>
              <a:rPr lang="en-US" dirty="0" err="1" smtClean="0"/>
              <a:t>vaste</a:t>
            </a:r>
            <a:r>
              <a:rPr lang="en-US" dirty="0" smtClean="0"/>
              <a:t> </a:t>
            </a:r>
            <a:r>
              <a:rPr lang="en-US" dirty="0" err="1" smtClean="0"/>
              <a:t>standaard</a:t>
            </a:r>
            <a:r>
              <a:rPr lang="en-US" dirty="0" smtClean="0"/>
              <a:t>, </a:t>
            </a:r>
            <a:r>
              <a:rPr lang="en-US" dirty="0" err="1" smtClean="0"/>
              <a:t>veel</a:t>
            </a:r>
            <a:r>
              <a:rPr lang="en-US" dirty="0" smtClean="0"/>
              <a:t> </a:t>
            </a:r>
            <a:r>
              <a:rPr lang="en-US" dirty="0" err="1" smtClean="0"/>
              <a:t>variatie</a:t>
            </a:r>
            <a:r>
              <a:rPr lang="en-US" dirty="0"/>
              <a:t>.</a:t>
            </a:r>
          </a:p>
          <a:p>
            <a:pPr marL="914400" lvl="2" indent="0">
              <a:buNone/>
            </a:pPr>
            <a:endParaRPr lang="en-US" dirty="0"/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404664"/>
            <a:ext cx="1825716" cy="4657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238181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ep 6"/>
          <p:cNvGrpSpPr/>
          <p:nvPr/>
        </p:nvGrpSpPr>
        <p:grpSpPr>
          <a:xfrm>
            <a:off x="395536" y="231746"/>
            <a:ext cx="8407820" cy="1118150"/>
            <a:chOff x="395536" y="231746"/>
            <a:chExt cx="8407820" cy="1118150"/>
          </a:xfrm>
        </p:grpSpPr>
        <p:pic>
          <p:nvPicPr>
            <p:cNvPr id="8" name="Picture 2" descr="http://www.risa-it.nl/images/logo.jpg">
              <a:hlinkClick r:id="rId2"/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5536" y="231746"/>
              <a:ext cx="1638300" cy="9744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Tekstvak 8"/>
            <p:cNvSpPr txBox="1"/>
            <p:nvPr/>
          </p:nvSpPr>
          <p:spPr>
            <a:xfrm>
              <a:off x="2627783" y="395789"/>
              <a:ext cx="6175573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1"/>
              <a:r>
                <a:rPr lang="nl-NL" sz="3600" dirty="0" smtClean="0">
                  <a:solidFill>
                    <a:schemeClr val="accent1"/>
                  </a:solidFill>
                </a:rPr>
                <a:t>Case 3 A &amp; A</a:t>
              </a:r>
              <a:endParaRPr lang="nl-NL" sz="3600" dirty="0">
                <a:solidFill>
                  <a:schemeClr val="accent1"/>
                </a:solidFill>
              </a:endParaRPr>
            </a:p>
            <a:p>
              <a:endParaRPr lang="nl-NL" sz="2000" dirty="0">
                <a:solidFill>
                  <a:schemeClr val="accent1"/>
                </a:solidFill>
              </a:endParaRPr>
            </a:p>
          </p:txBody>
        </p:sp>
        <p:cxnSp>
          <p:nvCxnSpPr>
            <p:cNvPr id="10" name="Rechte verbindingslijn 9"/>
            <p:cNvCxnSpPr/>
            <p:nvPr/>
          </p:nvCxnSpPr>
          <p:spPr>
            <a:xfrm>
              <a:off x="2699792" y="1042120"/>
              <a:ext cx="5832648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404664"/>
            <a:ext cx="1825716" cy="4657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5"/>
          <a:srcRect l="764" t="4117" r="-764" b="37858"/>
          <a:stretch/>
        </p:blipFill>
        <p:spPr>
          <a:xfrm>
            <a:off x="863600" y="1219200"/>
            <a:ext cx="7416800" cy="2557094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6"/>
          <a:srcRect t="7534"/>
          <a:stretch/>
        </p:blipFill>
        <p:spPr>
          <a:xfrm>
            <a:off x="1691680" y="3789040"/>
            <a:ext cx="6159500" cy="2912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74979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err="1" smtClean="0"/>
              <a:t>Opdracht</a:t>
            </a:r>
            <a:r>
              <a:rPr lang="en-US" dirty="0" smtClean="0"/>
              <a:t>: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 smtClean="0"/>
              <a:t>Ga</a:t>
            </a:r>
            <a:r>
              <a:rPr lang="en-US" dirty="0" smtClean="0"/>
              <a:t> </a:t>
            </a:r>
            <a:r>
              <a:rPr lang="en-US" dirty="0" err="1" smtClean="0"/>
              <a:t>naar</a:t>
            </a:r>
            <a:r>
              <a:rPr lang="en-US" dirty="0" smtClean="0"/>
              <a:t> de test-</a:t>
            </a:r>
            <a:r>
              <a:rPr lang="en-US" dirty="0" err="1" smtClean="0"/>
              <a:t>applicatie</a:t>
            </a:r>
            <a:r>
              <a:rPr lang="en-US" dirty="0" smtClean="0"/>
              <a:t> </a:t>
            </a:r>
          </a:p>
          <a:p>
            <a:pPr marL="0" indent="0">
              <a:buNone/>
            </a:pPr>
            <a:r>
              <a:rPr lang="en-US" dirty="0" err="1" smtClean="0"/>
              <a:t>Vind</a:t>
            </a:r>
            <a:r>
              <a:rPr lang="en-US" dirty="0" smtClean="0"/>
              <a:t> </a:t>
            </a:r>
            <a:r>
              <a:rPr lang="en-US" dirty="0" err="1" smtClean="0"/>
              <a:t>zoveel</a:t>
            </a:r>
            <a:r>
              <a:rPr lang="en-US" dirty="0" smtClean="0"/>
              <a:t> </a:t>
            </a:r>
            <a:r>
              <a:rPr lang="en-US" dirty="0" err="1" smtClean="0"/>
              <a:t>mogelijk</a:t>
            </a:r>
            <a:r>
              <a:rPr lang="en-US" dirty="0" smtClean="0"/>
              <a:t> </a:t>
            </a:r>
            <a:r>
              <a:rPr lang="en-US" dirty="0" err="1" smtClean="0"/>
              <a:t>manieren</a:t>
            </a:r>
            <a:r>
              <a:rPr lang="en-US" dirty="0" smtClean="0"/>
              <a:t> </a:t>
            </a:r>
            <a:r>
              <a:rPr lang="en-US" dirty="0" err="1" smtClean="0"/>
              <a:t>om</a:t>
            </a:r>
            <a:r>
              <a:rPr lang="en-US" dirty="0" smtClean="0"/>
              <a:t> A &amp; A </a:t>
            </a:r>
            <a:r>
              <a:rPr lang="en-US" dirty="0" err="1" smtClean="0"/>
              <a:t>heen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 err="1" smtClean="0"/>
              <a:t>Houd</a:t>
            </a:r>
            <a:r>
              <a:rPr lang="en-US" dirty="0" smtClean="0"/>
              <a:t> </a:t>
            </a:r>
            <a:r>
              <a:rPr lang="en-US" dirty="0" err="1" smtClean="0"/>
              <a:t>bij</a:t>
            </a:r>
            <a:r>
              <a:rPr lang="en-US" dirty="0" smtClean="0"/>
              <a:t> </a:t>
            </a:r>
            <a:r>
              <a:rPr lang="en-US" dirty="0" err="1" smtClean="0"/>
              <a:t>welke</a:t>
            </a:r>
            <a:r>
              <a:rPr lang="en-US" dirty="0" smtClean="0"/>
              <a:t> tests je </a:t>
            </a:r>
            <a:r>
              <a:rPr lang="en-US" dirty="0" err="1" smtClean="0"/>
              <a:t>hebt</a:t>
            </a:r>
            <a:r>
              <a:rPr lang="en-US" dirty="0" smtClean="0"/>
              <a:t> </a:t>
            </a:r>
            <a:r>
              <a:rPr lang="en-US" dirty="0" err="1" smtClean="0"/>
              <a:t>uitgevoerd</a:t>
            </a:r>
            <a:endParaRPr lang="en-US" dirty="0" smtClean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>
                <a:hlinkClick r:id="rId2"/>
              </a:rPr>
              <a:t>http://mijn.sbank.nl/</a:t>
            </a:r>
            <a:r>
              <a:rPr lang="en-US" dirty="0" smtClean="0">
                <a:hlinkClick r:id="rId2"/>
              </a:rPr>
              <a:t>logout.action</a:t>
            </a:r>
            <a:endParaRPr lang="en-US" dirty="0" smtClean="0"/>
          </a:p>
          <a:p>
            <a:pPr marL="0" indent="0">
              <a:buNone/>
            </a:pPr>
            <a:endParaRPr lang="en-US" dirty="0" smtClean="0"/>
          </a:p>
        </p:txBody>
      </p:sp>
      <p:grpSp>
        <p:nvGrpSpPr>
          <p:cNvPr id="11" name="Groep 6"/>
          <p:cNvGrpSpPr/>
          <p:nvPr/>
        </p:nvGrpSpPr>
        <p:grpSpPr>
          <a:xfrm>
            <a:off x="395536" y="231746"/>
            <a:ext cx="8407820" cy="1118150"/>
            <a:chOff x="395536" y="231746"/>
            <a:chExt cx="8407820" cy="1118150"/>
          </a:xfrm>
        </p:grpSpPr>
        <p:pic>
          <p:nvPicPr>
            <p:cNvPr id="12" name="Picture 2" descr="http://www.risa-it.nl/images/logo.jpg">
              <a:hlinkClick r:id="rId3"/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5536" y="231746"/>
              <a:ext cx="1638300" cy="9744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3" name="Tekstvak 8"/>
            <p:cNvSpPr txBox="1"/>
            <p:nvPr/>
          </p:nvSpPr>
          <p:spPr>
            <a:xfrm>
              <a:off x="2627783" y="395789"/>
              <a:ext cx="6175573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1"/>
              <a:r>
                <a:rPr lang="nl-NL" sz="3600" dirty="0" smtClean="0">
                  <a:solidFill>
                    <a:schemeClr val="accent1"/>
                  </a:solidFill>
                </a:rPr>
                <a:t>Case 3 A &amp; A</a:t>
              </a:r>
              <a:endParaRPr lang="nl-NL" sz="3600" dirty="0">
                <a:solidFill>
                  <a:schemeClr val="accent1"/>
                </a:solidFill>
              </a:endParaRPr>
            </a:p>
            <a:p>
              <a:endParaRPr lang="nl-NL" sz="2000" dirty="0">
                <a:solidFill>
                  <a:schemeClr val="accent1"/>
                </a:solidFill>
              </a:endParaRPr>
            </a:p>
          </p:txBody>
        </p:sp>
        <p:cxnSp>
          <p:nvCxnSpPr>
            <p:cNvPr id="14" name="Rechte verbindingslijn 9"/>
            <p:cNvCxnSpPr/>
            <p:nvPr/>
          </p:nvCxnSpPr>
          <p:spPr>
            <a:xfrm>
              <a:off x="2699792" y="1042120"/>
              <a:ext cx="5832648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404664"/>
            <a:ext cx="1825716" cy="4657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898873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dirty="0" err="1" smtClean="0"/>
              <a:t>Bevindingen</a:t>
            </a:r>
            <a:endParaRPr lang="en-US" dirty="0" smtClean="0"/>
          </a:p>
          <a:p>
            <a:pPr marL="0" indent="0">
              <a:buNone/>
            </a:pPr>
            <a:endParaRPr lang="en-US" dirty="0" smtClean="0"/>
          </a:p>
        </p:txBody>
      </p:sp>
      <p:grpSp>
        <p:nvGrpSpPr>
          <p:cNvPr id="11" name="Groep 6"/>
          <p:cNvGrpSpPr/>
          <p:nvPr/>
        </p:nvGrpSpPr>
        <p:grpSpPr>
          <a:xfrm>
            <a:off x="395536" y="231746"/>
            <a:ext cx="8407820" cy="1118150"/>
            <a:chOff x="395536" y="231746"/>
            <a:chExt cx="8407820" cy="1118150"/>
          </a:xfrm>
        </p:grpSpPr>
        <p:pic>
          <p:nvPicPr>
            <p:cNvPr id="12" name="Picture 2" descr="http://www.risa-it.nl/images/logo.jpg">
              <a:hlinkClick r:id="rId2"/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5536" y="231746"/>
              <a:ext cx="1638300" cy="9744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3" name="Tekstvak 8"/>
            <p:cNvSpPr txBox="1"/>
            <p:nvPr/>
          </p:nvSpPr>
          <p:spPr>
            <a:xfrm>
              <a:off x="2627783" y="395789"/>
              <a:ext cx="6175573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1"/>
              <a:r>
                <a:rPr lang="nl-NL" sz="3600" dirty="0" smtClean="0">
                  <a:solidFill>
                    <a:schemeClr val="accent1"/>
                  </a:solidFill>
                </a:rPr>
                <a:t>Case 3 A &amp; A</a:t>
              </a:r>
              <a:endParaRPr lang="nl-NL" sz="3600" dirty="0">
                <a:solidFill>
                  <a:schemeClr val="accent1"/>
                </a:solidFill>
              </a:endParaRPr>
            </a:p>
            <a:p>
              <a:endParaRPr lang="nl-NL" sz="2000" dirty="0">
                <a:solidFill>
                  <a:schemeClr val="accent1"/>
                </a:solidFill>
              </a:endParaRPr>
            </a:p>
          </p:txBody>
        </p:sp>
        <p:cxnSp>
          <p:nvCxnSpPr>
            <p:cNvPr id="14" name="Rechte verbindingslijn 9"/>
            <p:cNvCxnSpPr/>
            <p:nvPr/>
          </p:nvCxnSpPr>
          <p:spPr>
            <a:xfrm>
              <a:off x="2699792" y="1042120"/>
              <a:ext cx="5832648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404664"/>
            <a:ext cx="1825716" cy="4657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1979712" y="2967335"/>
            <a:ext cx="487828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dirty="0" err="1" smtClean="0"/>
              <a:t>Gevonden</a:t>
            </a:r>
            <a:r>
              <a:rPr lang="en-US" i="1" dirty="0" smtClean="0"/>
              <a:t> </a:t>
            </a:r>
            <a:r>
              <a:rPr lang="en-US" i="1" dirty="0" err="1" smtClean="0"/>
              <a:t>testpatronen</a:t>
            </a:r>
            <a:r>
              <a:rPr lang="en-US" i="1" dirty="0" smtClean="0"/>
              <a:t>:</a:t>
            </a:r>
          </a:p>
          <a:p>
            <a:endParaRPr lang="en-US" i="1" dirty="0"/>
          </a:p>
          <a:p>
            <a:r>
              <a:rPr lang="en-US" dirty="0" err="1" smtClean="0"/>
              <a:t>getal</a:t>
            </a:r>
            <a:r>
              <a:rPr lang="en-US" dirty="0" smtClean="0"/>
              <a:t> </a:t>
            </a:r>
            <a:r>
              <a:rPr lang="en-US" dirty="0" err="1"/>
              <a:t>verlagen</a:t>
            </a:r>
            <a:r>
              <a:rPr lang="en-US" dirty="0"/>
              <a:t>/</a:t>
            </a:r>
            <a:r>
              <a:rPr lang="en-US" dirty="0" err="1"/>
              <a:t>ophogen</a:t>
            </a:r>
            <a:endParaRPr lang="en-US" dirty="0"/>
          </a:p>
          <a:p>
            <a:r>
              <a:rPr lang="en-US" dirty="0" err="1"/>
              <a:t>url</a:t>
            </a:r>
            <a:r>
              <a:rPr lang="en-US" dirty="0"/>
              <a:t> </a:t>
            </a:r>
            <a:r>
              <a:rPr lang="en-US" dirty="0" err="1"/>
              <a:t>kopieren</a:t>
            </a:r>
            <a:r>
              <a:rPr lang="en-US" dirty="0"/>
              <a:t>, </a:t>
            </a:r>
            <a:r>
              <a:rPr lang="en-US" dirty="0" err="1"/>
              <a:t>uitloggen</a:t>
            </a:r>
            <a:r>
              <a:rPr lang="en-US" dirty="0"/>
              <a:t>, </a:t>
            </a:r>
            <a:r>
              <a:rPr lang="en-US" dirty="0" err="1"/>
              <a:t>plakken</a:t>
            </a:r>
            <a:r>
              <a:rPr lang="en-US" dirty="0"/>
              <a:t> in de </a:t>
            </a:r>
            <a:r>
              <a:rPr lang="en-US" dirty="0" err="1" smtClean="0"/>
              <a:t>adresbalk</a:t>
            </a:r>
            <a:endParaRPr lang="en-US" dirty="0" smtClean="0"/>
          </a:p>
          <a:p>
            <a:r>
              <a:rPr lang="en-US" dirty="0"/>
              <a:t>http://</a:t>
            </a:r>
            <a:r>
              <a:rPr lang="en-US" dirty="0" err="1"/>
              <a:t>mijn.sbank.nl</a:t>
            </a:r>
            <a:r>
              <a:rPr lang="en-US" dirty="0"/>
              <a:t>/?</a:t>
            </a:r>
            <a:r>
              <a:rPr lang="en-US" dirty="0" err="1"/>
              <a:t>account_num</a:t>
            </a:r>
            <a:r>
              <a:rPr lang="en-US" dirty="0"/>
              <a:t>=</a:t>
            </a:r>
            <a:r>
              <a:rPr lang="en-US" b="1" dirty="0"/>
              <a:t>401234632</a:t>
            </a:r>
          </a:p>
        </p:txBody>
      </p:sp>
    </p:spTree>
    <p:extLst>
      <p:ext uri="{BB962C8B-B14F-4D97-AF65-F5344CB8AC3E}">
        <p14:creationId xmlns:p14="http://schemas.microsoft.com/office/powerpoint/2010/main" val="37578901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ep 6"/>
          <p:cNvGrpSpPr/>
          <p:nvPr/>
        </p:nvGrpSpPr>
        <p:grpSpPr>
          <a:xfrm>
            <a:off x="395536" y="231746"/>
            <a:ext cx="8407820" cy="1118150"/>
            <a:chOff x="395536" y="231746"/>
            <a:chExt cx="8407820" cy="1118150"/>
          </a:xfrm>
        </p:grpSpPr>
        <p:pic>
          <p:nvPicPr>
            <p:cNvPr id="8" name="Picture 2" descr="http://www.risa-it.nl/images/logo.jpg">
              <a:hlinkClick r:id="rId2"/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5536" y="231746"/>
              <a:ext cx="1638300" cy="9744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Tekstvak 8"/>
            <p:cNvSpPr txBox="1"/>
            <p:nvPr/>
          </p:nvSpPr>
          <p:spPr>
            <a:xfrm>
              <a:off x="2627783" y="395789"/>
              <a:ext cx="6175573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1"/>
              <a:r>
                <a:rPr lang="nl-NL" sz="3600" dirty="0" smtClean="0">
                  <a:solidFill>
                    <a:schemeClr val="accent1"/>
                  </a:solidFill>
                </a:rPr>
                <a:t>Afsluiting</a:t>
              </a:r>
              <a:endParaRPr lang="nl-NL" sz="3600" dirty="0">
                <a:solidFill>
                  <a:schemeClr val="accent1"/>
                </a:solidFill>
              </a:endParaRPr>
            </a:p>
            <a:p>
              <a:endParaRPr lang="nl-NL" sz="2000" dirty="0">
                <a:solidFill>
                  <a:schemeClr val="accent1"/>
                </a:solidFill>
              </a:endParaRPr>
            </a:p>
          </p:txBody>
        </p:sp>
        <p:cxnSp>
          <p:nvCxnSpPr>
            <p:cNvPr id="10" name="Rechte verbindingslijn 9"/>
            <p:cNvCxnSpPr/>
            <p:nvPr/>
          </p:nvCxnSpPr>
          <p:spPr>
            <a:xfrm>
              <a:off x="2699792" y="1042120"/>
              <a:ext cx="5832648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jdelijke aanduiding voor inhoud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 err="1" smtClean="0"/>
              <a:t>Lessons</a:t>
            </a:r>
            <a:r>
              <a:rPr lang="nl-NL" dirty="0" smtClean="0"/>
              <a:t> </a:t>
            </a:r>
            <a:r>
              <a:rPr lang="nl-NL" dirty="0" err="1" smtClean="0"/>
              <a:t>Learned</a:t>
            </a:r>
            <a:endParaRPr lang="nl-NL" dirty="0" smtClean="0"/>
          </a:p>
          <a:p>
            <a:r>
              <a:rPr lang="nl-NL" dirty="0" smtClean="0"/>
              <a:t>Evaluatie </a:t>
            </a:r>
          </a:p>
          <a:p>
            <a:r>
              <a:rPr lang="nl-NL" dirty="0" smtClean="0"/>
              <a:t>Vragen</a:t>
            </a:r>
            <a:endParaRPr lang="nl-NL" dirty="0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404664"/>
            <a:ext cx="1825716" cy="4657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222229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95536" y="1556792"/>
            <a:ext cx="8229600" cy="3057203"/>
          </a:xfrm>
        </p:spPr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r>
              <a:rPr lang="en-US" sz="20000" dirty="0" smtClean="0">
                <a:solidFill>
                  <a:schemeClr val="tx2"/>
                </a:solidFill>
              </a:rPr>
              <a:t>Dank U</a:t>
            </a:r>
            <a:endParaRPr lang="nl-NL" sz="20000" dirty="0">
              <a:solidFill>
                <a:schemeClr val="tx2"/>
              </a:solidFill>
            </a:endParaRPr>
          </a:p>
        </p:txBody>
      </p:sp>
      <p:pic>
        <p:nvPicPr>
          <p:cNvPr id="4" name="Picture 2" descr="http://www.risa-it.nl/images/logo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68" y="5991224"/>
            <a:ext cx="936421" cy="5569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6093296"/>
            <a:ext cx="1825716" cy="4657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187809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12915</TotalTime>
  <Words>1719</Words>
  <Application>Microsoft Macintosh PowerPoint</Application>
  <PresentationFormat>On-screen Show (4:3)</PresentationFormat>
  <Paragraphs>341</Paragraphs>
  <Slides>52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52</vt:i4>
      </vt:variant>
    </vt:vector>
  </HeadingPairs>
  <TitlesOfParts>
    <vt:vector size="53" baseType="lpstr">
      <vt:lpstr>Kantoorthema</vt:lpstr>
      <vt:lpstr> Workshop security testen voor de functioneel tester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Flexibilisering &amp; Fixed Price</dc:title>
  <dc:creator>Mesut</dc:creator>
  <cp:lastModifiedBy>Rogier Boon</cp:lastModifiedBy>
  <cp:revision>166</cp:revision>
  <dcterms:created xsi:type="dcterms:W3CDTF">2012-04-23T12:38:31Z</dcterms:created>
  <dcterms:modified xsi:type="dcterms:W3CDTF">2013-07-10T13:53:28Z</dcterms:modified>
</cp:coreProperties>
</file>