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0" r:id="rId2"/>
    <p:sldId id="325" r:id="rId3"/>
    <p:sldId id="365" r:id="rId4"/>
    <p:sldId id="386" r:id="rId5"/>
    <p:sldId id="388" r:id="rId6"/>
    <p:sldId id="389" r:id="rId7"/>
    <p:sldId id="318" r:id="rId8"/>
    <p:sldId id="377" r:id="rId9"/>
    <p:sldId id="358" r:id="rId10"/>
    <p:sldId id="348" r:id="rId11"/>
    <p:sldId id="369" r:id="rId12"/>
    <p:sldId id="370" r:id="rId13"/>
    <p:sldId id="354" r:id="rId14"/>
    <p:sldId id="355" r:id="rId15"/>
    <p:sldId id="332" r:id="rId16"/>
    <p:sldId id="360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 van 't Veer" initials="M" lastIdx="1" clrIdx="0"/>
  <p:cmAuthor id="1" name="Veer, Marc van 't" initials="c.m." lastIdx="2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E60"/>
    <a:srgbClr val="2D3E6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6" autoAdjust="0"/>
    <p:restoredTop sz="93622" autoAdjust="0"/>
  </p:normalViewPr>
  <p:slideViewPr>
    <p:cSldViewPr>
      <p:cViewPr>
        <p:scale>
          <a:sx n="60" d="100"/>
          <a:sy n="60" d="100"/>
        </p:scale>
        <p:origin x="-1877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E20C54-5773-4C22-BCAB-34E4A23DC560}" type="datetimeFigureOut">
              <a:rPr lang="nl-NL"/>
              <a:pPr/>
              <a:t>24-3-2014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nl-NL"/>
              <a:t>© Polteq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956DF7-3C33-4410-AC7B-62B26AA20C6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38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C139BB-42BD-41D9-94D7-06127BAC1D99}" type="datetimeFigureOut">
              <a:rPr lang="nl-NL"/>
              <a:pPr/>
              <a:t>24-3-2014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A0ACEB-8709-4388-9F7E-05837A40DB4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823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ACEB-8709-4388-9F7E-05837A40DB4E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34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 descr="blokjesEPSRGBHIRES100%V2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94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25" descr="Logo polteq kleu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388" y="360363"/>
            <a:ext cx="2908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14"/>
          <p:cNvSpPr txBox="1">
            <a:spLocks noChangeArrowheads="1"/>
          </p:cNvSpPr>
          <p:nvPr/>
        </p:nvSpPr>
        <p:spPr bwMode="auto">
          <a:xfrm>
            <a:off x="-1476375" y="404813"/>
            <a:ext cx="1476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800" smtClean="0"/>
              <a:t>logo van Flair</a:t>
            </a:r>
          </a:p>
          <a:p>
            <a:pPr eaLnBrk="1" hangingPunct="1">
              <a:defRPr/>
            </a:pPr>
            <a:r>
              <a:rPr lang="nl-NL" sz="800" smtClean="0"/>
              <a:t>17-12-2010</a:t>
            </a:r>
          </a:p>
          <a:p>
            <a:pPr eaLnBrk="1" hangingPunct="1">
              <a:defRPr/>
            </a:pPr>
            <a:r>
              <a:rPr lang="nl-NL" sz="900" smtClean="0"/>
              <a:t>Polteq logo_RGB.png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" y="1080000"/>
            <a:ext cx="4428000" cy="54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0" y="1080000"/>
            <a:ext cx="4428000" cy="54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" y="1080000"/>
            <a:ext cx="4428000" cy="612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000" y="1764000"/>
            <a:ext cx="4428000" cy="471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0" y="1080000"/>
            <a:ext cx="4428000" cy="612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4000" y="1764000"/>
            <a:ext cx="4428000" cy="471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Verdana" pitchFamily="34" charset="0"/>
              </a:defRPr>
            </a:lvl1pPr>
            <a:lvl2pPr>
              <a:defRPr sz="2800">
                <a:latin typeface="Verdana" pitchFamily="34" charset="0"/>
              </a:defRPr>
            </a:lvl2pPr>
            <a:lvl3pPr>
              <a:defRPr sz="2400">
                <a:latin typeface="Verdana" pitchFamily="34" charset="0"/>
              </a:defRPr>
            </a:lvl3pPr>
            <a:lvl4pPr>
              <a:defRPr sz="2000">
                <a:latin typeface="Verdana" pitchFamily="34" charset="0"/>
              </a:defRPr>
            </a:lvl4pPr>
            <a:lvl5pPr>
              <a:defRPr sz="2000">
                <a:latin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6" descr="blokjesEPSRGBHIRES35%V2.T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0510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71438" y="71438"/>
            <a:ext cx="90011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71438" y="1079500"/>
            <a:ext cx="9001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Afbeelding 37" descr="Logo Polteq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0400" y="6516688"/>
            <a:ext cx="7191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kstvak 7"/>
          <p:cNvSpPr txBox="1">
            <a:spLocks noChangeArrowheads="1"/>
          </p:cNvSpPr>
          <p:nvPr/>
        </p:nvSpPr>
        <p:spPr bwMode="auto">
          <a:xfrm>
            <a:off x="-1476375" y="404813"/>
            <a:ext cx="1476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800" smtClean="0"/>
              <a:t>logo van Flair</a:t>
            </a:r>
          </a:p>
          <a:p>
            <a:pPr eaLnBrk="1" hangingPunct="1">
              <a:defRPr/>
            </a:pPr>
            <a:r>
              <a:rPr lang="nl-NL" sz="800" smtClean="0"/>
              <a:t>17-12-2010</a:t>
            </a:r>
          </a:p>
          <a:p>
            <a:pPr eaLnBrk="1" hangingPunct="1">
              <a:defRPr/>
            </a:pPr>
            <a:r>
              <a:rPr lang="nl-NL" sz="900" smtClean="0"/>
              <a:t>Polteq logo_RGB.png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-2052638" y="3213100"/>
          <a:ext cx="1916112" cy="854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655"/>
                <a:gridCol w="414655"/>
                <a:gridCol w="349567"/>
                <a:gridCol w="528955"/>
                <a:gridCol w="208280"/>
              </a:tblGrid>
              <a:tr h="213519"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latin typeface="Verdana" pitchFamily="34" charset="0"/>
                        </a:rPr>
                        <a:t>R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latin typeface="Verdana" pitchFamily="34" charset="0"/>
                        </a:rPr>
                        <a:t>G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latin typeface="Verdana" pitchFamily="34" charset="0"/>
                        </a:rPr>
                        <a:t>B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80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latin typeface="Verdana" pitchFamily="34" charset="0"/>
                        </a:rPr>
                        <a:t>35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latin typeface="Verdana" pitchFamily="34" charset="0"/>
                        </a:rPr>
                        <a:t>30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latin typeface="Verdana" pitchFamily="34" charset="0"/>
                        </a:rPr>
                        <a:t>96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dirty="0" smtClean="0">
                          <a:latin typeface="Verdana" pitchFamily="34" charset="0"/>
                        </a:rPr>
                        <a:t>Blauw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dirty="0" smtClean="0">
                          <a:latin typeface="Verdana" pitchFamily="34" charset="0"/>
                        </a:rPr>
                        <a:t> 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latin typeface="Verdana" pitchFamily="34" charset="0"/>
                        </a:rPr>
                        <a:t>232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latin typeface="Verdana" pitchFamily="34" charset="0"/>
                        </a:rPr>
                        <a:t>62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latin typeface="Verdana" pitchFamily="34" charset="0"/>
                        </a:rPr>
                        <a:t>38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dirty="0" smtClean="0">
                          <a:latin typeface="Verdana" pitchFamily="34" charset="0"/>
                        </a:rPr>
                        <a:t>Rood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dirty="0" smtClean="0">
                          <a:latin typeface="Verdana" pitchFamily="34" charset="0"/>
                        </a:rPr>
                        <a:t> 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latin typeface="Verdana" pitchFamily="34" charset="0"/>
                        </a:rPr>
                        <a:t>108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latin typeface="Verdana" pitchFamily="34" charset="0"/>
                        </a:rPr>
                        <a:t>174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latin typeface="Verdana" pitchFamily="34" charset="0"/>
                        </a:rPr>
                        <a:t>68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dirty="0" smtClean="0">
                          <a:latin typeface="Verdana" pitchFamily="34" charset="0"/>
                        </a:rPr>
                        <a:t>Groen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dirty="0" smtClean="0">
                          <a:latin typeface="Verdana" pitchFamily="34" charset="0"/>
                        </a:rPr>
                        <a:t> </a:t>
                      </a:r>
                      <a:endParaRPr lang="nl-NL" sz="800" dirty="0">
                        <a:latin typeface="Verdana" pitchFamily="34" charset="0"/>
                      </a:endParaRPr>
                    </a:p>
                  </a:txBody>
                  <a:tcPr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4305300" y="6524625"/>
            <a:ext cx="5397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fld id="{8212902E-8D13-4690-9F08-98B8E51D29BD}" type="slidenum">
              <a:rPr lang="nl-NL" sz="1000"/>
              <a:pPr algn="ctr"/>
              <a:t>‹nr.›</a:t>
            </a:fld>
            <a:endParaRPr lang="nl-NL" sz="1000"/>
          </a:p>
        </p:txBody>
      </p:sp>
      <p:sp>
        <p:nvSpPr>
          <p:cNvPr id="1064" name="Tekstvak 11"/>
          <p:cNvSpPr txBox="1">
            <a:spLocks noChangeArrowheads="1"/>
          </p:cNvSpPr>
          <p:nvPr/>
        </p:nvSpPr>
        <p:spPr bwMode="auto">
          <a:xfrm>
            <a:off x="85725" y="6524625"/>
            <a:ext cx="720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1000" dirty="0">
                <a:cs typeface="Arial" pitchFamily="34" charset="0"/>
              </a:rPr>
              <a:t>© </a:t>
            </a:r>
            <a:r>
              <a:rPr lang="nl-NL" sz="1000" dirty="0" smtClean="0">
                <a:cs typeface="Arial" pitchFamily="34" charset="0"/>
              </a:rPr>
              <a:t>2014</a:t>
            </a:r>
            <a:endParaRPr lang="nl-NL" sz="1000" dirty="0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D3E6C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D3E6C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D3E6C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D3E6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Verdana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Verdana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Verdana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6" y="1"/>
            <a:ext cx="9148836" cy="688538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-68336" y="4335239"/>
            <a:ext cx="9329364" cy="1470025"/>
          </a:xfrm>
        </p:spPr>
        <p:txBody>
          <a:bodyPr/>
          <a:lstStyle/>
          <a:p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“Fast delivery on a slow train</a:t>
            </a:r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Afbeelding 25" descr="Logo polteq kleu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7388" y="360363"/>
            <a:ext cx="2908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ndertitel 4"/>
          <p:cNvSpPr txBox="1">
            <a:spLocks/>
          </p:cNvSpPr>
          <p:nvPr/>
        </p:nvSpPr>
        <p:spPr bwMode="auto">
          <a:xfrm>
            <a:off x="1524000" y="5550768"/>
            <a:ext cx="6400800" cy="6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Marc van 't Veer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9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helping a tester - enablers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Centralized defect management (process and tool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product owner for all teams</a:t>
            </a:r>
          </a:p>
          <a:p>
            <a:r>
              <a:rPr lang="en-US" dirty="0" smtClean="0"/>
              <a:t>Multiple fully deployed integration environments</a:t>
            </a:r>
          </a:p>
          <a:p>
            <a:r>
              <a:rPr lang="en-US" dirty="0" smtClean="0"/>
              <a:t>A unified stub framework for all interfaces</a:t>
            </a:r>
          </a:p>
          <a:p>
            <a:r>
              <a:rPr lang="en-US" dirty="0" smtClean="0"/>
              <a:t>A central heartbeat on a combined release calendar</a:t>
            </a:r>
          </a:p>
          <a:p>
            <a:r>
              <a:rPr lang="en-US" dirty="0" smtClean="0"/>
              <a:t>Central register of interface descriptions</a:t>
            </a:r>
          </a:p>
          <a:p>
            <a:r>
              <a:rPr lang="en-US" dirty="0" smtClean="0"/>
              <a:t>A </a:t>
            </a:r>
            <a:r>
              <a:rPr lang="en-US" dirty="0"/>
              <a:t>forum to discuss </a:t>
            </a:r>
            <a:r>
              <a:rPr lang="en-US" dirty="0" smtClean="0"/>
              <a:t>planning</a:t>
            </a:r>
            <a:r>
              <a:rPr lang="en-US" dirty="0"/>
              <a:t>, </a:t>
            </a:r>
            <a:r>
              <a:rPr lang="en-US" dirty="0" smtClean="0"/>
              <a:t>defects, </a:t>
            </a:r>
            <a:r>
              <a:rPr lang="en-US" dirty="0"/>
              <a:t>design </a:t>
            </a:r>
            <a:r>
              <a:rPr lang="en-US" dirty="0" smtClean="0"/>
              <a:t>choices and risks within all teams</a:t>
            </a:r>
          </a:p>
          <a:p>
            <a:r>
              <a:rPr lang="en-US" dirty="0"/>
              <a:t>Clear list of dependencies between projects</a:t>
            </a:r>
          </a:p>
          <a:p>
            <a:r>
              <a:rPr lang="en-US" dirty="0" smtClean="0"/>
              <a:t>Automated </a:t>
            </a:r>
            <a:r>
              <a:rPr lang="en-US" dirty="0"/>
              <a:t>regression test (</a:t>
            </a:r>
            <a:r>
              <a:rPr lang="en-US" dirty="0" smtClean="0"/>
              <a:t>incl. </a:t>
            </a:r>
            <a:r>
              <a:rPr lang="en-US" dirty="0"/>
              <a:t>the </a:t>
            </a:r>
            <a:r>
              <a:rPr lang="en-US" dirty="0" smtClean="0"/>
              <a:t>tools </a:t>
            </a:r>
            <a:r>
              <a:rPr lang="en-US" dirty="0"/>
              <a:t>to run it)</a:t>
            </a:r>
          </a:p>
          <a:p>
            <a:r>
              <a:rPr lang="en-US" dirty="0" smtClean="0"/>
              <a:t>Overview </a:t>
            </a:r>
            <a:r>
              <a:rPr lang="en-US" dirty="0"/>
              <a:t>of the progress of the different teams</a:t>
            </a:r>
          </a:p>
          <a:p>
            <a:r>
              <a:rPr lang="en-US" dirty="0" smtClean="0"/>
              <a:t>Alignment </a:t>
            </a:r>
            <a:r>
              <a:rPr lang="en-US" dirty="0"/>
              <a:t>process over the teams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76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CAE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CAE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heartbeats can you handle?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how many </a:t>
            </a:r>
            <a:r>
              <a:rPr lang="en-US" dirty="0" smtClean="0"/>
              <a:t>normal installations, fixes, re-deployments, backups, test preparation and execution is possible in X period of time (like a month)?</a:t>
            </a:r>
          </a:p>
          <a:p>
            <a:r>
              <a:rPr lang="en-US" dirty="0" smtClean="0"/>
              <a:t>Look at the method: Do you want to go multiple times through the waterfall or is agile more fixed to the expected features and time line? 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56" y="3942928"/>
            <a:ext cx="2438400" cy="24384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355976" y="4221088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Select a </a:t>
            </a:r>
            <a:r>
              <a:rPr lang="en-US" sz="2400" dirty="0" smtClean="0"/>
              <a:t>heartbeat that </a:t>
            </a:r>
            <a:r>
              <a:rPr lang="en-US" sz="2400" dirty="0"/>
              <a:t>fits </a:t>
            </a:r>
            <a:endParaRPr lang="en-US" sz="2400" dirty="0" smtClean="0"/>
          </a:p>
          <a:p>
            <a:pPr algn="r"/>
            <a:r>
              <a:rPr lang="en-US" sz="2400" dirty="0" smtClean="0"/>
              <a:t>the </a:t>
            </a:r>
            <a:r>
              <a:rPr lang="en-US" sz="2400" dirty="0"/>
              <a:t>whole </a:t>
            </a:r>
            <a:r>
              <a:rPr lang="en-US" sz="2400" dirty="0" smtClean="0"/>
              <a:t>organization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2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met pijl 4"/>
          <p:cNvCxnSpPr/>
          <p:nvPr/>
        </p:nvCxnSpPr>
        <p:spPr>
          <a:xfrm>
            <a:off x="1008112" y="3140968"/>
            <a:ext cx="81003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release calendar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3995936" y="31409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SIT</a:t>
            </a:r>
            <a:endParaRPr lang="en-US" dirty="0"/>
          </a:p>
        </p:txBody>
      </p:sp>
      <p:sp>
        <p:nvSpPr>
          <p:cNvPr id="24" name="Tekstvak 23"/>
          <p:cNvSpPr txBox="1"/>
          <p:nvPr/>
        </p:nvSpPr>
        <p:spPr>
          <a:xfrm>
            <a:off x="5467160" y="31316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UAT</a:t>
            </a:r>
            <a:endParaRPr lang="en-US" dirty="0"/>
          </a:p>
        </p:txBody>
      </p:sp>
      <p:sp>
        <p:nvSpPr>
          <p:cNvPr id="66" name="Rechthoek 65"/>
          <p:cNvSpPr/>
          <p:nvPr/>
        </p:nvSpPr>
        <p:spPr>
          <a:xfrm>
            <a:off x="6094048" y="2276872"/>
            <a:ext cx="85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SIT regression</a:t>
            </a:r>
            <a:endParaRPr lang="en-US" sz="1200" dirty="0"/>
          </a:p>
        </p:txBody>
      </p:sp>
      <p:sp>
        <p:nvSpPr>
          <p:cNvPr id="67" name="Rechthoek 66"/>
          <p:cNvSpPr/>
          <p:nvPr/>
        </p:nvSpPr>
        <p:spPr>
          <a:xfrm>
            <a:off x="6952032" y="2276872"/>
            <a:ext cx="5722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UAT Chain</a:t>
            </a:r>
            <a:endParaRPr lang="en-US" sz="1200" dirty="0"/>
          </a:p>
        </p:txBody>
      </p:sp>
      <p:cxnSp>
        <p:nvCxnSpPr>
          <p:cNvPr id="87" name="Rechte verbindingslijn 86"/>
          <p:cNvCxnSpPr/>
          <p:nvPr/>
        </p:nvCxnSpPr>
        <p:spPr>
          <a:xfrm>
            <a:off x="4067944" y="2852936"/>
            <a:ext cx="0" cy="72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/>
          <p:cNvCxnSpPr/>
          <p:nvPr/>
        </p:nvCxnSpPr>
        <p:spPr>
          <a:xfrm>
            <a:off x="5508104" y="2852936"/>
            <a:ext cx="0" cy="72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/>
          <p:cNvCxnSpPr/>
          <p:nvPr/>
        </p:nvCxnSpPr>
        <p:spPr>
          <a:xfrm>
            <a:off x="7524328" y="2852936"/>
            <a:ext cx="0" cy="72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/>
          <p:cNvCxnSpPr/>
          <p:nvPr/>
        </p:nvCxnSpPr>
        <p:spPr>
          <a:xfrm>
            <a:off x="8676456" y="2852936"/>
            <a:ext cx="0" cy="72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kstvak 91"/>
          <p:cNvSpPr txBox="1"/>
          <p:nvPr/>
        </p:nvSpPr>
        <p:spPr>
          <a:xfrm>
            <a:off x="7425024" y="31409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TiP</a:t>
            </a:r>
            <a:r>
              <a:rPr lang="en-US" dirty="0"/>
              <a:t> / </a:t>
            </a:r>
            <a:r>
              <a:rPr lang="en-US" dirty="0" smtClean="0"/>
              <a:t>Pilot</a:t>
            </a:r>
            <a:endParaRPr lang="en-US" dirty="0"/>
          </a:p>
        </p:txBody>
      </p:sp>
      <p:cxnSp>
        <p:nvCxnSpPr>
          <p:cNvPr id="95" name="Rechte verbindingslijn met pijl 94"/>
          <p:cNvCxnSpPr/>
          <p:nvPr/>
        </p:nvCxnSpPr>
        <p:spPr>
          <a:xfrm>
            <a:off x="971600" y="4623519"/>
            <a:ext cx="5112568" cy="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chte verbindingslijn 101"/>
          <p:cNvCxnSpPr/>
          <p:nvPr/>
        </p:nvCxnSpPr>
        <p:spPr>
          <a:xfrm>
            <a:off x="4067944" y="4335487"/>
            <a:ext cx="0" cy="72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met pijl 104"/>
          <p:cNvCxnSpPr>
            <a:endCxn id="120" idx="1"/>
          </p:cNvCxnSpPr>
          <p:nvPr/>
        </p:nvCxnSpPr>
        <p:spPr>
          <a:xfrm>
            <a:off x="1187624" y="6135687"/>
            <a:ext cx="4896544" cy="14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kstvak 105"/>
          <p:cNvSpPr txBox="1"/>
          <p:nvPr/>
        </p:nvSpPr>
        <p:spPr>
          <a:xfrm>
            <a:off x="2627784" y="5960607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70% Must haves</a:t>
            </a:r>
            <a:endParaRPr lang="en-US" dirty="0"/>
          </a:p>
        </p:txBody>
      </p:sp>
      <p:cxnSp>
        <p:nvCxnSpPr>
          <p:cNvPr id="108" name="Rechte verbindingslijn met pijl 107"/>
          <p:cNvCxnSpPr/>
          <p:nvPr/>
        </p:nvCxnSpPr>
        <p:spPr>
          <a:xfrm flipH="1">
            <a:off x="2641432" y="4488254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kstvak 108"/>
          <p:cNvSpPr txBox="1"/>
          <p:nvPr/>
        </p:nvSpPr>
        <p:spPr>
          <a:xfrm>
            <a:off x="3572272" y="4139788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117" name="Rechte verbindingslijn met pijl 116"/>
          <p:cNvCxnSpPr>
            <a:stCxn id="120" idx="1"/>
          </p:cNvCxnSpPr>
          <p:nvPr/>
        </p:nvCxnSpPr>
        <p:spPr>
          <a:xfrm flipV="1">
            <a:off x="6084168" y="6135687"/>
            <a:ext cx="1440160" cy="14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kstvak 119"/>
          <p:cNvSpPr txBox="1"/>
          <p:nvPr/>
        </p:nvSpPr>
        <p:spPr>
          <a:xfrm>
            <a:off x="6084168" y="5919663"/>
            <a:ext cx="12241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30% </a:t>
            </a:r>
          </a:p>
          <a:p>
            <a:pPr algn="ctr"/>
            <a:r>
              <a:rPr lang="en-US" sz="1200" dirty="0" smtClean="0"/>
              <a:t>Next release</a:t>
            </a:r>
            <a:endParaRPr lang="en-US" sz="1200" dirty="0"/>
          </a:p>
        </p:txBody>
      </p:sp>
      <p:sp>
        <p:nvSpPr>
          <p:cNvPr id="64" name="Tekstvak 63"/>
          <p:cNvSpPr txBox="1"/>
          <p:nvPr/>
        </p:nvSpPr>
        <p:spPr>
          <a:xfrm>
            <a:off x="6877744" y="4005064"/>
            <a:ext cx="125143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 live</a:t>
            </a:r>
            <a:endParaRPr lang="en-US" dirty="0"/>
          </a:p>
        </p:txBody>
      </p:sp>
      <p:sp>
        <p:nvSpPr>
          <p:cNvPr id="65" name="Tekstvak 64"/>
          <p:cNvSpPr txBox="1"/>
          <p:nvPr/>
        </p:nvSpPr>
        <p:spPr>
          <a:xfrm>
            <a:off x="-108520" y="91975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Back-end</a:t>
            </a:r>
            <a:endParaRPr lang="en-US" sz="1200" dirty="0"/>
          </a:p>
        </p:txBody>
      </p:sp>
      <p:sp>
        <p:nvSpPr>
          <p:cNvPr id="68" name="Tekstvak 67"/>
          <p:cNvSpPr txBox="1"/>
          <p:nvPr/>
        </p:nvSpPr>
        <p:spPr>
          <a:xfrm>
            <a:off x="-108520" y="6021288"/>
            <a:ext cx="129614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Front-end</a:t>
            </a:r>
            <a:endParaRPr lang="en-US" sz="1200" dirty="0"/>
          </a:p>
        </p:txBody>
      </p:sp>
      <p:sp>
        <p:nvSpPr>
          <p:cNvPr id="69" name="Tekstvak 68"/>
          <p:cNvSpPr txBox="1"/>
          <p:nvPr/>
        </p:nvSpPr>
        <p:spPr>
          <a:xfrm>
            <a:off x="35496" y="4335487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Test environment 2</a:t>
            </a:r>
            <a:endParaRPr lang="en-US" sz="1200" dirty="0"/>
          </a:p>
        </p:txBody>
      </p:sp>
      <p:sp>
        <p:nvSpPr>
          <p:cNvPr id="70" name="Tekstvak 69"/>
          <p:cNvSpPr txBox="1"/>
          <p:nvPr/>
        </p:nvSpPr>
        <p:spPr>
          <a:xfrm>
            <a:off x="107504" y="256490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Test environment 1</a:t>
            </a:r>
            <a:endParaRPr lang="en-US" sz="1200" dirty="0"/>
          </a:p>
        </p:txBody>
      </p:sp>
      <p:cxnSp>
        <p:nvCxnSpPr>
          <p:cNvPr id="71" name="Rechte verbindingslijn 70"/>
          <p:cNvCxnSpPr/>
          <p:nvPr/>
        </p:nvCxnSpPr>
        <p:spPr>
          <a:xfrm>
            <a:off x="4067944" y="2840905"/>
            <a:ext cx="0" cy="72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kstvak 71"/>
          <p:cNvSpPr txBox="1"/>
          <p:nvPr/>
        </p:nvSpPr>
        <p:spPr>
          <a:xfrm>
            <a:off x="1331640" y="276889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supplier development</a:t>
            </a:r>
            <a:endParaRPr lang="en-US" dirty="0"/>
          </a:p>
        </p:txBody>
      </p:sp>
      <p:sp>
        <p:nvSpPr>
          <p:cNvPr id="73" name="Rechthoek 72"/>
          <p:cNvSpPr/>
          <p:nvPr/>
        </p:nvSpPr>
        <p:spPr>
          <a:xfrm>
            <a:off x="854799" y="3458941"/>
            <a:ext cx="974956" cy="1514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hthoek 73"/>
          <p:cNvSpPr/>
          <p:nvPr/>
        </p:nvSpPr>
        <p:spPr>
          <a:xfrm>
            <a:off x="2727007" y="3458941"/>
            <a:ext cx="886324" cy="1514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hthoek 74"/>
          <p:cNvSpPr/>
          <p:nvPr/>
        </p:nvSpPr>
        <p:spPr>
          <a:xfrm>
            <a:off x="1840683" y="3458941"/>
            <a:ext cx="886324" cy="1514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hthoek 75"/>
          <p:cNvSpPr/>
          <p:nvPr/>
        </p:nvSpPr>
        <p:spPr>
          <a:xfrm>
            <a:off x="827584" y="1628800"/>
            <a:ext cx="97495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77" name="Rechthoek 76"/>
          <p:cNvSpPr/>
          <p:nvPr/>
        </p:nvSpPr>
        <p:spPr>
          <a:xfrm>
            <a:off x="2699792" y="1628800"/>
            <a:ext cx="886324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78" name="Rechthoek 77"/>
          <p:cNvSpPr/>
          <p:nvPr/>
        </p:nvSpPr>
        <p:spPr>
          <a:xfrm>
            <a:off x="1813468" y="1628800"/>
            <a:ext cx="886324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</a:t>
            </a:r>
            <a:endParaRPr lang="en-US" dirty="0"/>
          </a:p>
        </p:txBody>
      </p:sp>
      <p:sp>
        <p:nvSpPr>
          <p:cNvPr id="79" name="Rechthoek 78"/>
          <p:cNvSpPr/>
          <p:nvPr/>
        </p:nvSpPr>
        <p:spPr>
          <a:xfrm>
            <a:off x="1007199" y="3611341"/>
            <a:ext cx="974956" cy="1514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hthoek 79"/>
          <p:cNvSpPr/>
          <p:nvPr/>
        </p:nvSpPr>
        <p:spPr>
          <a:xfrm>
            <a:off x="2879407" y="3611341"/>
            <a:ext cx="886324" cy="1514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hthoek 80"/>
          <p:cNvSpPr/>
          <p:nvPr/>
        </p:nvSpPr>
        <p:spPr>
          <a:xfrm>
            <a:off x="1993083" y="3611341"/>
            <a:ext cx="886324" cy="1514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hthoek 81"/>
          <p:cNvSpPr/>
          <p:nvPr/>
        </p:nvSpPr>
        <p:spPr>
          <a:xfrm>
            <a:off x="1159599" y="3763741"/>
            <a:ext cx="974956" cy="1514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hthoek 82"/>
          <p:cNvSpPr/>
          <p:nvPr/>
        </p:nvSpPr>
        <p:spPr>
          <a:xfrm>
            <a:off x="3031807" y="3763741"/>
            <a:ext cx="886324" cy="1514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hthoek 83"/>
          <p:cNvSpPr/>
          <p:nvPr/>
        </p:nvSpPr>
        <p:spPr>
          <a:xfrm>
            <a:off x="2145483" y="3763741"/>
            <a:ext cx="886324" cy="1514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hthoek 85"/>
          <p:cNvSpPr/>
          <p:nvPr/>
        </p:nvSpPr>
        <p:spPr>
          <a:xfrm>
            <a:off x="1311999" y="3916141"/>
            <a:ext cx="974956" cy="1514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hthoek 90"/>
          <p:cNvSpPr/>
          <p:nvPr/>
        </p:nvSpPr>
        <p:spPr>
          <a:xfrm>
            <a:off x="3184207" y="3916141"/>
            <a:ext cx="886324" cy="1514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hthoek 93"/>
          <p:cNvSpPr/>
          <p:nvPr/>
        </p:nvSpPr>
        <p:spPr>
          <a:xfrm>
            <a:off x="2297883" y="3916141"/>
            <a:ext cx="886324" cy="1514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6" name="Rechte verbindingslijn met pijl 95"/>
          <p:cNvCxnSpPr/>
          <p:nvPr/>
        </p:nvCxnSpPr>
        <p:spPr>
          <a:xfrm>
            <a:off x="3621082" y="3142291"/>
            <a:ext cx="0" cy="45522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met pijl 97"/>
          <p:cNvCxnSpPr/>
          <p:nvPr/>
        </p:nvCxnSpPr>
        <p:spPr>
          <a:xfrm>
            <a:off x="3765328" y="3141264"/>
            <a:ext cx="0" cy="612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/>
          <p:nvPr/>
        </p:nvCxnSpPr>
        <p:spPr>
          <a:xfrm>
            <a:off x="3917236" y="3143694"/>
            <a:ext cx="0" cy="756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met pijl 102"/>
          <p:cNvCxnSpPr/>
          <p:nvPr/>
        </p:nvCxnSpPr>
        <p:spPr>
          <a:xfrm flipH="1">
            <a:off x="4065745" y="1844824"/>
            <a:ext cx="4786" cy="1305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chte verbindingslijn 103"/>
          <p:cNvCxnSpPr/>
          <p:nvPr/>
        </p:nvCxnSpPr>
        <p:spPr>
          <a:xfrm>
            <a:off x="3605994" y="1864702"/>
            <a:ext cx="470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kstvak 106"/>
          <p:cNvSpPr txBox="1"/>
          <p:nvPr/>
        </p:nvSpPr>
        <p:spPr>
          <a:xfrm>
            <a:off x="683568" y="3239045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Iteration</a:t>
            </a:r>
            <a:endParaRPr lang="en-US" sz="1000" dirty="0"/>
          </a:p>
        </p:txBody>
      </p:sp>
      <p:cxnSp>
        <p:nvCxnSpPr>
          <p:cNvPr id="110" name="Rechte verbindingslijn met pijl 109"/>
          <p:cNvCxnSpPr/>
          <p:nvPr/>
        </p:nvCxnSpPr>
        <p:spPr>
          <a:xfrm>
            <a:off x="4069636" y="3141072"/>
            <a:ext cx="0" cy="936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met pijl 117"/>
          <p:cNvCxnSpPr/>
          <p:nvPr/>
        </p:nvCxnSpPr>
        <p:spPr>
          <a:xfrm flipV="1">
            <a:off x="1475656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echte verbindingslijn met pijl 118"/>
          <p:cNvCxnSpPr/>
          <p:nvPr/>
        </p:nvCxnSpPr>
        <p:spPr>
          <a:xfrm flipV="1">
            <a:off x="1763688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chte verbindingslijn met pijl 120"/>
          <p:cNvCxnSpPr/>
          <p:nvPr/>
        </p:nvCxnSpPr>
        <p:spPr>
          <a:xfrm flipV="1">
            <a:off x="2051720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met pijl 121"/>
          <p:cNvCxnSpPr/>
          <p:nvPr/>
        </p:nvCxnSpPr>
        <p:spPr>
          <a:xfrm flipV="1">
            <a:off x="2339752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met pijl 122"/>
          <p:cNvCxnSpPr/>
          <p:nvPr/>
        </p:nvCxnSpPr>
        <p:spPr>
          <a:xfrm flipV="1">
            <a:off x="2627784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met pijl 123"/>
          <p:cNvCxnSpPr/>
          <p:nvPr/>
        </p:nvCxnSpPr>
        <p:spPr>
          <a:xfrm flipV="1">
            <a:off x="2915816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met pijl 124"/>
          <p:cNvCxnSpPr/>
          <p:nvPr/>
        </p:nvCxnSpPr>
        <p:spPr>
          <a:xfrm flipV="1">
            <a:off x="3203848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met pijl 125"/>
          <p:cNvCxnSpPr/>
          <p:nvPr/>
        </p:nvCxnSpPr>
        <p:spPr>
          <a:xfrm flipV="1">
            <a:off x="3491880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echte verbindingslijn met pijl 126"/>
          <p:cNvCxnSpPr/>
          <p:nvPr/>
        </p:nvCxnSpPr>
        <p:spPr>
          <a:xfrm flipV="1">
            <a:off x="3779912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Rechte verbindingslijn met pijl 127"/>
          <p:cNvCxnSpPr/>
          <p:nvPr/>
        </p:nvCxnSpPr>
        <p:spPr>
          <a:xfrm flipV="1">
            <a:off x="4067944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/>
          <p:nvPr/>
        </p:nvCxnSpPr>
        <p:spPr>
          <a:xfrm flipV="1">
            <a:off x="4355976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echte verbindingslijn met pijl 129"/>
          <p:cNvCxnSpPr/>
          <p:nvPr/>
        </p:nvCxnSpPr>
        <p:spPr>
          <a:xfrm flipV="1">
            <a:off x="4644008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chte verbindingslijn met pijl 130"/>
          <p:cNvCxnSpPr/>
          <p:nvPr/>
        </p:nvCxnSpPr>
        <p:spPr>
          <a:xfrm flipV="1">
            <a:off x="4932040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/>
          <p:nvPr/>
        </p:nvCxnSpPr>
        <p:spPr>
          <a:xfrm flipV="1">
            <a:off x="5220072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met pijl 132"/>
          <p:cNvCxnSpPr/>
          <p:nvPr/>
        </p:nvCxnSpPr>
        <p:spPr>
          <a:xfrm flipV="1">
            <a:off x="5508104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echte verbindingslijn met pijl 133"/>
          <p:cNvCxnSpPr/>
          <p:nvPr/>
        </p:nvCxnSpPr>
        <p:spPr>
          <a:xfrm flipV="1">
            <a:off x="5796136" y="4996662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echte verbindingslijn met pijl 139"/>
          <p:cNvCxnSpPr/>
          <p:nvPr/>
        </p:nvCxnSpPr>
        <p:spPr>
          <a:xfrm flipV="1">
            <a:off x="6084168" y="3170338"/>
            <a:ext cx="0" cy="14620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kstvak 140"/>
          <p:cNvSpPr txBox="1"/>
          <p:nvPr/>
        </p:nvSpPr>
        <p:spPr>
          <a:xfrm>
            <a:off x="971600" y="5229200"/>
            <a:ext cx="519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Agile</a:t>
            </a:r>
            <a:endParaRPr lang="en-US" sz="1000" dirty="0"/>
          </a:p>
        </p:txBody>
      </p:sp>
      <p:sp>
        <p:nvSpPr>
          <p:cNvPr id="148" name="Rechthoek 147"/>
          <p:cNvSpPr/>
          <p:nvPr/>
        </p:nvSpPr>
        <p:spPr>
          <a:xfrm>
            <a:off x="3491880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hthoek 148"/>
          <p:cNvSpPr/>
          <p:nvPr/>
        </p:nvSpPr>
        <p:spPr>
          <a:xfrm>
            <a:off x="3779912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hthoek 149"/>
          <p:cNvSpPr/>
          <p:nvPr/>
        </p:nvSpPr>
        <p:spPr>
          <a:xfrm>
            <a:off x="4067944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hthoek 150"/>
          <p:cNvSpPr/>
          <p:nvPr/>
        </p:nvSpPr>
        <p:spPr>
          <a:xfrm>
            <a:off x="4355976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echthoek 151"/>
          <p:cNvSpPr/>
          <p:nvPr/>
        </p:nvSpPr>
        <p:spPr>
          <a:xfrm>
            <a:off x="4644008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hthoek 152"/>
          <p:cNvSpPr/>
          <p:nvPr/>
        </p:nvSpPr>
        <p:spPr>
          <a:xfrm>
            <a:off x="4932040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hthoek 153"/>
          <p:cNvSpPr/>
          <p:nvPr/>
        </p:nvSpPr>
        <p:spPr>
          <a:xfrm>
            <a:off x="5220072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hthoek 154"/>
          <p:cNvSpPr/>
          <p:nvPr/>
        </p:nvSpPr>
        <p:spPr>
          <a:xfrm>
            <a:off x="5508104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hthoek 155"/>
          <p:cNvSpPr/>
          <p:nvPr/>
        </p:nvSpPr>
        <p:spPr>
          <a:xfrm>
            <a:off x="1187624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hthoek 156"/>
          <p:cNvSpPr/>
          <p:nvPr/>
        </p:nvSpPr>
        <p:spPr>
          <a:xfrm>
            <a:off x="1475656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hthoek 157"/>
          <p:cNvSpPr/>
          <p:nvPr/>
        </p:nvSpPr>
        <p:spPr>
          <a:xfrm>
            <a:off x="1763688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echthoek 158"/>
          <p:cNvSpPr/>
          <p:nvPr/>
        </p:nvSpPr>
        <p:spPr>
          <a:xfrm>
            <a:off x="2051720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echthoek 159"/>
          <p:cNvSpPr/>
          <p:nvPr/>
        </p:nvSpPr>
        <p:spPr>
          <a:xfrm>
            <a:off x="2339752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echthoek 160"/>
          <p:cNvSpPr/>
          <p:nvPr/>
        </p:nvSpPr>
        <p:spPr>
          <a:xfrm>
            <a:off x="2627784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echthoek 161"/>
          <p:cNvSpPr/>
          <p:nvPr/>
        </p:nvSpPr>
        <p:spPr>
          <a:xfrm>
            <a:off x="2915816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Rechthoek 162"/>
          <p:cNvSpPr/>
          <p:nvPr/>
        </p:nvSpPr>
        <p:spPr>
          <a:xfrm>
            <a:off x="3203848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Rechthoek 163"/>
          <p:cNvSpPr/>
          <p:nvPr/>
        </p:nvSpPr>
        <p:spPr>
          <a:xfrm>
            <a:off x="5796136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echthoek 164"/>
          <p:cNvSpPr/>
          <p:nvPr/>
        </p:nvSpPr>
        <p:spPr>
          <a:xfrm>
            <a:off x="6084168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hthoek 165"/>
          <p:cNvSpPr/>
          <p:nvPr/>
        </p:nvSpPr>
        <p:spPr>
          <a:xfrm>
            <a:off x="6372200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echthoek 166"/>
          <p:cNvSpPr/>
          <p:nvPr/>
        </p:nvSpPr>
        <p:spPr>
          <a:xfrm>
            <a:off x="6660232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Rechthoek 167"/>
          <p:cNvSpPr/>
          <p:nvPr/>
        </p:nvSpPr>
        <p:spPr>
          <a:xfrm>
            <a:off x="6948264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Rechthoek 168"/>
          <p:cNvSpPr/>
          <p:nvPr/>
        </p:nvSpPr>
        <p:spPr>
          <a:xfrm>
            <a:off x="7236296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0" name="Rechte verbindingslijn met pijl 169"/>
          <p:cNvCxnSpPr/>
          <p:nvPr/>
        </p:nvCxnSpPr>
        <p:spPr>
          <a:xfrm flipV="1">
            <a:off x="6084168" y="5013176"/>
            <a:ext cx="0" cy="41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9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Gears in your head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Terms / vocabulary</a:t>
            </a:r>
          </a:p>
          <a:p>
            <a:r>
              <a:rPr lang="en-US" dirty="0" smtClean="0"/>
              <a:t>Cope with changing priorities</a:t>
            </a:r>
          </a:p>
          <a:p>
            <a:r>
              <a:rPr lang="en-US" dirty="0" smtClean="0"/>
              <a:t>Able to switch between process </a:t>
            </a:r>
            <a:r>
              <a:rPr lang="en-US" dirty="0" smtClean="0"/>
              <a:t>and product focus</a:t>
            </a:r>
          </a:p>
          <a:p>
            <a:r>
              <a:rPr lang="en-US" dirty="0" smtClean="0"/>
              <a:t>Handle multiple </a:t>
            </a:r>
            <a:r>
              <a:rPr lang="en-US" dirty="0" smtClean="0"/>
              <a:t>roles, </a:t>
            </a:r>
            <a:r>
              <a:rPr lang="en-US" dirty="0" smtClean="0"/>
              <a:t>responsibilities </a:t>
            </a:r>
            <a:r>
              <a:rPr lang="en-US" dirty="0" smtClean="0"/>
              <a:t>and tasks</a:t>
            </a:r>
          </a:p>
          <a:p>
            <a:r>
              <a:rPr lang="en-US" dirty="0" smtClean="0"/>
              <a:t>Able to time </a:t>
            </a:r>
            <a:r>
              <a:rPr lang="en-US" dirty="0" smtClean="0"/>
              <a:t>travel on the release calendar</a:t>
            </a:r>
          </a:p>
          <a:p>
            <a:r>
              <a:rPr lang="en-US" dirty="0" smtClean="0"/>
              <a:t>Concurrent have a scrum master, test and project manager</a:t>
            </a:r>
          </a:p>
          <a:p>
            <a:r>
              <a:rPr lang="en-US" dirty="0" smtClean="0"/>
              <a:t>Need </a:t>
            </a:r>
            <a:r>
              <a:rPr lang="en-US" dirty="0" smtClean="0"/>
              <a:t>domain knowledge (applications/organization)</a:t>
            </a:r>
          </a:p>
          <a:p>
            <a:endParaRPr lang="en-US" dirty="0" smtClean="0"/>
          </a:p>
          <a:p>
            <a:r>
              <a:rPr lang="en-US" dirty="0" smtClean="0"/>
              <a:t>Be flexible in your traditional work in phases and join multi-disciplinary agile team</a:t>
            </a:r>
          </a:p>
        </p:txBody>
      </p:sp>
      <p:pic>
        <p:nvPicPr>
          <p:cNvPr id="4" name="Afbeelding 3" descr="gears in your 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5" y="260646"/>
            <a:ext cx="1440000" cy="14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Gears in your working methods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risk sessions</a:t>
            </a:r>
          </a:p>
          <a:p>
            <a:r>
              <a:rPr lang="en-US" dirty="0" smtClean="0"/>
              <a:t>Keep </a:t>
            </a:r>
            <a:r>
              <a:rPr lang="en-US" dirty="0" smtClean="0"/>
              <a:t>your administration constant up to date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can transfer defects between the agile, iterative and waterfall team</a:t>
            </a:r>
          </a:p>
          <a:p>
            <a:r>
              <a:rPr lang="en-US" dirty="0" smtClean="0"/>
              <a:t>Able to schedule your work multiple ways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 smtClean="0"/>
              <a:t>a specialist on a system and understand the chain</a:t>
            </a:r>
          </a:p>
          <a:p>
            <a:r>
              <a:rPr lang="en-US" dirty="0" smtClean="0"/>
              <a:t>Multiple </a:t>
            </a:r>
            <a:r>
              <a:rPr lang="en-US" dirty="0" smtClean="0"/>
              <a:t>suppliers internal, local and outsourced </a:t>
            </a:r>
          </a:p>
          <a:p>
            <a:r>
              <a:rPr lang="en-US" dirty="0" smtClean="0"/>
              <a:t>Determine </a:t>
            </a:r>
            <a:r>
              <a:rPr lang="en-US" dirty="0" smtClean="0"/>
              <a:t>impact of defects over multiple releases</a:t>
            </a:r>
          </a:p>
          <a:p>
            <a:endParaRPr lang="en-US" dirty="0" smtClean="0"/>
          </a:p>
          <a:p>
            <a:r>
              <a:rPr lang="en-US" dirty="0" smtClean="0"/>
              <a:t>Your communication skills need to be top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02" y="116632"/>
            <a:ext cx="1440000" cy="169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supplier can run in a different pace or </a:t>
            </a:r>
            <a:r>
              <a:rPr lang="en-US" dirty="0" smtClean="0"/>
              <a:t>follow a different development method</a:t>
            </a:r>
          </a:p>
          <a:p>
            <a:endParaRPr lang="en-US" dirty="0" smtClean="0"/>
          </a:p>
          <a:p>
            <a:r>
              <a:rPr lang="en-US" dirty="0" smtClean="0"/>
              <a:t>Combination of agile, iterative and waterfall makes it complex</a:t>
            </a:r>
          </a:p>
          <a:p>
            <a:r>
              <a:rPr lang="en-US" dirty="0" smtClean="0"/>
              <a:t>Key is the chosen hart beat for the release calendar</a:t>
            </a:r>
          </a:p>
          <a:p>
            <a:r>
              <a:rPr lang="en-US" dirty="0" smtClean="0"/>
              <a:t>(some) Development alignment is needed</a:t>
            </a:r>
          </a:p>
          <a:p>
            <a:r>
              <a:rPr lang="en-US" dirty="0" smtClean="0"/>
              <a:t>Testers can help and be the oil in the machine</a:t>
            </a:r>
          </a:p>
          <a:p>
            <a:r>
              <a:rPr lang="en-US" dirty="0" smtClean="0"/>
              <a:t>A tester needs to be flexible and learn to change gears between the </a:t>
            </a:r>
            <a:r>
              <a:rPr lang="en-US" smtClean="0"/>
              <a:t>multiple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“Fast delivery on a slow train”</a:t>
            </a:r>
          </a:p>
        </p:txBody>
      </p:sp>
      <p:pic>
        <p:nvPicPr>
          <p:cNvPr id="4" name="Tijdelijke aanduiding voor inhoud 3" descr="one-light-rail-t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44928"/>
            <a:ext cx="6264696" cy="4794285"/>
          </a:xfrm>
        </p:spPr>
      </p:pic>
      <p:sp>
        <p:nvSpPr>
          <p:cNvPr id="3" name="Tekstvak 2"/>
          <p:cNvSpPr txBox="1"/>
          <p:nvPr/>
        </p:nvSpPr>
        <p:spPr>
          <a:xfrm>
            <a:off x="2411760" y="509737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31E60"/>
                </a:solidFill>
                <a:effectLst>
                  <a:outerShdw blurRad="50800" dist="381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Verdana" pitchFamily="34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074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Amsterdam Central Station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  <a:tabLst>
                <a:tab pos="446088" algn="l"/>
              </a:tabLst>
            </a:pPr>
            <a:r>
              <a:rPr lang="nl-NL" sz="1200" dirty="0" smtClean="0"/>
              <a:t>	</a:t>
            </a:r>
            <a:r>
              <a:rPr lang="nl-NL" sz="800" dirty="0" smtClean="0"/>
              <a:t>Source: ARCADIS NL</a:t>
            </a:r>
            <a:endParaRPr lang="en-US" sz="800" dirty="0"/>
          </a:p>
        </p:txBody>
      </p:sp>
      <p:pic>
        <p:nvPicPr>
          <p:cNvPr id="7" name="Tijdelijke aanduiding voor inhou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980728"/>
            <a:ext cx="7344816" cy="51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jntoelichting 1 7"/>
          <p:cNvSpPr/>
          <p:nvPr/>
        </p:nvSpPr>
        <p:spPr>
          <a:xfrm>
            <a:off x="6948264" y="2764355"/>
            <a:ext cx="1152128" cy="664645"/>
          </a:xfrm>
          <a:prstGeom prst="borderCallout1">
            <a:avLst>
              <a:gd name="adj1" fmla="val 54482"/>
              <a:gd name="adj2" fmla="val -6821"/>
              <a:gd name="adj3" fmla="val 178013"/>
              <a:gd name="adj4" fmla="val -44884"/>
            </a:avLst>
          </a:prstGeom>
          <a:solidFill>
            <a:schemeClr val="bg1">
              <a:lumMod val="95000"/>
              <a:alpha val="75000"/>
            </a:schemeClr>
          </a:solidFill>
          <a:ln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Train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Lijntoelichting 1 9"/>
          <p:cNvSpPr/>
          <p:nvPr/>
        </p:nvSpPr>
        <p:spPr>
          <a:xfrm>
            <a:off x="4572000" y="3708843"/>
            <a:ext cx="1224136" cy="584253"/>
          </a:xfrm>
          <a:prstGeom prst="borderCallout1">
            <a:avLst>
              <a:gd name="adj1" fmla="val 54482"/>
              <a:gd name="adj2" fmla="val -6821"/>
              <a:gd name="adj3" fmla="val 131132"/>
              <a:gd name="adj4" fmla="val -67678"/>
            </a:avLst>
          </a:prstGeom>
          <a:solidFill>
            <a:schemeClr val="bg1">
              <a:lumMod val="95000"/>
              <a:alpha val="75000"/>
            </a:schemeClr>
          </a:solidFill>
          <a:ln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Bus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Lijntoelichting 1 10"/>
          <p:cNvSpPr/>
          <p:nvPr/>
        </p:nvSpPr>
        <p:spPr>
          <a:xfrm>
            <a:off x="388199" y="2604022"/>
            <a:ext cx="1224136" cy="584253"/>
          </a:xfrm>
          <a:prstGeom prst="borderCallout1">
            <a:avLst>
              <a:gd name="adj1" fmla="val 52619"/>
              <a:gd name="adj2" fmla="val 104336"/>
              <a:gd name="adj3" fmla="val 177712"/>
              <a:gd name="adj4" fmla="val 139519"/>
            </a:avLst>
          </a:prstGeom>
          <a:solidFill>
            <a:schemeClr val="bg1">
              <a:lumMod val="95000"/>
              <a:alpha val="75000"/>
            </a:schemeClr>
          </a:solidFill>
          <a:ln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Ferry-boat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Lijntoelichting 1 11"/>
          <p:cNvSpPr/>
          <p:nvPr/>
        </p:nvSpPr>
        <p:spPr>
          <a:xfrm>
            <a:off x="1835696" y="2647423"/>
            <a:ext cx="1224136" cy="584253"/>
          </a:xfrm>
          <a:prstGeom prst="borderCallout1">
            <a:avLst>
              <a:gd name="adj1" fmla="val 52619"/>
              <a:gd name="adj2" fmla="val 104336"/>
              <a:gd name="adj3" fmla="val 177712"/>
              <a:gd name="adj4" fmla="val 139519"/>
            </a:avLst>
          </a:prstGeom>
          <a:solidFill>
            <a:schemeClr val="bg1">
              <a:lumMod val="95000"/>
              <a:alpha val="75000"/>
            </a:schemeClr>
          </a:solidFill>
          <a:ln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Subway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jntoelichting 1 13"/>
          <p:cNvSpPr/>
          <p:nvPr/>
        </p:nvSpPr>
        <p:spPr>
          <a:xfrm>
            <a:off x="4860032" y="2033098"/>
            <a:ext cx="1224136" cy="584253"/>
          </a:xfrm>
          <a:prstGeom prst="borderCallout1">
            <a:avLst>
              <a:gd name="adj1" fmla="val 52619"/>
              <a:gd name="adj2" fmla="val 104336"/>
              <a:gd name="adj3" fmla="val 200071"/>
              <a:gd name="adj4" fmla="val 147522"/>
            </a:avLst>
          </a:prstGeom>
          <a:solidFill>
            <a:schemeClr val="bg1">
              <a:lumMod val="95000"/>
              <a:alpha val="75000"/>
            </a:schemeClr>
          </a:solidFill>
          <a:ln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Bicycle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0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e-commerce program with 100+ employees</a:t>
            </a:r>
          </a:p>
          <a:p>
            <a:r>
              <a:rPr lang="en-US" dirty="0" smtClean="0"/>
              <a:t>Back-end in waterfall, (mobile)website in iterations, mobile app in agile mode </a:t>
            </a:r>
          </a:p>
          <a:p>
            <a:r>
              <a:rPr lang="en-US" dirty="0" smtClean="0"/>
              <a:t>A big chain of applications (20+), enterprise service bus with web services</a:t>
            </a:r>
          </a:p>
          <a:p>
            <a:r>
              <a:rPr lang="en-US" dirty="0" smtClean="0"/>
              <a:t>Multiple suppliers from NL, UK, IND, BG</a:t>
            </a:r>
          </a:p>
          <a:p>
            <a:r>
              <a:rPr lang="en-US" dirty="0" smtClean="0"/>
              <a:t>1 go live moment</a:t>
            </a:r>
          </a:p>
          <a:p>
            <a:r>
              <a:rPr lang="en-US" dirty="0" smtClean="0"/>
              <a:t>Suppliers are responsible for system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focus </a:t>
            </a:r>
            <a:r>
              <a:rPr lang="en-US" dirty="0"/>
              <a:t>on processes and </a:t>
            </a:r>
            <a:r>
              <a:rPr lang="en-US" dirty="0" smtClean="0"/>
              <a:t>the logistic </a:t>
            </a:r>
            <a:r>
              <a:rPr lang="en-US" dirty="0"/>
              <a:t>chain </a:t>
            </a:r>
            <a:r>
              <a:rPr lang="en-US" dirty="0" smtClean="0"/>
              <a:t>in a waterfall process</a:t>
            </a:r>
          </a:p>
          <a:p>
            <a:endParaRPr lang="en-US" dirty="0" smtClean="0"/>
          </a:p>
          <a:p>
            <a:r>
              <a:rPr lang="en-US" dirty="0" smtClean="0"/>
              <a:t>Market analysis</a:t>
            </a:r>
            <a:endParaRPr lang="en-US" dirty="0"/>
          </a:p>
          <a:p>
            <a:pPr lvl="1"/>
            <a:r>
              <a:rPr lang="en-US" dirty="0" smtClean="0"/>
              <a:t>Competition, high demanding customer, device/platform fragmentation, response/agile, time to market</a:t>
            </a:r>
          </a:p>
          <a:p>
            <a:endParaRPr lang="en-US" dirty="0" smtClean="0"/>
          </a:p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Product owner can’t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be part of all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parallel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teams</a:t>
            </a:r>
          </a:p>
          <a:p>
            <a:pPr lvl="1"/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Missing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impact of decisions made on the other development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parts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(front- vs. back-end)</a:t>
            </a:r>
          </a:p>
          <a:p>
            <a:pPr lvl="1"/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Missing perspectives (usability) and </a:t>
            </a:r>
            <a:r>
              <a:rPr lang="en-US" dirty="0" smtClean="0"/>
              <a:t>direct input of end users during DLC</a:t>
            </a:r>
            <a:endParaRPr lang="en-US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development – no alignment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3995936" y="30782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SIT</a:t>
            </a:r>
            <a:endParaRPr lang="en-US" dirty="0"/>
          </a:p>
        </p:txBody>
      </p:sp>
      <p:sp>
        <p:nvSpPr>
          <p:cNvPr id="24" name="Tekstvak 23"/>
          <p:cNvSpPr txBox="1"/>
          <p:nvPr/>
        </p:nvSpPr>
        <p:spPr>
          <a:xfrm>
            <a:off x="5467160" y="30689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UAT</a:t>
            </a:r>
            <a:endParaRPr lang="en-US" dirty="0"/>
          </a:p>
        </p:txBody>
      </p:sp>
      <p:sp>
        <p:nvSpPr>
          <p:cNvPr id="27" name="Tekstvak 26"/>
          <p:cNvSpPr txBox="1"/>
          <p:nvPr/>
        </p:nvSpPr>
        <p:spPr>
          <a:xfrm>
            <a:off x="-108520" y="91975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Back-end</a:t>
            </a:r>
            <a:endParaRPr lang="en-US" sz="1200" dirty="0"/>
          </a:p>
        </p:txBody>
      </p:sp>
      <p:sp>
        <p:nvSpPr>
          <p:cNvPr id="28" name="Tekstvak 27"/>
          <p:cNvSpPr txBox="1"/>
          <p:nvPr/>
        </p:nvSpPr>
        <p:spPr>
          <a:xfrm>
            <a:off x="-108520" y="6021288"/>
            <a:ext cx="129614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Front-end</a:t>
            </a:r>
            <a:endParaRPr lang="en-US" sz="1200" dirty="0"/>
          </a:p>
        </p:txBody>
      </p:sp>
      <p:sp>
        <p:nvSpPr>
          <p:cNvPr id="48" name="Rechthoek 47"/>
          <p:cNvSpPr/>
          <p:nvPr/>
        </p:nvSpPr>
        <p:spPr>
          <a:xfrm>
            <a:off x="3491880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hthoek 48"/>
          <p:cNvSpPr/>
          <p:nvPr/>
        </p:nvSpPr>
        <p:spPr>
          <a:xfrm>
            <a:off x="3779912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hthoek 49"/>
          <p:cNvSpPr/>
          <p:nvPr/>
        </p:nvSpPr>
        <p:spPr>
          <a:xfrm>
            <a:off x="4067944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hthoek 50"/>
          <p:cNvSpPr/>
          <p:nvPr/>
        </p:nvSpPr>
        <p:spPr>
          <a:xfrm>
            <a:off x="4355976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hthoek 51"/>
          <p:cNvSpPr/>
          <p:nvPr/>
        </p:nvSpPr>
        <p:spPr>
          <a:xfrm>
            <a:off x="4644008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hthoek 52"/>
          <p:cNvSpPr/>
          <p:nvPr/>
        </p:nvSpPr>
        <p:spPr>
          <a:xfrm>
            <a:off x="4932040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hthoek 53"/>
          <p:cNvSpPr/>
          <p:nvPr/>
        </p:nvSpPr>
        <p:spPr>
          <a:xfrm>
            <a:off x="5220072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hthoek 54"/>
          <p:cNvSpPr/>
          <p:nvPr/>
        </p:nvSpPr>
        <p:spPr>
          <a:xfrm>
            <a:off x="5508104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hthoek 55"/>
          <p:cNvSpPr/>
          <p:nvPr/>
        </p:nvSpPr>
        <p:spPr>
          <a:xfrm>
            <a:off x="1187624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hthoek 56"/>
          <p:cNvSpPr/>
          <p:nvPr/>
        </p:nvSpPr>
        <p:spPr>
          <a:xfrm>
            <a:off x="1475656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hthoek 57"/>
          <p:cNvSpPr/>
          <p:nvPr/>
        </p:nvSpPr>
        <p:spPr>
          <a:xfrm>
            <a:off x="1763688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hthoek 58"/>
          <p:cNvSpPr/>
          <p:nvPr/>
        </p:nvSpPr>
        <p:spPr>
          <a:xfrm>
            <a:off x="2051720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hthoek 59"/>
          <p:cNvSpPr/>
          <p:nvPr/>
        </p:nvSpPr>
        <p:spPr>
          <a:xfrm>
            <a:off x="2339752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hthoek 60"/>
          <p:cNvSpPr/>
          <p:nvPr/>
        </p:nvSpPr>
        <p:spPr>
          <a:xfrm>
            <a:off x="2627784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hthoek 61"/>
          <p:cNvSpPr/>
          <p:nvPr/>
        </p:nvSpPr>
        <p:spPr>
          <a:xfrm>
            <a:off x="2915816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hthoek 62"/>
          <p:cNvSpPr/>
          <p:nvPr/>
        </p:nvSpPr>
        <p:spPr>
          <a:xfrm>
            <a:off x="3203848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5" name="Rechte verbindingslijn met pijl 84"/>
          <p:cNvCxnSpPr/>
          <p:nvPr/>
        </p:nvCxnSpPr>
        <p:spPr>
          <a:xfrm>
            <a:off x="971600" y="3429000"/>
            <a:ext cx="81369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/>
          <p:cNvCxnSpPr/>
          <p:nvPr/>
        </p:nvCxnSpPr>
        <p:spPr>
          <a:xfrm>
            <a:off x="4067944" y="3140968"/>
            <a:ext cx="0" cy="72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/>
          <p:cNvCxnSpPr/>
          <p:nvPr/>
        </p:nvCxnSpPr>
        <p:spPr>
          <a:xfrm>
            <a:off x="5508104" y="3140968"/>
            <a:ext cx="0" cy="72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/>
          <p:cNvCxnSpPr/>
          <p:nvPr/>
        </p:nvCxnSpPr>
        <p:spPr>
          <a:xfrm>
            <a:off x="7524328" y="3140968"/>
            <a:ext cx="0" cy="72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/>
          <p:cNvCxnSpPr/>
          <p:nvPr/>
        </p:nvCxnSpPr>
        <p:spPr>
          <a:xfrm>
            <a:off x="8676456" y="3140968"/>
            <a:ext cx="0" cy="72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kstvak 91"/>
          <p:cNvSpPr txBox="1"/>
          <p:nvPr/>
        </p:nvSpPr>
        <p:spPr>
          <a:xfrm>
            <a:off x="7425024" y="30782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TiP</a:t>
            </a:r>
            <a:r>
              <a:rPr lang="en-US" dirty="0" smtClean="0"/>
              <a:t> / Pilot</a:t>
            </a:r>
            <a:endParaRPr lang="en-US" dirty="0"/>
          </a:p>
        </p:txBody>
      </p:sp>
      <p:sp>
        <p:nvSpPr>
          <p:cNvPr id="93" name="Tekstvak 92"/>
          <p:cNvSpPr txBox="1"/>
          <p:nvPr/>
        </p:nvSpPr>
        <p:spPr>
          <a:xfrm>
            <a:off x="1331640" y="30689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supplier development</a:t>
            </a:r>
            <a:endParaRPr lang="en-US" dirty="0"/>
          </a:p>
        </p:txBody>
      </p:sp>
      <p:cxnSp>
        <p:nvCxnSpPr>
          <p:cNvPr id="65" name="Rechte verbindingslijn met pijl 64"/>
          <p:cNvCxnSpPr/>
          <p:nvPr/>
        </p:nvCxnSpPr>
        <p:spPr>
          <a:xfrm flipV="1">
            <a:off x="1475656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flipV="1">
            <a:off x="1763688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V="1">
            <a:off x="2051720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/>
          <p:nvPr/>
        </p:nvCxnSpPr>
        <p:spPr>
          <a:xfrm flipV="1">
            <a:off x="2339752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>
          <a:xfrm flipV="1">
            <a:off x="2627784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V="1">
            <a:off x="2915816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72"/>
          <p:cNvCxnSpPr/>
          <p:nvPr/>
        </p:nvCxnSpPr>
        <p:spPr>
          <a:xfrm flipV="1">
            <a:off x="3203848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flipV="1">
            <a:off x="3491880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V="1">
            <a:off x="3779912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met pijl 75"/>
          <p:cNvCxnSpPr/>
          <p:nvPr/>
        </p:nvCxnSpPr>
        <p:spPr>
          <a:xfrm flipV="1">
            <a:off x="4067944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met pijl 77"/>
          <p:cNvCxnSpPr/>
          <p:nvPr/>
        </p:nvCxnSpPr>
        <p:spPr>
          <a:xfrm flipV="1">
            <a:off x="4355976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 flipV="1">
            <a:off x="4644008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met pijl 79"/>
          <p:cNvCxnSpPr/>
          <p:nvPr/>
        </p:nvCxnSpPr>
        <p:spPr>
          <a:xfrm flipV="1">
            <a:off x="4932040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 flipV="1">
            <a:off x="5220072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 flipV="1">
            <a:off x="5508104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met pijl 82"/>
          <p:cNvCxnSpPr/>
          <p:nvPr/>
        </p:nvCxnSpPr>
        <p:spPr>
          <a:xfrm flipV="1">
            <a:off x="5796136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met pijl 83"/>
          <p:cNvCxnSpPr/>
          <p:nvPr/>
        </p:nvCxnSpPr>
        <p:spPr>
          <a:xfrm flipV="1">
            <a:off x="6084168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met pijl 85"/>
          <p:cNvCxnSpPr/>
          <p:nvPr/>
        </p:nvCxnSpPr>
        <p:spPr>
          <a:xfrm flipV="1">
            <a:off x="6372200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met pijl 90"/>
          <p:cNvCxnSpPr/>
          <p:nvPr/>
        </p:nvCxnSpPr>
        <p:spPr>
          <a:xfrm flipV="1">
            <a:off x="6660232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met pijl 93"/>
          <p:cNvCxnSpPr/>
          <p:nvPr/>
        </p:nvCxnSpPr>
        <p:spPr>
          <a:xfrm flipV="1">
            <a:off x="6948264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/>
          <p:cNvCxnSpPr/>
          <p:nvPr/>
        </p:nvCxnSpPr>
        <p:spPr>
          <a:xfrm flipV="1">
            <a:off x="7236296" y="4650949"/>
            <a:ext cx="0" cy="7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kstvak 76"/>
          <p:cNvSpPr txBox="1"/>
          <p:nvPr/>
        </p:nvSpPr>
        <p:spPr>
          <a:xfrm>
            <a:off x="6877744" y="4005064"/>
            <a:ext cx="125143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 live</a:t>
            </a:r>
            <a:endParaRPr lang="en-US" dirty="0"/>
          </a:p>
        </p:txBody>
      </p:sp>
      <p:cxnSp>
        <p:nvCxnSpPr>
          <p:cNvPr id="95" name="Rechte verbindingslijn met pijl 94"/>
          <p:cNvCxnSpPr/>
          <p:nvPr/>
        </p:nvCxnSpPr>
        <p:spPr>
          <a:xfrm flipV="1">
            <a:off x="7517636" y="4650805"/>
            <a:ext cx="0" cy="731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hthoek 100"/>
          <p:cNvSpPr/>
          <p:nvPr/>
        </p:nvSpPr>
        <p:spPr>
          <a:xfrm>
            <a:off x="854799" y="3759004"/>
            <a:ext cx="974956" cy="1514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hthoek 101"/>
          <p:cNvSpPr/>
          <p:nvPr/>
        </p:nvSpPr>
        <p:spPr>
          <a:xfrm>
            <a:off x="2727007" y="3759004"/>
            <a:ext cx="886324" cy="1514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hthoek 102"/>
          <p:cNvSpPr/>
          <p:nvPr/>
        </p:nvSpPr>
        <p:spPr>
          <a:xfrm>
            <a:off x="1840683" y="3759004"/>
            <a:ext cx="886324" cy="1514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hthoek 103"/>
          <p:cNvSpPr/>
          <p:nvPr/>
        </p:nvSpPr>
        <p:spPr>
          <a:xfrm>
            <a:off x="827584" y="1556792"/>
            <a:ext cx="97495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05" name="Rechthoek 104"/>
          <p:cNvSpPr/>
          <p:nvPr/>
        </p:nvSpPr>
        <p:spPr>
          <a:xfrm>
            <a:off x="2699792" y="1556792"/>
            <a:ext cx="886324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06" name="Rechthoek 105"/>
          <p:cNvSpPr/>
          <p:nvPr/>
        </p:nvSpPr>
        <p:spPr>
          <a:xfrm>
            <a:off x="1813468" y="1556792"/>
            <a:ext cx="886324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</a:t>
            </a:r>
            <a:endParaRPr lang="en-US" dirty="0"/>
          </a:p>
        </p:txBody>
      </p:sp>
      <p:sp>
        <p:nvSpPr>
          <p:cNvPr id="108" name="Rechthoek 107"/>
          <p:cNvSpPr/>
          <p:nvPr/>
        </p:nvSpPr>
        <p:spPr>
          <a:xfrm>
            <a:off x="1007199" y="3911404"/>
            <a:ext cx="974956" cy="1514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hthoek 108"/>
          <p:cNvSpPr/>
          <p:nvPr/>
        </p:nvSpPr>
        <p:spPr>
          <a:xfrm>
            <a:off x="2879407" y="3911404"/>
            <a:ext cx="886324" cy="1514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hthoek 109"/>
          <p:cNvSpPr/>
          <p:nvPr/>
        </p:nvSpPr>
        <p:spPr>
          <a:xfrm>
            <a:off x="1993083" y="3911404"/>
            <a:ext cx="886324" cy="1514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hthoek 116"/>
          <p:cNvSpPr/>
          <p:nvPr/>
        </p:nvSpPr>
        <p:spPr>
          <a:xfrm>
            <a:off x="1159599" y="4063804"/>
            <a:ext cx="974956" cy="1514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hthoek 117"/>
          <p:cNvSpPr/>
          <p:nvPr/>
        </p:nvSpPr>
        <p:spPr>
          <a:xfrm>
            <a:off x="3031807" y="4063804"/>
            <a:ext cx="886324" cy="1514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hthoek 118"/>
          <p:cNvSpPr/>
          <p:nvPr/>
        </p:nvSpPr>
        <p:spPr>
          <a:xfrm>
            <a:off x="2145483" y="4063804"/>
            <a:ext cx="886324" cy="1514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hthoek 119"/>
          <p:cNvSpPr/>
          <p:nvPr/>
        </p:nvSpPr>
        <p:spPr>
          <a:xfrm>
            <a:off x="1311999" y="4216204"/>
            <a:ext cx="974956" cy="1514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hthoek 120"/>
          <p:cNvSpPr/>
          <p:nvPr/>
        </p:nvSpPr>
        <p:spPr>
          <a:xfrm>
            <a:off x="3184207" y="4216204"/>
            <a:ext cx="886324" cy="1514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hthoek 121"/>
          <p:cNvSpPr/>
          <p:nvPr/>
        </p:nvSpPr>
        <p:spPr>
          <a:xfrm>
            <a:off x="2297883" y="4216204"/>
            <a:ext cx="886324" cy="1514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4" name="Rechte verbindingslijn met pijl 123"/>
          <p:cNvCxnSpPr/>
          <p:nvPr/>
        </p:nvCxnSpPr>
        <p:spPr>
          <a:xfrm>
            <a:off x="3601204" y="3442354"/>
            <a:ext cx="0" cy="45522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met pijl 124"/>
          <p:cNvCxnSpPr/>
          <p:nvPr/>
        </p:nvCxnSpPr>
        <p:spPr>
          <a:xfrm>
            <a:off x="3765328" y="3441327"/>
            <a:ext cx="0" cy="612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met pijl 125"/>
          <p:cNvCxnSpPr/>
          <p:nvPr/>
        </p:nvCxnSpPr>
        <p:spPr>
          <a:xfrm>
            <a:off x="3917236" y="3443757"/>
            <a:ext cx="0" cy="756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Rechte verbindingslijn met pijl 127"/>
          <p:cNvCxnSpPr/>
          <p:nvPr/>
        </p:nvCxnSpPr>
        <p:spPr>
          <a:xfrm>
            <a:off x="4065745" y="1751294"/>
            <a:ext cx="0" cy="16992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>
            <a:stCxn id="105" idx="3"/>
          </p:cNvCxnSpPr>
          <p:nvPr/>
        </p:nvCxnSpPr>
        <p:spPr>
          <a:xfrm>
            <a:off x="3586116" y="1772816"/>
            <a:ext cx="470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539552" y="1310571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Waterfall</a:t>
            </a:r>
            <a:endParaRPr lang="en-US" sz="1000" dirty="0"/>
          </a:p>
        </p:txBody>
      </p:sp>
      <p:sp>
        <p:nvSpPr>
          <p:cNvPr id="129" name="Tekstvak 128"/>
          <p:cNvSpPr txBox="1"/>
          <p:nvPr/>
        </p:nvSpPr>
        <p:spPr>
          <a:xfrm>
            <a:off x="683568" y="3539108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Iteration</a:t>
            </a:r>
            <a:endParaRPr lang="en-US" sz="1000" dirty="0"/>
          </a:p>
        </p:txBody>
      </p:sp>
      <p:sp>
        <p:nvSpPr>
          <p:cNvPr id="130" name="Tekstvak 129"/>
          <p:cNvSpPr txBox="1"/>
          <p:nvPr/>
        </p:nvSpPr>
        <p:spPr>
          <a:xfrm>
            <a:off x="971600" y="5208295"/>
            <a:ext cx="519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Agile</a:t>
            </a:r>
            <a:endParaRPr lang="en-US" sz="1000" dirty="0"/>
          </a:p>
        </p:txBody>
      </p:sp>
      <p:cxnSp>
        <p:nvCxnSpPr>
          <p:cNvPr id="131" name="Rechte verbindingslijn met pijl 130"/>
          <p:cNvCxnSpPr/>
          <p:nvPr/>
        </p:nvCxnSpPr>
        <p:spPr>
          <a:xfrm>
            <a:off x="4069636" y="3441135"/>
            <a:ext cx="0" cy="936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hoek 96"/>
          <p:cNvSpPr/>
          <p:nvPr/>
        </p:nvSpPr>
        <p:spPr>
          <a:xfrm>
            <a:off x="5796136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hthoek 97"/>
          <p:cNvSpPr/>
          <p:nvPr/>
        </p:nvSpPr>
        <p:spPr>
          <a:xfrm>
            <a:off x="6084168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hthoek 98"/>
          <p:cNvSpPr/>
          <p:nvPr/>
        </p:nvSpPr>
        <p:spPr>
          <a:xfrm>
            <a:off x="6372200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hthoek 99"/>
          <p:cNvSpPr/>
          <p:nvPr/>
        </p:nvSpPr>
        <p:spPr>
          <a:xfrm>
            <a:off x="6660232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hthoek 106"/>
          <p:cNvSpPr/>
          <p:nvPr/>
        </p:nvSpPr>
        <p:spPr>
          <a:xfrm>
            <a:off x="6948264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hthoek 122"/>
          <p:cNvSpPr/>
          <p:nvPr/>
        </p:nvSpPr>
        <p:spPr>
          <a:xfrm>
            <a:off x="7236296" y="5445224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alignment needed?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Is there a risk analysis? One central planning? A mile-stone roadmap? A progress report? A DTP/MTP?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When are you done? What is your scope? What and how do you prepare?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Do you have preparation time and when is this? How many test runs do you have?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Who is responsible for regression effects? Responsibilities? To whom do you report? How do you collaborate with other teams? Do you review?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Are there dependencies? How to handle system integration defects? When do you have a total product? How stable is your test environment? When to install, patch, delivery, hotfix, upgrade, backup a system?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Are there supplier conflicts?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236296" y="548680"/>
            <a:ext cx="17281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Process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51520" y="5949280"/>
            <a:ext cx="1728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Team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….?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defect is found?</a:t>
            </a:r>
          </a:p>
          <a:p>
            <a:r>
              <a:rPr lang="en-US" dirty="0"/>
              <a:t>T</a:t>
            </a:r>
            <a:r>
              <a:rPr lang="en-US" dirty="0" smtClean="0"/>
              <a:t>he market or business is changed?</a:t>
            </a:r>
          </a:p>
          <a:p>
            <a:r>
              <a:rPr lang="en-US" dirty="0"/>
              <a:t>A</a:t>
            </a:r>
            <a:r>
              <a:rPr lang="en-US" dirty="0" smtClean="0"/>
              <a:t> change is needed?</a:t>
            </a:r>
          </a:p>
          <a:p>
            <a:r>
              <a:rPr lang="en-US" dirty="0"/>
              <a:t>T</a:t>
            </a:r>
            <a:r>
              <a:rPr lang="en-US" dirty="0" smtClean="0"/>
              <a:t>here is a missed impact or dependency?</a:t>
            </a:r>
          </a:p>
          <a:p>
            <a:r>
              <a:rPr lang="en-US" dirty="0"/>
              <a:t>D</a:t>
            </a:r>
            <a:r>
              <a:rPr lang="en-US" dirty="0" smtClean="0"/>
              <a:t>elivery deadline of a system is changed?</a:t>
            </a:r>
          </a:p>
          <a:p>
            <a:r>
              <a:rPr lang="en-US" dirty="0"/>
              <a:t>A</a:t>
            </a:r>
            <a:r>
              <a:rPr lang="en-US" dirty="0" smtClean="0"/>
              <a:t>n extra release is needed?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it so complex for a tester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switch between process and product view</a:t>
            </a:r>
          </a:p>
          <a:p>
            <a:r>
              <a:rPr lang="en-US" dirty="0" smtClean="0"/>
              <a:t>Sensitive to changes in planning</a:t>
            </a:r>
          </a:p>
          <a:p>
            <a:r>
              <a:rPr lang="en-US" dirty="0" smtClean="0"/>
              <a:t>Looks like a matrix organization</a:t>
            </a:r>
          </a:p>
          <a:p>
            <a:r>
              <a:rPr lang="en-US" dirty="0" smtClean="0"/>
              <a:t>Complex communication process</a:t>
            </a:r>
          </a:p>
          <a:p>
            <a:r>
              <a:rPr lang="en-US" dirty="0" smtClean="0"/>
              <a:t>Regular (weekly) merges</a:t>
            </a:r>
          </a:p>
          <a:p>
            <a:r>
              <a:rPr lang="en-US" dirty="0" smtClean="0"/>
              <a:t>Parallel working releases</a:t>
            </a:r>
          </a:p>
          <a:p>
            <a:r>
              <a:rPr lang="en-US" dirty="0" smtClean="0"/>
              <a:t>There is waiting time</a:t>
            </a:r>
          </a:p>
          <a:p>
            <a:r>
              <a:rPr lang="en-US" dirty="0" smtClean="0"/>
              <a:t>Constant scope discussions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Do we have time to test after all alignments?</a:t>
            </a:r>
          </a:p>
          <a:p>
            <a:r>
              <a:rPr lang="en-US" dirty="0" smtClean="0"/>
              <a:t>How </a:t>
            </a:r>
            <a:r>
              <a:rPr lang="en-US" dirty="0"/>
              <a:t>do we plan the testing?</a:t>
            </a:r>
            <a:endParaRPr lang="en-US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76872"/>
            <a:ext cx="2129593" cy="2852936"/>
          </a:xfrm>
          <a:prstGeom prst="rect">
            <a:avLst/>
          </a:prstGeom>
        </p:spPr>
      </p:pic>
      <p:pic>
        <p:nvPicPr>
          <p:cNvPr id="1026" name="Picture 2" descr="C:\Users\marcvantveer\AppData\Local\Microsoft\Windows\Temporary Internet Files\Content.IE5\4A0M0KIK\MC9002979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24375" y="2940922"/>
            <a:ext cx="854687" cy="19748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approach - Changing gears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Enablers, what is helping a testers</a:t>
            </a:r>
          </a:p>
          <a:p>
            <a:r>
              <a:rPr lang="en-US" dirty="0"/>
              <a:t>Testers need to be </a:t>
            </a:r>
            <a:r>
              <a:rPr lang="en-US" dirty="0" smtClean="0"/>
              <a:t>flexible, deliver a service and have extra </a:t>
            </a:r>
            <a:r>
              <a:rPr lang="en-US" dirty="0"/>
              <a:t>skills</a:t>
            </a:r>
          </a:p>
          <a:p>
            <a:pPr lvl="1"/>
            <a:r>
              <a:rPr lang="en-US" dirty="0" smtClean="0"/>
              <a:t>Gears </a:t>
            </a:r>
            <a:r>
              <a:rPr lang="en-US" dirty="0"/>
              <a:t>in your head</a:t>
            </a:r>
          </a:p>
          <a:p>
            <a:pPr lvl="1"/>
            <a:r>
              <a:rPr lang="en-US" dirty="0"/>
              <a:t>Gears in your working methods</a:t>
            </a:r>
          </a:p>
          <a:p>
            <a:endParaRPr lang="en-US" dirty="0"/>
          </a:p>
        </p:txBody>
      </p:sp>
      <p:pic>
        <p:nvPicPr>
          <p:cNvPr id="5" name="Tijdelijke aanduiding voor inhoud 3" descr="changing g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29161" y="3335281"/>
            <a:ext cx="5291311" cy="297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6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1PPTDEFV1 1">
  <a:themeElements>
    <a:clrScheme name="Polteq">
      <a:dk1>
        <a:srgbClr val="231E60"/>
      </a:dk1>
      <a:lt1>
        <a:sysClr val="window" lastClr="FFFFFF"/>
      </a:lt1>
      <a:dk2>
        <a:srgbClr val="231E60"/>
      </a:dk2>
      <a:lt2>
        <a:srgbClr val="FFFFFF"/>
      </a:lt2>
      <a:accent1>
        <a:srgbClr val="6CAE44"/>
      </a:accent1>
      <a:accent2>
        <a:srgbClr val="E83E26"/>
      </a:accent2>
      <a:accent3>
        <a:srgbClr val="231E60"/>
      </a:accent3>
      <a:accent4>
        <a:srgbClr val="8064A2"/>
      </a:accent4>
      <a:accent5>
        <a:srgbClr val="4BACC6"/>
      </a:accent5>
      <a:accent6>
        <a:srgbClr val="F79646"/>
      </a:accent6>
      <a:hlink>
        <a:srgbClr val="231E60"/>
      </a:hlink>
      <a:folHlink>
        <a:srgbClr val="231E6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7168</TotalTime>
  <Words>848</Words>
  <Application>Microsoft Office PowerPoint</Application>
  <PresentationFormat>Diavoorstelling (4:3)</PresentationFormat>
  <Paragraphs>150</Paragraphs>
  <Slides>16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2001PPTDEFV1 1</vt:lpstr>
      <vt:lpstr>“Fast delivery on a slow train”</vt:lpstr>
      <vt:lpstr>Amsterdam Central Station</vt:lpstr>
      <vt:lpstr>Casus</vt:lpstr>
      <vt:lpstr>Problem definition</vt:lpstr>
      <vt:lpstr>Parallel development – no alignment</vt:lpstr>
      <vt:lpstr>Is alignment needed?</vt:lpstr>
      <vt:lpstr>What happens if ….?</vt:lpstr>
      <vt:lpstr>What makes it so complex for a tester?</vt:lpstr>
      <vt:lpstr>My approach - Changing gears</vt:lpstr>
      <vt:lpstr>What is helping a tester - enablers</vt:lpstr>
      <vt:lpstr>How many heartbeats can you handle?</vt:lpstr>
      <vt:lpstr>Combined release calendar</vt:lpstr>
      <vt:lpstr>Gears in your head </vt:lpstr>
      <vt:lpstr>Gears in your working methods</vt:lpstr>
      <vt:lpstr>Conclusion</vt:lpstr>
      <vt:lpstr>“Fast delivery on a slow train”</vt:lpstr>
    </vt:vector>
  </TitlesOfParts>
  <Company>Polteq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Polteq Presents: Eurostar 2010</dc:title>
  <dc:creator>Marc</dc:creator>
  <cp:lastModifiedBy>Veer, Marc van 't</cp:lastModifiedBy>
  <cp:revision>297</cp:revision>
  <dcterms:created xsi:type="dcterms:W3CDTF">2011-03-16T08:32:36Z</dcterms:created>
  <dcterms:modified xsi:type="dcterms:W3CDTF">2014-03-24T14:47:05Z</dcterms:modified>
</cp:coreProperties>
</file>