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67" r:id="rId4"/>
    <p:sldId id="292" r:id="rId5"/>
    <p:sldId id="291" r:id="rId6"/>
    <p:sldId id="268" r:id="rId7"/>
    <p:sldId id="270" r:id="rId8"/>
    <p:sldId id="271" r:id="rId9"/>
    <p:sldId id="290" r:id="rId10"/>
    <p:sldId id="274" r:id="rId11"/>
    <p:sldId id="293" r:id="rId12"/>
    <p:sldId id="305" r:id="rId13"/>
    <p:sldId id="260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9" r:id="rId22"/>
    <p:sldId id="300" r:id="rId23"/>
    <p:sldId id="301" r:id="rId24"/>
    <p:sldId id="302" r:id="rId25"/>
    <p:sldId id="304" r:id="rId26"/>
    <p:sldId id="303" r:id="rId27"/>
    <p:sldId id="299" r:id="rId28"/>
    <p:sldId id="306" r:id="rId29"/>
    <p:sldId id="295" r:id="rId30"/>
    <p:sldId id="284" r:id="rId31"/>
    <p:sldId id="297" r:id="rId32"/>
    <p:sldId id="263" r:id="rId3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54"/>
    <a:srgbClr val="0505BF"/>
    <a:srgbClr val="6082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3" autoAdjust="0"/>
    <p:restoredTop sz="98917" autoAdjust="0"/>
  </p:normalViewPr>
  <p:slideViewPr>
    <p:cSldViewPr>
      <p:cViewPr>
        <p:scale>
          <a:sx n="75" d="100"/>
          <a:sy n="75" d="100"/>
        </p:scale>
        <p:origin x="-50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B66A85-FC0C-4EC3-9FBF-D5D3C48EDB59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99BB80-B818-40D6-8E54-C12E18AC158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AF98E-7EFA-4D6E-9D88-45956D403D0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0A02C-47A3-4BF5-AF90-DFBAC174D1F2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DA748-5D1D-40CC-9865-2DA746839985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3BA0D-4EA3-4AF6-B371-B4C067EB7E92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321CE-403C-4C1C-AC46-F19A64749891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05E30-9162-4763-80C7-123AF3CBFEEE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804901-F0D0-48E1-B233-656CDE28420E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DD759-AB80-4C6C-9D88-1D109757870A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D0913-8CF7-4C38-BF3A-5D4EF02DE7B6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nl-B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38C5D-E87E-48DD-8DE0-13DEDB425C3A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B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55F734-9B5F-48F0-95D3-C81C2F564B1C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A12DE-C152-48C0-A0AA-3C9729AB8645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B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F6BEB5-7712-41ED-A87A-AAD522EB360A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nl-B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A8F87-3C67-4657-9F9C-67D626AD8F99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B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4E75C-C3BD-46DC-9E92-463796C90751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nl-B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DAF19-5722-4D39-B3D5-0F7A2B0EDB89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nl-B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D7597-B6A2-496A-8849-5E9D9BDE3946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nl-B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8EC66-AF03-4AE9-A0F3-4F28CD413A4B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nl-B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C6919-0C38-4A36-B069-DDE3F4BCC934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nl-B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323A6-35DB-480B-921E-D887EAF9D70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nl-B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D1D60-CA68-464A-A0D0-8125E6C80A6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nl-B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F18A0-9727-4EE1-9133-9A544A369754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80DDA-BBB8-4B29-9E71-9EC028FE951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B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A5FB3-1463-4FB4-BDC3-16A8D5257A0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nl-B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73B7A-82B5-4AAA-8445-85AC7CFC8A65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nl-B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7458F-2EAA-4333-9DE2-11E1F47EC43E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77053-E0B0-4C20-844C-1266AA30DF2B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D0E78-540A-455B-B0E8-1465F0596180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8B058-B7BE-4B2E-9139-0D3B1F4B37CB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322AD-28D2-4E16-866F-D29AFD6ADD8B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5B2E5-9726-4E8E-8E20-0A65EE29511D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4AF42-38CC-455C-88A9-FA74AE90AD6D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01B8-719F-49A1-BB9D-CA7BD261BD13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51A6-BBAF-4DE8-93D1-5E2327B6D14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00D7-BF9A-4B5C-B9F7-0EB494C62390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E48E-DD07-43DB-8195-15499A8354F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7AEF-3544-45B4-B2A5-02321BA1315B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CD49-4996-42B7-911D-5D2E7177C8C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74A2-AF1B-427A-9890-9FD96B9EB8B8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0A7B-41AE-4791-B92A-BF0DF218D49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0588-A2A3-466A-BFAD-DD21B18BEF97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05BB-A5A2-4ADF-863B-A493C30F370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1DBB-B276-4F35-9724-182E8782A101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5711-EC66-48E3-BCA8-A9D45552E56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D91-3962-408D-95A6-DCC81BE266D7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623C-1D6F-49FB-BF7F-47EF6F82EF9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15B63-A4ED-418D-AC7F-22AA0CD77445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4D5A-7FCD-4A16-88B0-31CAE730A72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EEF5-0387-4584-9104-1E50654520DF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C4EF-E0C7-4BC0-9178-76BB8181278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2FA5-23D8-4B4A-A6B4-E8FEDFE563A4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AFE4-5CE4-47FD-BAF2-F255C8BA7C9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DF6E-8EEB-42EA-AD53-058C37FA475D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6CE9-287B-49E7-B6DF-E81779F39BA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AB6FB-A5C6-4B82-802B-834A8FEC89BB}" type="datetimeFigureOut">
              <a:rPr lang="nl-BE"/>
              <a:pPr>
                <a:defRPr/>
              </a:pPr>
              <a:t>18/02/2011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15E937-B525-430C-8708-87A9FFDA1DC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hyperlink" Target="http://www.taaladvies.ne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hyperlink" Target="http://www.taaladvies.n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3.xml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1.xml"/><Relationship Id="rId5" Type="http://schemas.openxmlformats.org/officeDocument/2006/relationships/slide" Target="slide29.xml"/><Relationship Id="rId15" Type="http://schemas.openxmlformats.org/officeDocument/2006/relationships/slide" Target="slide28.xml"/><Relationship Id="rId10" Type="http://schemas.openxmlformats.org/officeDocument/2006/relationships/slide" Target="slide24.xml"/><Relationship Id="rId4" Type="http://schemas.openxmlformats.org/officeDocument/2006/relationships/slide" Target="slide27.xml"/><Relationship Id="rId9" Type="http://schemas.openxmlformats.org/officeDocument/2006/relationships/slide" Target="slide16.xml"/><Relationship Id="rId1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514475" y="3214688"/>
            <a:ext cx="6915150" cy="957262"/>
          </a:xfrm>
        </p:spPr>
        <p:txBody>
          <a:bodyPr/>
          <a:lstStyle/>
          <a:p>
            <a:pPr algn="l" eaLnBrk="1" hangingPunct="1"/>
            <a:r>
              <a:rPr lang="nl-BE" sz="4600" smtClean="0">
                <a:solidFill>
                  <a:srgbClr val="102954"/>
                </a:solidFill>
                <a:latin typeface="Arial" charset="0"/>
                <a:cs typeface="Arial" charset="0"/>
              </a:rPr>
              <a:t>TestNet 1</a:t>
            </a:r>
            <a:r>
              <a:rPr lang="nl-BE" sz="4600" baseline="30000" smtClean="0">
                <a:solidFill>
                  <a:srgbClr val="102954"/>
                </a:solidFill>
                <a:latin typeface="Arial" charset="0"/>
                <a:cs typeface="Arial" charset="0"/>
              </a:rPr>
              <a:t>e</a:t>
            </a:r>
            <a:r>
              <a:rPr lang="nl-BE" sz="4600" smtClean="0">
                <a:solidFill>
                  <a:srgbClr val="102954"/>
                </a:solidFill>
                <a:latin typeface="Arial" charset="0"/>
                <a:cs typeface="Arial" charset="0"/>
              </a:rPr>
              <a:t> hulp bij taal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28763" y="4500563"/>
            <a:ext cx="6115050" cy="1752600"/>
          </a:xfrm>
        </p:spPr>
        <p:txBody>
          <a:bodyPr/>
          <a:lstStyle/>
          <a:p>
            <a:pPr algn="l" eaLnBrk="1" hangingPunct="1"/>
            <a:r>
              <a:rPr lang="nl-BE" smtClean="0">
                <a:solidFill>
                  <a:srgbClr val="102954"/>
                </a:solidFill>
              </a:rPr>
              <a:t>Sietske van Waesberghe</a:t>
            </a:r>
          </a:p>
          <a:p>
            <a:pPr algn="l" eaLnBrk="1" hangingPunct="1"/>
            <a:r>
              <a:rPr lang="nl-BE" smtClean="0">
                <a:solidFill>
                  <a:srgbClr val="102954"/>
                </a:solidFill>
              </a:rPr>
              <a:t>15 februari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5000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BE" sz="3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D’s en t’s; voltooid deelwoorden</a:t>
            </a:r>
            <a:endParaRPr lang="nl-BE" sz="3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928813"/>
            <a:ext cx="8715375" cy="1285875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Langer maken om de –t of –d te horen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Het hek is gesmee</a:t>
            </a:r>
            <a:r>
              <a:rPr lang="nl-BE" sz="2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d		 </a:t>
            </a: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het gesme</a:t>
            </a:r>
            <a:r>
              <a:rPr lang="nl-BE" sz="2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d</a:t>
            </a: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e hek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Het werk wordt gemaak</a:t>
            </a:r>
            <a:r>
              <a:rPr lang="nl-BE" sz="2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</a:t>
            </a: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		 het gemaak</a:t>
            </a:r>
            <a:r>
              <a:rPr lang="nl-BE" sz="22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</a:t>
            </a: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e werk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BE" sz="2600" smtClean="0">
              <a:solidFill>
                <a:srgbClr val="6082AC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nl-BE" sz="2600" smtClean="0">
              <a:solidFill>
                <a:srgbClr val="6082AC"/>
              </a:solidFill>
              <a:latin typeface="Arial" charset="0"/>
              <a:cs typeface="Arial" charset="0"/>
            </a:endParaRPr>
          </a:p>
          <a:p>
            <a:pPr marL="914400" lvl="1" indent="-514350" eaLnBrk="1" hangingPunct="1">
              <a:buFont typeface="Arial" charset="0"/>
              <a:buNone/>
            </a:pPr>
            <a:endParaRPr lang="nl-BE" sz="2600" smtClean="0">
              <a:solidFill>
                <a:srgbClr val="6082AC"/>
              </a:solidFill>
              <a:latin typeface="Arial" charset="0"/>
              <a:cs typeface="Arial" charset="0"/>
            </a:endParaRPr>
          </a:p>
          <a:p>
            <a:pPr marL="914400" lvl="1" indent="-514350" eaLnBrk="1" hangingPunct="1">
              <a:buFont typeface="Arial" charset="0"/>
              <a:buNone/>
            </a:pPr>
            <a:endParaRPr lang="nl-BE" sz="2600" smtClean="0">
              <a:solidFill>
                <a:srgbClr val="6082AC"/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0" y="3929063"/>
            <a:ext cx="8715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nl-BE" sz="2600">
                <a:solidFill>
                  <a:schemeClr val="tx2"/>
                </a:solidFill>
                <a:cs typeface="Arial" charset="0"/>
              </a:rPr>
              <a:t>Bij </a:t>
            </a:r>
            <a:r>
              <a:rPr lang="nl-BE" sz="2600" b="1">
                <a:solidFill>
                  <a:schemeClr val="tx2"/>
                </a:solidFill>
                <a:cs typeface="Arial" charset="0"/>
              </a:rPr>
              <a:t>bijvoeglijk</a:t>
            </a:r>
            <a:r>
              <a:rPr lang="nl-BE" sz="2600">
                <a:solidFill>
                  <a:schemeClr val="tx2"/>
                </a:solidFill>
                <a:cs typeface="Arial" charset="0"/>
              </a:rPr>
              <a:t> gebruik van het voltooid deelwoord:</a:t>
            </a:r>
          </a:p>
          <a:p>
            <a:pPr marL="514350" indent="-514350"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chemeClr val="tx2"/>
              </a:solidFill>
              <a:cs typeface="Arial" charset="0"/>
            </a:endParaRP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endParaRPr lang="nl-BE" sz="2600">
              <a:solidFill>
                <a:srgbClr val="6082AC"/>
              </a:solidFill>
              <a:cs typeface="Arial" charset="0"/>
            </a:endParaRPr>
          </a:p>
          <a:p>
            <a:pPr marL="514350" indent="-514350">
              <a:spcBef>
                <a:spcPct val="20000"/>
              </a:spcBef>
              <a:buFont typeface="Calibri" pitchFamily="34" charset="0"/>
              <a:buAutoNum type="arabicPeriod"/>
            </a:pPr>
            <a:endParaRPr lang="nl-BE" sz="2600">
              <a:solidFill>
                <a:srgbClr val="6082AC"/>
              </a:solidFill>
              <a:cs typeface="Arial" charset="0"/>
            </a:endParaRPr>
          </a:p>
          <a:p>
            <a:pPr marL="914400" lvl="1" indent="-514350"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rgbClr val="6082AC"/>
              </a:solidFill>
              <a:cs typeface="Arial" charset="0"/>
            </a:endParaRPr>
          </a:p>
          <a:p>
            <a:pPr marL="914400" lvl="1" indent="-514350"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rgbClr val="6082AC"/>
              </a:solidFill>
              <a:cs typeface="Arial" charset="0"/>
            </a:endParaRPr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0" y="1357313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Char char="•"/>
            </a:pPr>
            <a:r>
              <a:rPr lang="nl-BE" sz="2600">
                <a:solidFill>
                  <a:schemeClr val="tx2"/>
                </a:solidFill>
                <a:cs typeface="Arial" charset="0"/>
              </a:rPr>
              <a:t>Bij</a:t>
            </a:r>
            <a:r>
              <a:rPr lang="nl-BE" sz="2600" b="1">
                <a:solidFill>
                  <a:schemeClr val="tx2"/>
                </a:solidFill>
                <a:cs typeface="Arial" charset="0"/>
              </a:rPr>
              <a:t> niet bijvoeglijk </a:t>
            </a:r>
            <a:r>
              <a:rPr lang="nl-BE" sz="2600">
                <a:solidFill>
                  <a:schemeClr val="tx2"/>
                </a:solidFill>
                <a:cs typeface="Arial" charset="0"/>
              </a:rPr>
              <a:t>gebruik van het voltooid deelwoord:</a:t>
            </a:r>
          </a:p>
          <a:p>
            <a:pPr marL="514350" indent="-514350">
              <a:spcBef>
                <a:spcPct val="20000"/>
              </a:spcBef>
            </a:pPr>
            <a:endParaRPr lang="nl-BE" sz="2600">
              <a:solidFill>
                <a:srgbClr val="6082AC"/>
              </a:solidFill>
              <a:cs typeface="Arial" charset="0"/>
            </a:endParaRPr>
          </a:p>
          <a:p>
            <a:pPr marL="914400" lvl="1" indent="-514350"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rgbClr val="6082AC"/>
              </a:solidFill>
              <a:cs typeface="Arial" charset="0"/>
            </a:endParaRPr>
          </a:p>
          <a:p>
            <a:pPr marL="914400" lvl="1" indent="-514350"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rgbClr val="6082AC"/>
              </a:solidFill>
              <a:cs typeface="Arial" charset="0"/>
            </a:endParaRPr>
          </a:p>
        </p:txBody>
      </p:sp>
      <p:sp>
        <p:nvSpPr>
          <p:cNvPr id="32774" name="Content Placeholder 2"/>
          <p:cNvSpPr txBox="1">
            <a:spLocks/>
          </p:cNvSpPr>
          <p:nvPr/>
        </p:nvSpPr>
        <p:spPr bwMode="auto">
          <a:xfrm>
            <a:off x="0" y="4500563"/>
            <a:ext cx="871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nl-BE" sz="2600" b="1">
                <a:solidFill>
                  <a:schemeClr val="tx2"/>
                </a:solidFill>
                <a:cs typeface="Arial" charset="0"/>
              </a:rPr>
              <a:t>Tip: </a:t>
            </a:r>
            <a:r>
              <a:rPr lang="nl-BE" sz="2600">
                <a:solidFill>
                  <a:schemeClr val="tx2"/>
                </a:solidFill>
                <a:cs typeface="Arial" charset="0"/>
              </a:rPr>
              <a:t>Medeklinker wordt alleen verdubbeld na een korte klinker met klemtoon:</a:t>
            </a:r>
          </a:p>
          <a:p>
            <a:pPr marL="514350" lvl="1" indent="-514350"/>
            <a:r>
              <a:rPr lang="nl-BE" sz="2200">
                <a:solidFill>
                  <a:schemeClr val="tx2"/>
                </a:solidFill>
                <a:cs typeface="Arial" charset="0"/>
              </a:rPr>
              <a:t>	De gewite muur (gew‘ie’te)	de gewitte muur</a:t>
            </a:r>
          </a:p>
          <a:p>
            <a:pPr marL="514350" lvl="1" indent="-514350"/>
            <a:r>
              <a:rPr lang="nl-BE" sz="2200">
                <a:solidFill>
                  <a:schemeClr val="tx2"/>
                </a:solidFill>
                <a:cs typeface="Arial" charset="0"/>
              </a:rPr>
              <a:t>	Het gerede kind (gere’ee’de)	het geredde kind</a:t>
            </a:r>
          </a:p>
          <a:p>
            <a:pPr marL="514350" indent="-514350"/>
            <a:endParaRPr lang="nl-BE" sz="26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" name="Actieknop: Introductiepagina 7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3714750" y="2928938"/>
            <a:ext cx="714375" cy="269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PIJL-RECHTS 9"/>
          <p:cNvSpPr/>
          <p:nvPr/>
        </p:nvSpPr>
        <p:spPr>
          <a:xfrm>
            <a:off x="3714750" y="3357563"/>
            <a:ext cx="714375" cy="2698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l" eaLnBrk="1" hangingPunct="1"/>
            <a:r>
              <a:rPr lang="nl-BE" sz="3400" smtClean="0">
                <a:solidFill>
                  <a:schemeClr val="bg1"/>
                </a:solidFill>
                <a:latin typeface="Arial" charset="0"/>
                <a:cs typeface="Arial" charset="0"/>
              </a:rPr>
              <a:t>Werkwoorden van vreemde herkomst</a:t>
            </a:r>
          </a:p>
        </p:txBody>
      </p:sp>
      <p:pic>
        <p:nvPicPr>
          <p:cNvPr id="34819" name="Tijdelijke aanduiding voor inhoud 3" descr="Googlen met Hans klok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214438"/>
            <a:ext cx="8001000" cy="5286375"/>
          </a:xfrm>
        </p:spPr>
      </p:pic>
      <p:sp>
        <p:nvSpPr>
          <p:cNvPr id="34820" name="Tekstvak 5"/>
          <p:cNvSpPr txBox="1">
            <a:spLocks noChangeArrowheads="1"/>
          </p:cNvSpPr>
          <p:nvPr/>
        </p:nvSpPr>
        <p:spPr bwMode="auto">
          <a:xfrm>
            <a:off x="1000125" y="1428750"/>
            <a:ext cx="692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tx2"/>
                </a:solidFill>
              </a:rPr>
              <a:t>Goochelen of googelen?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Tijdelijke aanduiding voor inhoud 3" descr="Hans Klok.bmp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28875" y="1143000"/>
            <a:ext cx="4000500" cy="5429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l" eaLnBrk="1" hangingPunct="1"/>
            <a:r>
              <a:rPr lang="nl-BE" sz="3400" smtClean="0">
                <a:solidFill>
                  <a:schemeClr val="bg1"/>
                </a:solidFill>
                <a:latin typeface="Arial" charset="0"/>
                <a:cs typeface="Arial" charset="0"/>
              </a:rPr>
              <a:t>Werkwoorden van vreemde herkomst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42875" y="1357313"/>
            <a:ext cx="9001125" cy="50720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tegenwoordige tijd</a:t>
            </a:r>
          </a:p>
          <a:p>
            <a:pPr algn="ctr" eaLnBrk="1" hangingPunct="1">
              <a:lnSpc>
                <a:spcPct val="8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Vervoegen als Nederlandse werkwoorden.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Witte boekje:					Groene boekje: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Ik google		(stam)			ik googel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Jij googlet		(stam + t)			jij googelt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Hij/zij googlet	(stam + t)			hij googelen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Wij googlen	(hele werkwoord)		wij googelen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Jullie googlen	(hele werkwoord)		jullie googelen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Zij googlen		(hele werkwoord)		zij googelen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Verander de zin; d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at heb ik opgezocht met google.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l" eaLnBrk="1" hangingPunct="1"/>
            <a:r>
              <a:rPr lang="nl-BE" sz="3400" smtClean="0">
                <a:solidFill>
                  <a:schemeClr val="bg1"/>
                </a:solidFill>
                <a:latin typeface="Arial" charset="0"/>
                <a:cs typeface="Arial" charset="0"/>
              </a:rPr>
              <a:t>Werkwoorden van vreemde herkomst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75"/>
            <a:ext cx="8929688" cy="50720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Verleden tijd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sz="28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nl-BE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Als de stam eindigt op een klinker (inclusief de y), krijgt de  verleden tijd –de(n).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Bingoën		</a:t>
            </a:r>
            <a:r>
              <a:rPr lang="nl-BE" sz="22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bingode</a:t>
            </a:r>
            <a:r>
              <a:rPr lang="nl-BE" sz="2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(n)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nl-BE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nl-BE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Als de stam eindigt op een klinker maar je hoort hem niet dan ‘T </a:t>
            </a:r>
            <a:r>
              <a:rPr lang="nl-BE" sz="26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KoFSCHiP</a:t>
            </a:r>
            <a:r>
              <a:rPr lang="nl-BE" sz="2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toepassen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Racen		race     (je hoort een –s)		racete(n)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0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Googlen</a:t>
            </a: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  <a:r>
              <a:rPr lang="nl-BE" sz="20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googel</a:t>
            </a: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(je hoort de –l)		</a:t>
            </a:r>
            <a:r>
              <a:rPr lang="nl-BE" sz="20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googelde</a:t>
            </a: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(n)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Als de stam eindigt op een medeklinker wordt ‘T </a:t>
            </a:r>
            <a:r>
              <a:rPr lang="nl-BE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KoFSCHiP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toegepast.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 </a:t>
            </a: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Checken		check		checkte(n)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 Downloaden		download	downloadde(n)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nl-BE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nl-BE" sz="2100" dirty="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sz="2100" dirty="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4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Woorden aan elkaar of los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143500"/>
          </a:xfrm>
        </p:spPr>
        <p:txBody>
          <a:bodyPr/>
          <a:lstStyle/>
          <a:p>
            <a:pPr marL="514350" indent="-514350" eaLnBrk="1" hangingPunct="1"/>
            <a:r>
              <a:rPr lang="nl-BE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Samenstelling aan elkaar schrijven als het mogelijk is behalve waar twee klinkers samen een klank kunnen vormen.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3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Radio-omroep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Arbeidstijdverkorting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Bevindingenregistratietool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BE" sz="3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BE" sz="30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Woorden aan elkaar of los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Samenstelling van </a:t>
            </a:r>
            <a:r>
              <a:rPr lang="nl-BE" sz="2800" i="1" smtClean="0">
                <a:solidFill>
                  <a:schemeClr val="tx2"/>
                </a:solidFill>
                <a:latin typeface="Arial" charset="0"/>
                <a:cs typeface="Arial" charset="0"/>
              </a:rPr>
              <a:t>er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BE" sz="2800" i="1" smtClean="0">
                <a:solidFill>
                  <a:schemeClr val="tx2"/>
                </a:solidFill>
                <a:latin typeface="Arial" charset="0"/>
                <a:cs typeface="Arial" charset="0"/>
              </a:rPr>
              <a:t>daar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BE" sz="2800" i="1" smtClean="0">
                <a:solidFill>
                  <a:schemeClr val="tx2"/>
                </a:solidFill>
                <a:latin typeface="Arial" charset="0"/>
                <a:cs typeface="Arial" charset="0"/>
              </a:rPr>
              <a:t>hier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nl-BE" sz="2800" i="1" smtClean="0">
                <a:solidFill>
                  <a:schemeClr val="tx2"/>
                </a:solidFill>
                <a:latin typeface="Arial" charset="0"/>
                <a:cs typeface="Arial" charset="0"/>
              </a:rPr>
              <a:t>waar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 met een voorzetsel worden aan elkaar geschreven.</a:t>
            </a:r>
          </a:p>
          <a:p>
            <a:pPr marL="514350" indent="-514350" algn="ctr" eaLnBrk="1" hangingPunct="1">
              <a:buFont typeface="Arial" charset="0"/>
              <a:buNone/>
            </a:pPr>
            <a:r>
              <a:rPr lang="nl-BE" sz="30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Eraan, daarvan, eroptegen, waarvandaan.</a:t>
            </a:r>
          </a:p>
          <a:p>
            <a:pPr marL="514350" indent="-514350" algn="ctr" eaLnBrk="1" hangingPunct="1"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/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Behalve als het voorzetsel hoort bij het woord dat erop volgt.</a:t>
            </a:r>
            <a:endParaRPr lang="nl-BE" sz="3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nl-BE" sz="30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Hierop wist hij niets meer te zeggen.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Hier op kantoor doen we dat anders.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BE" sz="30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Woorden aan elkaar of los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Los of aan elkaar heeft een andere betekenis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Ik ben tenslotte niet gek. 				         (toch)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Ten slotte stelde hij een ultimatum. 	     (aan het einde)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Dat ben ik tenminste niet van plan.		   (namelijk)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De yoghurt is ten minste houdbaar tot .. 	       (op zijn minst)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Teneinde het rapport tijdig klaar te hebben 		(om)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De film liep gelukkig snel ten einde	     (aan het einde)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Hoe groot is het tegoed?			      (positief saldo)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Daar voelt hij zich te goed voor		         (te goed zijn)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Een teveel aan informatie		 (zelfstandig naamwoord)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Ik heb voor dat te veel betaald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Woorden aan elkaar of los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79388" y="1571625"/>
            <a:ext cx="8785225" cy="4525963"/>
          </a:xfrm>
        </p:spPr>
        <p:txBody>
          <a:bodyPr/>
          <a:lstStyle/>
          <a:p>
            <a:pPr marL="514350" indent="-514350" eaLnBrk="1" hangingPunct="1"/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Als het voorzetsel bij het werkwoord hoort dan aan elkaar, anders niet.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Ik vind dat zij te laat opstaat.			        (opstaan)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Ik weet zeker dat hij erop staat haar toe te laten.	 (staan)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De kast waar de vaas op staat.				 (staan)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Laten we ervan uitgaan dat .. 			  (uitgaan van)</a:t>
            </a:r>
          </a:p>
          <a:p>
            <a:pPr marL="514350" indent="-514350" eaLnBrk="1" hangingPunct="1">
              <a:buFont typeface="Arial" charset="0"/>
              <a:buNone/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Hoofdletters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Aan het begin van de zin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U alleen als we hogere macht aanspreken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Alle aardrijkskundige namen en daarvan afgeleide vormen daarvan (Zuid-Amerikanen, Zuid-Amerikaans)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Namen van kerkelijke feestdagen (Kerst)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Namen van personen</a:t>
            </a: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42875" y="1557338"/>
            <a:ext cx="8858250" cy="48006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Afbeelding 18" descr="comic ms spellingscheck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214438"/>
            <a:ext cx="45005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Geen hoofdletters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4525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‘s Ochtends, ‘s Nachts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Dagen van de week en maanden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Windrichtingen tenzij ze voorkomen in geografische namen (Zuid-Engeland)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Begrippen waarvan we in de regel alleen de afkorting gebruiken (btw, mbo, gsm)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Afgeleiden van kerkelijke feestdagen (kerstvakantie)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Tussenletter -n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4668838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Nieuwe spelling sinds 1995.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Enkele voorbeelden: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Pannenkoek			pan </a:t>
            </a:r>
            <a:r>
              <a:rPr lang="nl-BE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(zelfstandig naamwoord)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		pannen </a:t>
            </a:r>
            <a:r>
              <a:rPr lang="nl-BE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(meervoud)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Beresterk			“beer” is waardebepalend voor “sterk”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Maneschijn, Koninginnedag	er is één maan, één koningin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Gedaanteverwisseling 		gedaante </a:t>
            </a:r>
            <a:r>
              <a:rPr lang="nl-BE" sz="1800" smtClean="0">
                <a:solidFill>
                  <a:schemeClr val="tx2"/>
                </a:solidFill>
                <a:latin typeface="Arial" charset="0"/>
                <a:cs typeface="Arial" charset="0"/>
              </a:rPr>
              <a:t>(eindigt op toonloze –e)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		gedaanten of gedaantes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Aspergesoep			geen meervoud op –n, alleen op -s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ctieknop: Introductiepagina 4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Tussenletter -s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5000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Nieuwe spelling sinds 1995.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pic>
        <p:nvPicPr>
          <p:cNvPr id="57348" name="Afbeelding 3" descr="fokke en sukke tussen -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2143125"/>
            <a:ext cx="44577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kstvak 4"/>
          <p:cNvSpPr txBox="1">
            <a:spLocks noChangeArrowheads="1"/>
          </p:cNvSpPr>
          <p:nvPr/>
        </p:nvSpPr>
        <p:spPr bwMode="auto">
          <a:xfrm>
            <a:off x="142875" y="2286000"/>
            <a:ext cx="5715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nl-BE" sz="2400" b="1">
                <a:solidFill>
                  <a:schemeClr val="tx2"/>
                </a:solidFill>
                <a:cs typeface="Arial" charset="0"/>
              </a:rPr>
              <a:t>Tip:</a:t>
            </a:r>
            <a:r>
              <a:rPr lang="nl-BE" sz="2400">
                <a:solidFill>
                  <a:schemeClr val="tx2"/>
                </a:solidFill>
                <a:cs typeface="Arial" charset="0"/>
              </a:rPr>
              <a:t> Als je een –s hoort, schrijf je een –s.</a:t>
            </a:r>
          </a:p>
        </p:txBody>
      </p:sp>
      <p:sp>
        <p:nvSpPr>
          <p:cNvPr id="57350" name="Tekstvak 5"/>
          <p:cNvSpPr txBox="1">
            <a:spLocks noChangeArrowheads="1"/>
          </p:cNvSpPr>
          <p:nvPr/>
        </p:nvSpPr>
        <p:spPr bwMode="auto">
          <a:xfrm>
            <a:off x="214313" y="3286125"/>
            <a:ext cx="44291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nl-BE" sz="2400" b="1">
                <a:solidFill>
                  <a:schemeClr val="tx2"/>
                </a:solidFill>
                <a:cs typeface="Arial" charset="0"/>
              </a:rPr>
              <a:t>Groene boekje:</a:t>
            </a:r>
          </a:p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Spellingregel</a:t>
            </a:r>
          </a:p>
          <a:p>
            <a:pPr marL="514350" indent="-514350">
              <a:lnSpc>
                <a:spcPct val="90000"/>
              </a:lnSpc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Tijdverschil</a:t>
            </a:r>
          </a:p>
          <a:p>
            <a:pPr marL="514350" indent="-514350">
              <a:lnSpc>
                <a:spcPct val="90000"/>
              </a:lnSpc>
            </a:pPr>
            <a:endParaRPr lang="nl-BE" sz="2400">
              <a:solidFill>
                <a:schemeClr val="tx2"/>
              </a:solidFill>
              <a:cs typeface="Arial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nl-BE" sz="2400" b="1">
                <a:solidFill>
                  <a:schemeClr val="tx2"/>
                </a:solidFill>
                <a:cs typeface="Arial" charset="0"/>
              </a:rPr>
              <a:t>Witte boekje:</a:t>
            </a:r>
          </a:p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Spellingsregel</a:t>
            </a:r>
          </a:p>
          <a:p>
            <a:pPr marL="514350" indent="-514350">
              <a:lnSpc>
                <a:spcPct val="90000"/>
              </a:lnSpc>
              <a:buFont typeface="Arial" charset="0"/>
              <a:buNone/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Tijdsverschil</a:t>
            </a:r>
            <a:endParaRPr lang="nl-NL" sz="2400"/>
          </a:p>
        </p:txBody>
      </p:sp>
      <p:sp>
        <p:nvSpPr>
          <p:cNvPr id="7" name="Actieknop: Introductiepagina 6">
            <a:hlinkClick r:id="rId5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Dat / wat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9358313" cy="48577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Google dat / wat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resultaat; op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www.taaladvies.net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wordt uitleg gegeven.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“Wat” komt na </a:t>
            </a: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alles</a:t>
            </a: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al</a:t>
            </a: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veel</a:t>
            </a: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iets</a:t>
            </a: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niets: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2000" i="1" smtClean="0">
                <a:solidFill>
                  <a:schemeClr val="tx2"/>
                </a:solidFill>
                <a:latin typeface="Arial" charset="0"/>
                <a:cs typeface="Arial" charset="0"/>
              </a:rPr>
              <a:t>alles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nl-NL" sz="2000" i="1" smtClean="0">
                <a:solidFill>
                  <a:schemeClr val="tx2"/>
                </a:solidFill>
                <a:latin typeface="Arial" charset="0"/>
                <a:cs typeface="Arial" charset="0"/>
              </a:rPr>
              <a:t>wat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nl-NL" sz="2000" i="1" smtClean="0">
                <a:solidFill>
                  <a:schemeClr val="tx2"/>
                </a:solidFill>
                <a:latin typeface="Arial" charset="0"/>
                <a:cs typeface="Arial" charset="0"/>
              </a:rPr>
              <a:t>hierover geschreven is;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“Wat” komt na een overtreffende trap: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Dit is het mooiste </a:t>
            </a:r>
            <a:r>
              <a:rPr lang="nl-NL" sz="2000" i="1" smtClean="0">
                <a:solidFill>
                  <a:schemeClr val="tx2"/>
                </a:solidFill>
                <a:latin typeface="Arial" charset="0"/>
                <a:cs typeface="Arial" charset="0"/>
              </a:rPr>
              <a:t>wat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 ik gezien heb;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“Wat” als het naar een hele zin verwijst: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Hij kwam dikwijls op bezoek, </a:t>
            </a:r>
            <a:r>
              <a:rPr lang="nl-NL" sz="2000" i="1" smtClean="0">
                <a:solidFill>
                  <a:schemeClr val="tx2"/>
                </a:solidFill>
                <a:latin typeface="Arial" charset="0"/>
                <a:cs typeface="Arial" charset="0"/>
              </a:rPr>
              <a:t>wat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 we zeer op prijs stelden;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2"/>
              </a:buClr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“Dat” verwijst naar een onzijdig zelfstandig naamwoord (het-woord):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2"/>
              </a:buClr>
              <a:buFont typeface="Arial" charset="0"/>
              <a:buNone/>
            </a:pPr>
            <a:r>
              <a:rPr lang="nl-NL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Het boek dat ik lees.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5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Leestekens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858250" cy="4929187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Tips: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Gebruik bij lange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  <a:hlinkClick r:id="rId4" action="ppaction://hlinksldjump"/>
              </a:rPr>
              <a:t>zinnen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een punt i.p.v. een komma.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Lees de zinnen hardop.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Leesteken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Gebruik bij: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Komma	 leesbaar maken van de zin: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		 </a:t>
            </a: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Je mag, als je tijd hebt, best meetesten.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 Jan zei, dat hij niet ging.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Dubbele punt	 een aankondiging, opsomming: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		</a:t>
            </a: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 Jan zei: “Ik ga niet”.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 Je kan alles meenemen: een pen, papier, agenda.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Leestekens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9072563" cy="478631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Leesteken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	</a:t>
            </a: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Gebruik bij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Puntkomma		als vervanging van verbindende woorden als 			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en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, 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maar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want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			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Aanhalingsteken	een citaat, een niet letterlijk te nemen 				woord of ironie, de introductie van een 				nieuw begrip;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	Hij zei “dit is een bevinding”.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	Agile stopt de ”oorlog” tussen ontwikkelaars en 				testers.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Weglatingsteken	voorkomen van herhaling van een deel 				van een woord;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		zon- en feestdagen (dagen vervangen door ‘–’).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			</a:t>
            </a: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Jou / jouw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4525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Google jou / jouw. 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Resultaat; op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www.taaladvies.net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wordt uitleg gegeven.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Onderwerp	object		bezittelijk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Ik			mij		mijn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Jij			jou		jouw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Hij			hem		zijn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Zij			haar		haar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Wij			ons		ons/onze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Jullie		jullie		jullie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Zij			hun</a:t>
            </a: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(hen, ze)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hun</a:t>
            </a:r>
          </a:p>
        </p:txBody>
      </p:sp>
      <p:sp>
        <p:nvSpPr>
          <p:cNvPr id="4" name="Actieknop: Introductiepagina 3">
            <a:hlinkClick r:id="rId5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stijl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715375" cy="51435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Tips: 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Wees consequent in de gekozen stijl (actief, zakelijk, informeel, wervend, ambtelijk, instructief, poëtisch).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Pas stijlbreuk alleen toe om een bepaald effect te bereiken.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4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Als / dan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715375" cy="51435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</a:pPr>
            <a:endParaRPr lang="nl-BE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“Als” gebruik je zodra er 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zo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of 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even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staat: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net zo groot als, bijna zo klein als, niet zo vlug als, even groot als;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“Als” gebruik ja bij </a:t>
            </a:r>
            <a:r>
              <a:rPr lang="nl-BE" sz="2400" i="1" smtClean="0">
                <a:solidFill>
                  <a:schemeClr val="tx2"/>
                </a:solidFill>
                <a:latin typeface="Arial" charset="0"/>
                <a:cs typeface="Arial" charset="0"/>
              </a:rPr>
              <a:t>hetzelfde/dezelfde</a:t>
            </a: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dezelfde hoeveelheid als;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“Dan” gebruik je bij de vergrotende trap: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groter dan, kleiner dan, beter dan, meer dan.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9637" name="Afbeelding 5" descr="scrabble 2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929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Grammatica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357688" y="1571625"/>
            <a:ext cx="4786312" cy="135731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Tips: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Lees de zin hardop.</a:t>
            </a:r>
          </a:p>
          <a:p>
            <a:pPr marL="514350" indent="-514350" eaLnBrk="1" hangingPunct="1">
              <a:lnSpc>
                <a:spcPct val="9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Maak de zin niet te lang.</a:t>
            </a: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pic>
        <p:nvPicPr>
          <p:cNvPr id="71684" name="Afbeelding 4" descr="190907_troonredeper_114555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428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kstvak 5"/>
          <p:cNvSpPr txBox="1">
            <a:spLocks noChangeArrowheads="1"/>
          </p:cNvSpPr>
          <p:nvPr/>
        </p:nvSpPr>
        <p:spPr bwMode="auto">
          <a:xfrm>
            <a:off x="2000250" y="6286500"/>
            <a:ext cx="21431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900"/>
              <a:t>NRC handelsblad 18 september 2007</a:t>
            </a:r>
          </a:p>
        </p:txBody>
      </p:sp>
      <p:sp>
        <p:nvSpPr>
          <p:cNvPr id="7" name="Actieknop: Introductiepagina 6">
            <a:hlinkClick r:id="rId5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Actieknop: Terug 7">
            <a:hlinkClick r:id="" action="ppaction://hlinkshowjump?jump=lastslideviewed" highlightClick="1"/>
          </p:cNvPr>
          <p:cNvSpPr/>
          <p:nvPr/>
        </p:nvSpPr>
        <p:spPr>
          <a:xfrm>
            <a:off x="8143875" y="6215063"/>
            <a:ext cx="214313" cy="2571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42875" y="1557338"/>
            <a:ext cx="8858250" cy="48006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39975" y="1628775"/>
            <a:ext cx="4537075" cy="42481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643438" y="1628775"/>
            <a:ext cx="0" cy="424815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339975" y="3789363"/>
            <a:ext cx="4537075" cy="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71875" y="61436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Voorkombaarheid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10800000">
            <a:off x="1571625" y="3000375"/>
            <a:ext cx="4619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Opvallendheid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86000" y="585787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makkelijk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286500" y="5857875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moeilijk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 rot="10800000">
            <a:off x="1928813" y="1500188"/>
            <a:ext cx="4000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erg opvallend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 rot="10800000">
            <a:off x="1928813" y="4643438"/>
            <a:ext cx="400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niet opvallend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059113" y="4508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3300"/>
                </a:solidFill>
              </a:rPr>
              <a:t>Stom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987675" y="2133600"/>
            <a:ext cx="100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3300"/>
                </a:solidFill>
              </a:rPr>
              <a:t>Erg stom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72063" y="23574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3300"/>
                </a:solidFill>
              </a:rPr>
              <a:t>Jammer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786313" y="45720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3300"/>
                </a:solidFill>
              </a:rPr>
              <a:t>Tolereerbaar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sPellingRisicoAnalyse</a:t>
            </a:r>
            <a:endParaRPr lang="nl-BE" sz="34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Algemene tips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47148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Review alleen op </a:t>
            </a: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  <a:hlinkClick r:id="rId4" action="ppaction://hlinksldjump"/>
              </a:rPr>
              <a:t>spelling</a:t>
            </a:r>
            <a:endParaRPr lang="nl-BE" sz="28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Collegiale review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Spellingscontroletool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www.taaluniversum.org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http://woordenlijst.org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www.taaladvies.net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www.beterspellen.nl  (dagelijkse test)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www.onzetaal.nl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Dikke van Dale</a:t>
            </a:r>
          </a:p>
          <a:p>
            <a:pPr marL="514350" indent="-514350" eaLnBrk="1" hangingPunct="1">
              <a:lnSpc>
                <a:spcPct val="80000"/>
              </a:lnSpc>
              <a:buFontTx/>
              <a:buChar char="-"/>
            </a:pPr>
            <a:r>
              <a:rPr lang="nl-BE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Groene boekje / witte boekje</a:t>
            </a: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pic>
        <p:nvPicPr>
          <p:cNvPr id="73732" name="Afbeelding 3" descr="Groene boekje 2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714875"/>
            <a:ext cx="2000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  <a:latin typeface="Arial" charset="0"/>
                <a:cs typeface="Arial" charset="0"/>
              </a:rPr>
              <a:t>Woordbeeld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43913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marL="514350" indent="-514350" eaLnBrk="1" hangingPunct="1">
              <a:lnSpc>
                <a:spcPct val="80000"/>
              </a:lnSpc>
              <a:buFont typeface="Arial" charset="0"/>
              <a:buNone/>
            </a:pPr>
            <a:endParaRPr lang="nl-BE" sz="2800" smtClean="0">
              <a:solidFill>
                <a:srgbClr val="102954"/>
              </a:solidFill>
              <a:latin typeface="Arial" charset="0"/>
              <a:cs typeface="Arial" charset="0"/>
            </a:endParaRPr>
          </a:p>
        </p:txBody>
      </p:sp>
      <p:pic>
        <p:nvPicPr>
          <p:cNvPr id="75780" name="Afbeelding 4" descr="woordbeel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214438"/>
            <a:ext cx="76438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eknop: Terug 5">
            <a:hlinkClick r:id="" action="ppaction://hlinkshowjump?jump=lastslideviewed" highlightClick="1"/>
          </p:cNvPr>
          <p:cNvSpPr/>
          <p:nvPr/>
        </p:nvSpPr>
        <p:spPr>
          <a:xfrm>
            <a:off x="8429625" y="6215063"/>
            <a:ext cx="214313" cy="2571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28625" y="3643313"/>
            <a:ext cx="8229600" cy="1143000"/>
          </a:xfrm>
        </p:spPr>
        <p:txBody>
          <a:bodyPr/>
          <a:lstStyle/>
          <a:p>
            <a:pPr eaLnBrk="1" hangingPunct="1"/>
            <a:r>
              <a:rPr lang="nl-BE" smtClean="0">
                <a:solidFill>
                  <a:srgbClr val="102954"/>
                </a:solidFill>
                <a:latin typeface="Arial" charset="0"/>
                <a:cs typeface="Arial" charset="0"/>
              </a:rPr>
              <a:t>Bedankt voor uw aandacht!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600450" y="5643563"/>
            <a:ext cx="5186363" cy="69691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nl-BE" smtClean="0">
                <a:solidFill>
                  <a:srgbClr val="6082AC"/>
                </a:solidFill>
                <a:latin typeface="Arial" charset="0"/>
                <a:cs typeface="Arial" charset="0"/>
              </a:rPr>
              <a:t>info@testnet.org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643938" cy="5072062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Opvallende spellingfouten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339975" y="1628775"/>
            <a:ext cx="4537075" cy="42481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4643438" y="1628775"/>
            <a:ext cx="0" cy="424815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339975" y="3789363"/>
            <a:ext cx="4537075" cy="0"/>
          </a:xfrm>
          <a:prstGeom prst="line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571875" y="6143625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Voorkombaarheid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286000" y="585787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makkelijk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286500" y="5857875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moeilijk</a:t>
            </a:r>
          </a:p>
        </p:txBody>
      </p:sp>
      <p:sp>
        <p:nvSpPr>
          <p:cNvPr id="20490" name="Text Box 21"/>
          <p:cNvSpPr txBox="1">
            <a:spLocks noChangeArrowheads="1"/>
          </p:cNvSpPr>
          <p:nvPr/>
        </p:nvSpPr>
        <p:spPr bwMode="auto">
          <a:xfrm>
            <a:off x="3059113" y="45085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9966"/>
                </a:solidFill>
              </a:rPr>
              <a:t>Stom</a:t>
            </a:r>
          </a:p>
        </p:txBody>
      </p:sp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2987675" y="2133600"/>
            <a:ext cx="100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9966"/>
                </a:solidFill>
              </a:rPr>
              <a:t>Erg stom</a:t>
            </a:r>
          </a:p>
        </p:txBody>
      </p:sp>
      <p:sp>
        <p:nvSpPr>
          <p:cNvPr id="20492" name="Text Box 23"/>
          <p:cNvSpPr txBox="1">
            <a:spLocks noChangeArrowheads="1"/>
          </p:cNvSpPr>
          <p:nvPr/>
        </p:nvSpPr>
        <p:spPr bwMode="auto">
          <a:xfrm>
            <a:off x="5072063" y="235743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9966"/>
                </a:solidFill>
              </a:rPr>
              <a:t>Jammer</a:t>
            </a:r>
          </a:p>
        </p:txBody>
      </p:sp>
      <p:sp>
        <p:nvSpPr>
          <p:cNvPr id="20493" name="Text Box 24"/>
          <p:cNvSpPr txBox="1">
            <a:spLocks noChangeArrowheads="1"/>
          </p:cNvSpPr>
          <p:nvPr/>
        </p:nvSpPr>
        <p:spPr bwMode="auto">
          <a:xfrm>
            <a:off x="4786313" y="45720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2400">
                <a:solidFill>
                  <a:srgbClr val="FF9966"/>
                </a:solidFill>
              </a:rPr>
              <a:t>Tolereerbaar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286500" y="378618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4" action="ppaction://hlinksldjump"/>
              </a:rPr>
              <a:t>Stijl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5500688" y="292893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5" action="ppaction://hlinksldjump"/>
              </a:rPr>
              <a:t>Grammatica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1" name="Tekstvak 30"/>
          <p:cNvSpPr txBox="1">
            <a:spLocks noChangeArrowheads="1"/>
          </p:cNvSpPr>
          <p:nvPr/>
        </p:nvSpPr>
        <p:spPr bwMode="auto">
          <a:xfrm>
            <a:off x="2357438" y="1714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6" action="ppaction://hlinksldjump"/>
              </a:rPr>
              <a:t>d’s en t’s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2" name="Tekstvak 31"/>
          <p:cNvSpPr txBox="1">
            <a:spLocks noChangeArrowheads="1"/>
          </p:cNvSpPr>
          <p:nvPr/>
        </p:nvSpPr>
        <p:spPr bwMode="auto">
          <a:xfrm>
            <a:off x="2357438" y="51435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0505BF"/>
                </a:solidFill>
                <a:hlinkClick r:id="rId7" action="ppaction://hlinksldjump"/>
              </a:rPr>
              <a:t>Vreemde werkwoorden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3" name="Tekstvak 32"/>
          <p:cNvSpPr txBox="1">
            <a:spLocks noChangeArrowheads="1"/>
          </p:cNvSpPr>
          <p:nvPr/>
        </p:nvSpPr>
        <p:spPr bwMode="auto">
          <a:xfrm>
            <a:off x="4286250" y="40719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8" action="ppaction://hlinksldjump"/>
              </a:rPr>
              <a:t>Tussenletter -s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3786188" y="21431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0505BF"/>
                </a:solidFill>
                <a:hlinkClick r:id="rId9" action="ppaction://hlinksldjump"/>
              </a:rPr>
              <a:t>Aaneengeschreven woorden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5" name="Tekstvak 34"/>
          <p:cNvSpPr txBox="1">
            <a:spLocks noChangeArrowheads="1"/>
          </p:cNvSpPr>
          <p:nvPr/>
        </p:nvSpPr>
        <p:spPr bwMode="auto">
          <a:xfrm>
            <a:off x="2500313" y="3929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10" action="ppaction://hlinksldjump"/>
              </a:rPr>
              <a:t>Leestekens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6" name="Tekstvak 35"/>
          <p:cNvSpPr txBox="1">
            <a:spLocks noChangeArrowheads="1"/>
          </p:cNvSpPr>
          <p:nvPr/>
        </p:nvSpPr>
        <p:spPr bwMode="auto">
          <a:xfrm>
            <a:off x="3500438" y="29289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11" action="ppaction://hlinksldjump"/>
              </a:rPr>
              <a:t>Tussenletter -n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7" name="Tekstvak 36"/>
          <p:cNvSpPr txBox="1">
            <a:spLocks noChangeArrowheads="1"/>
          </p:cNvSpPr>
          <p:nvPr/>
        </p:nvSpPr>
        <p:spPr bwMode="auto">
          <a:xfrm>
            <a:off x="2500313" y="33575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12" action="ppaction://hlinksldjump"/>
              </a:rPr>
              <a:t>Hoofdletters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8" name="Tekstvak 37"/>
          <p:cNvSpPr txBox="1">
            <a:spLocks noChangeArrowheads="1"/>
          </p:cNvSpPr>
          <p:nvPr/>
        </p:nvSpPr>
        <p:spPr bwMode="auto">
          <a:xfrm>
            <a:off x="4357688" y="33575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13" action="ppaction://hlinksldjump"/>
              </a:rPr>
              <a:t>Dat / wat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 rot="10800000">
            <a:off x="1571625" y="3000375"/>
            <a:ext cx="4619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Opvallendheid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 rot="10800000">
            <a:off x="1928813" y="1500188"/>
            <a:ext cx="4000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erg opvallend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 rot="10800000">
            <a:off x="1928813" y="4643438"/>
            <a:ext cx="400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niet opvallend</a:t>
            </a:r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3857625" y="47148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505BF"/>
                </a:solidFill>
                <a:hlinkClick r:id="rId14" action="ppaction://hlinksldjump"/>
              </a:rPr>
              <a:t>Jou / jouw</a:t>
            </a:r>
            <a:endParaRPr lang="nl-NL">
              <a:solidFill>
                <a:srgbClr val="0505BF"/>
              </a:solidFill>
            </a:endParaRP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2714625" y="25717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hlinkClick r:id="rId15" action="ppaction://hlinksldjump"/>
              </a:rPr>
              <a:t>Als /dan</a:t>
            </a: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6" grpId="0"/>
      <p:bldP spid="37" grpId="0"/>
      <p:bldP spid="38" grpId="0"/>
      <p:bldP spid="4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42875" y="1557338"/>
            <a:ext cx="8858250" cy="4800600"/>
          </a:xfrm>
        </p:spPr>
        <p:txBody>
          <a:bodyPr/>
          <a:lstStyle/>
          <a:p>
            <a:pPr eaLnBrk="1" hangingPunct="1"/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-dt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is alleen een spellingkwestie in de t.t. en als de stam op een –d eindigt.</a:t>
            </a:r>
            <a:endParaRPr lang="nl-BE" sz="26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Stam + t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 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Vervang werkwoord door een werkwoord waarvan de stam niet eindigt op een –t of -d.</a:t>
            </a: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ik word			(stam)	ik loop	</a:t>
            </a:r>
          </a:p>
          <a:p>
            <a:pPr lvl="1" eaLnBrk="1" hangingPunct="1"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jij wordt			(stam + t)	jij loopt </a:t>
            </a:r>
          </a:p>
          <a:p>
            <a:pPr lvl="1" eaLnBrk="1" hangingPunct="1"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hij/zij wordt		(stam + t)	hij/zij loopt</a:t>
            </a:r>
          </a:p>
          <a:p>
            <a:pPr lvl="1" eaLnBrk="1" hangingPunct="1"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wij/jullie/zij worden	(hele ww.)	wij/jullie/zij lopen</a:t>
            </a: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D’s en t’s; tegenwoordige tijd </a:t>
            </a: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686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Als je/jij achter het werkwoord staat wordt de stam van het werkwoord gebruikt.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Tip: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Vervang je door jij. De zin moet dan nog kloppen.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200" smtClean="0">
                <a:solidFill>
                  <a:schemeClr val="tx2"/>
                </a:solidFill>
                <a:latin typeface="Arial" charset="0"/>
                <a:cs typeface="Arial" charset="0"/>
              </a:rPr>
              <a:t>			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			Klopt: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Word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je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vader?			Word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jij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vader?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Loop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je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naar huis?		Loop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jij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naar huis?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						Klopt niet: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Wordt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je vader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opa?		Word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jij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vader opa?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Loopt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je vader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naar huis?	Loopt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jij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vader naar huis?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D’s en t’s; tegenwoordige tijd </a:t>
            </a:r>
          </a:p>
        </p:txBody>
      </p:sp>
      <p:sp>
        <p:nvSpPr>
          <p:cNvPr id="4" name="Actieknop: Introductiepagina 3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Tips:</a:t>
            </a:r>
          </a:p>
          <a:p>
            <a:pPr marL="457200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Pas de regel van 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4" action="ppaction://hlinksldjump"/>
              </a:rPr>
              <a:t>‘T </a:t>
            </a:r>
            <a:r>
              <a:rPr lang="nl-BE" sz="2400" dirty="0" err="1" smtClean="0">
                <a:solidFill>
                  <a:schemeClr val="tx2"/>
                </a:solidFill>
                <a:latin typeface="Arial" charset="0"/>
                <a:cs typeface="Arial" charset="0"/>
                <a:hlinkClick r:id="rId4" action="ppaction://hlinksldjump"/>
              </a:rPr>
              <a:t>KoFSCHiP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4" action="ppaction://hlinksldjump"/>
              </a:rPr>
              <a:t> 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toe.</a:t>
            </a:r>
          </a:p>
          <a:p>
            <a:pPr marL="457200" indent="-457200" eaLnBrk="1" hangingPunct="1">
              <a:lnSpc>
                <a:spcPct val="80000"/>
              </a:lnSpc>
              <a:buFontTx/>
              <a:buChar char="-"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Gebruik als voorbeeld altijd fietsen of rennen waarbij je goed hoort wat er gebeurt.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BE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ww</a:t>
            </a:r>
            <a:r>
              <a:rPr lang="nl-BE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		stam		t.t.		</a:t>
            </a:r>
            <a:r>
              <a:rPr lang="nl-BE" sz="2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v.t</a:t>
            </a:r>
            <a:r>
              <a:rPr lang="nl-BE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Maken	maak		Ik maak	ik maakte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Fietsen	fiets		jij fietst	jij fietste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Testen		test		wij testen	wij 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5" action="ppaction://hlinksldjump"/>
              </a:rPr>
              <a:t>testten</a:t>
            </a:r>
            <a:endParaRPr lang="nl-BE" sz="2400" dirty="0" smtClean="0">
              <a:solidFill>
                <a:srgbClr val="6082A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Landen	land		hij landt	hij landde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Verhuizen	verhui</a:t>
            </a:r>
            <a:r>
              <a:rPr lang="nl-BE" sz="2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ik verhuis	ik verhuisde</a:t>
            </a:r>
            <a:endParaRPr lang="nl-BE" sz="2400" dirty="0" smtClean="0">
              <a:solidFill>
                <a:srgbClr val="102954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Beloven	Belo</a:t>
            </a:r>
            <a:r>
              <a:rPr lang="nl-BE" sz="24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of</a:t>
            </a:r>
            <a:r>
              <a:rPr lang="nl-BE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		zij belooft	zij beloofde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D’s en t’s; verleden tijd </a:t>
            </a:r>
          </a:p>
        </p:txBody>
      </p:sp>
      <p:sp>
        <p:nvSpPr>
          <p:cNvPr id="4" name="Actieknop: Introductiepagina 3">
            <a:hlinkClick r:id="rId6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44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l-BE" sz="26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Gisteren na de lunch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fiets</a:t>
            </a:r>
            <a:r>
              <a:rPr lang="nl-BE" sz="26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ten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 we nog zonder problemen, nu hebben we een showstopper en kunnen we niet meer </a:t>
            </a:r>
            <a:r>
              <a:rPr lang="nl-BE" sz="2600" i="1" smtClean="0">
                <a:solidFill>
                  <a:schemeClr val="tx2"/>
                </a:solidFill>
                <a:latin typeface="Arial" charset="0"/>
                <a:cs typeface="Arial" charset="0"/>
              </a:rPr>
              <a:t>fiets</a:t>
            </a:r>
            <a:r>
              <a:rPr lang="nl-BE" sz="26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en</a:t>
            </a:r>
            <a:r>
              <a:rPr lang="nl-BE" sz="2600" smtClean="0">
                <a:solidFill>
                  <a:schemeClr val="tx2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0063" y="3500438"/>
            <a:ext cx="82296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nl-BE" sz="2600">
              <a:solidFill>
                <a:schemeClr val="tx2"/>
              </a:solidFill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nl-BE" sz="2600">
                <a:solidFill>
                  <a:schemeClr val="tx2"/>
                </a:solidFill>
                <a:cs typeface="Arial" charset="0"/>
              </a:rPr>
              <a:t>Gisteren na de lunch </a:t>
            </a:r>
            <a:r>
              <a:rPr lang="nl-BE" sz="2600" i="1">
                <a:solidFill>
                  <a:schemeClr val="tx2"/>
                </a:solidFill>
                <a:cs typeface="Arial" charset="0"/>
              </a:rPr>
              <a:t>test</a:t>
            </a:r>
            <a:r>
              <a:rPr lang="nl-BE" sz="2600" b="1" i="1">
                <a:solidFill>
                  <a:schemeClr val="tx2"/>
                </a:solidFill>
                <a:cs typeface="Arial" charset="0"/>
              </a:rPr>
              <a:t>ten</a:t>
            </a:r>
            <a:r>
              <a:rPr lang="nl-BE" sz="2600">
                <a:solidFill>
                  <a:schemeClr val="tx2"/>
                </a:solidFill>
                <a:cs typeface="Arial" charset="0"/>
              </a:rPr>
              <a:t> we nog zonder problemen, nu hebben we een showstopper en kunnen we niet meer </a:t>
            </a:r>
            <a:r>
              <a:rPr lang="nl-BE" sz="2600" i="1">
                <a:solidFill>
                  <a:schemeClr val="tx2"/>
                </a:solidFill>
                <a:cs typeface="Arial" charset="0"/>
              </a:rPr>
              <a:t>test</a:t>
            </a:r>
            <a:r>
              <a:rPr lang="nl-BE" sz="2600" b="1" i="1">
                <a:solidFill>
                  <a:schemeClr val="tx2"/>
                </a:solidFill>
                <a:cs typeface="Arial" charset="0"/>
              </a:rPr>
              <a:t>en</a:t>
            </a:r>
            <a:r>
              <a:rPr lang="nl-BE" sz="2600">
                <a:solidFill>
                  <a:schemeClr val="tx2"/>
                </a:solidFill>
                <a:cs typeface="Arial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42938"/>
            <a:ext cx="9144000" cy="5715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D’s en t’s; </a:t>
            </a: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voorbeeld </a:t>
            </a:r>
            <a:r>
              <a:rPr lang="nl-BE" sz="3400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ww</a:t>
            </a:r>
            <a:r>
              <a:rPr lang="nl-BE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. vervangen</a:t>
            </a:r>
            <a:endParaRPr lang="nl-BE" sz="34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Actieknop: Introductiepagina 7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Actieknop: Terug 8">
            <a:hlinkClick r:id="" action="ppaction://hlinkshowjump?jump=lastslideviewed" highlightClick="1"/>
          </p:cNvPr>
          <p:cNvSpPr/>
          <p:nvPr/>
        </p:nvSpPr>
        <p:spPr>
          <a:xfrm>
            <a:off x="8143875" y="6215063"/>
            <a:ext cx="214313" cy="2571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500063"/>
          </a:xfrm>
        </p:spPr>
        <p:txBody>
          <a:bodyPr rtlCol="0">
            <a:normAutofit fontScale="9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nl-BE" sz="3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D’s en t’s; </a:t>
            </a:r>
            <a:r>
              <a:rPr lang="nl-BE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‘T </a:t>
            </a:r>
            <a:r>
              <a:rPr lang="nl-BE" sz="36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KoFSCHiP</a:t>
            </a:r>
            <a:endParaRPr lang="nl-BE" sz="3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Als de stam eindigt op een t, k, f, s, ch, of p wordt in de verleden tijd de uitgang –te(n). In alle andere gevallen is de uitgang –de(n).</a:t>
            </a:r>
            <a:endParaRPr lang="nl-BE" sz="2600" smtClean="0">
              <a:solidFill>
                <a:srgbClr val="6082AC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ctieknop: Introductiepagina 4">
            <a:hlinkClick r:id="rId4" action="ppaction://hlinksldjump" highlightClick="1"/>
          </p:cNvPr>
          <p:cNvSpPr/>
          <p:nvPr/>
        </p:nvSpPr>
        <p:spPr>
          <a:xfrm>
            <a:off x="8501063" y="6215063"/>
            <a:ext cx="214312" cy="257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30725" name="Afbeelding 5" descr="Achtergrond scrabbel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214688"/>
            <a:ext cx="2247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eknop: Terug 6">
            <a:hlinkClick r:id="" action="ppaction://hlinkshowjump?jump=lastslideviewed" highlightClick="1"/>
          </p:cNvPr>
          <p:cNvSpPr/>
          <p:nvPr/>
        </p:nvSpPr>
        <p:spPr>
          <a:xfrm>
            <a:off x="8143875" y="6215063"/>
            <a:ext cx="214313" cy="2571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727" name="Tekstvak 7"/>
          <p:cNvSpPr txBox="1">
            <a:spLocks noChangeArrowheads="1"/>
          </p:cNvSpPr>
          <p:nvPr/>
        </p:nvSpPr>
        <p:spPr bwMode="auto">
          <a:xfrm>
            <a:off x="428625" y="3214688"/>
            <a:ext cx="5429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nl-BE" sz="2400" b="1">
                <a:solidFill>
                  <a:schemeClr val="tx2"/>
                </a:solidFill>
                <a:cs typeface="Arial" charset="0"/>
              </a:rPr>
              <a:t>ww.		stam	verleden tijd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Lachen	lach	lach</a:t>
            </a:r>
            <a:r>
              <a:rPr lang="nl-BE" sz="2400" b="1" i="1">
                <a:solidFill>
                  <a:schemeClr val="tx2"/>
                </a:solidFill>
                <a:cs typeface="Arial" charset="0"/>
              </a:rPr>
              <a:t>te(n)</a:t>
            </a:r>
            <a:endParaRPr lang="nl-NL" sz="2400" b="1" i="1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nl-NL" sz="2400">
                <a:solidFill>
                  <a:schemeClr val="tx2"/>
                </a:solidFill>
                <a:cs typeface="Arial" charset="0"/>
              </a:rPr>
              <a:t>Klappen	klap	klap</a:t>
            </a:r>
            <a:r>
              <a:rPr lang="nl-NL" sz="2400" b="1" i="1">
                <a:solidFill>
                  <a:schemeClr val="tx2"/>
                </a:solidFill>
                <a:cs typeface="Arial" charset="0"/>
              </a:rPr>
              <a:t>te(n)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nl-NL" sz="2400">
                <a:solidFill>
                  <a:schemeClr val="tx2"/>
                </a:solidFill>
                <a:cs typeface="Arial" charset="0"/>
              </a:rPr>
              <a:t>Werken	werk	werk</a:t>
            </a:r>
            <a:r>
              <a:rPr lang="nl-NL" sz="2400" b="1" i="1">
                <a:solidFill>
                  <a:schemeClr val="tx2"/>
                </a:solidFill>
                <a:cs typeface="Arial" charset="0"/>
              </a:rPr>
              <a:t>te(n)</a:t>
            </a:r>
          </a:p>
          <a:p>
            <a:pPr>
              <a:lnSpc>
                <a:spcPct val="90000"/>
              </a:lnSpc>
            </a:pPr>
            <a:r>
              <a:rPr lang="nl-BE" sz="2400">
                <a:solidFill>
                  <a:schemeClr val="tx2"/>
                </a:solidFill>
                <a:cs typeface="Arial" charset="0"/>
              </a:rPr>
              <a:t>peinzen	peins	peins</a:t>
            </a:r>
            <a:r>
              <a:rPr lang="nl-BE" sz="2400" b="1" i="1">
                <a:solidFill>
                  <a:schemeClr val="tx2"/>
                </a:solidFill>
                <a:cs typeface="Arial" charset="0"/>
              </a:rPr>
              <a:t>de(n)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nl-NL" sz="2400" b="1" i="1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nl-BE" sz="2400" b="1" i="1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1292</Words>
  <Application>Microsoft Office PowerPoint</Application>
  <PresentationFormat>Diavoorstelling (4:3)</PresentationFormat>
  <Paragraphs>341</Paragraphs>
  <Slides>32</Slides>
  <Notes>32</Notes>
  <HiddenSlides>26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TestNet 1e hulp bij taal</vt:lpstr>
      <vt:lpstr>Dia 2</vt:lpstr>
      <vt:lpstr>Dia 3</vt:lpstr>
      <vt:lpstr>Dia 4</vt:lpstr>
      <vt:lpstr>Dia 5</vt:lpstr>
      <vt:lpstr>Dia 6</vt:lpstr>
      <vt:lpstr>Dia 7</vt:lpstr>
      <vt:lpstr>Dia 8</vt:lpstr>
      <vt:lpstr>D’s en t’s; ‘T KoFSCHiP</vt:lpstr>
      <vt:lpstr>D’s en t’s; voltooid deelwoorden</vt:lpstr>
      <vt:lpstr>Werkwoorden van vreemde herkomst</vt:lpstr>
      <vt:lpstr>Dia 12</vt:lpstr>
      <vt:lpstr>Werkwoorden van vreemde herkomst</vt:lpstr>
      <vt:lpstr>Werkwoorden van vreemde herkomst</vt:lpstr>
      <vt:lpstr>Woorden aan elkaar of los</vt:lpstr>
      <vt:lpstr>Woorden aan elkaar of los</vt:lpstr>
      <vt:lpstr>Woorden aan elkaar of los</vt:lpstr>
      <vt:lpstr>Woorden aan elkaar of los</vt:lpstr>
      <vt:lpstr>Hoofdletters</vt:lpstr>
      <vt:lpstr>Geen hoofdletters</vt:lpstr>
      <vt:lpstr>Tussenletter -n</vt:lpstr>
      <vt:lpstr>Tussenletter -s</vt:lpstr>
      <vt:lpstr>Dat / wat</vt:lpstr>
      <vt:lpstr>Leestekens</vt:lpstr>
      <vt:lpstr>Leestekens</vt:lpstr>
      <vt:lpstr>Jou / jouw</vt:lpstr>
      <vt:lpstr>stijl</vt:lpstr>
      <vt:lpstr>Als / dan</vt:lpstr>
      <vt:lpstr>Grammatica</vt:lpstr>
      <vt:lpstr>Algemene tips</vt:lpstr>
      <vt:lpstr>Woordbeeld</vt:lpstr>
      <vt:lpstr>Bedankt voor uw aandacht!</vt:lpstr>
    </vt:vector>
  </TitlesOfParts>
  <Company>FlyStudio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TestNet Titelpagina</dc:title>
  <dc:creator>Tom van der Lek</dc:creator>
  <cp:lastModifiedBy>HendrikxEHM</cp:lastModifiedBy>
  <cp:revision>104</cp:revision>
  <dcterms:created xsi:type="dcterms:W3CDTF">2010-04-22T09:23:27Z</dcterms:created>
  <dcterms:modified xsi:type="dcterms:W3CDTF">2011-02-18T06:00:08Z</dcterms:modified>
</cp:coreProperties>
</file>