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0" r:id="rId5"/>
    <p:sldId id="260" r:id="rId6"/>
    <p:sldId id="271" r:id="rId7"/>
    <p:sldId id="281" r:id="rId8"/>
    <p:sldId id="279" r:id="rId9"/>
    <p:sldId id="282" r:id="rId10"/>
    <p:sldId id="283" r:id="rId11"/>
    <p:sldId id="278" r:id="rId1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buClr>
        <a:schemeClr val="tx1"/>
      </a:buClr>
      <a:buSzPct val="120000"/>
      <a:defRPr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buClr>
        <a:schemeClr val="tx1"/>
      </a:buClr>
      <a:buSzPct val="120000"/>
      <a:defRPr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buClr>
        <a:schemeClr val="tx1"/>
      </a:buClr>
      <a:buSzPct val="120000"/>
      <a:defRPr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buClr>
        <a:schemeClr val="tx1"/>
      </a:buClr>
      <a:buSzPct val="120000"/>
      <a:defRPr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buClr>
        <a:schemeClr val="tx1"/>
      </a:buClr>
      <a:buSzPct val="120000"/>
      <a:defRPr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85A"/>
    <a:srgbClr val="B2B2B2"/>
    <a:srgbClr val="FFFFFF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2" autoAdjust="0"/>
    <p:restoredTop sz="67159" autoAdjust="0"/>
  </p:normalViewPr>
  <p:slideViewPr>
    <p:cSldViewPr snapToGrid="0">
      <p:cViewPr varScale="1">
        <p:scale>
          <a:sx n="60" d="100"/>
          <a:sy n="60" d="100"/>
        </p:scale>
        <p:origin x="-2634" y="-84"/>
      </p:cViewPr>
      <p:guideLst>
        <p:guide orient="horz" pos="873"/>
        <p:guide orient="horz" pos="416"/>
        <p:guide orient="horz" pos="3828"/>
        <p:guide pos="2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SzTx/>
              <a:defRPr sz="12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Tx/>
              <a:buSzTx/>
              <a:defRPr sz="12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defRPr sz="1200">
                <a:solidFill>
                  <a:schemeClr val="tx1"/>
                </a:solidFill>
              </a:defRPr>
            </a:lvl1pPr>
          </a:lstStyle>
          <a:p>
            <a:fld id="{83AA87FD-045C-4AB8-9323-EAE528B35D78}" type="slidenum">
              <a:rPr lang="nl-NL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SzTx/>
              <a:defRPr sz="12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defRPr sz="12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Tx/>
              <a:buSzTx/>
              <a:defRPr sz="12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defRPr sz="1200">
                <a:solidFill>
                  <a:schemeClr val="tx1"/>
                </a:solidFill>
              </a:defRPr>
            </a:lvl1pPr>
          </a:lstStyle>
          <a:p>
            <a:fld id="{62C99B02-DBAA-4F03-954B-2F74ED1216A4}" type="slidenum">
              <a:rPr lang="nl-NL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1200" dirty="0" smtClean="0"/>
              <a:t>Soft </a:t>
            </a:r>
            <a:r>
              <a:rPr lang="nl-NL" sz="1200" dirty="0" err="1" smtClean="0"/>
              <a:t>skills</a:t>
            </a:r>
            <a:r>
              <a:rPr lang="nl-NL" sz="1200" dirty="0" smtClean="0"/>
              <a:t>:</a:t>
            </a:r>
          </a:p>
          <a:p>
            <a:r>
              <a:rPr lang="nl-NL" sz="1200" b="1" dirty="0" smtClean="0"/>
              <a:t>Communiceren</a:t>
            </a:r>
            <a:r>
              <a:rPr lang="nl-NL" sz="1200" dirty="0" smtClean="0"/>
              <a:t>, Samenwerken, geen muren, </a:t>
            </a:r>
            <a:r>
              <a:rPr lang="nl-NL" sz="1200" dirty="0" err="1" smtClean="0"/>
              <a:t>Pro-actief</a:t>
            </a:r>
            <a:r>
              <a:rPr lang="nl-NL" sz="1200" baseline="0" dirty="0" smtClean="0"/>
              <a:t> werken, Flexibiliteit in je rol</a:t>
            </a:r>
          </a:p>
          <a:p>
            <a:r>
              <a:rPr lang="nl-NL" sz="1200" baseline="0" dirty="0" smtClean="0"/>
              <a:t>In aanzienlijk </a:t>
            </a:r>
            <a:r>
              <a:rPr lang="nl-NL" sz="1200" b="1" baseline="0" dirty="0" smtClean="0"/>
              <a:t>minder tijd</a:t>
            </a:r>
            <a:r>
              <a:rPr lang="nl-NL" sz="1200" baseline="0" dirty="0" smtClean="0"/>
              <a:t> nog steeds voldoende </a:t>
            </a:r>
            <a:r>
              <a:rPr lang="nl-NL" sz="1200" b="1" baseline="0" dirty="0" smtClean="0"/>
              <a:t>testdekking</a:t>
            </a:r>
            <a:r>
              <a:rPr lang="nl-NL" sz="1200" baseline="0" dirty="0" smtClean="0"/>
              <a:t> halen.</a:t>
            </a:r>
          </a:p>
          <a:p>
            <a:endParaRPr lang="nl-NL" sz="1200" baseline="0" dirty="0" smtClean="0"/>
          </a:p>
          <a:p>
            <a:r>
              <a:rPr lang="nl-NL" sz="1200" b="1" baseline="0" dirty="0" smtClean="0"/>
              <a:t>Tech</a:t>
            </a:r>
            <a:r>
              <a:rPr lang="nl-NL" sz="1200" baseline="0" dirty="0" smtClean="0"/>
              <a:t>:</a:t>
            </a:r>
          </a:p>
          <a:p>
            <a:r>
              <a:rPr lang="nl-NL" sz="1200" baseline="0" dirty="0" smtClean="0"/>
              <a:t>Code kunnen lezen, </a:t>
            </a:r>
            <a:r>
              <a:rPr lang="nl-NL" sz="1200" b="1" baseline="0" dirty="0" smtClean="0"/>
              <a:t>Testautomatisering</a:t>
            </a:r>
            <a:r>
              <a:rPr lang="nl-NL" sz="1200" baseline="0" dirty="0" smtClean="0"/>
              <a:t>, TDD</a:t>
            </a:r>
          </a:p>
          <a:p>
            <a:endParaRPr lang="nl-NL" sz="1200" baseline="0" dirty="0" smtClean="0"/>
          </a:p>
          <a:p>
            <a:r>
              <a:rPr lang="nl-NL" sz="1200" b="1" baseline="0" dirty="0" smtClean="0"/>
              <a:t>Documentatie</a:t>
            </a:r>
            <a:r>
              <a:rPr lang="nl-NL" sz="1200" baseline="0" dirty="0" smtClean="0"/>
              <a:t>:</a:t>
            </a:r>
          </a:p>
          <a:p>
            <a:r>
              <a:rPr lang="nl-NL" sz="1200" baseline="0" dirty="0" smtClean="0"/>
              <a:t>Zelf zoeken, Zonder werken, Just </a:t>
            </a:r>
            <a:r>
              <a:rPr lang="nl-NL" sz="1200" baseline="0" dirty="0" err="1" smtClean="0"/>
              <a:t>enough</a:t>
            </a:r>
            <a:r>
              <a:rPr lang="nl-NL" sz="1200" baseline="0" dirty="0" smtClean="0"/>
              <a:t>, testdocumentatie</a:t>
            </a:r>
          </a:p>
          <a:p>
            <a:r>
              <a:rPr lang="nl-NL" sz="1200" b="0" baseline="0" dirty="0" err="1" smtClean="0"/>
              <a:t>Exacutable</a:t>
            </a:r>
            <a:r>
              <a:rPr lang="nl-NL" sz="1200" baseline="0" dirty="0" smtClean="0"/>
              <a:t> specificaties, </a:t>
            </a:r>
            <a:r>
              <a:rPr lang="nl-NL" sz="1200" b="1" baseline="0" dirty="0" smtClean="0"/>
              <a:t>AT die </a:t>
            </a:r>
            <a:r>
              <a:rPr lang="nl-NL" sz="1200" b="1" baseline="0" dirty="0" err="1" smtClean="0"/>
              <a:t>Req</a:t>
            </a:r>
            <a:r>
              <a:rPr lang="nl-NL" sz="1200" b="1" baseline="0" dirty="0" smtClean="0"/>
              <a:t> </a:t>
            </a:r>
            <a:r>
              <a:rPr lang="nl-NL" sz="1200" b="1" baseline="0" dirty="0" err="1" smtClean="0"/>
              <a:t>spec’en</a:t>
            </a:r>
            <a:r>
              <a:rPr lang="nl-NL" sz="1200" baseline="0" dirty="0" smtClean="0"/>
              <a:t>.</a:t>
            </a:r>
          </a:p>
          <a:p>
            <a:endParaRPr lang="nl-NL" sz="1200" baseline="0" dirty="0" smtClean="0"/>
          </a:p>
          <a:p>
            <a:r>
              <a:rPr lang="nl-NL" sz="1200" b="1" baseline="0" dirty="0" err="1" smtClean="0"/>
              <a:t>Exploratory</a:t>
            </a:r>
            <a:r>
              <a:rPr lang="nl-NL" sz="1200" b="1" baseline="0" dirty="0" smtClean="0"/>
              <a:t> testen, </a:t>
            </a:r>
            <a:r>
              <a:rPr lang="nl-NL" sz="1200" b="1" baseline="0" dirty="0" err="1" smtClean="0"/>
              <a:t>Error</a:t>
            </a:r>
            <a:r>
              <a:rPr lang="nl-NL" sz="1200" b="1" baseline="0" dirty="0" smtClean="0"/>
              <a:t> </a:t>
            </a:r>
            <a:r>
              <a:rPr lang="nl-NL" sz="1200" b="1" baseline="0" dirty="0" err="1" smtClean="0"/>
              <a:t>Guessing</a:t>
            </a:r>
            <a:r>
              <a:rPr lang="nl-NL" sz="1200" b="1" baseline="0" dirty="0" smtClean="0"/>
              <a:t>, Checklists</a:t>
            </a:r>
          </a:p>
          <a:p>
            <a:endParaRPr lang="nl-NL" sz="1200" baseline="0" dirty="0" smtClean="0"/>
          </a:p>
          <a:p>
            <a:r>
              <a:rPr lang="nl-NL" sz="1200" b="1" baseline="0" dirty="0" smtClean="0"/>
              <a:t>Bevindingen</a:t>
            </a:r>
            <a:r>
              <a:rPr lang="nl-NL" sz="1200" baseline="0" dirty="0" smtClean="0"/>
              <a:t>:</a:t>
            </a:r>
          </a:p>
          <a:p>
            <a:r>
              <a:rPr lang="nl-NL" sz="1200" baseline="0" dirty="0" smtClean="0"/>
              <a:t>Wanneer loggen, hoe loggen</a:t>
            </a:r>
          </a:p>
          <a:p>
            <a:endParaRPr lang="nl-NL" sz="1200" b="1" baseline="0" dirty="0" smtClean="0"/>
          </a:p>
          <a:p>
            <a:r>
              <a:rPr lang="nl-NL" sz="1200" b="1" baseline="0" dirty="0" smtClean="0"/>
              <a:t>Non </a:t>
            </a:r>
            <a:r>
              <a:rPr lang="nl-NL" sz="1200" b="1" baseline="0" dirty="0" err="1" smtClean="0"/>
              <a:t>Functionals</a:t>
            </a:r>
            <a:r>
              <a:rPr lang="nl-NL" sz="1200" b="1" baseline="0" dirty="0" smtClean="0"/>
              <a:t>:</a:t>
            </a:r>
          </a:p>
          <a:p>
            <a:r>
              <a:rPr lang="nl-NL" sz="1200" baseline="0" dirty="0" smtClean="0"/>
              <a:t>Elke dag performance testen, Zorg voor </a:t>
            </a:r>
            <a:r>
              <a:rPr lang="nl-NL" sz="1200" b="1" baseline="0" dirty="0" smtClean="0"/>
              <a:t>een business case </a:t>
            </a:r>
            <a:r>
              <a:rPr lang="nl-NL" sz="1200" baseline="0" dirty="0" smtClean="0"/>
              <a:t>voor L&amp;P tests vóór je ze uitvoert.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99B02-DBAA-4F03-954B-2F74ED1216A4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 smtClean="0"/>
              <a:t>Op</a:t>
            </a:r>
            <a:r>
              <a:rPr lang="nl-NL" baseline="0" dirty="0" smtClean="0"/>
              <a:t>lossing: </a:t>
            </a:r>
            <a:r>
              <a:rPr lang="nl-NL" b="1" baseline="0" dirty="0" smtClean="0"/>
              <a:t>communicatie</a:t>
            </a:r>
            <a:r>
              <a:rPr lang="nl-NL" baseline="0" dirty="0" smtClean="0"/>
              <a:t>.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Tijdzones en werktijden:</a:t>
            </a:r>
            <a:r>
              <a:rPr lang="nl-NL" baseline="0" dirty="0" smtClean="0"/>
              <a:t> Wachten op </a:t>
            </a:r>
            <a:r>
              <a:rPr lang="nl-NL" b="1" baseline="0" dirty="0" smtClean="0"/>
              <a:t>feedback</a:t>
            </a:r>
            <a:endParaRPr lang="nl-NL" b="1" dirty="0" smtClean="0"/>
          </a:p>
          <a:p>
            <a:r>
              <a:rPr lang="nl-NL" dirty="0" err="1" smtClean="0"/>
              <a:t>Standups</a:t>
            </a:r>
            <a:r>
              <a:rPr lang="nl-NL" baseline="0" dirty="0" smtClean="0"/>
              <a:t> los en Kleinere scrum met </a:t>
            </a:r>
            <a:r>
              <a:rPr lang="nl-NL" b="1" baseline="0" dirty="0" smtClean="0"/>
              <a:t>afvaardiging</a:t>
            </a:r>
            <a:r>
              <a:rPr lang="nl-NL" baseline="0" dirty="0" smtClean="0"/>
              <a:t>.</a:t>
            </a:r>
          </a:p>
          <a:p>
            <a:endParaRPr lang="nl-NL" dirty="0" smtClean="0"/>
          </a:p>
          <a:p>
            <a:r>
              <a:rPr lang="nl-NL" dirty="0" smtClean="0"/>
              <a:t>Culturele-</a:t>
            </a:r>
            <a:r>
              <a:rPr lang="nl-NL" baseline="0" dirty="0" smtClean="0"/>
              <a:t> en taalverschillen: Bevindingen, </a:t>
            </a:r>
            <a:r>
              <a:rPr lang="nl-NL" b="1" baseline="0" dirty="0" err="1" smtClean="0"/>
              <a:t>Specs</a:t>
            </a:r>
            <a:r>
              <a:rPr lang="nl-NL" baseline="0" dirty="0" smtClean="0"/>
              <a:t>.</a:t>
            </a:r>
            <a:endParaRPr lang="nl-NL" dirty="0" smtClean="0"/>
          </a:p>
          <a:p>
            <a:r>
              <a:rPr lang="nl-NL" b="1" dirty="0" smtClean="0"/>
              <a:t>Communicatievorm</a:t>
            </a:r>
            <a:r>
              <a:rPr lang="nl-NL" baseline="0" dirty="0" smtClean="0"/>
              <a:t>, Afspraak, </a:t>
            </a:r>
            <a:r>
              <a:rPr lang="nl-NL" b="1" baseline="0" dirty="0" smtClean="0"/>
              <a:t>Taalniveau</a:t>
            </a:r>
            <a:r>
              <a:rPr lang="nl-NL" baseline="0" dirty="0" smtClean="0"/>
              <a:t>. Geen </a:t>
            </a:r>
            <a:r>
              <a:rPr lang="nl-NL" b="1" baseline="0" dirty="0" smtClean="0"/>
              <a:t>Jargon</a:t>
            </a:r>
          </a:p>
          <a:p>
            <a:r>
              <a:rPr lang="nl-NL" b="1" baseline="0" dirty="0" smtClean="0"/>
              <a:t>Screenshot</a:t>
            </a:r>
            <a:r>
              <a:rPr lang="nl-NL" baseline="0" dirty="0" smtClean="0"/>
              <a:t> of filmpje. </a:t>
            </a:r>
            <a:r>
              <a:rPr lang="nl-NL" b="1" baseline="0" dirty="0" err="1" smtClean="0"/>
              <a:t>Record-and-playback</a:t>
            </a:r>
            <a:r>
              <a:rPr lang="nl-NL" baseline="0" dirty="0" smtClean="0"/>
              <a:t>  (bijv. Selenium)</a:t>
            </a:r>
          </a:p>
          <a:p>
            <a:endParaRPr lang="nl-NL" baseline="0" dirty="0" smtClean="0"/>
          </a:p>
          <a:p>
            <a:r>
              <a:rPr lang="nl-NL" baseline="0" dirty="0" smtClean="0"/>
              <a:t>Beschikbaarheid en toegang tot tools: Defect </a:t>
            </a:r>
            <a:r>
              <a:rPr lang="nl-NL" b="1" baseline="0" dirty="0" smtClean="0"/>
              <a:t>Beschikbaar</a:t>
            </a:r>
            <a:r>
              <a:rPr lang="nl-NL" baseline="0" dirty="0" smtClean="0"/>
              <a:t> en Reproduceerbaar?</a:t>
            </a:r>
          </a:p>
          <a:p>
            <a:r>
              <a:rPr lang="nl-NL" baseline="0" dirty="0" smtClean="0"/>
              <a:t>Open source, </a:t>
            </a:r>
            <a:r>
              <a:rPr lang="nl-NL" baseline="0" dirty="0" err="1" smtClean="0"/>
              <a:t>SaaS</a:t>
            </a:r>
            <a:r>
              <a:rPr lang="nl-NL" baseline="0" dirty="0" smtClean="0"/>
              <a:t>, </a:t>
            </a:r>
            <a:r>
              <a:rPr lang="nl-NL" baseline="0" dirty="0" err="1" smtClean="0"/>
              <a:t>Webbased</a:t>
            </a:r>
            <a:r>
              <a:rPr lang="nl-NL" baseline="0" dirty="0" smtClean="0"/>
              <a:t> tools. </a:t>
            </a:r>
            <a:r>
              <a:rPr lang="nl-NL" b="1" baseline="0" dirty="0" smtClean="0"/>
              <a:t>Zelfde Tool</a:t>
            </a:r>
            <a:r>
              <a:rPr lang="nl-NL" baseline="0" dirty="0" smtClean="0"/>
              <a:t>, WIKI,  </a:t>
            </a:r>
            <a:r>
              <a:rPr lang="nl-NL" b="1" baseline="0" dirty="0" smtClean="0"/>
              <a:t>Scrumboard</a:t>
            </a:r>
            <a:r>
              <a:rPr lang="nl-NL" baseline="0" dirty="0" smtClean="0"/>
              <a:t> (</a:t>
            </a:r>
            <a:r>
              <a:rPr lang="nl-NL" baseline="0" dirty="0" err="1" smtClean="0"/>
              <a:t>Jira</a:t>
            </a:r>
            <a:r>
              <a:rPr lang="nl-NL" baseline="0" dirty="0" smtClean="0"/>
              <a:t>)</a:t>
            </a:r>
          </a:p>
          <a:p>
            <a:endParaRPr lang="nl-NL" baseline="0" dirty="0" smtClean="0"/>
          </a:p>
          <a:p>
            <a:r>
              <a:rPr lang="nl-NL" baseline="0" dirty="0" smtClean="0"/>
              <a:t>File </a:t>
            </a:r>
            <a:r>
              <a:rPr lang="nl-NL" baseline="0" dirty="0" err="1" smtClean="0"/>
              <a:t>sharing</a:t>
            </a:r>
            <a:endParaRPr lang="nl-NL" baseline="0" dirty="0" smtClean="0"/>
          </a:p>
          <a:p>
            <a:r>
              <a:rPr lang="nl-NL" baseline="0" dirty="0" smtClean="0"/>
              <a:t>Voor testers: Gedeelde </a:t>
            </a:r>
            <a:r>
              <a:rPr lang="nl-NL" b="1" baseline="0" dirty="0" smtClean="0"/>
              <a:t>documentatie</a:t>
            </a:r>
            <a:r>
              <a:rPr lang="nl-NL" baseline="0" dirty="0" smtClean="0"/>
              <a:t>, specificaties, Code, </a:t>
            </a:r>
            <a:r>
              <a:rPr lang="nl-NL" b="1" baseline="0" dirty="0" smtClean="0"/>
              <a:t>VERSIEBEHEER</a:t>
            </a:r>
            <a:r>
              <a:rPr lang="nl-NL" baseline="0" dirty="0" smtClean="0"/>
              <a:t>.</a:t>
            </a:r>
          </a:p>
          <a:p>
            <a:r>
              <a:rPr lang="nl-NL" baseline="0" dirty="0" smtClean="0"/>
              <a:t>Dropbox, Mega, </a:t>
            </a:r>
            <a:r>
              <a:rPr lang="nl-NL" baseline="0" dirty="0" err="1" smtClean="0"/>
              <a:t>Sharepoint</a:t>
            </a:r>
            <a:r>
              <a:rPr lang="nl-NL" baseline="0" dirty="0" smtClean="0"/>
              <a:t>, Google Drive, </a:t>
            </a:r>
            <a:r>
              <a:rPr lang="nl-NL" baseline="0" dirty="0" err="1" smtClean="0"/>
              <a:t>Clearcase</a:t>
            </a:r>
            <a:r>
              <a:rPr lang="nl-NL" baseline="0" dirty="0" smtClean="0"/>
              <a:t>.</a:t>
            </a:r>
          </a:p>
          <a:p>
            <a:endParaRPr lang="nl-NL" baseline="0" dirty="0" smtClean="0"/>
          </a:p>
          <a:p>
            <a:r>
              <a:rPr lang="nl-NL" baseline="0" dirty="0" smtClean="0"/>
              <a:t>Teamdynamiek</a:t>
            </a:r>
          </a:p>
          <a:p>
            <a:r>
              <a:rPr lang="nl-NL" baseline="0" dirty="0" smtClean="0"/>
              <a:t>Voor testers: </a:t>
            </a:r>
            <a:r>
              <a:rPr lang="nl-NL" b="1" baseline="0" dirty="0" smtClean="0"/>
              <a:t>Ontvanger</a:t>
            </a:r>
            <a:r>
              <a:rPr lang="nl-NL" baseline="0" dirty="0" smtClean="0"/>
              <a:t> defect, pingpong, </a:t>
            </a:r>
            <a:r>
              <a:rPr lang="nl-NL" b="1" baseline="0" dirty="0" smtClean="0"/>
              <a:t>kennismaken</a:t>
            </a:r>
          </a:p>
          <a:p>
            <a:endParaRPr lang="nl-NL" baseline="0" dirty="0" smtClean="0"/>
          </a:p>
          <a:p>
            <a:r>
              <a:rPr lang="nl-NL" b="1" baseline="0" dirty="0" smtClean="0"/>
              <a:t>Videoconferentie</a:t>
            </a:r>
            <a:r>
              <a:rPr lang="nl-NL" baseline="0" dirty="0" smtClean="0"/>
              <a:t> , VOIP, IM, Ontmoeten.</a:t>
            </a:r>
          </a:p>
          <a:p>
            <a:r>
              <a:rPr lang="nl-NL" b="1" baseline="0" dirty="0" smtClean="0"/>
              <a:t>NIET WERKGERELATEERD </a:t>
            </a:r>
            <a:r>
              <a:rPr lang="nl-NL" baseline="0" dirty="0" smtClean="0"/>
              <a:t>GESPREK.		</a:t>
            </a:r>
            <a:r>
              <a:rPr lang="nl-NL" b="1" baseline="0" dirty="0" smtClean="0"/>
              <a:t>NAMASTÉ</a:t>
            </a:r>
            <a:r>
              <a:rPr lang="nl-NL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</a:t>
            </a:r>
            <a:r>
              <a:rPr lang="nl-NL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99B02-DBAA-4F03-954B-2F74ED1216A4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 smtClean="0"/>
              <a:t>D</a:t>
            </a:r>
            <a:r>
              <a:rPr lang="nl-NL" baseline="0" dirty="0" smtClean="0"/>
              <a:t>eadlines en releases </a:t>
            </a:r>
            <a:r>
              <a:rPr lang="nl-NL" baseline="0" dirty="0" err="1" smtClean="0"/>
              <a:t>ok</a:t>
            </a:r>
            <a:r>
              <a:rPr lang="nl-NL" baseline="0" dirty="0" smtClean="0"/>
              <a:t>?</a:t>
            </a:r>
          </a:p>
          <a:p>
            <a:endParaRPr lang="nl-NL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b="1" kern="1200" dirty="0" smtClean="0">
                <a:solidFill>
                  <a:srgbClr val="FF0000"/>
                </a:solidFill>
                <a:latin typeface="Arial" charset="0"/>
                <a:ea typeface="+mn-ea"/>
                <a:cs typeface="+mn-cs"/>
              </a:rPr>
              <a:t>Continue verbetering.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Retrosprectives</a:t>
            </a:r>
            <a:r>
              <a:rPr lang="nl-NL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Demo’s </a:t>
            </a:r>
            <a:r>
              <a:rPr lang="nl-NL" sz="12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Feedback</a:t>
            </a:r>
            <a:r>
              <a:rPr lang="nl-NL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Scrummaster</a:t>
            </a:r>
            <a:r>
              <a:rPr lang="nl-NL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nl-NL" sz="12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acties</a:t>
            </a:r>
            <a:r>
              <a:rPr lang="nl-NL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uitzetten,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Incrementeel de werkwijze en uiteindelijk het product beter worden.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r>
              <a:rPr lang="nl-NL" b="1" dirty="0" smtClean="0"/>
              <a:t>Borg</a:t>
            </a:r>
            <a:r>
              <a:rPr lang="nl-NL" b="1" baseline="0" dirty="0" smtClean="0"/>
              <a:t> wat goed gaat ook.</a:t>
            </a:r>
          </a:p>
          <a:p>
            <a:endParaRPr lang="nl-NL" b="1" baseline="0" dirty="0" smtClean="0"/>
          </a:p>
          <a:p>
            <a:r>
              <a:rPr lang="nl-NL" b="0" baseline="0" dirty="0" smtClean="0"/>
              <a:t>Niet alleen </a:t>
            </a:r>
            <a:r>
              <a:rPr lang="nl-NL" b="1" baseline="0" dirty="0" smtClean="0"/>
              <a:t>BETER</a:t>
            </a:r>
            <a:r>
              <a:rPr lang="nl-NL" b="0" baseline="0" dirty="0" smtClean="0"/>
              <a:t> ook </a:t>
            </a:r>
            <a:r>
              <a:rPr lang="nl-NL" b="1" baseline="0" dirty="0" smtClean="0"/>
              <a:t>LEUKER</a:t>
            </a:r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99B02-DBAA-4F03-954B-2F74ED1216A4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 smtClean="0"/>
              <a:t>De</a:t>
            </a:r>
            <a:r>
              <a:rPr lang="nl-NL" baseline="0" dirty="0" smtClean="0"/>
              <a:t> rol van de product </a:t>
            </a:r>
            <a:r>
              <a:rPr lang="nl-NL" baseline="0" dirty="0" err="1" smtClean="0"/>
              <a:t>owner</a:t>
            </a:r>
            <a:r>
              <a:rPr lang="nl-NL" baseline="0" dirty="0" smtClean="0"/>
              <a:t>, voor zover nog niet bekend is als volgt;</a:t>
            </a:r>
          </a:p>
          <a:p>
            <a:endParaRPr lang="nl-NL" baseline="0" dirty="0" smtClean="0"/>
          </a:p>
          <a:p>
            <a:r>
              <a:rPr lang="nl-NL" baseline="0" dirty="0" smtClean="0"/>
              <a:t>Product </a:t>
            </a:r>
            <a:r>
              <a:rPr lang="nl-NL" baseline="0" dirty="0" err="1" smtClean="0"/>
              <a:t>owner</a:t>
            </a:r>
            <a:endParaRPr lang="nl-NL" baseline="0" dirty="0" smtClean="0"/>
          </a:p>
          <a:p>
            <a:r>
              <a:rPr lang="nl-NL" baseline="0" dirty="0" smtClean="0"/>
              <a:t>-Met klant en </a:t>
            </a:r>
            <a:r>
              <a:rPr lang="nl-NL" baseline="0" dirty="0" err="1" smtClean="0"/>
              <a:t>stakeholders</a:t>
            </a:r>
            <a:r>
              <a:rPr lang="nl-NL" baseline="0" dirty="0" smtClean="0"/>
              <a:t> </a:t>
            </a:r>
            <a:r>
              <a:rPr lang="nl-NL" b="1" baseline="0" dirty="0" err="1" smtClean="0"/>
              <a:t>requirements</a:t>
            </a:r>
            <a:r>
              <a:rPr lang="nl-NL" baseline="0" dirty="0" smtClean="0"/>
              <a:t> opstellen en naar het team </a:t>
            </a:r>
          </a:p>
          <a:p>
            <a:r>
              <a:rPr lang="nl-NL" b="1" baseline="0" dirty="0" smtClean="0"/>
              <a:t>Communiceren</a:t>
            </a:r>
            <a:r>
              <a:rPr lang="nl-NL" b="0" baseline="0" dirty="0" smtClean="0"/>
              <a:t>	</a:t>
            </a:r>
            <a:r>
              <a:rPr lang="nl-NL" b="1" baseline="0" dirty="0" err="1" smtClean="0"/>
              <a:t>Prioriteren</a:t>
            </a:r>
            <a:r>
              <a:rPr lang="nl-NL" b="1" baseline="0" dirty="0" smtClean="0"/>
              <a:t>		</a:t>
            </a:r>
            <a:r>
              <a:rPr lang="nl-NL" b="1" baseline="0" dirty="0" err="1" smtClean="0"/>
              <a:t>Elaboreren</a:t>
            </a:r>
            <a:r>
              <a:rPr lang="nl-NL" b="1" baseline="0" dirty="0" smtClean="0"/>
              <a:t>		Accepteren</a:t>
            </a:r>
            <a:endParaRPr lang="nl-NL" b="1" dirty="0" smtClean="0"/>
          </a:p>
          <a:p>
            <a:endParaRPr lang="nl-NL" dirty="0" smtClean="0"/>
          </a:p>
          <a:p>
            <a:r>
              <a:rPr lang="nl-NL" dirty="0" smtClean="0"/>
              <a:t>Voor testers</a:t>
            </a:r>
            <a:r>
              <a:rPr lang="nl-NL" baseline="0" dirty="0" smtClean="0"/>
              <a:t> is een actieve product </a:t>
            </a:r>
            <a:r>
              <a:rPr lang="nl-NL" baseline="0" dirty="0" err="1" smtClean="0"/>
              <a:t>owner</a:t>
            </a:r>
            <a:r>
              <a:rPr lang="nl-NL" baseline="0" dirty="0" smtClean="0"/>
              <a:t> van groot belang.</a:t>
            </a:r>
          </a:p>
          <a:p>
            <a:r>
              <a:rPr lang="nl-NL" b="1" baseline="0" dirty="0" smtClean="0"/>
              <a:t>Geen PO, TOCH AGILE</a:t>
            </a:r>
          </a:p>
          <a:p>
            <a:endParaRPr lang="nl-NL" b="1" baseline="0" dirty="0" smtClean="0"/>
          </a:p>
          <a:p>
            <a:r>
              <a:rPr lang="nl-NL" baseline="0" dirty="0" smtClean="0"/>
              <a:t>M</a:t>
            </a:r>
            <a:r>
              <a:rPr lang="nl-NL" baseline="0" dirty="0" smtClean="0">
                <a:solidFill>
                  <a:srgbClr val="FF0000"/>
                </a:solidFill>
              </a:rPr>
              <a:t>eeste </a:t>
            </a:r>
            <a:r>
              <a:rPr lang="nl-NL" b="1" baseline="0" dirty="0" smtClean="0"/>
              <a:t>ervaren</a:t>
            </a:r>
            <a:r>
              <a:rPr lang="nl-NL" baseline="0" dirty="0" smtClean="0"/>
              <a:t> of </a:t>
            </a:r>
            <a:r>
              <a:rPr lang="nl-NL" b="1" baseline="0" dirty="0" smtClean="0"/>
              <a:t>testmanager</a:t>
            </a:r>
            <a:r>
              <a:rPr lang="nl-NL" baseline="0" dirty="0" smtClean="0"/>
              <a:t> als PO.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99B02-DBAA-4F03-954B-2F74ED1216A4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9" name="Rectangle 117"/>
          <p:cNvSpPr>
            <a:spLocks noChangeArrowheads="1"/>
          </p:cNvSpPr>
          <p:nvPr userDrawn="1"/>
        </p:nvSpPr>
        <p:spPr bwMode="auto">
          <a:xfrm>
            <a:off x="0" y="4546600"/>
            <a:ext cx="9144000" cy="1528763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074" name="Rectangl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327025" y="4775200"/>
            <a:ext cx="8816975" cy="60325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025" y="5329238"/>
            <a:ext cx="8816975" cy="673100"/>
          </a:xfrm>
        </p:spPr>
        <p:txBody>
          <a:bodyPr/>
          <a:lstStyle>
            <a:lvl1pPr marL="0" indent="0">
              <a:spcBef>
                <a:spcPct val="0"/>
              </a:spcBef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grpSp>
        <p:nvGrpSpPr>
          <p:cNvPr id="10" name="Groep 9"/>
          <p:cNvGrpSpPr/>
          <p:nvPr userDrawn="1"/>
        </p:nvGrpSpPr>
        <p:grpSpPr>
          <a:xfrm>
            <a:off x="390144" y="6295983"/>
            <a:ext cx="8475345" cy="326136"/>
            <a:chOff x="390144" y="6295983"/>
            <a:chExt cx="8475345" cy="326136"/>
          </a:xfrm>
        </p:grpSpPr>
        <p:pic>
          <p:nvPicPr>
            <p:cNvPr id="11" name="Afbeelding 10" descr="payoff rgb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848623" y="6394901"/>
              <a:ext cx="1016866" cy="128961"/>
            </a:xfrm>
            <a:prstGeom prst="rect">
              <a:avLst/>
            </a:prstGeom>
          </p:spPr>
        </p:pic>
        <p:pic>
          <p:nvPicPr>
            <p:cNvPr id="12" name="Afbeelding 11" descr="logo_ordina_oranje_RGB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390144" y="6295983"/>
              <a:ext cx="1307592" cy="326136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5457D7-99BD-4FC5-A766-83C779BE743A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9144000" cy="6858000"/>
            </a:xfrm>
            <a:prstGeom prst="rect">
              <a:avLst/>
            </a:prstGeom>
            <a:solidFill>
              <a:srgbClr val="E98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" name="Picture 18" descr="iPod van Tokkie:_Projecten:Proof:beeld:ordina logo trans.psd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70313" y="6054725"/>
              <a:ext cx="1614487" cy="517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ectangle 19"/>
            <p:cNvSpPr>
              <a:spLocks noChangeArrowheads="1"/>
            </p:cNvSpPr>
            <p:nvPr/>
          </p:nvSpPr>
          <p:spPr bwMode="auto">
            <a:xfrm>
              <a:off x="0" y="6445250"/>
              <a:ext cx="9144000" cy="412750"/>
            </a:xfrm>
            <a:prstGeom prst="rect">
              <a:avLst/>
            </a:prstGeom>
            <a:solidFill>
              <a:srgbClr val="E98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4511" y="2051900"/>
            <a:ext cx="7772400" cy="1362075"/>
          </a:xfrm>
        </p:spPr>
        <p:txBody>
          <a:bodyPr anchor="b" anchorCtr="0"/>
          <a:lstStyle>
            <a:lvl1pPr algn="l">
              <a:defRPr sz="4000" b="0" i="0" cap="none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11762" y="3415683"/>
            <a:ext cx="7772400" cy="1500187"/>
          </a:xfrm>
        </p:spPr>
        <p:txBody>
          <a:bodyPr anchor="t" anchorCtr="0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34963" y="1385888"/>
            <a:ext cx="4210050" cy="4576762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97413" y="1385888"/>
            <a:ext cx="4210050" cy="4576762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F3CA89-00AF-4B7A-AEE4-F789B9AD9844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6237AA-BA17-472B-9890-42790544D239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CED917D-4F3B-4AC8-A658-345C666EBD14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334963" y="0"/>
            <a:ext cx="81756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nl-NL" dirty="0" smtClean="0"/>
          </a:p>
        </p:txBody>
      </p:sp>
      <p:sp>
        <p:nvSpPr>
          <p:cNvPr id="1027" name="Rectangle 3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334963" y="1385888"/>
            <a:ext cx="8572500" cy="457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72" name="Rectangle 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58175" y="422696"/>
            <a:ext cx="649288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defRPr sz="1100" b="1">
                <a:solidFill>
                  <a:schemeClr val="bg1"/>
                </a:solidFill>
              </a:defRPr>
            </a:lvl1pPr>
          </a:lstStyle>
          <a:p>
            <a:fld id="{BE68122D-411D-4F63-8B27-2BC1411B96A2}" type="slidenum">
              <a:rPr lang="nl-NL"/>
              <a:pPr/>
              <a:t>‹#›</a:t>
            </a:fld>
            <a:endParaRPr lang="nl-NL" dirty="0"/>
          </a:p>
        </p:txBody>
      </p:sp>
      <p:sp>
        <p:nvSpPr>
          <p:cNvPr id="1161" name="Rectangle 137"/>
          <p:cNvSpPr>
            <a:spLocks noChangeArrowheads="1"/>
          </p:cNvSpPr>
          <p:nvPr/>
        </p:nvSpPr>
        <p:spPr bwMode="auto">
          <a:xfrm>
            <a:off x="0" y="1093788"/>
            <a:ext cx="9144000" cy="45719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1166" name="Line 142"/>
          <p:cNvSpPr>
            <a:spLocks noChangeShapeType="1"/>
          </p:cNvSpPr>
          <p:nvPr/>
        </p:nvSpPr>
        <p:spPr bwMode="auto">
          <a:xfrm>
            <a:off x="0" y="6076950"/>
            <a:ext cx="9144000" cy="0"/>
          </a:xfrm>
          <a:prstGeom prst="lin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nl-NL"/>
          </a:p>
        </p:txBody>
      </p:sp>
      <p:grpSp>
        <p:nvGrpSpPr>
          <p:cNvPr id="12" name="Groep 11"/>
          <p:cNvGrpSpPr/>
          <p:nvPr/>
        </p:nvGrpSpPr>
        <p:grpSpPr>
          <a:xfrm>
            <a:off x="390144" y="6295983"/>
            <a:ext cx="8475345" cy="326136"/>
            <a:chOff x="390144" y="6295983"/>
            <a:chExt cx="8475345" cy="326136"/>
          </a:xfrm>
        </p:grpSpPr>
        <p:pic>
          <p:nvPicPr>
            <p:cNvPr id="13" name="Afbeelding 12" descr="payoff rgb.jpg"/>
            <p:cNvPicPr>
              <a:picLocks noChangeAspect="1"/>
            </p:cNvPicPr>
            <p:nvPr userDrawn="1"/>
          </p:nvPicPr>
          <p:blipFill>
            <a:blip r:embed="rId8" cstate="print"/>
            <a:stretch>
              <a:fillRect/>
            </a:stretch>
          </p:blipFill>
          <p:spPr>
            <a:xfrm>
              <a:off x="7848623" y="6394901"/>
              <a:ext cx="1016866" cy="128961"/>
            </a:xfrm>
            <a:prstGeom prst="rect">
              <a:avLst/>
            </a:prstGeom>
          </p:spPr>
        </p:pic>
        <p:pic>
          <p:nvPicPr>
            <p:cNvPr id="14" name="Afbeelding 13" descr="logo_ordina_oranje_RGB.jpg"/>
            <p:cNvPicPr>
              <a:picLocks noChangeAspect="1"/>
            </p:cNvPicPr>
            <p:nvPr userDrawn="1"/>
          </p:nvPicPr>
          <p:blipFill>
            <a:blip r:embed="rId9" cstate="print"/>
            <a:stretch>
              <a:fillRect/>
            </a:stretch>
          </p:blipFill>
          <p:spPr>
            <a:xfrm>
              <a:off x="390144" y="6295983"/>
              <a:ext cx="1307592" cy="326136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266700" indent="-266700" algn="l" rtl="0" eaLnBrk="1" fontAlgn="base" hangingPunct="1">
        <a:spcBef>
          <a:spcPct val="40000"/>
        </a:spcBef>
        <a:spcAft>
          <a:spcPct val="0"/>
        </a:spcAft>
        <a:buClr>
          <a:schemeClr val="tx1"/>
        </a:buClr>
        <a:buSzPct val="120000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73050" algn="l" rtl="0" eaLnBrk="1" fontAlgn="base" hangingPunct="1">
        <a:spcBef>
          <a:spcPct val="40000"/>
        </a:spcBef>
        <a:spcAft>
          <a:spcPct val="0"/>
        </a:spcAft>
        <a:buClr>
          <a:schemeClr val="tx1"/>
        </a:buClr>
        <a:buSzPct val="120000"/>
        <a:buChar char="•"/>
        <a:defRPr sz="1600">
          <a:solidFill>
            <a:schemeClr val="tx1"/>
          </a:solidFill>
          <a:latin typeface="+mn-lt"/>
        </a:defRPr>
      </a:lvl2pPr>
      <a:lvl3pPr marL="1166813" indent="-268288" algn="l" rtl="0" eaLnBrk="1" fontAlgn="base" hangingPunct="1">
        <a:spcBef>
          <a:spcPct val="40000"/>
        </a:spcBef>
        <a:spcAft>
          <a:spcPct val="0"/>
        </a:spcAft>
        <a:buClr>
          <a:schemeClr val="tx1"/>
        </a:buClr>
        <a:buSzPct val="120000"/>
        <a:buChar char="•"/>
        <a:defRPr sz="1600">
          <a:solidFill>
            <a:schemeClr val="tx1"/>
          </a:solidFill>
          <a:latin typeface="+mn-lt"/>
        </a:defRPr>
      </a:lvl3pPr>
      <a:lvl4pPr marL="1614488" indent="-268288" algn="l" rtl="0" eaLnBrk="1" fontAlgn="base" hangingPunct="1">
        <a:spcBef>
          <a:spcPct val="40000"/>
        </a:spcBef>
        <a:spcAft>
          <a:spcPct val="0"/>
        </a:spcAft>
        <a:buClr>
          <a:schemeClr val="tx1"/>
        </a:buClr>
        <a:buSzPct val="120000"/>
        <a:buChar char="•"/>
        <a:defRPr sz="1600">
          <a:solidFill>
            <a:schemeClr val="tx1"/>
          </a:solidFill>
          <a:latin typeface="+mn-lt"/>
        </a:defRPr>
      </a:lvl4pPr>
      <a:lvl5pPr marL="2062163" indent="-268288" algn="l" rtl="0" eaLnBrk="1" fontAlgn="base" hangingPunct="1">
        <a:spcBef>
          <a:spcPct val="40000"/>
        </a:spcBef>
        <a:spcAft>
          <a:spcPct val="0"/>
        </a:spcAft>
        <a:buClr>
          <a:schemeClr val="tx1"/>
        </a:buClr>
        <a:buSzPct val="120000"/>
        <a:buChar char="•"/>
        <a:defRPr sz="1600">
          <a:solidFill>
            <a:schemeClr val="tx1"/>
          </a:solidFill>
          <a:latin typeface="+mn-lt"/>
        </a:defRPr>
      </a:lvl5pPr>
      <a:lvl6pPr marL="2519363" indent="-268288" algn="l" rtl="0" eaLnBrk="1" fontAlgn="base" hangingPunct="1">
        <a:spcBef>
          <a:spcPct val="40000"/>
        </a:spcBef>
        <a:spcAft>
          <a:spcPct val="0"/>
        </a:spcAft>
        <a:buClr>
          <a:schemeClr val="tx1"/>
        </a:buClr>
        <a:buSzPct val="120000"/>
        <a:buChar char="•"/>
        <a:defRPr sz="1600">
          <a:solidFill>
            <a:schemeClr val="tx1"/>
          </a:solidFill>
          <a:latin typeface="+mn-lt"/>
        </a:defRPr>
      </a:lvl6pPr>
      <a:lvl7pPr marL="2976563" indent="-268288" algn="l" rtl="0" eaLnBrk="1" fontAlgn="base" hangingPunct="1">
        <a:spcBef>
          <a:spcPct val="40000"/>
        </a:spcBef>
        <a:spcAft>
          <a:spcPct val="0"/>
        </a:spcAft>
        <a:buClr>
          <a:schemeClr val="tx1"/>
        </a:buClr>
        <a:buSzPct val="120000"/>
        <a:buChar char="•"/>
        <a:defRPr sz="1600">
          <a:solidFill>
            <a:schemeClr val="tx1"/>
          </a:solidFill>
          <a:latin typeface="+mn-lt"/>
        </a:defRPr>
      </a:lvl7pPr>
      <a:lvl8pPr marL="3433763" indent="-268288" algn="l" rtl="0" eaLnBrk="1" fontAlgn="base" hangingPunct="1">
        <a:spcBef>
          <a:spcPct val="40000"/>
        </a:spcBef>
        <a:spcAft>
          <a:spcPct val="0"/>
        </a:spcAft>
        <a:buClr>
          <a:schemeClr val="tx1"/>
        </a:buClr>
        <a:buSzPct val="120000"/>
        <a:buChar char="•"/>
        <a:defRPr sz="1600">
          <a:solidFill>
            <a:schemeClr val="tx1"/>
          </a:solidFill>
          <a:latin typeface="+mn-lt"/>
        </a:defRPr>
      </a:lvl8pPr>
      <a:lvl9pPr marL="3890963" indent="-268288" algn="l" rtl="0" eaLnBrk="1" fontAlgn="base" hangingPunct="1">
        <a:spcBef>
          <a:spcPct val="40000"/>
        </a:spcBef>
        <a:spcAft>
          <a:spcPct val="0"/>
        </a:spcAft>
        <a:buClr>
          <a:schemeClr val="tx1"/>
        </a:buClr>
        <a:buSzPct val="12000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Agile Roadblocks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24-06-2013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4294967295"/>
          </p:nvPr>
        </p:nvSpPr>
        <p:spPr>
          <a:xfrm>
            <a:off x="8258175" y="422696"/>
            <a:ext cx="649288" cy="311150"/>
          </a:xfrm>
        </p:spPr>
        <p:txBody>
          <a:bodyPr/>
          <a:lstStyle/>
          <a:p>
            <a:fld id="{CCF0F30A-0CB8-4AFC-872D-45D449C23C90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lib.rus.ec/i/87/393887/Obval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1" y="0"/>
            <a:ext cx="6450756" cy="4543175"/>
          </a:xfrm>
          <a:prstGeom prst="rect">
            <a:avLst/>
          </a:prstGeom>
          <a:noFill/>
        </p:spPr>
      </p:pic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1" y="4775200"/>
            <a:ext cx="9144000" cy="603250"/>
          </a:xfrm>
        </p:spPr>
        <p:txBody>
          <a:bodyPr/>
          <a:lstStyle/>
          <a:p>
            <a:pPr algn="ctr"/>
            <a:r>
              <a:rPr lang="nl-NL" dirty="0" smtClean="0"/>
              <a:t>Agile </a:t>
            </a:r>
            <a:r>
              <a:rPr lang="nl-NL" dirty="0" err="1" smtClean="0"/>
              <a:t>Roadblocks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7252C-610B-4556-86C6-94EB0DCBD4C2}" type="slidenum">
              <a:rPr lang="nl-NL"/>
              <a:pPr/>
              <a:t>3</a:t>
            </a:fld>
            <a:endParaRPr lang="nl-NL"/>
          </a:p>
        </p:txBody>
      </p:sp>
      <p:sp>
        <p:nvSpPr>
          <p:cNvPr id="53261" name="Rectangle 13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2400" dirty="0" smtClean="0"/>
              <a:t>Manifest voor Agile Software Ontwikkeling</a:t>
            </a:r>
          </a:p>
        </p:txBody>
      </p:sp>
      <p:sp>
        <p:nvSpPr>
          <p:cNvPr id="53262" name="Rectangle 14"/>
          <p:cNvSpPr>
            <a:spLocks noGrp="1" noChangeAspect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lang="nl-NL" sz="1400" dirty="0" smtClean="0"/>
              <a:t>Wij laten zien dat er betere manieren zijn om software te ontwikkelen </a:t>
            </a:r>
            <a:br>
              <a:rPr lang="nl-NL" sz="1400" dirty="0" smtClean="0"/>
            </a:br>
            <a:r>
              <a:rPr lang="nl-NL" sz="1400" dirty="0" smtClean="0"/>
              <a:t>door in de praktijk aan te tonen dat dit werkt </a:t>
            </a:r>
            <a:br>
              <a:rPr lang="nl-NL" sz="1400" dirty="0" smtClean="0"/>
            </a:br>
            <a:r>
              <a:rPr lang="nl-NL" sz="1400" dirty="0" smtClean="0"/>
              <a:t>en door anderen ermee te helpen. Daarom verkiezen we</a:t>
            </a:r>
          </a:p>
          <a:p>
            <a:pPr algn="ctr">
              <a:buNone/>
            </a:pPr>
            <a:endParaRPr lang="nl-NL" b="1" dirty="0" smtClean="0"/>
          </a:p>
          <a:p>
            <a:pPr algn="ctr">
              <a:buNone/>
            </a:pPr>
            <a:r>
              <a:rPr lang="nl-NL" b="1" dirty="0" smtClean="0"/>
              <a:t>Mensen en hun onderlinge interactie</a:t>
            </a:r>
            <a:r>
              <a:rPr lang="nl-NL" dirty="0" smtClean="0"/>
              <a:t> </a:t>
            </a:r>
            <a:r>
              <a:rPr lang="nl-NL" i="1" dirty="0" smtClean="0"/>
              <a:t>boven</a:t>
            </a:r>
            <a:r>
              <a:rPr lang="nl-NL" dirty="0" smtClean="0"/>
              <a:t> processen en tools</a:t>
            </a:r>
          </a:p>
          <a:p>
            <a:pPr algn="ctr">
              <a:buNone/>
            </a:pPr>
            <a:r>
              <a:rPr lang="nl-NL" sz="800" dirty="0" smtClean="0"/>
              <a:t>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b="1" dirty="0" smtClean="0"/>
              <a:t>Werkende software</a:t>
            </a:r>
            <a:r>
              <a:rPr lang="nl-NL" dirty="0" smtClean="0"/>
              <a:t> </a:t>
            </a:r>
            <a:r>
              <a:rPr lang="nl-NL" i="1" dirty="0" smtClean="0"/>
              <a:t>boven</a:t>
            </a:r>
            <a:r>
              <a:rPr lang="nl-NL" dirty="0" smtClean="0"/>
              <a:t> allesomvattende documentatie</a:t>
            </a:r>
          </a:p>
          <a:p>
            <a:pPr algn="ctr">
              <a:buNone/>
            </a:pPr>
            <a:r>
              <a:rPr lang="nl-NL" sz="800" dirty="0" smtClean="0"/>
              <a:t>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b="1" dirty="0" smtClean="0"/>
              <a:t>Samenwerking met de klant</a:t>
            </a:r>
            <a:r>
              <a:rPr lang="nl-NL" dirty="0" smtClean="0"/>
              <a:t> </a:t>
            </a:r>
            <a:r>
              <a:rPr lang="nl-NL" i="1" dirty="0" smtClean="0"/>
              <a:t>boven</a:t>
            </a:r>
            <a:r>
              <a:rPr lang="nl-NL" dirty="0" smtClean="0"/>
              <a:t> contractonderhandelingen</a:t>
            </a:r>
          </a:p>
          <a:p>
            <a:pPr algn="ctr">
              <a:buNone/>
            </a:pPr>
            <a:r>
              <a:rPr lang="nl-NL" sz="800" dirty="0" smtClean="0"/>
              <a:t>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b="1" dirty="0" smtClean="0"/>
              <a:t>Inspelen op verandering</a:t>
            </a:r>
            <a:r>
              <a:rPr lang="nl-NL" dirty="0" smtClean="0"/>
              <a:t> </a:t>
            </a:r>
            <a:r>
              <a:rPr lang="nl-NL" i="1" dirty="0" smtClean="0"/>
              <a:t>boven</a:t>
            </a:r>
            <a:r>
              <a:rPr lang="nl-NL" dirty="0" smtClean="0"/>
              <a:t> het volgen van een plan</a:t>
            </a:r>
            <a:r>
              <a:rPr lang="nl-NL" sz="1400" dirty="0" smtClean="0"/>
              <a:t/>
            </a:r>
            <a:br>
              <a:rPr lang="nl-NL" sz="1400" dirty="0" smtClean="0"/>
            </a:br>
            <a:endParaRPr lang="nl-NL" sz="1400" dirty="0" smtClean="0"/>
          </a:p>
          <a:p>
            <a:pPr algn="ctr">
              <a:buNone/>
            </a:pPr>
            <a:r>
              <a:rPr lang="nl-NL" sz="1400" dirty="0" smtClean="0"/>
              <a:t>Hoewel wij waardering hebben voor al hetgeen aan de rechterkant staat vermeld, hechten wij </a:t>
            </a:r>
            <a:r>
              <a:rPr lang="nl-NL" sz="1400" dirty="0" err="1" smtClean="0"/>
              <a:t>méér</a:t>
            </a:r>
            <a:r>
              <a:rPr lang="nl-NL" sz="1400" dirty="0" smtClean="0"/>
              <a:t> waarde aan wat aan de linkerzijde wordt genoemd.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sz="1400" dirty="0" smtClean="0">
                <a:latin typeface="Arial" pitchFamily="34" charset="0"/>
                <a:cs typeface="Arial" pitchFamily="34" charset="0"/>
              </a:rPr>
              <a:t>Bron: </a:t>
            </a:r>
            <a:r>
              <a:rPr lang="nl-NL" sz="1400" dirty="0" err="1" smtClean="0">
                <a:latin typeface="Arial" pitchFamily="34" charset="0"/>
                <a:cs typeface="Arial" pitchFamily="34" charset="0"/>
              </a:rPr>
              <a:t>agilemanifesto.org</a:t>
            </a:r>
            <a:endParaRPr lang="nl-NL" sz="1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7252C-610B-4556-86C6-94EB0DCBD4C2}" type="slidenum">
              <a:rPr lang="nl-NL"/>
              <a:pPr/>
              <a:t>4</a:t>
            </a:fld>
            <a:endParaRPr lang="nl-NL"/>
          </a:p>
        </p:txBody>
      </p:sp>
      <p:sp>
        <p:nvSpPr>
          <p:cNvPr id="53261" name="Rectangle 13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2400" dirty="0" smtClean="0"/>
              <a:t>De rol van Agile Tester</a:t>
            </a:r>
          </a:p>
        </p:txBody>
      </p:sp>
      <p:sp>
        <p:nvSpPr>
          <p:cNvPr id="53262" name="Rectangle 14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2771775" y="1938600"/>
            <a:ext cx="4086226" cy="2719125"/>
          </a:xfrm>
        </p:spPr>
        <p:txBody>
          <a:bodyPr/>
          <a:lstStyle/>
          <a:p>
            <a:r>
              <a:rPr lang="nl-NL" sz="2400" dirty="0" smtClean="0"/>
              <a:t>Soft </a:t>
            </a:r>
            <a:r>
              <a:rPr lang="nl-NL" sz="2400" dirty="0" err="1" smtClean="0"/>
              <a:t>skills</a:t>
            </a:r>
            <a:endParaRPr lang="nl-NL" sz="2400" dirty="0" smtClean="0"/>
          </a:p>
          <a:p>
            <a:r>
              <a:rPr lang="nl-NL" sz="2400" dirty="0" smtClean="0"/>
              <a:t>Technische vaardigheden</a:t>
            </a:r>
          </a:p>
          <a:p>
            <a:r>
              <a:rPr lang="nl-NL" sz="2400" dirty="0" smtClean="0"/>
              <a:t>Documentatie</a:t>
            </a:r>
          </a:p>
          <a:p>
            <a:r>
              <a:rPr lang="nl-NL" sz="2400" dirty="0" smtClean="0"/>
              <a:t>Bevindingen</a:t>
            </a:r>
          </a:p>
          <a:p>
            <a:r>
              <a:rPr lang="nl-NL" sz="2400" dirty="0" err="1" smtClean="0"/>
              <a:t>Non-functionals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2400" dirty="0" smtClean="0"/>
              <a:t>Gedistribueerd werken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buNone/>
            </a:pPr>
            <a:r>
              <a:rPr lang="nl-NL" sz="2000" dirty="0" smtClean="0"/>
              <a:t>-De meest efficiënte en effectieve manier om informatie te delen in en met een ontwikkelteam is door met elkaar te praten-</a:t>
            </a:r>
          </a:p>
          <a:p>
            <a:pPr>
              <a:buNone/>
            </a:pPr>
            <a:endParaRPr lang="nl-NL" dirty="0" smtClean="0"/>
          </a:p>
          <a:p>
            <a:pPr lvl="4">
              <a:buFont typeface="Arial" pitchFamily="34" charset="0"/>
              <a:buChar char="•"/>
            </a:pPr>
            <a:r>
              <a:rPr lang="nl-NL" sz="2000" dirty="0" smtClean="0"/>
              <a:t> Tijdzones en werktijden</a:t>
            </a:r>
          </a:p>
          <a:p>
            <a:pPr lvl="4">
              <a:buFont typeface="Arial" pitchFamily="34" charset="0"/>
              <a:buChar char="•"/>
            </a:pPr>
            <a:r>
              <a:rPr lang="nl-NL" sz="2000" dirty="0" smtClean="0"/>
              <a:t>  Culturele- en taalverschillen</a:t>
            </a:r>
          </a:p>
          <a:p>
            <a:pPr lvl="4">
              <a:buFont typeface="Arial" pitchFamily="34" charset="0"/>
              <a:buChar char="•"/>
            </a:pPr>
            <a:r>
              <a:rPr lang="nl-NL" sz="2000" dirty="0" smtClean="0"/>
              <a:t>  Beschikbaarheid en toegang tot tools</a:t>
            </a:r>
          </a:p>
          <a:p>
            <a:pPr lvl="4">
              <a:buFont typeface="Arial" pitchFamily="34" charset="0"/>
              <a:buChar char="•"/>
            </a:pPr>
            <a:r>
              <a:rPr lang="nl-NL" sz="2000" dirty="0" smtClean="0"/>
              <a:t>  File </a:t>
            </a:r>
            <a:r>
              <a:rPr lang="nl-NL" sz="2000" dirty="0" err="1" smtClean="0"/>
              <a:t>sharing</a:t>
            </a:r>
            <a:endParaRPr lang="nl-NL" sz="2000" dirty="0" smtClean="0"/>
          </a:p>
          <a:p>
            <a:pPr lvl="4">
              <a:buFont typeface="Arial" pitchFamily="34" charset="0"/>
              <a:buChar char="•"/>
            </a:pPr>
            <a:r>
              <a:rPr lang="nl-NL" sz="2000" dirty="0" smtClean="0"/>
              <a:t>  Teamdynamiek</a:t>
            </a:r>
            <a:endParaRPr lang="nl-NL" sz="2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457D7-99BD-4FC5-A766-83C779BE743A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292608" y="5425440"/>
            <a:ext cx="3560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>
                <a:solidFill>
                  <a:schemeClr val="tx1"/>
                </a:solidFill>
              </a:rPr>
              <a:t>Bron: </a:t>
            </a:r>
            <a:r>
              <a:rPr lang="nl-NL" sz="1600" dirty="0" err="1" smtClean="0">
                <a:solidFill>
                  <a:schemeClr val="tx1"/>
                </a:solidFill>
              </a:rPr>
              <a:t>Whitepaper</a:t>
            </a:r>
            <a:r>
              <a:rPr lang="nl-NL" sz="1600" dirty="0" smtClean="0">
                <a:solidFill>
                  <a:schemeClr val="tx1"/>
                </a:solidFill>
              </a:rPr>
              <a:t> </a:t>
            </a:r>
            <a:r>
              <a:rPr lang="nl-NL" sz="1600" dirty="0" err="1" smtClean="0">
                <a:solidFill>
                  <a:schemeClr val="tx1"/>
                </a:solidFill>
              </a:rPr>
              <a:t>Distributed</a:t>
            </a:r>
            <a:r>
              <a:rPr lang="nl-NL" sz="1600" dirty="0" smtClean="0">
                <a:solidFill>
                  <a:schemeClr val="tx1"/>
                </a:solidFill>
              </a:rPr>
              <a:t> Agile Julie </a:t>
            </a:r>
            <a:r>
              <a:rPr lang="nl-NL" sz="1600" dirty="0" err="1" smtClean="0">
                <a:solidFill>
                  <a:schemeClr val="tx1"/>
                </a:solidFill>
              </a:rPr>
              <a:t>Calboutin</a:t>
            </a:r>
            <a:r>
              <a:rPr lang="nl-NL" sz="1600" dirty="0" smtClean="0">
                <a:solidFill>
                  <a:schemeClr val="tx1"/>
                </a:solidFill>
              </a:rPr>
              <a:t> en Helmut Holst</a:t>
            </a:r>
            <a:endParaRPr lang="nl-N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2400" dirty="0" err="1" smtClean="0"/>
              <a:t>If</a:t>
            </a:r>
            <a:r>
              <a:rPr lang="nl-NL" sz="2400" dirty="0" smtClean="0"/>
              <a:t> </a:t>
            </a:r>
            <a:r>
              <a:rPr lang="nl-NL" sz="2400" dirty="0" err="1" smtClean="0"/>
              <a:t>it</a:t>
            </a:r>
            <a:r>
              <a:rPr lang="nl-NL" sz="2400" dirty="0" smtClean="0"/>
              <a:t> </a:t>
            </a:r>
            <a:r>
              <a:rPr lang="nl-NL" sz="2400" dirty="0" err="1" smtClean="0"/>
              <a:t>ain’t</a:t>
            </a:r>
            <a:r>
              <a:rPr lang="nl-NL" sz="2400" dirty="0" smtClean="0"/>
              <a:t> </a:t>
            </a:r>
            <a:r>
              <a:rPr lang="nl-NL" sz="2400" dirty="0" err="1" smtClean="0"/>
              <a:t>broke</a:t>
            </a:r>
            <a:r>
              <a:rPr lang="nl-NL" sz="2400" dirty="0" smtClean="0"/>
              <a:t>…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buNone/>
            </a:pPr>
            <a:r>
              <a:rPr lang="nl-NL" sz="2000" dirty="0" smtClean="0"/>
              <a:t>Op vaste tijden, onderzoekt het team hoe het effectiever kan worden  </a:t>
            </a:r>
          </a:p>
          <a:p>
            <a:pPr>
              <a:buNone/>
            </a:pPr>
            <a:r>
              <a:rPr lang="nl-NL" sz="2000" dirty="0" smtClean="0"/>
              <a:t>en past vervolgens zijn gedrag daarop aan</a:t>
            </a:r>
          </a:p>
          <a:p>
            <a:pPr>
              <a:buNone/>
            </a:pPr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457D7-99BD-4FC5-A766-83C779BE743A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2835241" y="2470485"/>
            <a:ext cx="31003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chemeClr val="tx1"/>
                </a:solidFill>
              </a:rPr>
              <a:t>Verbeterpunten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</a:rPr>
              <a:t>Zoeken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</a:rPr>
              <a:t>Aankaarten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</a:rPr>
              <a:t>Toewijzen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</a:rPr>
              <a:t>Oppakken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</a:rPr>
              <a:t>Monitoren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</a:rPr>
              <a:t>Toetsen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2400" dirty="0" smtClean="0"/>
              <a:t>Geen Management ondersteuning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algn="ctr">
              <a:buNone/>
            </a:pPr>
            <a:r>
              <a:rPr lang="nl-NL" sz="2000" dirty="0" smtClean="0"/>
              <a:t>Om agile écht te laten slagen, heb je een product </a:t>
            </a:r>
            <a:r>
              <a:rPr lang="nl-NL" sz="2000" dirty="0" err="1" smtClean="0"/>
              <a:t>owner</a:t>
            </a:r>
            <a:r>
              <a:rPr lang="nl-NL" sz="2000" dirty="0" smtClean="0"/>
              <a:t> nodig met;</a:t>
            </a:r>
          </a:p>
          <a:p>
            <a:pPr>
              <a:buNone/>
            </a:pPr>
            <a:endParaRPr lang="nl-NL" sz="2500" dirty="0" smtClean="0"/>
          </a:p>
          <a:p>
            <a:pPr lvl="4">
              <a:buFont typeface="Arial" pitchFamily="34" charset="0"/>
              <a:buChar char="•"/>
            </a:pPr>
            <a:r>
              <a:rPr lang="nl-NL" sz="2800" dirty="0" smtClean="0"/>
              <a:t>Kennis van zaken</a:t>
            </a:r>
          </a:p>
          <a:p>
            <a:pPr lvl="4">
              <a:buFont typeface="Arial" pitchFamily="34" charset="0"/>
              <a:buChar char="•"/>
            </a:pPr>
            <a:r>
              <a:rPr lang="nl-NL" sz="2800" dirty="0" smtClean="0"/>
              <a:t>Een ruggengraat</a:t>
            </a:r>
          </a:p>
          <a:p>
            <a:pPr lvl="4">
              <a:buFont typeface="Arial" pitchFamily="34" charset="0"/>
              <a:buChar char="•"/>
            </a:pPr>
            <a:r>
              <a:rPr lang="nl-NL" sz="2800" dirty="0" smtClean="0"/>
              <a:t>Tijd voor het team</a:t>
            </a:r>
          </a:p>
          <a:p>
            <a:pPr lvl="4">
              <a:buFont typeface="Arial" pitchFamily="34" charset="0"/>
              <a:buChar char="•"/>
            </a:pPr>
            <a:r>
              <a:rPr lang="nl-NL" sz="2800" dirty="0" smtClean="0"/>
              <a:t>Mandaat</a:t>
            </a:r>
          </a:p>
          <a:p>
            <a:pPr lvl="4">
              <a:buFont typeface="Arial" pitchFamily="34" charset="0"/>
              <a:buChar char="•"/>
            </a:pPr>
            <a:r>
              <a:rPr lang="nl-NL" sz="2800" dirty="0" smtClean="0"/>
              <a:t>Betrokkenheid</a:t>
            </a:r>
            <a:endParaRPr lang="nl-NL" sz="2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457D7-99BD-4FC5-A766-83C779BE743A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A23B6-B3A8-4FFB-9C14-311AA1857CC5}" type="slidenum">
              <a:rPr lang="nl-NL"/>
              <a:pPr/>
              <a:t>8</a:t>
            </a:fld>
            <a:endParaRPr lang="nl-NL"/>
          </a:p>
        </p:txBody>
      </p:sp>
      <p:grpSp>
        <p:nvGrpSpPr>
          <p:cNvPr id="6" name="Groep 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9144000" cy="6858000"/>
            </a:xfrm>
            <a:prstGeom prst="rect">
              <a:avLst/>
            </a:prstGeom>
            <a:solidFill>
              <a:srgbClr val="E98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3" name="Afbeelding 12" descr="payoff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2367" y="2619222"/>
              <a:ext cx="5261373" cy="1381543"/>
            </a:xfrm>
            <a:prstGeom prst="rect">
              <a:avLst/>
            </a:prstGeom>
          </p:spPr>
        </p:pic>
        <p:sp>
          <p:nvSpPr>
            <p:cNvPr id="14" name="Tekstvak 13"/>
            <p:cNvSpPr txBox="1"/>
            <p:nvPr/>
          </p:nvSpPr>
          <p:spPr>
            <a:xfrm>
              <a:off x="0" y="6148552"/>
              <a:ext cx="91439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+mn-lt"/>
                </a:rPr>
                <a:t>www.ordina.nl</a:t>
              </a:r>
              <a:endParaRPr lang="nl-NL" sz="1400" dirty="0" smtClean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2011">
  <a:themeElements>
    <a:clrScheme name="Aangepast 1">
      <a:dk1>
        <a:srgbClr val="000000"/>
      </a:dk1>
      <a:lt1>
        <a:srgbClr val="E98300"/>
      </a:lt1>
      <a:dk2>
        <a:srgbClr val="FFFFFF"/>
      </a:dk2>
      <a:lt2>
        <a:srgbClr val="565A5C"/>
      </a:lt2>
      <a:accent1>
        <a:srgbClr val="E98300"/>
      </a:accent1>
      <a:accent2>
        <a:srgbClr val="A5ACAF"/>
      </a:accent2>
      <a:accent3>
        <a:srgbClr val="E78D16"/>
      </a:accent3>
      <a:accent4>
        <a:srgbClr val="565A5C"/>
      </a:accent4>
      <a:accent5>
        <a:srgbClr val="FFC271"/>
      </a:accent5>
      <a:accent6>
        <a:srgbClr val="E78D16"/>
      </a:accent6>
      <a:hlink>
        <a:srgbClr val="FFAE43"/>
      </a:hlink>
      <a:folHlink>
        <a:srgbClr val="FFD49B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Pct val="120000"/>
          <a:buFontTx/>
          <a:buNone/>
          <a:tabLst/>
          <a:defRPr kumimoji="0" lang="nl-NL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Pct val="120000"/>
          <a:buFontTx/>
          <a:buNone/>
          <a:tabLst/>
          <a:defRPr kumimoji="0" lang="nl-NL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E98300"/>
        </a:lt1>
        <a:dk2>
          <a:srgbClr val="FFFFFF"/>
        </a:dk2>
        <a:lt2>
          <a:srgbClr val="8E5100"/>
        </a:lt2>
        <a:accent1>
          <a:srgbClr val="E98300"/>
        </a:accent1>
        <a:accent2>
          <a:srgbClr val="FF9C19"/>
        </a:accent2>
        <a:accent3>
          <a:srgbClr val="F2C1AA"/>
        </a:accent3>
        <a:accent4>
          <a:srgbClr val="000000"/>
        </a:accent4>
        <a:accent5>
          <a:srgbClr val="F2C1AA"/>
        </a:accent5>
        <a:accent6>
          <a:srgbClr val="E78D16"/>
        </a:accent6>
        <a:hlink>
          <a:srgbClr val="FFAE43"/>
        </a:hlink>
        <a:folHlink>
          <a:srgbClr val="FFD49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lassificatie xmlns="http://schemas.microsoft.com/sharepoint/v3">Unrestricted</Classificatie>
    <BronTaxHTField0 xmlns="3db697d9-c846-481f-851e-aa2c8e9779cf">
      <Terms xmlns="http://schemas.microsoft.com/office/infopath/2007/PartnerControls">
        <TermInfo xmlns="http://schemas.microsoft.com/office/infopath/2007/PartnerControls">
          <TermName xmlns="http://schemas.microsoft.com/office/infopath/2007/PartnerControls">BUC Communicatie ONL</TermName>
          <TermId xmlns="http://schemas.microsoft.com/office/infopath/2007/PartnerControls">e11f6862-e47b-434e-bfc3-89b3bf0d8767</TermId>
        </TermInfo>
      </Terms>
    </BronTaxHTField0>
    <Documentstatus xmlns="http://schemas.microsoft.com/sharepoint/v3">Definitief</Documentstatus>
    <Categorie xmlns="http://schemas.microsoft.com/sharepoint/v3">Presentaties</Categorie>
    <ToonInOverzicht xmlns="98a5d385-bb84-406a-8a61-80b9fc88958f">true</ToonInOverzicht>
    <Auteur xmlns="http://schemas.microsoft.com/sharepoint/v3">
      <UserInfo>
        <DisplayName>Everwijn, Rene</DisplayName>
        <AccountId>127</AccountId>
        <AccountType/>
      </UserInfo>
    </Auteur>
    <TaxCatchAll xmlns="3db697d9-c846-481f-851e-aa2c8e9779cf">
      <Value>83</Value>
    </TaxCatchAl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Ordina Document" ma:contentTypeID="0x0101006AC3DA08670B465CB1DC34559DCF89E5004B8365D22651C1479210A7BA37139C72" ma:contentTypeVersion="3" ma:contentTypeDescription="" ma:contentTypeScope="" ma:versionID="34b1360a817d086f43d493d882ea8d7c">
  <xsd:schema xmlns:xsd="http://www.w3.org/2001/XMLSchema" xmlns:xs="http://www.w3.org/2001/XMLSchema" xmlns:p="http://schemas.microsoft.com/office/2006/metadata/properties" xmlns:ns1="http://schemas.microsoft.com/sharepoint/v3" xmlns:ns2="98a5d385-bb84-406a-8a61-80b9fc88958f" xmlns:ns3="3db697d9-c846-481f-851e-aa2c8e9779cf" targetNamespace="http://schemas.microsoft.com/office/2006/metadata/properties" ma:root="true" ma:fieldsID="4751e442b8c0746a01693252bea733ba" ns1:_="" ns2:_="" ns3:_="">
    <xsd:import namespace="http://schemas.microsoft.com/sharepoint/v3"/>
    <xsd:import namespace="98a5d385-bb84-406a-8a61-80b9fc88958f"/>
    <xsd:import namespace="3db697d9-c846-481f-851e-aa2c8e9779cf"/>
    <xsd:element name="properties">
      <xsd:complexType>
        <xsd:sequence>
          <xsd:element name="documentManagement">
            <xsd:complexType>
              <xsd:all>
                <xsd:element ref="ns1:Documentstatus" minOccurs="0"/>
                <xsd:element ref="ns1:Classificatie" minOccurs="0"/>
                <xsd:element ref="ns1:Auteur" minOccurs="0"/>
                <xsd:element ref="ns2:ToonInOverzicht" minOccurs="0"/>
                <xsd:element ref="ns1:Categorie" minOccurs="0"/>
                <xsd:element ref="ns3:BronTaxHTField0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cumentstatus" ma:index="9" nillable="true" ma:displayName="Documentstatus" ma:internalName="Documentstatus">
      <xsd:simpleType>
        <xsd:restriction base="dms:Choice">
          <xsd:enumeration value="Concept"/>
          <xsd:enumeration value="Definitief"/>
          <xsd:enumeration value="Vervallen"/>
        </xsd:restriction>
      </xsd:simpleType>
    </xsd:element>
    <xsd:element name="Classificatie" ma:index="10" nillable="true" ma:displayName="Classificatie" ma:default="Restricted" ma:description="Unrestricted: vrij te verspreiden&#10;Restricted: Alleen voor Ordinamedewerkers&#10;Confidential: Alleen op aanvraag beschikbaar" ma:format="Dropdown" ma:internalName="Classificatie">
      <xsd:simpleType>
        <xsd:restriction base="dms:Choice">
          <xsd:enumeration value="Unrestricted"/>
          <xsd:enumeration value="Restricted"/>
          <xsd:enumeration value="Confidential"/>
        </xsd:restriction>
      </xsd:simpleType>
    </xsd:element>
    <xsd:element name="Auteur" ma:index="11" nillable="true" ma:displayName="Auteur" ma:list="UserInfo" ma:internalName="Auteu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ategorie" ma:index="13" nillable="true" ma:displayName="Categorie" ma:format="Dropdown" ma:internalName="Categorie">
      <xsd:simpleType>
        <xsd:restriction base="dms:Choice">
          <xsd:enumeration value="Presentaties"/>
          <xsd:enumeration value="Email"/>
          <xsd:enumeration value="Logo's"/>
          <xsd:enumeration value="Leaflet"/>
          <xsd:enumeration value="Handboek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a5d385-bb84-406a-8a61-80b9fc88958f" elementFormDefault="qualified">
    <xsd:import namespace="http://schemas.microsoft.com/office/2006/documentManagement/types"/>
    <xsd:import namespace="http://schemas.microsoft.com/office/infopath/2007/PartnerControls"/>
    <xsd:element name="ToonInOverzicht" ma:index="12" nillable="true" ma:displayName="Toon in overzicht" ma:default="1" ma:internalName="ToonInOverzicht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b697d9-c846-481f-851e-aa2c8e9779cf" elementFormDefault="qualified">
    <xsd:import namespace="http://schemas.microsoft.com/office/2006/documentManagement/types"/>
    <xsd:import namespace="http://schemas.microsoft.com/office/infopath/2007/PartnerControls"/>
    <xsd:element name="BronTaxHTField0" ma:index="14" nillable="true" ma:taxonomy="true" ma:internalName="BronTaxHTField0" ma:taxonomyFieldName="Bron" ma:displayName="Bron" ma:readOnly="false" ma:default="" ma:fieldId="{27aecc17-beb2-4ab0-bbbd-d9ad4f853404}" ma:sspId="72b4cfdb-544d-43a8-a60c-6c2d09e0741b" ma:termSetId="ce6c0e9b-57cd-48a0-8ceb-4daf5a93936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6" nillable="true" ma:displayName="Taxonomy Catch All Column" ma:description="" ma:hidden="true" ma:list="{f1064064-6286-43cb-aaf2-85429670a659}" ma:internalName="TaxCatchAll" ma:showField="CatchAllData" ma:web="3db697d9-c846-481f-851e-aa2c8e9779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Description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E86E5F-5DDA-4092-97E2-DC616D09B76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3db697d9-c846-481f-851e-aa2c8e9779cf"/>
    <ds:schemaRef ds:uri="98a5d385-bb84-406a-8a61-80b9fc88958f"/>
  </ds:schemaRefs>
</ds:datastoreItem>
</file>

<file path=customXml/itemProps2.xml><?xml version="1.0" encoding="utf-8"?>
<ds:datastoreItem xmlns:ds="http://schemas.openxmlformats.org/officeDocument/2006/customXml" ds:itemID="{93844CBF-D4F4-4C86-A5F3-228F5FD364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C8054A-2C1D-4B5E-8E2C-2B30B77847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a5d385-bb84-406a-8a61-80b9fc88958f"/>
    <ds:schemaRef ds:uri="3db697d9-c846-481f-851e-aa2c8e9779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2011</Template>
  <TotalTime>60</TotalTime>
  <Words>426</Words>
  <Application>Microsoft Office PowerPoint</Application>
  <PresentationFormat>On-screen Show (4:3)</PresentationFormat>
  <Paragraphs>120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PowerPoint Template 2011</vt:lpstr>
      <vt:lpstr>Agile Roadblocks</vt:lpstr>
      <vt:lpstr>Agile Roadblocks</vt:lpstr>
      <vt:lpstr>Manifest voor Agile Software Ontwikkeling</vt:lpstr>
      <vt:lpstr>De rol van Agile Tester</vt:lpstr>
      <vt:lpstr>Gedistribueerd werken</vt:lpstr>
      <vt:lpstr>If it ain’t broke…</vt:lpstr>
      <vt:lpstr>Geen Management ondersteuning</vt:lpstr>
      <vt:lpstr>Slide 8</vt:lpstr>
    </vt:vector>
  </TitlesOfParts>
  <Company>Ordina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Agile Roadblocks</dc:title>
  <dc:creator>kge20236</dc:creator>
  <dc:description>Agile Roadblocks presentatie voor Testnet Thema-avond Testen in de praktijk</dc:description>
  <cp:lastModifiedBy>jpollmann</cp:lastModifiedBy>
  <cp:revision>8</cp:revision>
  <dcterms:created xsi:type="dcterms:W3CDTF">2013-06-23T10:03:45Z</dcterms:created>
  <dcterms:modified xsi:type="dcterms:W3CDTF">2013-06-24T15:12:47Z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ron">
    <vt:lpwstr>83;#BUC Communicatie ONL|e11f6862-e47b-434e-bfc3-89b3bf0d8767</vt:lpwstr>
  </property>
  <property fmtid="{D5CDD505-2E9C-101B-9397-08002B2CF9AE}" pid="3" name="ContentTypeId">
    <vt:lpwstr>0x0101006AC3DA08670B465CB1DC34559DCF89E5004B8365D22651C1479210A7BA37139C72</vt:lpwstr>
  </property>
</Properties>
</file>