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56" r:id="rId2"/>
    <p:sldMasterId id="2147483719" r:id="rId3"/>
    <p:sldMasterId id="2147483681" r:id="rId4"/>
    <p:sldMasterId id="2147483686" r:id="rId5"/>
    <p:sldMasterId id="2147483714" r:id="rId6"/>
    <p:sldMasterId id="2147483691" r:id="rId7"/>
    <p:sldMasterId id="2147483696" r:id="rId8"/>
  </p:sldMasterIdLst>
  <p:notesMasterIdLst>
    <p:notesMasterId r:id="rId21"/>
  </p:notesMasterIdLst>
  <p:handoutMasterIdLst>
    <p:handoutMasterId r:id="rId22"/>
  </p:handoutMasterIdLst>
  <p:sldIdLst>
    <p:sldId id="257" r:id="rId9"/>
    <p:sldId id="287" r:id="rId10"/>
    <p:sldId id="288" r:id="rId11"/>
    <p:sldId id="293" r:id="rId12"/>
    <p:sldId id="295" r:id="rId13"/>
    <p:sldId id="297" r:id="rId14"/>
    <p:sldId id="296" r:id="rId15"/>
    <p:sldId id="289" r:id="rId16"/>
    <p:sldId id="298" r:id="rId17"/>
    <p:sldId id="290" r:id="rId18"/>
    <p:sldId id="291" r:id="rId19"/>
    <p:sldId id="292" r:id="rId20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206BE"/>
    <a:srgbClr val="004A91"/>
    <a:srgbClr val="E200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7681" autoAdjust="0"/>
  </p:normalViewPr>
  <p:slideViewPr>
    <p:cSldViewPr>
      <p:cViewPr>
        <p:scale>
          <a:sx n="68" d="100"/>
          <a:sy n="68" d="100"/>
        </p:scale>
        <p:origin x="-190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1649"/>
          </a:xfrm>
          <a:prstGeom prst="rect">
            <a:avLst/>
          </a:prstGeom>
        </p:spPr>
        <p:txBody>
          <a:bodyPr vert="horz" lIns="94634" tIns="47317" rIns="94634" bIns="47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504" y="0"/>
            <a:ext cx="3076143" cy="511649"/>
          </a:xfrm>
          <a:prstGeom prst="rect">
            <a:avLst/>
          </a:prstGeom>
        </p:spPr>
        <p:txBody>
          <a:bodyPr vert="horz" wrap="square" lIns="94634" tIns="47317" rIns="94634" bIns="473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7DF1AA7C-4598-4C96-84AC-53AC36224BF4}" type="datetime1">
              <a:rPr lang="nl-NL"/>
              <a:pPr>
                <a:defRPr/>
              </a:pPr>
              <a:t>6-9-2013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331"/>
            <a:ext cx="3076143" cy="511648"/>
          </a:xfrm>
          <a:prstGeom prst="rect">
            <a:avLst/>
          </a:prstGeom>
        </p:spPr>
        <p:txBody>
          <a:bodyPr vert="horz" lIns="94634" tIns="47317" rIns="94634" bIns="47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504" y="9721331"/>
            <a:ext cx="3076143" cy="511648"/>
          </a:xfrm>
          <a:prstGeom prst="rect">
            <a:avLst/>
          </a:prstGeom>
        </p:spPr>
        <p:txBody>
          <a:bodyPr vert="horz" wrap="square" lIns="94634" tIns="47317" rIns="94634" bIns="473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0D636B28-07A6-4BB4-BC60-BF0B698E3C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0963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1649"/>
          </a:xfrm>
          <a:prstGeom prst="rect">
            <a:avLst/>
          </a:prstGeom>
        </p:spPr>
        <p:txBody>
          <a:bodyPr vert="horz" lIns="94634" tIns="47317" rIns="94634" bIns="47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504" y="0"/>
            <a:ext cx="3076143" cy="511649"/>
          </a:xfrm>
          <a:prstGeom prst="rect">
            <a:avLst/>
          </a:prstGeom>
        </p:spPr>
        <p:txBody>
          <a:bodyPr vert="horz" wrap="square" lIns="94634" tIns="47317" rIns="94634" bIns="473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35076F74-D8A2-4B1B-97EE-DE442DFB1F04}" type="datetime1">
              <a:rPr lang="nl-NL"/>
              <a:pPr>
                <a:defRPr/>
              </a:pPr>
              <a:t>6-9-2013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4" tIns="47317" rIns="94634" bIns="47317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63" y="4861482"/>
            <a:ext cx="5678778" cy="4604841"/>
          </a:xfrm>
          <a:prstGeom prst="rect">
            <a:avLst/>
          </a:prstGeom>
        </p:spPr>
        <p:txBody>
          <a:bodyPr vert="horz" lIns="94634" tIns="47317" rIns="94634" bIns="47317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331"/>
            <a:ext cx="3076143" cy="511648"/>
          </a:xfrm>
          <a:prstGeom prst="rect">
            <a:avLst/>
          </a:prstGeom>
        </p:spPr>
        <p:txBody>
          <a:bodyPr vert="horz" lIns="94634" tIns="47317" rIns="94634" bIns="47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504" y="9721331"/>
            <a:ext cx="3076143" cy="511648"/>
          </a:xfrm>
          <a:prstGeom prst="rect">
            <a:avLst/>
          </a:prstGeom>
        </p:spPr>
        <p:txBody>
          <a:bodyPr vert="horz" wrap="square" lIns="94634" tIns="47317" rIns="94634" bIns="473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5B8B53F1-FAF5-4A8B-BFD9-7288B0B206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169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8486775" y="6448425"/>
            <a:ext cx="6223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44366A09-0B14-4104-8E3F-73E201629A3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B407-DAE0-4F2E-8094-8A65454384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4"/>
          </p:nvPr>
        </p:nvSpPr>
        <p:spPr>
          <a:xfrm>
            <a:off x="467544" y="1124744"/>
            <a:ext cx="4141960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5"/>
          </p:nvPr>
        </p:nvSpPr>
        <p:spPr>
          <a:xfrm>
            <a:off x="4788024" y="1124744"/>
            <a:ext cx="410445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9CC9-D4C5-4698-8DC4-7AC7A09BAE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AAFE-43CA-43DD-AC7D-C3B3799685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5594-5FD0-4DBF-8336-0FB9C7F828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766" y="1412776"/>
            <a:ext cx="4032448" cy="3096344"/>
          </a:xfrm>
        </p:spPr>
        <p:txBody>
          <a:bodyPr/>
          <a:lstStyle>
            <a:lvl1pPr algn="l">
              <a:defRPr sz="4000">
                <a:latin typeface="+mj-lt"/>
                <a:cs typeface="Tahom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403648" y="5157192"/>
            <a:ext cx="7561262" cy="86409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9A76-0191-46CF-B4CB-2FCD03FE54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4"/>
          </p:nvPr>
        </p:nvSpPr>
        <p:spPr>
          <a:xfrm>
            <a:off x="467544" y="1124744"/>
            <a:ext cx="4141960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5"/>
          </p:nvPr>
        </p:nvSpPr>
        <p:spPr>
          <a:xfrm>
            <a:off x="4788024" y="1124744"/>
            <a:ext cx="410445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43A0-5FE3-45AD-B09C-E2AF0EF60C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10FA-3D62-4BC5-AE33-3DAC5BA563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C62C-25B8-481D-8A67-24ED536AA5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766" y="1412776"/>
            <a:ext cx="4032448" cy="3096344"/>
          </a:xfrm>
        </p:spPr>
        <p:txBody>
          <a:bodyPr/>
          <a:lstStyle>
            <a:lvl1pPr algn="l">
              <a:defRPr sz="4000">
                <a:latin typeface="+mj-lt"/>
                <a:cs typeface="Tahom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403648" y="5157192"/>
            <a:ext cx="7561262" cy="86409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79512" y="1124744"/>
            <a:ext cx="1440160" cy="532859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24744"/>
            <a:ext cx="6840760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E2D0-A32C-4120-80F2-21186E262F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1AB7-1A3C-41EC-B81A-0BC79CEE95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4"/>
          </p:nvPr>
        </p:nvSpPr>
        <p:spPr>
          <a:xfrm>
            <a:off x="467544" y="1124744"/>
            <a:ext cx="4141960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5"/>
          </p:nvPr>
        </p:nvSpPr>
        <p:spPr>
          <a:xfrm>
            <a:off x="4788024" y="1124744"/>
            <a:ext cx="410445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BEBB-240E-4AC1-80A1-707694A157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39CB-0266-4F7F-A111-BB0413BF32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1FCA-D37A-4148-8EE6-B0C02EE759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766" y="1412776"/>
            <a:ext cx="4032448" cy="3096344"/>
          </a:xfrm>
        </p:spPr>
        <p:txBody>
          <a:bodyPr/>
          <a:lstStyle>
            <a:lvl1pPr algn="l">
              <a:defRPr sz="4000">
                <a:latin typeface="+mj-lt"/>
                <a:cs typeface="Tahom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403648" y="5157192"/>
            <a:ext cx="7561262" cy="86409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A3B93-4A9C-45EE-A7CB-89240D3EE038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EC19E-6C43-4569-A432-4546A8A5C7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F5A8-11CB-49E2-A1A0-8B31997A05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4"/>
          </p:nvPr>
        </p:nvSpPr>
        <p:spPr>
          <a:xfrm>
            <a:off x="467544" y="1124744"/>
            <a:ext cx="4141960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5"/>
          </p:nvPr>
        </p:nvSpPr>
        <p:spPr>
          <a:xfrm>
            <a:off x="4788024" y="1124744"/>
            <a:ext cx="410445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5B66-7358-44E1-A881-82FE769272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684E-9292-4BF3-A636-006F9D403D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DEE0-8BB3-4D04-A6FA-1E1103B7D0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79512" y="1124744"/>
            <a:ext cx="1440160" cy="532859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24744"/>
            <a:ext cx="3312368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6"/>
          </p:nvPr>
        </p:nvSpPr>
        <p:spPr>
          <a:xfrm>
            <a:off x="5580112" y="1124744"/>
            <a:ext cx="3312368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B594-0B88-4F42-8BA1-F978132AC0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662C-0DE9-4B52-87F6-06AD9E192C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4"/>
          </p:nvPr>
        </p:nvSpPr>
        <p:spPr>
          <a:xfrm>
            <a:off x="467544" y="1124744"/>
            <a:ext cx="4141960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5"/>
          </p:nvPr>
        </p:nvSpPr>
        <p:spPr>
          <a:xfrm>
            <a:off x="4788024" y="1124744"/>
            <a:ext cx="4104456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 marL="361950" indent="-180975"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 marL="534988" indent="-173038"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B853-82B2-49BA-B538-792A12BD09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5760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5469-986F-4007-9C9A-BE912089B4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AA23-3E26-4EC8-AB4E-11E3E0AAAF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79512" y="1124744"/>
            <a:ext cx="1440160" cy="532859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E423-D5EE-4798-866A-C9814CC0A7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79512" y="1124744"/>
            <a:ext cx="1440160" cy="532859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9C19-552C-439A-B20A-6CEACCA889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79512" y="1124744"/>
            <a:ext cx="1440160" cy="532859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000" baseline="0">
                <a:solidFill>
                  <a:srgbClr val="E2007A"/>
                </a:solidFill>
                <a:latin typeface="Verdana" pitchFamily="34" charset="0"/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24744"/>
            <a:ext cx="6840760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B565-38E4-4307-8015-1756ACD063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79512" y="1124744"/>
            <a:ext cx="1440160" cy="532859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000" baseline="0">
                <a:solidFill>
                  <a:srgbClr val="E2007A"/>
                </a:solidFill>
                <a:latin typeface="Verdana" pitchFamily="34" charset="0"/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24744"/>
            <a:ext cx="3312368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6"/>
          </p:nvPr>
        </p:nvSpPr>
        <p:spPr>
          <a:xfrm>
            <a:off x="5580112" y="1124744"/>
            <a:ext cx="3312368" cy="5328592"/>
          </a:xfrm>
          <a:prstGeom prst="rect">
            <a:avLst/>
          </a:prstGeom>
        </p:spPr>
        <p:txBody>
          <a:bodyPr/>
          <a:lstStyle>
            <a:lvl1pPr>
              <a:buClr>
                <a:srgbClr val="E2007A"/>
              </a:buClr>
              <a:buFont typeface="Verdana" pitchFamily="34" charset="0"/>
              <a:buChar char="●"/>
              <a:defRPr sz="2000">
                <a:latin typeface="Verdana" pitchFamily="34" charset="0"/>
              </a:defRPr>
            </a:lvl1pPr>
            <a:lvl2pPr>
              <a:buClr>
                <a:srgbClr val="E2007A"/>
              </a:buClr>
              <a:buFont typeface="Courier New" pitchFamily="49" charset="0"/>
              <a:buChar char="o"/>
              <a:defRPr sz="1800">
                <a:latin typeface="Verdana" pitchFamily="34" charset="0"/>
              </a:defRPr>
            </a:lvl2pPr>
            <a:lvl3pPr>
              <a:buClr>
                <a:srgbClr val="E2007A"/>
              </a:buCl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9170-FFA3-413A-B02F-9E41D333F8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79512" y="1124744"/>
            <a:ext cx="1440160" cy="532859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000" baseline="0">
                <a:solidFill>
                  <a:srgbClr val="E2007A"/>
                </a:solidFill>
                <a:latin typeface="Verdana" pitchFamily="34" charset="0"/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8DE7-5E9C-4491-8B28-89E8CAD59F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79512" y="1124744"/>
            <a:ext cx="1440160" cy="532859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000" baseline="0">
                <a:solidFill>
                  <a:srgbClr val="E2007A"/>
                </a:solidFill>
                <a:latin typeface="Verdana" pitchFamily="34" charset="0"/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F2AC-9F94-4AE6-A589-6E9B8A86E1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titel te bewerken</a:t>
            </a:r>
            <a:endParaRPr lang="nl-NL" dirty="0"/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03350" y="5157788"/>
            <a:ext cx="69135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&lt;Vul in&gt;</a:t>
            </a:r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179388" y="5157788"/>
            <a:ext cx="1360487" cy="968375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100" b="1" dirty="0">
                <a:solidFill>
                  <a:srgbClr val="E2007A"/>
                </a:solidFill>
                <a:latin typeface="+mj-lt"/>
                <a:ea typeface="+mn-ea"/>
                <a:cs typeface="Tahoma" pitchFamily="34" charset="0"/>
              </a:rPr>
              <a:t>Onderwerp: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100" b="1" dirty="0">
                <a:solidFill>
                  <a:srgbClr val="E2007A"/>
                </a:solidFill>
                <a:latin typeface="+mj-lt"/>
                <a:ea typeface="+mn-ea"/>
                <a:cs typeface="Tahoma" pitchFamily="34" charset="0"/>
              </a:rPr>
              <a:t>Datum: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100" b="1" dirty="0">
                <a:solidFill>
                  <a:srgbClr val="E2007A"/>
                </a:solidFill>
                <a:latin typeface="+mj-lt"/>
                <a:ea typeface="+mn-ea"/>
                <a:cs typeface="Tahoma" pitchFamily="34" charset="0"/>
              </a:rPr>
              <a:t>Aanwezigen: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100" b="1" dirty="0">
                <a:solidFill>
                  <a:srgbClr val="E2007A"/>
                </a:solidFill>
                <a:latin typeface="+mj-lt"/>
                <a:ea typeface="+mn-ea"/>
                <a:cs typeface="Tahoma" pitchFamily="34" charset="0"/>
              </a:rPr>
              <a:t>Classificatie: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4A91"/>
          </a:solidFill>
          <a:effectLst>
            <a:outerShdw blurRad="50800" dist="38100" dir="2700000" algn="tl" rotWithShape="0">
              <a:srgbClr val="004A91">
                <a:alpha val="50000"/>
              </a:srgbClr>
            </a:outerShdw>
          </a:effectLst>
          <a:latin typeface="Verdana" pitchFamily="34" charset="0"/>
          <a:ea typeface="Tahoma" pitchFamily="-1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4A91"/>
          </a:solidFill>
          <a:latin typeface="Verdan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4A91"/>
          </a:solidFill>
          <a:latin typeface="Verdan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4A91"/>
          </a:solidFill>
          <a:latin typeface="Verdan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4A9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b="1" kern="1200">
          <a:solidFill>
            <a:srgbClr val="000000"/>
          </a:solidFill>
          <a:latin typeface="Verdana" pitchFamily="34" charset="0"/>
          <a:ea typeface="Tahoma" pitchFamily="-1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chemeClr val="tx1"/>
          </a:solidFill>
          <a:latin typeface="Tahoma" pitchFamily="34" charset="0"/>
          <a:ea typeface="Tahoma" pitchFamily="-1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Tahoma" pitchFamily="34" charset="0"/>
          <a:ea typeface="Tahoma" pitchFamily="-1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chemeClr val="tx1"/>
          </a:solidFill>
          <a:latin typeface="Tahoma" pitchFamily="34" charset="0"/>
          <a:ea typeface="Tahoma" pitchFamily="-1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Tahoma" pitchFamily="34" charset="0"/>
          <a:ea typeface="Tahoma" pitchFamily="-1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051050" y="188913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titel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486775" y="6448425"/>
            <a:ext cx="62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2007A"/>
                </a:solidFill>
                <a:latin typeface="Verdana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C70A0664-FEEC-4CB1-BDC4-57E4C95651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79388" y="981075"/>
            <a:ext cx="1439862" cy="54721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051050" y="188913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titel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486775" y="6448425"/>
            <a:ext cx="62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2007A"/>
                </a:solidFill>
                <a:latin typeface="Verdana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9B8D7173-0EE0-481B-A837-C623D3257A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79388" y="981075"/>
            <a:ext cx="1439862" cy="54721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800"/>
            </a:lvl2pPr>
            <a:lvl3pPr>
              <a:buFont typeface="Arial" pitchFamily="34" charset="0"/>
              <a:buNone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486775" y="6448425"/>
            <a:ext cx="62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2007A"/>
                </a:solidFill>
                <a:latin typeface="Verdana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A6E6E5F2-A935-4213-B9A0-0F78492BD0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051050" y="188913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titel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53" r:id="rId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486775" y="6448425"/>
            <a:ext cx="62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2007A"/>
                </a:solidFill>
                <a:latin typeface="Verdana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15615B11-145B-4147-ACEF-6C1E417258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17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051050" y="188913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titel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54" r:id="rId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486775" y="6448425"/>
            <a:ext cx="62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2007A"/>
                </a:solidFill>
                <a:latin typeface="Verdana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9BBC3C92-F6E3-4D98-9F05-555E834B16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195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051050" y="188913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titel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55" r:id="rId5"/>
    <p:sldLayoutId id="2147484956" r:id="rId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486775" y="6448425"/>
            <a:ext cx="62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2007A"/>
                </a:solidFill>
                <a:latin typeface="Verdana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EAC240BB-7C56-467C-9072-E9B962EF49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219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051050" y="188913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titel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  <p:sldLayoutId id="2147484945" r:id="rId3"/>
    <p:sldLayoutId id="2147484946" r:id="rId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8651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titel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486775" y="6448425"/>
            <a:ext cx="62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2007A"/>
                </a:solidFill>
                <a:latin typeface="Verdana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BA1DA4F5-797E-4754-9730-AC87AF8D2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  <p:sldLayoutId id="2147484948" r:id="rId2"/>
    <p:sldLayoutId id="2147484949" r:id="rId3"/>
    <p:sldLayoutId id="214748495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ea typeface="Tahoma" pitchFamily="-1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4A9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rgbClr val="004A91"/>
          </a:solidFill>
          <a:latin typeface="Tahoma" pitchFamily="34" charset="0"/>
          <a:ea typeface="Tahoma" pitchFamily="-1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3200" dirty="0" smtClean="0">
                <a:cs typeface="Tahoma" pitchFamily="-1" charset="0"/>
              </a:rPr>
              <a:t>De Do’s en </a:t>
            </a:r>
            <a:r>
              <a:rPr lang="nl-NL" sz="3200" dirty="0" err="1" smtClean="0">
                <a:cs typeface="Tahoma" pitchFamily="-1" charset="0"/>
              </a:rPr>
              <a:t>Dont’s</a:t>
            </a:r>
            <a:r>
              <a:rPr lang="nl-NL" sz="3200" dirty="0" smtClean="0">
                <a:cs typeface="Tahoma" pitchFamily="-1" charset="0"/>
              </a:rPr>
              <a:t> van testdata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nl-NL" dirty="0" smtClean="0"/>
              <a:t>Testnet, 10 September</a:t>
            </a:r>
          </a:p>
          <a:p>
            <a:pPr algn="r"/>
            <a:r>
              <a:rPr lang="nl-NL" dirty="0" smtClean="0"/>
              <a:t>Bart Knaack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Opbouw</a:t>
            </a:r>
          </a:p>
          <a:p>
            <a:endParaRPr lang="nl-NL" dirty="0" smtClean="0"/>
          </a:p>
          <a:p>
            <a:r>
              <a:rPr lang="nl-NL" dirty="0" smtClean="0"/>
              <a:t>Onderhoud</a:t>
            </a:r>
          </a:p>
          <a:p>
            <a:endParaRPr lang="nl-NL" dirty="0" smtClean="0"/>
          </a:p>
          <a:p>
            <a:r>
              <a:rPr lang="nl-NL" dirty="0" smtClean="0"/>
              <a:t>Afstemming</a:t>
            </a:r>
          </a:p>
          <a:p>
            <a:pPr lvl="1"/>
            <a:r>
              <a:rPr lang="nl-NL" dirty="0" smtClean="0"/>
              <a:t>Intern</a:t>
            </a:r>
          </a:p>
          <a:p>
            <a:pPr lvl="1"/>
            <a:r>
              <a:rPr lang="nl-NL" dirty="0" smtClean="0"/>
              <a:t>Extern</a:t>
            </a:r>
          </a:p>
          <a:p>
            <a:endParaRPr lang="nl-NL" dirty="0" smtClean="0"/>
          </a:p>
          <a:p>
            <a:r>
              <a:rPr lang="nl-NL" dirty="0" smtClean="0"/>
              <a:t>Planning</a:t>
            </a:r>
          </a:p>
          <a:p>
            <a:endParaRPr lang="nl-NL" dirty="0" smtClean="0"/>
          </a:p>
          <a:p>
            <a:r>
              <a:rPr lang="nl-NL" dirty="0" smtClean="0"/>
              <a:t>Updates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576064"/>
          </a:xfrm>
        </p:spPr>
        <p:txBody>
          <a:bodyPr/>
          <a:lstStyle/>
          <a:p>
            <a:r>
              <a:rPr lang="nl-NL" dirty="0" err="1" smtClean="0"/>
              <a:t>Testdatamanagement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7" name="Afbeelding 6" descr="pic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Productie </a:t>
            </a:r>
            <a:r>
              <a:rPr lang="nl-NL" dirty="0" smtClean="0"/>
              <a:t>verstoringen/migratie</a:t>
            </a:r>
            <a:r>
              <a:rPr lang="nl-NL" dirty="0" smtClean="0"/>
              <a:t>testen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Awareness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Routine</a:t>
            </a:r>
          </a:p>
          <a:p>
            <a:endParaRPr lang="nl-NL" dirty="0" smtClean="0"/>
          </a:p>
          <a:p>
            <a:r>
              <a:rPr lang="nl-NL" dirty="0" smtClean="0"/>
              <a:t>Keten testen</a:t>
            </a:r>
          </a:p>
          <a:p>
            <a:endParaRPr lang="nl-NL" dirty="0" smtClean="0"/>
          </a:p>
          <a:p>
            <a:r>
              <a:rPr lang="nl-NL" dirty="0" err="1" smtClean="0"/>
              <a:t>Managementcommitment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Onderhoud</a:t>
            </a:r>
          </a:p>
          <a:p>
            <a:endParaRPr lang="nl-NL" dirty="0" smtClean="0"/>
          </a:p>
          <a:p>
            <a:r>
              <a:rPr lang="nl-NL" dirty="0" err="1" smtClean="0"/>
              <a:t>Outsourcing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576064"/>
          </a:xfrm>
        </p:spPr>
        <p:txBody>
          <a:bodyPr/>
          <a:lstStyle/>
          <a:p>
            <a:r>
              <a:rPr lang="nl-NL" dirty="0" smtClean="0"/>
              <a:t>Valkuilen en bedreigingen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pic>
        <p:nvPicPr>
          <p:cNvPr id="8" name="Afbeelding 7" descr="pic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  <p:pic>
        <p:nvPicPr>
          <p:cNvPr id="9" name="Afbeelding 8" descr="Valku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92896"/>
            <a:ext cx="4195936" cy="41959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1_Mexicano%20wr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367559" cy="3743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576064"/>
          </a:xfrm>
        </p:spPr>
        <p:txBody>
          <a:bodyPr/>
          <a:lstStyle/>
          <a:p>
            <a:r>
              <a:rPr lang="nl-NL" dirty="0" err="1" smtClean="0"/>
              <a:t>Wrap</a:t>
            </a:r>
            <a:r>
              <a:rPr lang="nl-NL" dirty="0" smtClean="0"/>
              <a:t> up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8" name="Afbeelding 7" descr="volkswagen-e-up-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1772816"/>
            <a:ext cx="4571999" cy="3050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 descr="pic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el 4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576064"/>
          </a:xfrm>
        </p:spPr>
        <p:txBody>
          <a:bodyPr/>
          <a:lstStyle/>
          <a:p>
            <a:pPr eaLnBrk="1" hangingPunct="1"/>
            <a:r>
              <a:rPr lang="nl-NL" dirty="0" smtClean="0"/>
              <a:t>Inhoud</a:t>
            </a:r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EADC28-EC10-4EE4-ADE1-A3C21DB2EA6E}" type="slidenum">
              <a:rPr lang="nl-NL" smtClean="0">
                <a:latin typeface="Verdana" pitchFamily="34" charset="0"/>
                <a:ea typeface="ＭＳ Ｐゴシック" pitchFamily="34" charset="-128"/>
              </a:rPr>
              <a:pPr/>
              <a:t>2</a:t>
            </a:fld>
            <a:endParaRPr lang="nl-NL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2267744" y="1052736"/>
            <a:ext cx="468153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555776" y="1268760"/>
            <a:ext cx="3960812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Font typeface="Verdana" pitchFamily="34" charset="0"/>
              <a:buChar char="●"/>
              <a:defRPr/>
            </a:pPr>
            <a:r>
              <a:rPr lang="nl-NL" b="1" dirty="0" smtClean="0">
                <a:solidFill>
                  <a:schemeClr val="bg2"/>
                </a:solidFill>
                <a:cs typeface="Tahoma" pitchFamily="34" charset="0"/>
              </a:rPr>
              <a:t>Introductie</a:t>
            </a:r>
            <a:endParaRPr lang="nl-NL" b="1" dirty="0">
              <a:solidFill>
                <a:schemeClr val="bg2"/>
              </a:solidFill>
              <a:cs typeface="Tahoma" pitchFamily="34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2267744" y="2780928"/>
            <a:ext cx="468153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2555776" y="2858453"/>
            <a:ext cx="3960812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Font typeface="Verdana" pitchFamily="34" charset="0"/>
              <a:buChar char="●"/>
              <a:defRPr/>
            </a:pPr>
            <a:r>
              <a:rPr lang="nl-NL" b="1" dirty="0" smtClean="0">
                <a:solidFill>
                  <a:schemeClr val="bg2"/>
                </a:solidFill>
                <a:cs typeface="Tahoma" pitchFamily="34" charset="0"/>
              </a:rPr>
              <a:t>Manieren om Testdata op te bouwen</a:t>
            </a:r>
            <a:endParaRPr lang="nl-NL" b="1" dirty="0">
              <a:solidFill>
                <a:schemeClr val="bg2"/>
              </a:solidFill>
              <a:cs typeface="Tahoma" pitchFamily="34" charset="0"/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2267744" y="3645024"/>
            <a:ext cx="468153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2554759" y="3861048"/>
            <a:ext cx="3960812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Font typeface="Verdana" pitchFamily="34" charset="0"/>
              <a:buChar char="●"/>
              <a:defRPr/>
            </a:pPr>
            <a:r>
              <a:rPr lang="nl-NL" b="1" dirty="0" smtClean="0">
                <a:solidFill>
                  <a:schemeClr val="bg2"/>
                </a:solidFill>
                <a:cs typeface="Tahoma" pitchFamily="34" charset="0"/>
              </a:rPr>
              <a:t>Testdata management</a:t>
            </a:r>
          </a:p>
        </p:txBody>
      </p:sp>
      <p:sp>
        <p:nvSpPr>
          <p:cNvPr id="24" name="Afgeronde rechthoek 23"/>
          <p:cNvSpPr/>
          <p:nvPr/>
        </p:nvSpPr>
        <p:spPr>
          <a:xfrm>
            <a:off x="2267744" y="4509120"/>
            <a:ext cx="468153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2555776" y="4725144"/>
            <a:ext cx="3960812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Font typeface="Verdana" pitchFamily="34" charset="0"/>
              <a:buChar char="●"/>
              <a:defRPr/>
            </a:pPr>
            <a:r>
              <a:rPr lang="nl-NL" b="1" dirty="0" smtClean="0">
                <a:solidFill>
                  <a:schemeClr val="bg2"/>
                </a:solidFill>
                <a:cs typeface="Tahoma" pitchFamily="34" charset="0"/>
              </a:rPr>
              <a:t>Valkuilen en bedreigingen</a:t>
            </a:r>
            <a:endParaRPr lang="nl-NL" b="1" dirty="0">
              <a:solidFill>
                <a:schemeClr val="bg2"/>
              </a:solidFill>
              <a:cs typeface="Tahoma" pitchFamily="34" charset="0"/>
            </a:endParaRPr>
          </a:p>
        </p:txBody>
      </p:sp>
      <p:sp>
        <p:nvSpPr>
          <p:cNvPr id="28" name="Afgeronde rechthoek 27"/>
          <p:cNvSpPr/>
          <p:nvPr/>
        </p:nvSpPr>
        <p:spPr>
          <a:xfrm>
            <a:off x="2267744" y="5373216"/>
            <a:ext cx="468153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2555776" y="5517232"/>
            <a:ext cx="3960812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Font typeface="Verdana" pitchFamily="34" charset="0"/>
              <a:buChar char="●"/>
              <a:defRPr/>
            </a:pPr>
            <a:r>
              <a:rPr lang="nl-NL" b="1" dirty="0" err="1" smtClean="0">
                <a:solidFill>
                  <a:schemeClr val="bg2"/>
                </a:solidFill>
                <a:cs typeface="Tahoma" pitchFamily="34" charset="0"/>
              </a:rPr>
              <a:t>Wrap</a:t>
            </a:r>
            <a:r>
              <a:rPr lang="nl-NL" b="1" dirty="0" smtClean="0">
                <a:solidFill>
                  <a:schemeClr val="bg2"/>
                </a:solidFill>
                <a:cs typeface="Tahoma" pitchFamily="34" charset="0"/>
              </a:rPr>
              <a:t> up</a:t>
            </a:r>
          </a:p>
        </p:txBody>
      </p:sp>
      <p:sp>
        <p:nvSpPr>
          <p:cNvPr id="30" name="Afgeronde rechthoek 29"/>
          <p:cNvSpPr/>
          <p:nvPr/>
        </p:nvSpPr>
        <p:spPr>
          <a:xfrm>
            <a:off x="2267744" y="1916832"/>
            <a:ext cx="468153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2555776" y="2060848"/>
            <a:ext cx="3960812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Font typeface="Verdana" pitchFamily="34" charset="0"/>
              <a:buChar char="●"/>
              <a:defRPr/>
            </a:pPr>
            <a:r>
              <a:rPr lang="nl-NL" b="1" dirty="0" smtClean="0">
                <a:solidFill>
                  <a:schemeClr val="bg2"/>
                </a:solidFill>
                <a:cs typeface="Tahoma" pitchFamily="34" charset="0"/>
              </a:rPr>
              <a:t>Waarom Testdata?</a:t>
            </a:r>
            <a:endParaRPr lang="nl-NL" b="1" dirty="0">
              <a:solidFill>
                <a:schemeClr val="bg2"/>
              </a:solidFill>
              <a:cs typeface="Tahoma" pitchFamily="34" charset="0"/>
            </a:endParaRPr>
          </a:p>
        </p:txBody>
      </p:sp>
      <p:pic>
        <p:nvPicPr>
          <p:cNvPr id="19" name="Afbeelding 18" descr="pic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Compliancy</a:t>
            </a:r>
            <a:r>
              <a:rPr lang="nl-NL" dirty="0" smtClean="0"/>
              <a:t>:Niet meer testen met productie data</a:t>
            </a:r>
          </a:p>
          <a:p>
            <a:pPr lvl="1"/>
            <a:r>
              <a:rPr lang="nl-NL" dirty="0" smtClean="0"/>
              <a:t>Wet Bescherming Persoonsgegevens</a:t>
            </a:r>
          </a:p>
          <a:p>
            <a:pPr lvl="1"/>
            <a:r>
              <a:rPr lang="nl-NL" dirty="0" err="1" smtClean="0"/>
              <a:t>Europeze</a:t>
            </a:r>
            <a:r>
              <a:rPr lang="nl-NL" dirty="0" smtClean="0"/>
              <a:t> richtlijnen</a:t>
            </a:r>
          </a:p>
          <a:p>
            <a:r>
              <a:rPr lang="nl-NL" dirty="0" err="1" smtClean="0"/>
              <a:t>Security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Bedrijfsgevoelige gegevens</a:t>
            </a:r>
          </a:p>
          <a:p>
            <a:pPr lvl="1"/>
            <a:r>
              <a:rPr lang="nl-NL" dirty="0" err="1" smtClean="0"/>
              <a:t>Logins</a:t>
            </a:r>
            <a:r>
              <a:rPr lang="nl-NL" dirty="0" smtClean="0"/>
              <a:t> en paswoorden</a:t>
            </a:r>
          </a:p>
          <a:p>
            <a:pPr lvl="1"/>
            <a:r>
              <a:rPr lang="nl-NL" dirty="0" smtClean="0"/>
              <a:t>Klanten bestanden</a:t>
            </a:r>
          </a:p>
          <a:p>
            <a:r>
              <a:rPr lang="nl-NL" dirty="0" smtClean="0"/>
              <a:t>Efficiëntie:</a:t>
            </a:r>
          </a:p>
          <a:p>
            <a:pPr lvl="1"/>
            <a:r>
              <a:rPr lang="nl-NL" dirty="0" smtClean="0"/>
              <a:t>P	</a:t>
            </a:r>
            <a:r>
              <a:rPr lang="nl-NL" dirty="0" err="1" smtClean="0"/>
              <a:t>roductie</a:t>
            </a:r>
            <a:r>
              <a:rPr lang="nl-NL" dirty="0" smtClean="0"/>
              <a:t> volumes nemen veel schijfruimte in</a:t>
            </a:r>
          </a:p>
          <a:p>
            <a:pPr lvl="1"/>
            <a:r>
              <a:rPr lang="nl-NL" dirty="0" smtClean="0"/>
              <a:t>Productie runs draaien kost veel tijd</a:t>
            </a:r>
          </a:p>
          <a:p>
            <a:pPr lvl="1"/>
            <a:r>
              <a:rPr lang="nl-NL" dirty="0" smtClean="0"/>
              <a:t>Fouten zoeken in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r>
              <a:rPr lang="nl-NL" dirty="0" smtClean="0"/>
              <a:t> output is tijdrovend</a:t>
            </a:r>
          </a:p>
          <a:p>
            <a:r>
              <a:rPr lang="nl-NL" dirty="0" smtClean="0"/>
              <a:t>Noodzaak:</a:t>
            </a:r>
          </a:p>
          <a:p>
            <a:pPr lvl="1"/>
            <a:r>
              <a:rPr lang="nl-NL" dirty="0" smtClean="0"/>
              <a:t>Er is (nog) geen productie data</a:t>
            </a:r>
          </a:p>
          <a:p>
            <a:pPr lvl="1"/>
            <a:r>
              <a:rPr lang="nl-NL" dirty="0" smtClean="0"/>
              <a:t>Nieuwe functionaliteiten moeten getest worden</a:t>
            </a:r>
          </a:p>
          <a:p>
            <a:pPr lvl="1"/>
            <a:r>
              <a:rPr lang="nl-NL" dirty="0" smtClean="0"/>
              <a:t>Maakbaarheid van de omgeving</a:t>
            </a:r>
          </a:p>
          <a:p>
            <a:pPr lvl="1"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472608" cy="576064"/>
          </a:xfrm>
        </p:spPr>
        <p:txBody>
          <a:bodyPr/>
          <a:lstStyle/>
          <a:p>
            <a:r>
              <a:rPr lang="nl-NL" dirty="0" smtClean="0"/>
              <a:t>Waarom Testdata? 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7" name="Afbeelding 6" descr="pic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576064"/>
          </a:xfrm>
        </p:spPr>
        <p:txBody>
          <a:bodyPr/>
          <a:lstStyle/>
          <a:p>
            <a:r>
              <a:rPr lang="nl-NL" dirty="0" smtClean="0"/>
              <a:t>Welke gegevens gaat het om?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pic>
        <p:nvPicPr>
          <p:cNvPr id="6" name="Afbeelding 5" descr="soorten gegeve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6011114" cy="3705742"/>
          </a:xfrm>
          <a:prstGeom prst="rect">
            <a:avLst/>
          </a:prstGeom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683568" y="4813063"/>
            <a:ext cx="7523406" cy="56015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SzTx/>
              <a:tabLst/>
            </a:pP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9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Bron:</a:t>
            </a:r>
            <a:r>
              <a:rPr kumimoji="0" lang="nl-NL" sz="1600" b="0" i="0" u="none" strike="noStrike" kern="1200" cap="none" spc="0" normalizeH="0" noProof="0" dirty="0" smtClean="0">
                <a:ln>
                  <a:noFill/>
                </a:ln>
                <a:solidFill>
                  <a:srgbClr val="004A9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</a:t>
            </a:r>
            <a:r>
              <a:rPr lang="nl-NL" sz="1600" dirty="0" smtClean="0">
                <a:solidFill>
                  <a:srgbClr val="004A91"/>
                </a:solidFill>
                <a:latin typeface="+mn-lt"/>
                <a:ea typeface="+mn-ea"/>
                <a:cs typeface="Tahoma" pitchFamily="34" charset="0"/>
              </a:rPr>
              <a:t>R</a:t>
            </a:r>
            <a:r>
              <a:rPr kumimoji="0" lang="nl-NL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4A9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ichtsnoer</a:t>
            </a:r>
            <a:r>
              <a:rPr kumimoji="0" lang="nl-NL" sz="1600" b="0" i="0" u="none" strike="noStrike" kern="1200" cap="none" spc="0" normalizeH="0" noProof="0" dirty="0" smtClean="0">
                <a:ln>
                  <a:noFill/>
                </a:ln>
                <a:solidFill>
                  <a:srgbClr val="004A9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Beschermingpersoonsgegevens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</a:pPr>
            <a:r>
              <a:rPr lang="nl-NL" sz="1200" dirty="0" smtClean="0">
                <a:solidFill>
                  <a:srgbClr val="004A91"/>
                </a:solidFill>
                <a:latin typeface="+mn-lt"/>
                <a:ea typeface="+mn-ea"/>
                <a:cs typeface="Tahoma" pitchFamily="34" charset="0"/>
              </a:rPr>
              <a:t>http://www.cbpweb.nl/downloads_rs/rs_2013_richtsnoeren-beveiliging-persoonsgegevens.pdf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4A9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8" name="Afbeelding 7" descr="pic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Maar dus ook: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Creditcard gegevens</a:t>
            </a:r>
          </a:p>
          <a:p>
            <a:r>
              <a:rPr lang="nl-NL" dirty="0" err="1" smtClean="0"/>
              <a:t>Internetbankieren</a:t>
            </a:r>
            <a:r>
              <a:rPr lang="nl-NL" dirty="0" smtClean="0"/>
              <a:t> gegevens</a:t>
            </a:r>
          </a:p>
          <a:p>
            <a:r>
              <a:rPr lang="nl-NL" dirty="0" smtClean="0"/>
              <a:t>Pasfoto’s</a:t>
            </a:r>
          </a:p>
          <a:p>
            <a:r>
              <a:rPr lang="nl-NL" dirty="0" smtClean="0"/>
              <a:t>Declaraties en facturen</a:t>
            </a:r>
          </a:p>
          <a:p>
            <a:r>
              <a:rPr lang="nl-NL" dirty="0" smtClean="0"/>
              <a:t>Opmerkingen velden!?!</a:t>
            </a:r>
          </a:p>
          <a:p>
            <a:r>
              <a:rPr lang="nl-NL" dirty="0" smtClean="0"/>
              <a:t>Andere </a:t>
            </a:r>
            <a:r>
              <a:rPr lang="nl-NL" dirty="0" err="1" smtClean="0"/>
              <a:t>BLOBs</a:t>
            </a:r>
            <a:endParaRPr lang="nl-NL" dirty="0" smtClean="0"/>
          </a:p>
          <a:p>
            <a:r>
              <a:rPr lang="nl-NL" dirty="0" err="1" smtClean="0"/>
              <a:t>CVs</a:t>
            </a:r>
            <a:endParaRPr lang="nl-NL" dirty="0" smtClean="0"/>
          </a:p>
          <a:p>
            <a:r>
              <a:rPr lang="nl-NL" dirty="0" smtClean="0"/>
              <a:t>Informatie die in vertrouwen is vrijgegeven (bijvoorbeeld patentaanvragen.)</a:t>
            </a:r>
          </a:p>
          <a:p>
            <a:r>
              <a:rPr lang="nl-NL" dirty="0" smtClean="0"/>
              <a:t>Server architecturen</a:t>
            </a:r>
          </a:p>
          <a:p>
            <a:r>
              <a:rPr lang="nl-NL" dirty="0" smtClean="0"/>
              <a:t>Vakantie schema’s</a:t>
            </a:r>
          </a:p>
          <a:p>
            <a:r>
              <a:rPr lang="nl-NL" dirty="0" err="1" smtClean="0"/>
              <a:t>Beveilingscodes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576064"/>
          </a:xfrm>
        </p:spPr>
        <p:txBody>
          <a:bodyPr/>
          <a:lstStyle/>
          <a:p>
            <a:r>
              <a:rPr lang="nl-NL" dirty="0" smtClean="0"/>
              <a:t>Welke gegevens gaat het om?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9" name="Afbeelding 8" descr="pic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maatregelen.png"/>
          <p:cNvPicPr>
            <a:picLocks noGrp="1" noChangeAspect="1"/>
          </p:cNvPicPr>
          <p:nvPr>
            <p:ph idx="14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272808" cy="5226979"/>
          </a:xfrm>
          <a:ln w="3175">
            <a:solidFill>
              <a:srgbClr val="000000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dan?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Productie gelijkend</a:t>
            </a:r>
          </a:p>
          <a:p>
            <a:pPr lvl="1"/>
            <a:r>
              <a:rPr lang="nl-NL" dirty="0" err="1" smtClean="0"/>
              <a:t>Format</a:t>
            </a:r>
            <a:endParaRPr lang="nl-NL" dirty="0" smtClean="0"/>
          </a:p>
          <a:p>
            <a:pPr lvl="1"/>
            <a:r>
              <a:rPr lang="nl-NL" dirty="0" smtClean="0"/>
              <a:t>Kwaliteit</a:t>
            </a:r>
          </a:p>
          <a:p>
            <a:pPr lvl="1"/>
            <a:r>
              <a:rPr lang="nl-NL" dirty="0" smtClean="0"/>
              <a:t>Controles</a:t>
            </a:r>
          </a:p>
          <a:p>
            <a:endParaRPr lang="nl-NL" dirty="0" smtClean="0"/>
          </a:p>
          <a:p>
            <a:r>
              <a:rPr lang="nl-NL" dirty="0" smtClean="0"/>
              <a:t>Functioneel dekkend</a:t>
            </a:r>
          </a:p>
          <a:p>
            <a:pPr lvl="1"/>
            <a:r>
              <a:rPr lang="nl-NL" dirty="0" smtClean="0"/>
              <a:t>Bestaande functionaliteit</a:t>
            </a:r>
          </a:p>
          <a:p>
            <a:pPr lvl="1"/>
            <a:r>
              <a:rPr lang="nl-NL" dirty="0" smtClean="0"/>
              <a:t>Nieuw functionaliteit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Herkenbaar als testdata.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576064"/>
          </a:xfrm>
        </p:spPr>
        <p:txBody>
          <a:bodyPr/>
          <a:lstStyle/>
          <a:p>
            <a:r>
              <a:rPr lang="nl-NL" dirty="0" smtClean="0"/>
              <a:t>Waaraan moet testdata voldoen?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pic>
        <p:nvPicPr>
          <p:cNvPr id="7" name="Afbeelding 6" descr="pic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Genereren (fingeren)</a:t>
            </a:r>
          </a:p>
          <a:p>
            <a:endParaRPr lang="nl-NL" dirty="0" smtClean="0"/>
          </a:p>
          <a:p>
            <a:r>
              <a:rPr lang="nl-NL" dirty="0" smtClean="0"/>
              <a:t>Anonimiseren</a:t>
            </a:r>
          </a:p>
          <a:p>
            <a:pPr lvl="1"/>
            <a:r>
              <a:rPr lang="nl-NL" dirty="0" smtClean="0"/>
              <a:t>Voorkomen van identificatie</a:t>
            </a:r>
          </a:p>
          <a:p>
            <a:pPr lvl="1"/>
            <a:r>
              <a:rPr lang="nl-NL" dirty="0" smtClean="0"/>
              <a:t>Risicoklasse(s)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</a:t>
            </a:r>
            <a:r>
              <a:rPr lang="nl-NL" dirty="0" smtClean="0"/>
              <a:t>ubsetting</a:t>
            </a:r>
            <a:endParaRPr lang="nl-NL" dirty="0" smtClean="0"/>
          </a:p>
          <a:p>
            <a:pPr lvl="1"/>
            <a:r>
              <a:rPr lang="nl-NL" dirty="0" smtClean="0"/>
              <a:t>Doel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err="1" smtClean="0"/>
              <a:t>Dataprofiling</a:t>
            </a:r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57606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Manieren om Testdata op te bouwen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pic>
        <p:nvPicPr>
          <p:cNvPr id="8" name="Afbeelding 7" descr="pic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4"/>
          </p:nvPr>
        </p:nvSpPr>
        <p:spPr>
          <a:xfrm>
            <a:off x="467544" y="1124744"/>
            <a:ext cx="8136904" cy="5328592"/>
          </a:xfrm>
        </p:spPr>
        <p:txBody>
          <a:bodyPr/>
          <a:lstStyle/>
          <a:p>
            <a:r>
              <a:rPr lang="nl-NL" dirty="0" smtClean="0"/>
              <a:t>Toolselectie</a:t>
            </a:r>
          </a:p>
          <a:p>
            <a:pPr lvl="1"/>
            <a:r>
              <a:rPr lang="nl-NL" dirty="0" smtClean="0"/>
              <a:t>Gebruiksgemak</a:t>
            </a:r>
          </a:p>
          <a:p>
            <a:pPr lvl="1"/>
            <a:r>
              <a:rPr lang="nl-NL" dirty="0" smtClean="0"/>
              <a:t>Toepasbaarheid</a:t>
            </a:r>
          </a:p>
          <a:p>
            <a:pPr lvl="1"/>
            <a:r>
              <a:rPr lang="nl-NL" dirty="0" smtClean="0"/>
              <a:t>Mogelijkheden</a:t>
            </a:r>
          </a:p>
          <a:p>
            <a:pPr lvl="1"/>
            <a:r>
              <a:rPr lang="nl-NL" dirty="0" smtClean="0"/>
              <a:t>Bestaande </a:t>
            </a:r>
            <a:r>
              <a:rPr lang="nl-NL" dirty="0" err="1" smtClean="0"/>
              <a:t>tooling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Inzet </a:t>
            </a:r>
            <a:r>
              <a:rPr lang="nl-NL" dirty="0" err="1" smtClean="0"/>
              <a:t>tooling</a:t>
            </a:r>
            <a:endParaRPr lang="nl-NL" dirty="0" smtClean="0"/>
          </a:p>
          <a:p>
            <a:pPr lvl="1"/>
            <a:r>
              <a:rPr lang="nl-NL" dirty="0" smtClean="0"/>
              <a:t>Training</a:t>
            </a:r>
          </a:p>
          <a:p>
            <a:pPr lvl="1"/>
            <a:r>
              <a:rPr lang="nl-NL" dirty="0" smtClean="0"/>
              <a:t>Initiële inspanning</a:t>
            </a:r>
          </a:p>
          <a:p>
            <a:pPr lvl="1"/>
            <a:r>
              <a:rPr lang="nl-NL" dirty="0" smtClean="0"/>
              <a:t>Inrichten infrastructuur</a:t>
            </a:r>
          </a:p>
          <a:p>
            <a:pPr lvl="1"/>
            <a:r>
              <a:rPr lang="nl-NL" dirty="0" smtClean="0"/>
              <a:t>Organisatorisch</a:t>
            </a:r>
          </a:p>
          <a:p>
            <a:endParaRPr lang="nl-NL" dirty="0" smtClean="0"/>
          </a:p>
          <a:p>
            <a:r>
              <a:rPr lang="nl-NL" dirty="0" smtClean="0"/>
              <a:t>Onderhoud </a:t>
            </a:r>
            <a:r>
              <a:rPr lang="nl-NL" dirty="0" err="1" smtClean="0"/>
              <a:t>tooling</a:t>
            </a:r>
            <a:endParaRPr lang="nl-NL" dirty="0" smtClean="0"/>
          </a:p>
          <a:p>
            <a:pPr lvl="1"/>
            <a:r>
              <a:rPr lang="nl-NL" dirty="0" smtClean="0"/>
              <a:t>Updates</a:t>
            </a:r>
          </a:p>
          <a:p>
            <a:pPr lvl="1"/>
            <a:r>
              <a:rPr lang="nl-NL" dirty="0" smtClean="0"/>
              <a:t>Nieuwe functionaliteiten</a:t>
            </a:r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44616" cy="576064"/>
          </a:xfrm>
        </p:spPr>
        <p:txBody>
          <a:bodyPr/>
          <a:lstStyle/>
          <a:p>
            <a:r>
              <a:rPr lang="nl-NL" dirty="0" err="1" smtClean="0"/>
              <a:t>Tooling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A02BEBB-240E-4AC1-80A1-707694A157CA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7" name="Afbeelding 6" descr="pic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1872"/>
            <a:ext cx="1259632" cy="1242912"/>
          </a:xfrm>
          <a:prstGeom prst="rect">
            <a:avLst/>
          </a:prstGeom>
        </p:spPr>
      </p:pic>
      <p:pic>
        <p:nvPicPr>
          <p:cNvPr id="8" name="Afbeelding 7" descr="tool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068960"/>
            <a:ext cx="3899925" cy="29249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siness case Testdorp">
  <a:themeElements>
    <a:clrScheme name="PinkRoccade themakleuren">
      <a:dk1>
        <a:srgbClr val="1F497D"/>
      </a:dk1>
      <a:lt1>
        <a:srgbClr val="FFFFFF"/>
      </a:lt1>
      <a:dk2>
        <a:srgbClr val="1F497D"/>
      </a:dk2>
      <a:lt2>
        <a:srgbClr val="FFFFFF"/>
      </a:lt2>
      <a:accent1>
        <a:srgbClr val="E2007A"/>
      </a:accent1>
      <a:accent2>
        <a:srgbClr val="004A91"/>
      </a:accent2>
      <a:accent3>
        <a:srgbClr val="7F7F7F"/>
      </a:accent3>
      <a:accent4>
        <a:srgbClr val="F9CCE4"/>
      </a:accent4>
      <a:accent5>
        <a:srgbClr val="CCDBE9"/>
      </a:accent5>
      <a:accent6>
        <a:srgbClr val="A4A6A7"/>
      </a:accent6>
      <a:hlink>
        <a:srgbClr val="004A91"/>
      </a:hlink>
      <a:folHlink>
        <a:srgbClr val="E2007A"/>
      </a:folHlink>
    </a:clrScheme>
    <a:fontScheme name="PinkRocca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 + balk - grijs">
  <a:themeElements>
    <a:clrScheme name="Aangepast 1">
      <a:dk1>
        <a:srgbClr val="004A91"/>
      </a:dk1>
      <a:lt1>
        <a:srgbClr val="FFFFFF"/>
      </a:lt1>
      <a:dk2>
        <a:srgbClr val="004A91"/>
      </a:dk2>
      <a:lt2>
        <a:srgbClr val="FFFFFF"/>
      </a:lt2>
      <a:accent1>
        <a:srgbClr val="E2007A"/>
      </a:accent1>
      <a:accent2>
        <a:srgbClr val="004A91"/>
      </a:accent2>
      <a:accent3>
        <a:srgbClr val="7F7F7F"/>
      </a:accent3>
      <a:accent4>
        <a:srgbClr val="F9CCE4"/>
      </a:accent4>
      <a:accent5>
        <a:srgbClr val="CCDBE9"/>
      </a:accent5>
      <a:accent6>
        <a:srgbClr val="A4A6A7"/>
      </a:accent6>
      <a:hlink>
        <a:srgbClr val="004A91"/>
      </a:hlink>
      <a:folHlink>
        <a:srgbClr val="E2007A"/>
      </a:folHlink>
    </a:clrScheme>
    <a:fontScheme name="PinkRocca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E2007A"/>
          </a:buClr>
          <a:buSzTx/>
          <a:buFont typeface="Verdana" pitchFamily="34" charset="0"/>
          <a:buChar char="●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4A91"/>
            </a:solidFill>
            <a:effectLst/>
            <a:uLnTx/>
            <a:uFillTx/>
            <a:latin typeface="+mn-lt"/>
            <a:ea typeface="+mn-ea"/>
            <a:cs typeface="Tahom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asis + balk - Pink">
  <a:themeElements>
    <a:clrScheme name="Aangepast 1">
      <a:dk1>
        <a:srgbClr val="004A91"/>
      </a:dk1>
      <a:lt1>
        <a:srgbClr val="FFFFFF"/>
      </a:lt1>
      <a:dk2>
        <a:srgbClr val="004A91"/>
      </a:dk2>
      <a:lt2>
        <a:srgbClr val="FFFFFF"/>
      </a:lt2>
      <a:accent1>
        <a:srgbClr val="E2007A"/>
      </a:accent1>
      <a:accent2>
        <a:srgbClr val="004A91"/>
      </a:accent2>
      <a:accent3>
        <a:srgbClr val="7F7F7F"/>
      </a:accent3>
      <a:accent4>
        <a:srgbClr val="F9CCE4"/>
      </a:accent4>
      <a:accent5>
        <a:srgbClr val="CCDBE9"/>
      </a:accent5>
      <a:accent6>
        <a:srgbClr val="A4A6A7"/>
      </a:accent6>
      <a:hlink>
        <a:srgbClr val="004A91"/>
      </a:hlink>
      <a:folHlink>
        <a:srgbClr val="E2007A"/>
      </a:folHlink>
    </a:clrScheme>
    <a:fontScheme name="PinkRocca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E2007A"/>
          </a:buClr>
          <a:buSzTx/>
          <a:buFont typeface="Verdana" pitchFamily="34" charset="0"/>
          <a:buChar char="●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4A91"/>
            </a:solidFill>
            <a:effectLst/>
            <a:uLnTx/>
            <a:uFillTx/>
            <a:latin typeface="+mn-lt"/>
            <a:ea typeface="+mn-ea"/>
            <a:cs typeface="Tahom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Basis">
  <a:themeElements>
    <a:clrScheme name="PinkRoccade themakleuren">
      <a:dk1>
        <a:srgbClr val="1F497D"/>
      </a:dk1>
      <a:lt1>
        <a:srgbClr val="FFFFFF"/>
      </a:lt1>
      <a:dk2>
        <a:srgbClr val="1F497D"/>
      </a:dk2>
      <a:lt2>
        <a:srgbClr val="FFFFFF"/>
      </a:lt2>
      <a:accent1>
        <a:srgbClr val="E2007A"/>
      </a:accent1>
      <a:accent2>
        <a:srgbClr val="004A91"/>
      </a:accent2>
      <a:accent3>
        <a:srgbClr val="7F7F7F"/>
      </a:accent3>
      <a:accent4>
        <a:srgbClr val="F9CCE4"/>
      </a:accent4>
      <a:accent5>
        <a:srgbClr val="CCDBE9"/>
      </a:accent5>
      <a:accent6>
        <a:srgbClr val="A4A6A7"/>
      </a:accent6>
      <a:hlink>
        <a:srgbClr val="004A91"/>
      </a:hlink>
      <a:folHlink>
        <a:srgbClr val="E2007A"/>
      </a:folHlink>
    </a:clrScheme>
    <a:fontScheme name="PinkRocca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E2007A"/>
          </a:buClr>
          <a:buSzTx/>
          <a:buFont typeface="Verdana" pitchFamily="34" charset="0"/>
          <a:buChar char="●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4A91"/>
            </a:solidFill>
            <a:effectLst/>
            <a:uLnTx/>
            <a:uFillTx/>
            <a:latin typeface="+mn-lt"/>
            <a:ea typeface="+mn-ea"/>
            <a:cs typeface="Tahom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basis + spinaker wit">
  <a:themeElements>
    <a:clrScheme name="Aangepast 3">
      <a:dk1>
        <a:srgbClr val="1F497D"/>
      </a:dk1>
      <a:lt1>
        <a:srgbClr val="FFFFFF"/>
      </a:lt1>
      <a:dk2>
        <a:srgbClr val="1F497D"/>
      </a:dk2>
      <a:lt2>
        <a:srgbClr val="FFFFFF"/>
      </a:lt2>
      <a:accent1>
        <a:srgbClr val="E2007A"/>
      </a:accent1>
      <a:accent2>
        <a:srgbClr val="004A91"/>
      </a:accent2>
      <a:accent3>
        <a:srgbClr val="7F7F7F"/>
      </a:accent3>
      <a:accent4>
        <a:srgbClr val="F9CCE4"/>
      </a:accent4>
      <a:accent5>
        <a:srgbClr val="CCDBE9"/>
      </a:accent5>
      <a:accent6>
        <a:srgbClr val="A4A6A7"/>
      </a:accent6>
      <a:hlink>
        <a:srgbClr val="004A91"/>
      </a:hlink>
      <a:folHlink>
        <a:srgbClr val="E2007A"/>
      </a:folHlink>
    </a:clrScheme>
    <a:fontScheme name="PinkRocca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E2007A"/>
          </a:buClr>
          <a:buSzTx/>
          <a:buFont typeface="Verdana" pitchFamily="34" charset="0"/>
          <a:buChar char="●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4A91"/>
            </a:solidFill>
            <a:effectLst/>
            <a:uLnTx/>
            <a:uFillTx/>
            <a:latin typeface="+mn-lt"/>
            <a:ea typeface="+mn-ea"/>
            <a:cs typeface="Tahoma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basis + spinaker pink">
  <a:themeElements>
    <a:clrScheme name="Aangepast 3">
      <a:dk1>
        <a:srgbClr val="1F497D"/>
      </a:dk1>
      <a:lt1>
        <a:srgbClr val="FFFFFF"/>
      </a:lt1>
      <a:dk2>
        <a:srgbClr val="1F497D"/>
      </a:dk2>
      <a:lt2>
        <a:srgbClr val="FFFFFF"/>
      </a:lt2>
      <a:accent1>
        <a:srgbClr val="E2007A"/>
      </a:accent1>
      <a:accent2>
        <a:srgbClr val="004A91"/>
      </a:accent2>
      <a:accent3>
        <a:srgbClr val="7F7F7F"/>
      </a:accent3>
      <a:accent4>
        <a:srgbClr val="F9CCE4"/>
      </a:accent4>
      <a:accent5>
        <a:srgbClr val="CCDBE9"/>
      </a:accent5>
      <a:accent6>
        <a:srgbClr val="A4A6A7"/>
      </a:accent6>
      <a:hlink>
        <a:srgbClr val="004A91"/>
      </a:hlink>
      <a:folHlink>
        <a:srgbClr val="E2007A"/>
      </a:folHlink>
    </a:clrScheme>
    <a:fontScheme name="PinkRocca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E2007A"/>
          </a:buClr>
          <a:buSzTx/>
          <a:buFont typeface="Verdana" pitchFamily="34" charset="0"/>
          <a:buChar char="●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4A91"/>
            </a:solidFill>
            <a:effectLst/>
            <a:uLnTx/>
            <a:uFillTx/>
            <a:latin typeface="+mn-lt"/>
            <a:ea typeface="+mn-ea"/>
            <a:cs typeface="Tahoma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blanco + logo">
  <a:themeElements>
    <a:clrScheme name="KZA kleurenthema">
      <a:dk1>
        <a:srgbClr val="1F497D"/>
      </a:dk1>
      <a:lt1>
        <a:srgbClr val="FFFFFF"/>
      </a:lt1>
      <a:dk2>
        <a:srgbClr val="1F497D"/>
      </a:dk2>
      <a:lt2>
        <a:srgbClr val="FFFFFF"/>
      </a:lt2>
      <a:accent1>
        <a:srgbClr val="E2007A"/>
      </a:accent1>
      <a:accent2>
        <a:srgbClr val="004A91"/>
      </a:accent2>
      <a:accent3>
        <a:srgbClr val="7F7F7F"/>
      </a:accent3>
      <a:accent4>
        <a:srgbClr val="F9CCE4"/>
      </a:accent4>
      <a:accent5>
        <a:srgbClr val="CCDBE9"/>
      </a:accent5>
      <a:accent6>
        <a:srgbClr val="A4A6A7"/>
      </a:accent6>
      <a:hlink>
        <a:srgbClr val="004A91"/>
      </a:hlink>
      <a:folHlink>
        <a:srgbClr val="E2007A"/>
      </a:folHlink>
    </a:clrScheme>
    <a:fontScheme name="KZA lettertyp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E2007A"/>
          </a:buClr>
          <a:buSzTx/>
          <a:buFont typeface="Verdana" pitchFamily="34" charset="0"/>
          <a:buChar char="●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4A91"/>
            </a:solidFill>
            <a:effectLst/>
            <a:uLnTx/>
            <a:uFillTx/>
            <a:latin typeface="+mn-lt"/>
            <a:ea typeface="+mn-ea"/>
            <a:cs typeface="Tahoma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blanco">
  <a:themeElements>
    <a:clrScheme name="PinkRoccade themakleuren">
      <a:dk1>
        <a:srgbClr val="1F497D"/>
      </a:dk1>
      <a:lt1>
        <a:srgbClr val="FFFFFF"/>
      </a:lt1>
      <a:dk2>
        <a:srgbClr val="1F497D"/>
      </a:dk2>
      <a:lt2>
        <a:srgbClr val="FFFFFF"/>
      </a:lt2>
      <a:accent1>
        <a:srgbClr val="E2007A"/>
      </a:accent1>
      <a:accent2>
        <a:srgbClr val="004A91"/>
      </a:accent2>
      <a:accent3>
        <a:srgbClr val="7F7F7F"/>
      </a:accent3>
      <a:accent4>
        <a:srgbClr val="F9CCE4"/>
      </a:accent4>
      <a:accent5>
        <a:srgbClr val="CCDBE9"/>
      </a:accent5>
      <a:accent6>
        <a:srgbClr val="A4A6A7"/>
      </a:accent6>
      <a:hlink>
        <a:srgbClr val="004A91"/>
      </a:hlink>
      <a:folHlink>
        <a:srgbClr val="E2007A"/>
      </a:folHlink>
    </a:clrScheme>
    <a:fontScheme name="PinkRocca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E2007A"/>
          </a:buClr>
          <a:buSzTx/>
          <a:buFont typeface="Verdana" pitchFamily="34" charset="0"/>
          <a:buChar char="●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4A91"/>
            </a:solidFill>
            <a:effectLst/>
            <a:uLnTx/>
            <a:uFillTx/>
            <a:latin typeface="+mn-lt"/>
            <a:ea typeface="+mn-ea"/>
            <a:cs typeface="Tahoma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Bussiness case Testdorp</Template>
  <TotalTime>211</TotalTime>
  <Words>203</Words>
  <Application>Microsoft Office PowerPoint</Application>
  <PresentationFormat>Diavoorstelling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8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Bussiness case Testdorp</vt:lpstr>
      <vt:lpstr>basis + balk - grijs</vt:lpstr>
      <vt:lpstr>1_basis + balk - Pink</vt:lpstr>
      <vt:lpstr>Basis</vt:lpstr>
      <vt:lpstr>basis + spinaker wit</vt:lpstr>
      <vt:lpstr>1_basis + spinaker pink</vt:lpstr>
      <vt:lpstr>blanco + logo</vt:lpstr>
      <vt:lpstr>blanco</vt:lpstr>
      <vt:lpstr>De Do’s en Dont’s van testdata</vt:lpstr>
      <vt:lpstr>Inhoud</vt:lpstr>
      <vt:lpstr>Waarom Testdata?  </vt:lpstr>
      <vt:lpstr>Welke gegevens gaat het om?</vt:lpstr>
      <vt:lpstr>Welke gegevens gaat het om?</vt:lpstr>
      <vt:lpstr>En dan?</vt:lpstr>
      <vt:lpstr>Waaraan moet testdata voldoen?</vt:lpstr>
      <vt:lpstr>Manieren om Testdata op te bouwen</vt:lpstr>
      <vt:lpstr>Tooling</vt:lpstr>
      <vt:lpstr>Testdatamanagement</vt:lpstr>
      <vt:lpstr>Valkuilen en bedreigingen</vt:lpstr>
      <vt:lpstr>Wrap up</vt:lpstr>
    </vt:vector>
  </TitlesOfParts>
  <Company>KZA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Do’s en Dont’s van testdata</dc:title>
  <dc:creator>BKnaack</dc:creator>
  <cp:lastModifiedBy>BKnaack</cp:lastModifiedBy>
  <cp:revision>5</cp:revision>
  <cp:lastPrinted>2012-12-21T14:35:48Z</cp:lastPrinted>
  <dcterms:created xsi:type="dcterms:W3CDTF">2013-09-06T07:04:55Z</dcterms:created>
  <dcterms:modified xsi:type="dcterms:W3CDTF">2013-09-06T10:49:21Z</dcterms:modified>
</cp:coreProperties>
</file>