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3" r:id="rId4"/>
    <p:sldId id="364" r:id="rId5"/>
    <p:sldId id="391" r:id="rId6"/>
    <p:sldId id="392" r:id="rId7"/>
    <p:sldId id="358" r:id="rId8"/>
    <p:sldId id="389" r:id="rId9"/>
    <p:sldId id="376" r:id="rId10"/>
    <p:sldId id="377" r:id="rId11"/>
    <p:sldId id="36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1" r:id="rId20"/>
    <p:sldId id="402" r:id="rId21"/>
    <p:sldId id="356" r:id="rId22"/>
    <p:sldId id="405" r:id="rId23"/>
    <p:sldId id="406" r:id="rId24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Grande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037"/>
    <a:srgbClr val="2C0042"/>
    <a:srgbClr val="380055"/>
    <a:srgbClr val="366D9D"/>
    <a:srgbClr val="418399"/>
    <a:srgbClr val="210032"/>
    <a:srgbClr val="E2BCBC"/>
    <a:srgbClr val="8B5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67" autoAdjust="0"/>
  </p:normalViewPr>
  <p:slideViewPr>
    <p:cSldViewPr>
      <p:cViewPr>
        <p:scale>
          <a:sx n="70" d="100"/>
          <a:sy n="70" d="100"/>
        </p:scale>
        <p:origin x="-1098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7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99FAF-0451-4BC5-AF03-4854A6C0E480}" type="doc">
      <dgm:prSet loTypeId="urn:microsoft.com/office/officeart/2005/8/layout/cycle8" loCatId="cycle" qsTypeId="urn:microsoft.com/office/officeart/2005/8/quickstyle/3d9" qsCatId="3D" csTypeId="urn:microsoft.com/office/officeart/2005/8/colors/accent6_4" csCatId="accent6" phldr="1"/>
      <dgm:spPr/>
    </dgm:pt>
    <dgm:pt modelId="{2D7D6F5F-BF1E-423A-AFAF-DA72FB16D5B4}">
      <dgm:prSet phldrT="[Tekst]"/>
      <dgm:spPr/>
      <dgm:t>
        <a:bodyPr/>
        <a:lstStyle/>
        <a:p>
          <a:r>
            <a:rPr lang="nl-NL" dirty="0" smtClean="0"/>
            <a:t>Proces</a:t>
          </a:r>
          <a:endParaRPr lang="nl-NL" dirty="0"/>
        </a:p>
      </dgm:t>
    </dgm:pt>
    <dgm:pt modelId="{DE1309A1-2D62-4A28-8EE8-8F964E02C4FD}" type="parTrans" cxnId="{569CEBDD-5944-41D4-9C52-58C5DE72CA9B}">
      <dgm:prSet/>
      <dgm:spPr/>
      <dgm:t>
        <a:bodyPr/>
        <a:lstStyle/>
        <a:p>
          <a:endParaRPr lang="nl-NL"/>
        </a:p>
      </dgm:t>
    </dgm:pt>
    <dgm:pt modelId="{3A523D1D-CBFA-48AE-93C6-8801E03BD995}" type="sibTrans" cxnId="{569CEBDD-5944-41D4-9C52-58C5DE72CA9B}">
      <dgm:prSet/>
      <dgm:spPr/>
      <dgm:t>
        <a:bodyPr/>
        <a:lstStyle/>
        <a:p>
          <a:endParaRPr lang="nl-NL"/>
        </a:p>
      </dgm:t>
    </dgm:pt>
    <dgm:pt modelId="{183BF9E3-D003-48C3-BA6F-30EFE670C628}">
      <dgm:prSet phldrT="[Tekst]"/>
      <dgm:spPr/>
      <dgm:t>
        <a:bodyPr/>
        <a:lstStyle/>
        <a:p>
          <a:r>
            <a:rPr lang="nl-NL" dirty="0" smtClean="0"/>
            <a:t>Project</a:t>
          </a:r>
          <a:endParaRPr lang="nl-NL" dirty="0"/>
        </a:p>
      </dgm:t>
    </dgm:pt>
    <dgm:pt modelId="{F5698B59-E4F9-4886-9950-6CD0B6DE2047}" type="parTrans" cxnId="{4A8E25FB-03C0-4455-8533-B0473AE90D8F}">
      <dgm:prSet/>
      <dgm:spPr/>
      <dgm:t>
        <a:bodyPr/>
        <a:lstStyle/>
        <a:p>
          <a:endParaRPr lang="nl-NL"/>
        </a:p>
      </dgm:t>
    </dgm:pt>
    <dgm:pt modelId="{05F3FF29-20F9-4599-8E36-D0FE3267AB0A}" type="sibTrans" cxnId="{4A8E25FB-03C0-4455-8533-B0473AE90D8F}">
      <dgm:prSet/>
      <dgm:spPr/>
      <dgm:t>
        <a:bodyPr/>
        <a:lstStyle/>
        <a:p>
          <a:endParaRPr lang="nl-NL"/>
        </a:p>
      </dgm:t>
    </dgm:pt>
    <dgm:pt modelId="{A70A4674-00DF-4EFC-AB56-0337706E1FC4}">
      <dgm:prSet phldrT="[Tekst]"/>
      <dgm:spPr/>
      <dgm:t>
        <a:bodyPr/>
        <a:lstStyle/>
        <a:p>
          <a:r>
            <a:rPr lang="nl-NL" dirty="0" smtClean="0"/>
            <a:t>Product</a:t>
          </a:r>
          <a:endParaRPr lang="nl-NL" dirty="0"/>
        </a:p>
      </dgm:t>
    </dgm:pt>
    <dgm:pt modelId="{EF459658-BE61-48BE-B072-F220316C2D5C}" type="parTrans" cxnId="{68FC31BE-743E-4936-B900-5F1F282EC343}">
      <dgm:prSet/>
      <dgm:spPr/>
      <dgm:t>
        <a:bodyPr/>
        <a:lstStyle/>
        <a:p>
          <a:endParaRPr lang="nl-NL"/>
        </a:p>
      </dgm:t>
    </dgm:pt>
    <dgm:pt modelId="{6DEC2142-F12D-444C-8DF3-D1EF27A18BC6}" type="sibTrans" cxnId="{68FC31BE-743E-4936-B900-5F1F282EC343}">
      <dgm:prSet/>
      <dgm:spPr/>
      <dgm:t>
        <a:bodyPr/>
        <a:lstStyle/>
        <a:p>
          <a:endParaRPr lang="nl-NL"/>
        </a:p>
      </dgm:t>
    </dgm:pt>
    <dgm:pt modelId="{E4B76E7B-8742-479C-9FB5-4033AFBFC8C6}">
      <dgm:prSet/>
      <dgm:spPr/>
      <dgm:t>
        <a:bodyPr/>
        <a:lstStyle/>
        <a:p>
          <a:r>
            <a:rPr lang="nl-NL" dirty="0" smtClean="0"/>
            <a:t>Cultuur</a:t>
          </a:r>
          <a:endParaRPr lang="nl-NL" dirty="0"/>
        </a:p>
      </dgm:t>
    </dgm:pt>
    <dgm:pt modelId="{28604BB8-69C9-40B3-924D-7EABDDB5BCB6}" type="parTrans" cxnId="{069809A7-52BA-47EB-BE49-529495286AAA}">
      <dgm:prSet/>
      <dgm:spPr/>
      <dgm:t>
        <a:bodyPr/>
        <a:lstStyle/>
        <a:p>
          <a:endParaRPr lang="nl-NL"/>
        </a:p>
      </dgm:t>
    </dgm:pt>
    <dgm:pt modelId="{05D00F16-EF9F-4C2B-AD6B-B496C48B5AA3}" type="sibTrans" cxnId="{069809A7-52BA-47EB-BE49-529495286AAA}">
      <dgm:prSet/>
      <dgm:spPr/>
      <dgm:t>
        <a:bodyPr/>
        <a:lstStyle/>
        <a:p>
          <a:endParaRPr lang="nl-NL"/>
        </a:p>
      </dgm:t>
    </dgm:pt>
    <dgm:pt modelId="{F2C6B933-5BDC-4ACF-90C4-7ED41692ABE6}" type="pres">
      <dgm:prSet presAssocID="{BEF99FAF-0451-4BC5-AF03-4854A6C0E480}" presName="compositeShape" presStyleCnt="0">
        <dgm:presLayoutVars>
          <dgm:chMax val="7"/>
          <dgm:dir/>
          <dgm:resizeHandles val="exact"/>
        </dgm:presLayoutVars>
      </dgm:prSet>
      <dgm:spPr/>
    </dgm:pt>
    <dgm:pt modelId="{5735F92C-021C-43E5-AC26-35E414211830}" type="pres">
      <dgm:prSet presAssocID="{BEF99FAF-0451-4BC5-AF03-4854A6C0E480}" presName="wedge1" presStyleLbl="node1" presStyleIdx="0" presStyleCnt="4" custLinFactNeighborX="-1375" custLinFactNeighborY="-110"/>
      <dgm:spPr/>
      <dgm:t>
        <a:bodyPr/>
        <a:lstStyle/>
        <a:p>
          <a:endParaRPr lang="nl-NL"/>
        </a:p>
      </dgm:t>
    </dgm:pt>
    <dgm:pt modelId="{8997317B-7A33-4DF9-A8DC-853D93F9AF66}" type="pres">
      <dgm:prSet presAssocID="{BEF99FAF-0451-4BC5-AF03-4854A6C0E480}" presName="dummy1a" presStyleCnt="0"/>
      <dgm:spPr/>
    </dgm:pt>
    <dgm:pt modelId="{930C0B07-41A6-4EC3-8CA6-9D102494D2FC}" type="pres">
      <dgm:prSet presAssocID="{BEF99FAF-0451-4BC5-AF03-4854A6C0E480}" presName="dummy1b" presStyleCnt="0"/>
      <dgm:spPr/>
    </dgm:pt>
    <dgm:pt modelId="{3CA1606A-03AE-4139-BBDC-187A1E315249}" type="pres">
      <dgm:prSet presAssocID="{BEF99FAF-0451-4BC5-AF03-4854A6C0E48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6C9240-DFD5-4FC4-A38D-3C6108619789}" type="pres">
      <dgm:prSet presAssocID="{BEF99FAF-0451-4BC5-AF03-4854A6C0E480}" presName="wedge2" presStyleLbl="node1" presStyleIdx="1" presStyleCnt="4"/>
      <dgm:spPr/>
      <dgm:t>
        <a:bodyPr/>
        <a:lstStyle/>
        <a:p>
          <a:endParaRPr lang="nl-NL"/>
        </a:p>
      </dgm:t>
    </dgm:pt>
    <dgm:pt modelId="{2F637772-237C-4E64-8009-0751964BBB0F}" type="pres">
      <dgm:prSet presAssocID="{BEF99FAF-0451-4BC5-AF03-4854A6C0E480}" presName="dummy2a" presStyleCnt="0"/>
      <dgm:spPr/>
    </dgm:pt>
    <dgm:pt modelId="{BED37C99-49F9-47E8-BD6B-A5C11E5F1A03}" type="pres">
      <dgm:prSet presAssocID="{BEF99FAF-0451-4BC5-AF03-4854A6C0E480}" presName="dummy2b" presStyleCnt="0"/>
      <dgm:spPr/>
    </dgm:pt>
    <dgm:pt modelId="{3D6CADED-F1FF-4248-9C49-3C960E2CA8C4}" type="pres">
      <dgm:prSet presAssocID="{BEF99FAF-0451-4BC5-AF03-4854A6C0E48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9F5F2C6-463C-49D2-9B13-5631E95F5F1A}" type="pres">
      <dgm:prSet presAssocID="{BEF99FAF-0451-4BC5-AF03-4854A6C0E480}" presName="wedge3" presStyleLbl="node1" presStyleIdx="2" presStyleCnt="4"/>
      <dgm:spPr/>
      <dgm:t>
        <a:bodyPr/>
        <a:lstStyle/>
        <a:p>
          <a:endParaRPr lang="nl-NL"/>
        </a:p>
      </dgm:t>
    </dgm:pt>
    <dgm:pt modelId="{0748C194-1C4B-4CA1-8146-788522723946}" type="pres">
      <dgm:prSet presAssocID="{BEF99FAF-0451-4BC5-AF03-4854A6C0E480}" presName="dummy3a" presStyleCnt="0"/>
      <dgm:spPr/>
    </dgm:pt>
    <dgm:pt modelId="{8128EA23-D8AD-4481-BDE3-23F39DFB6186}" type="pres">
      <dgm:prSet presAssocID="{BEF99FAF-0451-4BC5-AF03-4854A6C0E480}" presName="dummy3b" presStyleCnt="0"/>
      <dgm:spPr/>
    </dgm:pt>
    <dgm:pt modelId="{822B7CB6-A97F-4EA9-BCA7-D7E43DEF6AEA}" type="pres">
      <dgm:prSet presAssocID="{BEF99FAF-0451-4BC5-AF03-4854A6C0E48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F06D377-98D2-47E0-877F-6CDD15018810}" type="pres">
      <dgm:prSet presAssocID="{BEF99FAF-0451-4BC5-AF03-4854A6C0E480}" presName="wedge4" presStyleLbl="node1" presStyleIdx="3" presStyleCnt="4"/>
      <dgm:spPr/>
      <dgm:t>
        <a:bodyPr/>
        <a:lstStyle/>
        <a:p>
          <a:endParaRPr lang="nl-NL"/>
        </a:p>
      </dgm:t>
    </dgm:pt>
    <dgm:pt modelId="{9C699644-B38A-4CFF-874B-57714E81CD6D}" type="pres">
      <dgm:prSet presAssocID="{BEF99FAF-0451-4BC5-AF03-4854A6C0E480}" presName="dummy4a" presStyleCnt="0"/>
      <dgm:spPr/>
    </dgm:pt>
    <dgm:pt modelId="{8F635B22-D139-4D6B-8F3A-6278B9282391}" type="pres">
      <dgm:prSet presAssocID="{BEF99FAF-0451-4BC5-AF03-4854A6C0E480}" presName="dummy4b" presStyleCnt="0"/>
      <dgm:spPr/>
    </dgm:pt>
    <dgm:pt modelId="{EF494F26-D5EF-4034-AC44-B6376F6D38E5}" type="pres">
      <dgm:prSet presAssocID="{BEF99FAF-0451-4BC5-AF03-4854A6C0E48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F19C221-8732-43E1-8AE2-CE8A272266DD}" type="pres">
      <dgm:prSet presAssocID="{05D00F16-EF9F-4C2B-AD6B-B496C48B5AA3}" presName="arrowWedge1" presStyleLbl="fgSibTrans2D1" presStyleIdx="0" presStyleCnt="4"/>
      <dgm:spPr/>
    </dgm:pt>
    <dgm:pt modelId="{10EE0A3B-C78A-47F0-9944-F18F8FED9258}" type="pres">
      <dgm:prSet presAssocID="{3A523D1D-CBFA-48AE-93C6-8801E03BD995}" presName="arrowWedge2" presStyleLbl="fgSibTrans2D1" presStyleIdx="1" presStyleCnt="4"/>
      <dgm:spPr/>
    </dgm:pt>
    <dgm:pt modelId="{7F4CD8C5-200E-4CD3-9AE1-9FC2D3AD68FE}" type="pres">
      <dgm:prSet presAssocID="{05F3FF29-20F9-4599-8E36-D0FE3267AB0A}" presName="arrowWedge3" presStyleLbl="fgSibTrans2D1" presStyleIdx="2" presStyleCnt="4"/>
      <dgm:spPr/>
    </dgm:pt>
    <dgm:pt modelId="{840DC3A1-66AD-4024-B10D-2914692B1D6B}" type="pres">
      <dgm:prSet presAssocID="{6DEC2142-F12D-444C-8DF3-D1EF27A18BC6}" presName="arrowWedge4" presStyleLbl="fgSibTrans2D1" presStyleIdx="3" presStyleCnt="4"/>
      <dgm:spPr/>
    </dgm:pt>
  </dgm:ptLst>
  <dgm:cxnLst>
    <dgm:cxn modelId="{D66921DB-4DD9-4C47-8C38-4093EB315567}" type="presOf" srcId="{183BF9E3-D003-48C3-BA6F-30EFE670C628}" destId="{79F5F2C6-463C-49D2-9B13-5631E95F5F1A}" srcOrd="0" destOrd="0" presId="urn:microsoft.com/office/officeart/2005/8/layout/cycle8"/>
    <dgm:cxn modelId="{01E1D92C-6CD0-4EAF-8208-07FD752386A9}" type="presOf" srcId="{E4B76E7B-8742-479C-9FB5-4033AFBFC8C6}" destId="{5735F92C-021C-43E5-AC26-35E414211830}" srcOrd="0" destOrd="0" presId="urn:microsoft.com/office/officeart/2005/8/layout/cycle8"/>
    <dgm:cxn modelId="{069809A7-52BA-47EB-BE49-529495286AAA}" srcId="{BEF99FAF-0451-4BC5-AF03-4854A6C0E480}" destId="{E4B76E7B-8742-479C-9FB5-4033AFBFC8C6}" srcOrd="0" destOrd="0" parTransId="{28604BB8-69C9-40B3-924D-7EABDDB5BCB6}" sibTransId="{05D00F16-EF9F-4C2B-AD6B-B496C48B5AA3}"/>
    <dgm:cxn modelId="{4A8E25FB-03C0-4455-8533-B0473AE90D8F}" srcId="{BEF99FAF-0451-4BC5-AF03-4854A6C0E480}" destId="{183BF9E3-D003-48C3-BA6F-30EFE670C628}" srcOrd="2" destOrd="0" parTransId="{F5698B59-E4F9-4886-9950-6CD0B6DE2047}" sibTransId="{05F3FF29-20F9-4599-8E36-D0FE3267AB0A}"/>
    <dgm:cxn modelId="{02574CA1-DDD0-43AE-A296-EBFBC0B04382}" type="presOf" srcId="{A70A4674-00DF-4EFC-AB56-0337706E1FC4}" destId="{EF494F26-D5EF-4034-AC44-B6376F6D38E5}" srcOrd="1" destOrd="0" presId="urn:microsoft.com/office/officeart/2005/8/layout/cycle8"/>
    <dgm:cxn modelId="{462FF3AE-6BF3-4F5A-A75D-FA553EF461E8}" type="presOf" srcId="{E4B76E7B-8742-479C-9FB5-4033AFBFC8C6}" destId="{3CA1606A-03AE-4139-BBDC-187A1E315249}" srcOrd="1" destOrd="0" presId="urn:microsoft.com/office/officeart/2005/8/layout/cycle8"/>
    <dgm:cxn modelId="{BCA3612E-6735-4EC9-BB84-CAAA54F3EB8A}" type="presOf" srcId="{BEF99FAF-0451-4BC5-AF03-4854A6C0E480}" destId="{F2C6B933-5BDC-4ACF-90C4-7ED41692ABE6}" srcOrd="0" destOrd="0" presId="urn:microsoft.com/office/officeart/2005/8/layout/cycle8"/>
    <dgm:cxn modelId="{A5B8E428-A76B-4E5C-B40E-6F20DDD87FF0}" type="presOf" srcId="{2D7D6F5F-BF1E-423A-AFAF-DA72FB16D5B4}" destId="{3D6CADED-F1FF-4248-9C49-3C960E2CA8C4}" srcOrd="1" destOrd="0" presId="urn:microsoft.com/office/officeart/2005/8/layout/cycle8"/>
    <dgm:cxn modelId="{569CEBDD-5944-41D4-9C52-58C5DE72CA9B}" srcId="{BEF99FAF-0451-4BC5-AF03-4854A6C0E480}" destId="{2D7D6F5F-BF1E-423A-AFAF-DA72FB16D5B4}" srcOrd="1" destOrd="0" parTransId="{DE1309A1-2D62-4A28-8EE8-8F964E02C4FD}" sibTransId="{3A523D1D-CBFA-48AE-93C6-8801E03BD995}"/>
    <dgm:cxn modelId="{68FC31BE-743E-4936-B900-5F1F282EC343}" srcId="{BEF99FAF-0451-4BC5-AF03-4854A6C0E480}" destId="{A70A4674-00DF-4EFC-AB56-0337706E1FC4}" srcOrd="3" destOrd="0" parTransId="{EF459658-BE61-48BE-B072-F220316C2D5C}" sibTransId="{6DEC2142-F12D-444C-8DF3-D1EF27A18BC6}"/>
    <dgm:cxn modelId="{598106A7-E41C-4429-B1D7-9B715DC29E53}" type="presOf" srcId="{2D7D6F5F-BF1E-423A-AFAF-DA72FB16D5B4}" destId="{2D6C9240-DFD5-4FC4-A38D-3C6108619789}" srcOrd="0" destOrd="0" presId="urn:microsoft.com/office/officeart/2005/8/layout/cycle8"/>
    <dgm:cxn modelId="{963E1D2D-4D72-41F2-A3AF-0C8868A90857}" type="presOf" srcId="{183BF9E3-D003-48C3-BA6F-30EFE670C628}" destId="{822B7CB6-A97F-4EA9-BCA7-D7E43DEF6AEA}" srcOrd="1" destOrd="0" presId="urn:microsoft.com/office/officeart/2005/8/layout/cycle8"/>
    <dgm:cxn modelId="{73333000-E045-4225-B85E-9AD010287B5B}" type="presOf" srcId="{A70A4674-00DF-4EFC-AB56-0337706E1FC4}" destId="{6F06D377-98D2-47E0-877F-6CDD15018810}" srcOrd="0" destOrd="0" presId="urn:microsoft.com/office/officeart/2005/8/layout/cycle8"/>
    <dgm:cxn modelId="{64B5FCDC-3094-470B-B3B0-CBCF00DAA455}" type="presParOf" srcId="{F2C6B933-5BDC-4ACF-90C4-7ED41692ABE6}" destId="{5735F92C-021C-43E5-AC26-35E414211830}" srcOrd="0" destOrd="0" presId="urn:microsoft.com/office/officeart/2005/8/layout/cycle8"/>
    <dgm:cxn modelId="{A437A021-EDF7-4A15-AFCD-A13704E7FA56}" type="presParOf" srcId="{F2C6B933-5BDC-4ACF-90C4-7ED41692ABE6}" destId="{8997317B-7A33-4DF9-A8DC-853D93F9AF66}" srcOrd="1" destOrd="0" presId="urn:microsoft.com/office/officeart/2005/8/layout/cycle8"/>
    <dgm:cxn modelId="{06383287-20A8-47A0-9315-D9CA991EA698}" type="presParOf" srcId="{F2C6B933-5BDC-4ACF-90C4-7ED41692ABE6}" destId="{930C0B07-41A6-4EC3-8CA6-9D102494D2FC}" srcOrd="2" destOrd="0" presId="urn:microsoft.com/office/officeart/2005/8/layout/cycle8"/>
    <dgm:cxn modelId="{0E0ACEBF-34C8-45D6-89BE-E7002C262A47}" type="presParOf" srcId="{F2C6B933-5BDC-4ACF-90C4-7ED41692ABE6}" destId="{3CA1606A-03AE-4139-BBDC-187A1E315249}" srcOrd="3" destOrd="0" presId="urn:microsoft.com/office/officeart/2005/8/layout/cycle8"/>
    <dgm:cxn modelId="{8322B5C1-DD09-43BD-8E94-8048FD1AE3B0}" type="presParOf" srcId="{F2C6B933-5BDC-4ACF-90C4-7ED41692ABE6}" destId="{2D6C9240-DFD5-4FC4-A38D-3C6108619789}" srcOrd="4" destOrd="0" presId="urn:microsoft.com/office/officeart/2005/8/layout/cycle8"/>
    <dgm:cxn modelId="{FFDBB6F0-63FF-4DE6-B49B-A1CBC16584F5}" type="presParOf" srcId="{F2C6B933-5BDC-4ACF-90C4-7ED41692ABE6}" destId="{2F637772-237C-4E64-8009-0751964BBB0F}" srcOrd="5" destOrd="0" presId="urn:microsoft.com/office/officeart/2005/8/layout/cycle8"/>
    <dgm:cxn modelId="{60D43AB4-2D51-4F3C-A97B-BAE1C311D794}" type="presParOf" srcId="{F2C6B933-5BDC-4ACF-90C4-7ED41692ABE6}" destId="{BED37C99-49F9-47E8-BD6B-A5C11E5F1A03}" srcOrd="6" destOrd="0" presId="urn:microsoft.com/office/officeart/2005/8/layout/cycle8"/>
    <dgm:cxn modelId="{53D027BE-92F8-4E2F-8CF6-3108530F41E0}" type="presParOf" srcId="{F2C6B933-5BDC-4ACF-90C4-7ED41692ABE6}" destId="{3D6CADED-F1FF-4248-9C49-3C960E2CA8C4}" srcOrd="7" destOrd="0" presId="urn:microsoft.com/office/officeart/2005/8/layout/cycle8"/>
    <dgm:cxn modelId="{23C72141-22B6-4412-A2B0-B4D516885B34}" type="presParOf" srcId="{F2C6B933-5BDC-4ACF-90C4-7ED41692ABE6}" destId="{79F5F2C6-463C-49D2-9B13-5631E95F5F1A}" srcOrd="8" destOrd="0" presId="urn:microsoft.com/office/officeart/2005/8/layout/cycle8"/>
    <dgm:cxn modelId="{C5A68B16-736C-495D-88D2-DEC7BFC42983}" type="presParOf" srcId="{F2C6B933-5BDC-4ACF-90C4-7ED41692ABE6}" destId="{0748C194-1C4B-4CA1-8146-788522723946}" srcOrd="9" destOrd="0" presId="urn:microsoft.com/office/officeart/2005/8/layout/cycle8"/>
    <dgm:cxn modelId="{A73E6359-E8E6-41B6-9173-D7100F0F11C3}" type="presParOf" srcId="{F2C6B933-5BDC-4ACF-90C4-7ED41692ABE6}" destId="{8128EA23-D8AD-4481-BDE3-23F39DFB6186}" srcOrd="10" destOrd="0" presId="urn:microsoft.com/office/officeart/2005/8/layout/cycle8"/>
    <dgm:cxn modelId="{0C359E02-CF4D-4613-A2BC-0215C4C25BC2}" type="presParOf" srcId="{F2C6B933-5BDC-4ACF-90C4-7ED41692ABE6}" destId="{822B7CB6-A97F-4EA9-BCA7-D7E43DEF6AEA}" srcOrd="11" destOrd="0" presId="urn:microsoft.com/office/officeart/2005/8/layout/cycle8"/>
    <dgm:cxn modelId="{6FFCACE1-6C6E-4947-9765-964A1AC41BFC}" type="presParOf" srcId="{F2C6B933-5BDC-4ACF-90C4-7ED41692ABE6}" destId="{6F06D377-98D2-47E0-877F-6CDD15018810}" srcOrd="12" destOrd="0" presId="urn:microsoft.com/office/officeart/2005/8/layout/cycle8"/>
    <dgm:cxn modelId="{74F39578-A7B7-4E92-808E-7C4BDF43226E}" type="presParOf" srcId="{F2C6B933-5BDC-4ACF-90C4-7ED41692ABE6}" destId="{9C699644-B38A-4CFF-874B-57714E81CD6D}" srcOrd="13" destOrd="0" presId="urn:microsoft.com/office/officeart/2005/8/layout/cycle8"/>
    <dgm:cxn modelId="{7BB75579-3FFC-4D6A-B683-8E122F351094}" type="presParOf" srcId="{F2C6B933-5BDC-4ACF-90C4-7ED41692ABE6}" destId="{8F635B22-D139-4D6B-8F3A-6278B9282391}" srcOrd="14" destOrd="0" presId="urn:microsoft.com/office/officeart/2005/8/layout/cycle8"/>
    <dgm:cxn modelId="{16D3F573-8306-45B5-81F4-16A3F126B31C}" type="presParOf" srcId="{F2C6B933-5BDC-4ACF-90C4-7ED41692ABE6}" destId="{EF494F26-D5EF-4034-AC44-B6376F6D38E5}" srcOrd="15" destOrd="0" presId="urn:microsoft.com/office/officeart/2005/8/layout/cycle8"/>
    <dgm:cxn modelId="{057ECE32-B499-45B2-A2CB-2AEF88A9EC76}" type="presParOf" srcId="{F2C6B933-5BDC-4ACF-90C4-7ED41692ABE6}" destId="{7F19C221-8732-43E1-8AE2-CE8A272266DD}" srcOrd="16" destOrd="0" presId="urn:microsoft.com/office/officeart/2005/8/layout/cycle8"/>
    <dgm:cxn modelId="{6C9B74CC-CD0A-49BC-AE30-037D5B057E6E}" type="presParOf" srcId="{F2C6B933-5BDC-4ACF-90C4-7ED41692ABE6}" destId="{10EE0A3B-C78A-47F0-9944-F18F8FED9258}" srcOrd="17" destOrd="0" presId="urn:microsoft.com/office/officeart/2005/8/layout/cycle8"/>
    <dgm:cxn modelId="{28CDB7E5-B86D-4E89-818E-A15F0A81A25D}" type="presParOf" srcId="{F2C6B933-5BDC-4ACF-90C4-7ED41692ABE6}" destId="{7F4CD8C5-200E-4CD3-9AE1-9FC2D3AD68FE}" srcOrd="18" destOrd="0" presId="urn:microsoft.com/office/officeart/2005/8/layout/cycle8"/>
    <dgm:cxn modelId="{3C22C04B-84CF-432E-8CC3-C41669D98BD8}" type="presParOf" srcId="{F2C6B933-5BDC-4ACF-90C4-7ED41692ABE6}" destId="{840DC3A1-66AD-4024-B10D-2914692B1D6B}" srcOrd="19" destOrd="0" presId="urn:microsoft.com/office/officeart/2005/8/layout/cycle8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EACF4998-D3F3-4660-AE5A-6A2BBE6C8AAD}" type="datetimeFigureOut">
              <a:rPr lang="nl-NL"/>
              <a:pPr>
                <a:defRPr/>
              </a:pPr>
              <a:t>23-06-2011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1CB5EA24-C880-4107-99A0-0504F8B09BC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solidFill>
                  <a:schemeClr val="bg1"/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solidFill>
                  <a:schemeClr val="bg1"/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92849D53-77E3-40C5-8033-D262D03E7F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FDB30E-57C6-408F-8B2C-C6DFD6ED7EE5}" type="slidenum">
              <a:rPr lang="en-US" smtClean="0">
                <a:latin typeface="Lucida Grande"/>
                <a:ea typeface="ヒラギノ角ゴ Pro W3"/>
                <a:cs typeface="ヒラギノ角ゴ Pro W3"/>
              </a:rPr>
              <a:pPr/>
              <a:t>1</a:t>
            </a:fld>
            <a:endParaRPr lang="en-US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28676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nl-NL" smtClean="0">
              <a:latin typeface="Lucida Grande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47107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E5FACF6-A18E-4039-9B5F-38F60091048F}" type="slidenum">
              <a:rPr lang="en-US" sz="1200">
                <a:solidFill>
                  <a:schemeClr val="bg1"/>
                </a:solidFill>
              </a:rPr>
              <a:pPr algn="r" eaLnBrk="0" hangingPunct="0"/>
              <a:t>10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47108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49155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2847F6C-1553-4959-943B-EBEE333E9822}" type="slidenum">
              <a:rPr lang="en-US" sz="1200">
                <a:solidFill>
                  <a:schemeClr val="bg1"/>
                </a:solidFill>
              </a:rPr>
              <a:pPr algn="r" eaLnBrk="0" hangingPunct="0"/>
              <a:t>11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49156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45411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2B79C0E-7A11-4F27-AE99-8C823996C0E1}" type="slidenum">
              <a:rPr lang="en-US" sz="1200">
                <a:solidFill>
                  <a:schemeClr val="bg1"/>
                </a:solidFill>
              </a:rPr>
              <a:pPr algn="r" eaLnBrk="0" hangingPunct="0"/>
              <a:t>12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45412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47459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92DDBE1-5C4A-4547-89E2-8C888475FFE0}" type="slidenum">
              <a:rPr lang="en-US" sz="1200">
                <a:solidFill>
                  <a:schemeClr val="bg1"/>
                </a:solidFill>
              </a:rPr>
              <a:pPr algn="r" eaLnBrk="0" hangingPunct="0"/>
              <a:t>13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47460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49507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6472513-F18A-4B11-9868-9F1CADBCD08D}" type="slidenum">
              <a:rPr lang="en-US" sz="1200">
                <a:solidFill>
                  <a:schemeClr val="bg1"/>
                </a:solidFill>
              </a:rPr>
              <a:pPr algn="r" eaLnBrk="0" hangingPunct="0"/>
              <a:t>14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49508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51555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181913A-1357-483D-8099-7A8A986672FB}" type="slidenum">
              <a:rPr lang="en-US" sz="1200">
                <a:solidFill>
                  <a:schemeClr val="bg1"/>
                </a:solidFill>
              </a:rPr>
              <a:pPr algn="r" eaLnBrk="0" hangingPunct="0"/>
              <a:t>15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1556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53603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3F2FDB9-4C56-4B43-BFF4-5AEB2EB9BDED}" type="slidenum">
              <a:rPr lang="en-US" sz="1200">
                <a:solidFill>
                  <a:schemeClr val="bg1"/>
                </a:solidFill>
              </a:rPr>
              <a:pPr algn="r" eaLnBrk="0" hangingPunct="0"/>
              <a:t>16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3604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55651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0AF58F3-908F-487E-BC14-170E867F5098}" type="slidenum">
              <a:rPr lang="en-US" sz="1200">
                <a:solidFill>
                  <a:schemeClr val="bg1"/>
                </a:solidFill>
              </a:rPr>
              <a:pPr algn="r" eaLnBrk="0" hangingPunct="0"/>
              <a:t>17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5652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57699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953A845-3B2A-4286-B765-68AB11909A51}" type="slidenum">
              <a:rPr lang="en-US" sz="1200">
                <a:solidFill>
                  <a:schemeClr val="bg1"/>
                </a:solidFill>
              </a:rPr>
              <a:pPr algn="r" eaLnBrk="0" hangingPunct="0"/>
              <a:t>18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7700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59747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971B830A-4CA0-45FA-8ADE-BF2467F2D10D}" type="slidenum">
              <a:rPr lang="en-US" sz="1200">
                <a:solidFill>
                  <a:schemeClr val="bg1"/>
                </a:solidFill>
              </a:rPr>
              <a:pPr algn="r" eaLnBrk="0" hangingPunct="0"/>
              <a:t>19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9748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3072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CAB238-CE29-45DA-8912-6554F2DE8657}" type="slidenum">
              <a:rPr lang="en-US" smtClean="0">
                <a:latin typeface="Lucida Grande"/>
                <a:ea typeface="ヒラギノ角ゴ Pro W3"/>
                <a:cs typeface="ヒラギノ角ゴ Pro W3"/>
              </a:rPr>
              <a:pPr/>
              <a:t>2</a:t>
            </a:fld>
            <a:endParaRPr lang="en-US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30724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nl-NL" smtClean="0">
              <a:latin typeface="Lucida Grande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Courier New" pitchFamily="49" charset="0"/>
              <a:buNone/>
            </a:pPr>
            <a:endParaRPr lang="nl-NL" sz="1800" smtClean="0">
              <a:solidFill>
                <a:srgbClr val="2C0042"/>
              </a:solidFill>
              <a:latin typeface="Arial" charset="0"/>
              <a:ea typeface="ヒラギノ角ゴ Pro W3"/>
              <a:cs typeface="Arial" charset="0"/>
            </a:endParaRPr>
          </a:p>
        </p:txBody>
      </p:sp>
      <p:sp>
        <p:nvSpPr>
          <p:cNvPr id="161795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FD79814-D570-4912-A7FC-445D1B6652D5}" type="slidenum">
              <a:rPr lang="en-US" sz="1200">
                <a:solidFill>
                  <a:schemeClr val="bg1"/>
                </a:solidFill>
              </a:rPr>
              <a:pPr algn="r" eaLnBrk="0" hangingPunct="0"/>
              <a:t>20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61796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63843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2A8F7CD6-C5F1-483F-BC72-CE8FA2298D17}" type="slidenum">
              <a:rPr lang="en-US" sz="1200">
                <a:solidFill>
                  <a:schemeClr val="bg1"/>
                </a:solidFill>
              </a:rPr>
              <a:pPr algn="r" eaLnBrk="0" hangingPunct="0"/>
              <a:t>21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63844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165891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12BABBE-28FF-4939-9B3F-EF48040D15F3}" type="slidenum">
              <a:rPr lang="en-US" sz="1200">
                <a:solidFill>
                  <a:schemeClr val="bg1"/>
                </a:solidFill>
              </a:rPr>
              <a:pPr algn="r" eaLnBrk="0" hangingPunct="0"/>
              <a:t>22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65892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9737FA-BE4C-4B57-8D45-9E8F9FFA5F60}" type="slidenum">
              <a:rPr lang="nl-NL" smtClean="0"/>
              <a:pPr>
                <a:defRPr/>
              </a:pPr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A97020-642F-4DF3-AD26-4C89D332CC23}" type="slidenum">
              <a:rPr lang="nl-NL" smtClean="0"/>
              <a:pPr>
                <a:defRPr/>
              </a:pPr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1E87F9-2B9C-4D26-8B46-72A1293F714D}" type="slidenum">
              <a:rPr lang="nl-NL" smtClean="0"/>
              <a:pPr>
                <a:defRPr/>
              </a:pPr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679F9-9721-4A6B-9634-6A380103254C}" type="slidenum">
              <a:rPr lang="en-US" smtClean="0">
                <a:latin typeface="Lucida Grande"/>
                <a:ea typeface="ヒラギノ角ゴ Pro W3"/>
                <a:cs typeface="ヒラギノ角ゴ Pro W3"/>
              </a:rPr>
              <a:pPr/>
              <a:t>6</a:t>
            </a:fld>
            <a:endParaRPr lang="en-US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38916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nl-NL" smtClean="0">
              <a:latin typeface="Lucida Grande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Lucida Grande"/>
              <a:ea typeface="ヒラギノ角ゴ Pro W3"/>
            </a:endParaRPr>
          </a:p>
        </p:txBody>
      </p:sp>
      <p:sp>
        <p:nvSpPr>
          <p:cNvPr id="4096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8F506-801D-4436-ABD7-1B44CD0C195C}" type="slidenum">
              <a:rPr lang="en-US" smtClean="0">
                <a:latin typeface="Lucida Grande"/>
                <a:ea typeface="ヒラギノ角ゴ Pro W3"/>
                <a:cs typeface="ヒラギノ角ゴ Pro W3"/>
              </a:rPr>
              <a:pPr/>
              <a:t>7</a:t>
            </a:fld>
            <a:endParaRPr lang="en-US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40964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nl-NL" smtClean="0">
              <a:latin typeface="Lucida Grande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9EFAE485-8A3F-4D08-A907-452D7CA0DED8}" type="slidenum">
              <a:rPr lang="en-US" sz="1200">
                <a:solidFill>
                  <a:schemeClr val="bg1"/>
                </a:solidFill>
              </a:rPr>
              <a:pPr algn="r" eaLnBrk="0" hangingPunct="0"/>
              <a:t>8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43012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  <a:ea typeface="ヒラギノ角ゴ Pro W3"/>
            </a:endParaRPr>
          </a:p>
        </p:txBody>
      </p:sp>
      <p:sp>
        <p:nvSpPr>
          <p:cNvPr id="45059" name="Tijdelijke aanduiding voor dianummer 3"/>
          <p:cNvSpPr txBox="1">
            <a:spLocks noGrp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5B4F382-03E7-4912-897C-300E185956D7}" type="slidenum">
              <a:rPr lang="en-US" sz="1200">
                <a:solidFill>
                  <a:schemeClr val="bg1"/>
                </a:solidFill>
              </a:rPr>
              <a:pPr algn="r" eaLnBrk="0" hangingPunct="0"/>
              <a:t>9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45060" name="Tijdelijke aanduiding voor voettekst 4"/>
          <p:cNvSpPr txBox="1">
            <a:spLocks noGrp="1"/>
          </p:cNvSpPr>
          <p:nvPr/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nl-NL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91350" y="1828800"/>
            <a:ext cx="1619250" cy="25050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133600" y="1828800"/>
            <a:ext cx="4705350" cy="25050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874E3-0A5C-42E2-B143-3F23C1DE3FD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2BD15-86BE-4D43-B8D0-B6E04284B9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B1C8F-B341-406A-B6C5-6EA5755FCB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9B63-BC8F-46D1-933C-FD0278C599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C13AE-9027-4C6D-8D37-4DF33771C5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AE60-35CE-45D2-A8B4-95784C2EAF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9C63D-304B-41ED-9F61-697B955373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F669-E8AC-4A9C-A1EB-B09FC33BED9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2EFA3-3DBF-43FA-A954-54493B4EBE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8A28-3BD2-42BB-89C4-174FD647FE2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4776D-7D94-4D90-98E7-CC0D971D9B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33600" y="2286000"/>
            <a:ext cx="3162300" cy="204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48300" y="2286000"/>
            <a:ext cx="3162300" cy="204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1828800"/>
            <a:ext cx="647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286000"/>
            <a:ext cx="6477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80055"/>
          </a:solidFill>
          <a:latin typeface="Lucida Grande" pitchFamily="1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Lucida Grande"/>
        <a:defRPr>
          <a:solidFill>
            <a:srgbClr val="366D9D"/>
          </a:solidFill>
          <a:latin typeface="+mn-lt"/>
          <a:ea typeface="+mn-ea"/>
          <a:cs typeface="ヒラギノ角ゴ Pro W3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3315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nl-NL"/>
              <a:t>test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Lucida Grande" pitchFamily="1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887D3758-A52C-477B-8335-93380951D1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pizza-at-home.nl/vraagteken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www.poldermuseumheerhugowaard.nl/images/bokaal.gif" TargetMode="Externa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kstvak 3"/>
          <p:cNvSpPr txBox="1">
            <a:spLocks noChangeArrowheads="1"/>
          </p:cNvSpPr>
          <p:nvPr/>
        </p:nvSpPr>
        <p:spPr bwMode="auto">
          <a:xfrm>
            <a:off x="5508625" y="5300663"/>
            <a:ext cx="3352800" cy="1200150"/>
          </a:xfrm>
          <a:prstGeom prst="rect">
            <a:avLst/>
          </a:prstGeom>
          <a:noFill/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>
              <a:tabLst>
                <a:tab pos="2786063" algn="l"/>
                <a:tab pos="5646738" algn="l"/>
                <a:tab pos="7272338" algn="l"/>
              </a:tabLst>
            </a:pPr>
            <a:r>
              <a:rPr lang="nl-NL" sz="2400" b="1"/>
              <a:t>Testnet Thema Avond</a:t>
            </a:r>
          </a:p>
          <a:p>
            <a:pPr fontAlgn="t">
              <a:tabLst>
                <a:tab pos="2786063" algn="l"/>
                <a:tab pos="5646738" algn="l"/>
                <a:tab pos="7272338" algn="l"/>
              </a:tabLst>
            </a:pPr>
            <a:r>
              <a:rPr lang="nl-NL" sz="2400" b="1"/>
              <a:t>Jos van Rooyen</a:t>
            </a:r>
          </a:p>
          <a:p>
            <a:pPr fontAlgn="t">
              <a:tabLst>
                <a:tab pos="2786063" algn="l"/>
                <a:tab pos="5646738" algn="l"/>
                <a:tab pos="7272338" algn="l"/>
              </a:tabLst>
            </a:pPr>
            <a:r>
              <a:rPr lang="nl-NL" sz="2400" b="1"/>
              <a:t>22-06-2011</a:t>
            </a:r>
            <a:endParaRPr lang="nl-NL" sz="2400"/>
          </a:p>
        </p:txBody>
      </p:sp>
      <p:sp>
        <p:nvSpPr>
          <p:cNvPr id="27651" name="Tekstvak 4"/>
          <p:cNvSpPr txBox="1">
            <a:spLocks noChangeArrowheads="1"/>
          </p:cNvSpPr>
          <p:nvPr/>
        </p:nvSpPr>
        <p:spPr bwMode="auto">
          <a:xfrm>
            <a:off x="468313" y="2636838"/>
            <a:ext cx="7931150" cy="1446212"/>
          </a:xfrm>
          <a:prstGeom prst="rect">
            <a:avLst/>
          </a:prstGeom>
          <a:noFill/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4400" b="1"/>
              <a:t>Met inzicht verantwoord live!</a:t>
            </a:r>
            <a:endParaRPr lang="nl-NL" sz="4400"/>
          </a:p>
          <a:p>
            <a:r>
              <a:rPr lang="nl-NL" sz="4400" b="1"/>
              <a:t>De testmonitor in actie</a:t>
            </a:r>
            <a:endParaRPr lang="nl-NL" sz="4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A24EFEB-7F70-4082-BBA6-AA04762D6F20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10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Werkwijze (3)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42938" y="2428875"/>
            <a:ext cx="728662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Rapporteren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Risico’s n.a.v. de delta’s rapporteren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Adviseren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Advies uitbrengen hoe met de risico’s om te gaan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Actie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E642784-8F25-44F5-8FDF-5F38B5E1EAFD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11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De aanpak</a:t>
            </a:r>
            <a:endParaRPr lang="nl-NL" dirty="0"/>
          </a:p>
        </p:txBody>
      </p:sp>
      <p:pic>
        <p:nvPicPr>
          <p:cNvPr id="48132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2133600"/>
            <a:ext cx="66960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7" name="Afbeelding 4" descr="Bartosz logo websit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8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9937A7E-DB23-4C87-A4F8-F3D22FA13DDF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12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42938" y="2428875"/>
            <a:ext cx="728662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  <p:sp>
        <p:nvSpPr>
          <p:cNvPr id="144390" name="Text Box 14"/>
          <p:cNvSpPr txBox="1">
            <a:spLocks noChangeArrowheads="1"/>
          </p:cNvSpPr>
          <p:nvPr/>
        </p:nvSpPr>
        <p:spPr bwMode="auto">
          <a:xfrm>
            <a:off x="3203575" y="4283075"/>
            <a:ext cx="2232025" cy="522288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sm"/>
          </a:ln>
        </p:spPr>
        <p:txBody>
          <a:bodyPr anchor="ctr">
            <a:spAutoFit/>
          </a:bodyPr>
          <a:lstStyle/>
          <a:p>
            <a:pPr algn="ctr"/>
            <a:r>
              <a:rPr lang="nl-NL" sz="2800" b="1"/>
              <a:t>Waarnemen</a:t>
            </a:r>
            <a:endParaRPr lang="nl-NL" sz="2800"/>
          </a:p>
        </p:txBody>
      </p: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3563938" y="5300663"/>
          <a:ext cx="1600200" cy="585787"/>
        </p:xfrm>
        <a:graphic>
          <a:graphicData uri="http://schemas.openxmlformats.org/presentationml/2006/ole">
            <p:oleObj spid="_x0000_s144386" name="Clip" r:id="rId5" imgW="5357813" imgH="3992563" progId="">
              <p:embed/>
            </p:oleObj>
          </a:graphicData>
        </a:graphic>
      </p:graphicFrame>
      <p:sp>
        <p:nvSpPr>
          <p:cNvPr id="144391" name="Text Box 26"/>
          <p:cNvSpPr txBox="1">
            <a:spLocks noChangeArrowheads="1"/>
          </p:cNvSpPr>
          <p:nvPr/>
        </p:nvSpPr>
        <p:spPr bwMode="auto">
          <a:xfrm>
            <a:off x="3563938" y="6237288"/>
            <a:ext cx="1828800" cy="366712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sm"/>
          </a:ln>
        </p:spPr>
        <p:txBody>
          <a:bodyPr anchor="ctr">
            <a:spAutoFit/>
          </a:bodyPr>
          <a:lstStyle/>
          <a:p>
            <a:pPr algn="ctr"/>
            <a:r>
              <a:rPr lang="nl-NL" sz="1800" b="1"/>
              <a:t>Vrijgaveadvies              </a:t>
            </a:r>
            <a:endParaRPr lang="nl-NL"/>
          </a:p>
        </p:txBody>
      </p:sp>
      <p:sp>
        <p:nvSpPr>
          <p:cNvPr id="11" name="PIJL-OMLAAG 10"/>
          <p:cNvSpPr/>
          <p:nvPr/>
        </p:nvSpPr>
        <p:spPr bwMode="auto">
          <a:xfrm>
            <a:off x="3563938" y="1341438"/>
            <a:ext cx="1223962" cy="2663825"/>
          </a:xfrm>
          <a:prstGeom prst="downArrow">
            <a:avLst/>
          </a:prstGeom>
          <a:noFill/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lIns="63613" tIns="31248" rIns="63613" bIns="31248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nl-NL" sz="4000" dirty="0">
                <a:latin typeface="Arial" charset="0"/>
              </a:rPr>
              <a:t>proces</a:t>
            </a:r>
          </a:p>
        </p:txBody>
      </p:sp>
      <p:sp>
        <p:nvSpPr>
          <p:cNvPr id="144393" name="PIJL-LINKS 11"/>
          <p:cNvSpPr>
            <a:spLocks noChangeArrowheads="1"/>
          </p:cNvSpPr>
          <p:nvPr/>
        </p:nvSpPr>
        <p:spPr bwMode="auto">
          <a:xfrm rot="-2507002">
            <a:off x="4633913" y="2357438"/>
            <a:ext cx="3259137" cy="792162"/>
          </a:xfrm>
          <a:prstGeom prst="leftArrow">
            <a:avLst>
              <a:gd name="adj1" fmla="val 100000"/>
              <a:gd name="adj2" fmla="val 49999"/>
            </a:avLst>
          </a:prstGeom>
          <a:noFill/>
          <a:ln w="9525" algn="ctr">
            <a:solidFill>
              <a:srgbClr val="00FF00"/>
            </a:solidFill>
            <a:round/>
            <a:headEnd/>
            <a:tailEnd/>
          </a:ln>
        </p:spPr>
        <p:txBody>
          <a:bodyPr lIns="63613" tIns="31248" rIns="63613" bIns="31248" anchor="ctr"/>
          <a:lstStyle/>
          <a:p>
            <a:pPr eaLnBrk="0" hangingPunct="0">
              <a:spcBef>
                <a:spcPct val="20000"/>
              </a:spcBef>
            </a:pPr>
            <a:r>
              <a:rPr lang="nl-NL" sz="4000">
                <a:latin typeface="Arial" charset="0"/>
              </a:rPr>
              <a:t>Organisatie</a:t>
            </a:r>
            <a:r>
              <a:rPr lang="nl-NL" sz="2400">
                <a:latin typeface="Arial" charset="0"/>
              </a:rPr>
              <a:t> </a:t>
            </a:r>
          </a:p>
        </p:txBody>
      </p:sp>
      <p:sp>
        <p:nvSpPr>
          <p:cNvPr id="144394" name="PIJL-LINKS 12"/>
          <p:cNvSpPr>
            <a:spLocks noChangeArrowheads="1"/>
          </p:cNvSpPr>
          <p:nvPr/>
        </p:nvSpPr>
        <p:spPr bwMode="auto">
          <a:xfrm rot="-7340600">
            <a:off x="860425" y="2251075"/>
            <a:ext cx="2906713" cy="792163"/>
          </a:xfrm>
          <a:prstGeom prst="leftArrow">
            <a:avLst>
              <a:gd name="adj1" fmla="val 100000"/>
              <a:gd name="adj2" fmla="val 49995"/>
            </a:avLst>
          </a:prstGeom>
          <a:noFill/>
          <a:ln w="9525" algn="ctr">
            <a:solidFill>
              <a:srgbClr val="00FF00"/>
            </a:solidFill>
            <a:round/>
            <a:headEnd/>
            <a:tailEnd/>
          </a:ln>
        </p:spPr>
        <p:txBody>
          <a:bodyPr lIns="63613" tIns="31248" rIns="63613" bIns="31248" anchor="ctr"/>
          <a:lstStyle/>
          <a:p>
            <a:pPr eaLnBrk="0" hangingPunct="0">
              <a:spcBef>
                <a:spcPct val="20000"/>
              </a:spcBef>
            </a:pPr>
            <a:r>
              <a:rPr lang="nl-NL" sz="4000">
                <a:latin typeface="Arial" charset="0"/>
              </a:rPr>
              <a:t>Middelen</a:t>
            </a:r>
            <a:r>
              <a:rPr lang="nl-NL" sz="24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3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34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8C0DDF2-5C0E-441B-8605-79BC2F28C477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13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14643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1844675"/>
            <a:ext cx="7847012" cy="5013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1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2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2612C15-7DA3-4910-8585-5DE7C3735C66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14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395288" y="1700213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Aanpak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42938" y="2205038"/>
            <a:ext cx="7286625" cy="520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 err="1"/>
              <a:t>Afhankelijk</a:t>
            </a:r>
            <a:r>
              <a:rPr lang="en-US" sz="2800" dirty="0"/>
              <a:t> van: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Missie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Zwaartepunt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Kritieke</a:t>
            </a:r>
            <a:r>
              <a:rPr lang="en-US" dirty="0"/>
              <a:t> </a:t>
            </a:r>
            <a:r>
              <a:rPr lang="en-US" dirty="0" err="1"/>
              <a:t>processen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/>
              <a:t>Type System Development Life Cycle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Verschillend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: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Proces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Middelen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Organisatie</a:t>
            </a: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29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0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EBB7E61-31BF-48C7-A596-331AC2EB091A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15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Aanpak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42938" y="2060575"/>
            <a:ext cx="72866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 err="1"/>
              <a:t>Proces</a:t>
            </a:r>
            <a:r>
              <a:rPr lang="en-US" sz="2800" dirty="0"/>
              <a:t>: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/>
              <a:t>Simulatiesessies / Workshops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/>
              <a:t>Gezamenlijke impactanalyses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Middelen</a:t>
            </a:r>
            <a:r>
              <a:rPr lang="en-US" sz="2800" dirty="0"/>
              <a:t>: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/>
              <a:t>Meedraaien in test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Beoordelen</a:t>
            </a:r>
            <a:r>
              <a:rPr lang="en-US" dirty="0"/>
              <a:t> </a:t>
            </a:r>
            <a:r>
              <a:rPr lang="en-US" dirty="0" err="1"/>
              <a:t>rapportages</a:t>
            </a:r>
            <a:endParaRPr lang="en-US" dirty="0"/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Organisatie</a:t>
            </a:r>
            <a:r>
              <a:rPr lang="en-US" sz="2800" dirty="0"/>
              <a:t>:</a:t>
            </a:r>
          </a:p>
          <a:p>
            <a:pPr lvl="1">
              <a:lnSpc>
                <a:spcPct val="150000"/>
              </a:lnSpc>
              <a:defRPr/>
            </a:pPr>
            <a:r>
              <a:rPr lang="en-US" dirty="0" err="1"/>
              <a:t>Vaststellen</a:t>
            </a:r>
            <a:r>
              <a:rPr lang="en-US" dirty="0"/>
              <a:t> </a:t>
            </a:r>
            <a:r>
              <a:rPr lang="en-US" dirty="0" err="1"/>
              <a:t>kwaliteit</a:t>
            </a:r>
            <a:r>
              <a:rPr lang="en-US" dirty="0"/>
              <a:t> (</a:t>
            </a:r>
            <a:r>
              <a:rPr lang="en-US" dirty="0" err="1"/>
              <a:t>toekomstige</a:t>
            </a:r>
            <a:r>
              <a:rPr lang="en-US" dirty="0"/>
              <a:t>) </a:t>
            </a:r>
            <a:r>
              <a:rPr lang="en-US" dirty="0" err="1"/>
              <a:t>gebruikers</a:t>
            </a:r>
            <a:endParaRPr lang="en-US" dirty="0"/>
          </a:p>
          <a:p>
            <a:pPr lvl="1">
              <a:lnSpc>
                <a:spcPct val="150000"/>
              </a:lnSpc>
              <a:defRPr/>
            </a:pPr>
            <a:r>
              <a:rPr lang="en-US" dirty="0"/>
              <a:t>Workflow &amp; </a:t>
            </a:r>
            <a:r>
              <a:rPr lang="en-US" dirty="0" err="1"/>
              <a:t>autorisaties</a:t>
            </a:r>
            <a:endParaRPr lang="en-US" dirty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7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578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EEB951D-6173-4AD0-B416-F5D0EECBBE4B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16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Randvoorwaarden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11188" y="2636838"/>
            <a:ext cx="7286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NL" sz="2400" dirty="0"/>
              <a:t>Toegang tot relevante informatie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NL" sz="2400" dirty="0"/>
              <a:t>Vrijheid om gesprekken te voeren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NL" sz="2400" dirty="0"/>
              <a:t>Mandaat dat waarnemingen verwerkt worden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NL" sz="2400" dirty="0"/>
              <a:t>In de keuken kijken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NL" sz="2400" dirty="0"/>
              <a:t>Positionering in de organisatie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5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26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21C8CE9F-63F7-44AD-B2AC-1D88FF218C89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17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Positionering </a:t>
            </a:r>
            <a:endParaRPr lang="nl-NL" dirty="0"/>
          </a:p>
        </p:txBody>
      </p:sp>
      <p:pic>
        <p:nvPicPr>
          <p:cNvPr id="15462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450" y="2276475"/>
            <a:ext cx="6637338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3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674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40EB820-2C7B-47C4-B2C0-81D889D07C96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18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Testmanager VS Testmonitor</a:t>
            </a:r>
            <a:endParaRPr lang="nl-NL" dirty="0"/>
          </a:p>
        </p:txBody>
      </p:sp>
      <p:sp>
        <p:nvSpPr>
          <p:cNvPr id="156676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56677" name="Tijdelijke aanduiding voor inhoud 8"/>
          <p:cNvSpPr>
            <a:spLocks noGrp="1"/>
          </p:cNvSpPr>
          <p:nvPr>
            <p:ph sz="half" idx="1"/>
          </p:nvPr>
        </p:nvSpPr>
        <p:spPr>
          <a:xfrm>
            <a:off x="395288" y="2349500"/>
            <a:ext cx="4038600" cy="4264025"/>
          </a:xfrm>
          <a:ln w="15875">
            <a:solidFill>
              <a:srgbClr val="7030A0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nl-NL" smtClean="0"/>
              <a:t>De Testmanager:</a:t>
            </a:r>
          </a:p>
          <a:p>
            <a:r>
              <a:rPr lang="nl-NL" smtClean="0"/>
              <a:t>Deel van de keten</a:t>
            </a:r>
          </a:p>
          <a:p>
            <a:r>
              <a:rPr lang="nl-NL" smtClean="0"/>
              <a:t>IT-kant</a:t>
            </a:r>
          </a:p>
          <a:p>
            <a:r>
              <a:rPr lang="nl-NL" smtClean="0"/>
              <a:t>Geen betrokkenheid transitie</a:t>
            </a:r>
          </a:p>
          <a:p>
            <a:r>
              <a:rPr lang="nl-NL" smtClean="0"/>
              <a:t>(deel) Scope </a:t>
            </a:r>
          </a:p>
        </p:txBody>
      </p:sp>
      <p:sp>
        <p:nvSpPr>
          <p:cNvPr id="156678" name="Tijdelijke aanduiding voor inhoud 9"/>
          <p:cNvSpPr>
            <a:spLocks noGrp="1"/>
          </p:cNvSpPr>
          <p:nvPr>
            <p:ph sz="half" idx="2"/>
          </p:nvPr>
        </p:nvSpPr>
        <p:spPr>
          <a:xfrm>
            <a:off x="4643438" y="2349500"/>
            <a:ext cx="4038600" cy="4319588"/>
          </a:xfrm>
          <a:ln w="15875">
            <a:solidFill>
              <a:srgbClr val="7030A0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nl-NL" smtClean="0"/>
              <a:t>De Testmonitor:</a:t>
            </a:r>
          </a:p>
          <a:p>
            <a:r>
              <a:rPr lang="nl-NL" smtClean="0"/>
              <a:t>Totale keten</a:t>
            </a:r>
          </a:p>
          <a:p>
            <a:r>
              <a:rPr lang="nl-NL" smtClean="0"/>
              <a:t>Integraal proces, middelen en organisatie</a:t>
            </a:r>
          </a:p>
          <a:p>
            <a:r>
              <a:rPr lang="nl-NL" smtClean="0"/>
              <a:t>Betrokken bij transitie</a:t>
            </a:r>
          </a:p>
          <a:p>
            <a:r>
              <a:rPr lang="nl-NL" smtClean="0"/>
              <a:t>Totale 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2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1DD4200-8153-4F92-9717-36750EBA56B2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19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De resultaten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642938" y="2060575"/>
            <a:ext cx="72866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err="1"/>
              <a:t>Verbeterde</a:t>
            </a:r>
            <a:r>
              <a:rPr lang="en-US" sz="2400" dirty="0"/>
              <a:t> </a:t>
            </a:r>
            <a:r>
              <a:rPr lang="en-US" sz="2400" dirty="0" err="1"/>
              <a:t>samenwerking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err="1"/>
              <a:t>Sneller</a:t>
            </a:r>
            <a:r>
              <a:rPr lang="en-US" sz="2400" dirty="0"/>
              <a:t> de </a:t>
            </a:r>
            <a:r>
              <a:rPr lang="en-US" sz="2400" dirty="0" err="1"/>
              <a:t>juiste</a:t>
            </a:r>
            <a:r>
              <a:rPr lang="en-US" sz="2400" dirty="0"/>
              <a:t> </a:t>
            </a:r>
            <a:r>
              <a:rPr lang="en-US" sz="2400" dirty="0" err="1"/>
              <a:t>medewerkers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tafel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err="1"/>
              <a:t>Inzicht</a:t>
            </a:r>
            <a:r>
              <a:rPr lang="en-US" sz="2400" dirty="0"/>
              <a:t> en grip op de </a:t>
            </a:r>
            <a:r>
              <a:rPr lang="en-US" sz="2400" dirty="0" err="1"/>
              <a:t>kwaliteit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/>
              <a:t>Focus op </a:t>
            </a:r>
            <a:r>
              <a:rPr lang="en-US" sz="2400" dirty="0" err="1"/>
              <a:t>keten</a:t>
            </a:r>
            <a:r>
              <a:rPr lang="en-US" sz="2400" dirty="0"/>
              <a:t> en </a:t>
            </a:r>
            <a:r>
              <a:rPr lang="en-US" sz="2400" dirty="0" err="1"/>
              <a:t>niet</a:t>
            </a:r>
            <a:r>
              <a:rPr lang="en-US" sz="2400" dirty="0"/>
              <a:t> een </a:t>
            </a:r>
            <a:r>
              <a:rPr lang="en-US" sz="2400" dirty="0" err="1"/>
              <a:t>deelproject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/>
              <a:t>Organisatie</a:t>
            </a:r>
            <a:r>
              <a:rPr lang="en-US" sz="2400" dirty="0"/>
              <a:t> </a:t>
            </a:r>
            <a:r>
              <a:rPr lang="en-US" sz="2400" dirty="0" err="1"/>
              <a:t>weet</a:t>
            </a:r>
            <a:r>
              <a:rPr lang="en-US" sz="2400" dirty="0"/>
              <a:t>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er</a:t>
            </a:r>
            <a:r>
              <a:rPr lang="en-US" sz="2400" dirty="0"/>
              <a:t> </a:t>
            </a:r>
            <a:r>
              <a:rPr lang="en-US" sz="2400" dirty="0" err="1"/>
              <a:t>komt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err="1"/>
              <a:t>Communicatielijnen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duidelijk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err="1"/>
              <a:t>Aandachtspunten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scherp</a:t>
            </a:r>
            <a:endParaRPr lang="en-US" sz="2400" dirty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539750" y="2349500"/>
            <a:ext cx="6215063" cy="4032250"/>
          </a:xfrm>
        </p:spPr>
        <p:txBody>
          <a:bodyPr/>
          <a:lstStyle/>
          <a:p>
            <a:pPr eaLnBrk="1" hangingPunct="1"/>
            <a:endParaRPr lang="nl-NL" smtClean="0">
              <a:solidFill>
                <a:srgbClr val="290037"/>
              </a:solidFill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Introductie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De Aanleiding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De Aanpak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Positionering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De verschillen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Resultaten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Learning points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smtClean="0">
                <a:solidFill>
                  <a:schemeClr val="tx1"/>
                </a:solidFill>
                <a:latin typeface="Arial" charset="0"/>
              </a:rPr>
              <a:t>Vragen</a:t>
            </a:r>
          </a:p>
          <a:p>
            <a:pPr eaLnBrk="1" hangingPunct="1"/>
            <a:endParaRPr lang="nl-NL" smtClean="0">
              <a:solidFill>
                <a:srgbClr val="290037"/>
              </a:solidFill>
            </a:endParaRPr>
          </a:p>
          <a:p>
            <a:pPr eaLnBrk="1" hangingPunct="1">
              <a:buFont typeface="Lucida Grande"/>
              <a:buAutoNum type="arabicPeriod"/>
            </a:pPr>
            <a:endParaRPr lang="nl-NL" smtClean="0">
              <a:solidFill>
                <a:srgbClr val="290037"/>
              </a:solidFill>
            </a:endParaRPr>
          </a:p>
          <a:p>
            <a:pPr eaLnBrk="1" hangingPunct="1"/>
            <a:endParaRPr lang="nl-NL" smtClean="0">
              <a:solidFill>
                <a:srgbClr val="290037"/>
              </a:solidFill>
            </a:endParaRPr>
          </a:p>
          <a:p>
            <a:pPr eaLnBrk="1" hangingPunct="1">
              <a:buFont typeface="Lucida Grande"/>
              <a:buAutoNum type="arabicPeriod"/>
            </a:pPr>
            <a:endParaRPr lang="nl-NL" smtClean="0">
              <a:solidFill>
                <a:srgbClr val="290037"/>
              </a:solidFill>
            </a:endParaRPr>
          </a:p>
        </p:txBody>
      </p:sp>
      <p:pic>
        <p:nvPicPr>
          <p:cNvPr id="29698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8D2046FA-BB8C-4B46-A909-8CB44F24451D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2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Agenda</a:t>
            </a:r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642938" y="2357438"/>
            <a:ext cx="7286625" cy="454342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Weerstand, mijnenlegger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Gevecht tussen tijd en kwaliteit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Kennisoverdracht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Blinde vlekken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Rapportage structuur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Follow up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In de keuken kijken …..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De aanhouder wint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Positionering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</a:rPr>
              <a:t>Gebrek aan kennis op sleutelposities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  <a:latin typeface="Arial" charset="0"/>
                <a:cs typeface="Arial" charset="0"/>
              </a:rPr>
              <a:t>Het advies</a:t>
            </a:r>
          </a:p>
          <a:p>
            <a:pPr>
              <a:buFont typeface="Arial" charset="0"/>
              <a:buChar char="•"/>
            </a:pPr>
            <a:r>
              <a:rPr lang="nl-NL" smtClean="0">
                <a:solidFill>
                  <a:schemeClr val="tx1"/>
                </a:solidFill>
                <a:latin typeface="Arial" charset="0"/>
                <a:cs typeface="Arial" charset="0"/>
              </a:rPr>
              <a:t>De tribune</a:t>
            </a:r>
            <a:endParaRPr lang="en-US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Courier New" pitchFamily="49" charset="0"/>
              <a:buChar char="o"/>
            </a:pPr>
            <a:endParaRPr lang="en-US" sz="28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60770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1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4D0BBCA-5C59-45E5-BC81-9AC87ED893DD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20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Ervaringen</a:t>
            </a:r>
            <a:endParaRPr lang="nl-NL" sz="18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860032" y="3645024"/>
          <a:ext cx="4057390" cy="2919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7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818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6ED450CE-11CF-4788-B1E5-2AB4DC097FE1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21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162819" name="Picture 2" descr="Bekijk de afbeelding op ware groott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2349500"/>
            <a:ext cx="2047875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820" name="Picture 6" descr="C:\Users\Jos van Rooyen\Documents\backup 14mei2008\Artikelen\foto\Foto Jo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8263" y="1628775"/>
            <a:ext cx="264953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076825" y="4941888"/>
            <a:ext cx="31686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/>
          <a:lstStyle/>
          <a:p>
            <a:pPr>
              <a:defRPr/>
            </a:pPr>
            <a:r>
              <a:rPr lang="en-US" sz="1600" b="1" kern="0" dirty="0">
                <a:latin typeface="+mj-lt"/>
                <a:ea typeface="+mj-ea"/>
                <a:cs typeface="+mj-cs"/>
              </a:rPr>
              <a:t>Jos van Rooyen</a:t>
            </a:r>
            <a:br>
              <a:rPr lang="en-US" sz="1600" b="1" kern="0" dirty="0">
                <a:latin typeface="+mj-lt"/>
                <a:ea typeface="+mj-ea"/>
                <a:cs typeface="+mj-cs"/>
              </a:rPr>
            </a:br>
            <a:r>
              <a:rPr lang="en-US" sz="1600" b="1" kern="0" dirty="0">
                <a:latin typeface="+mj-lt"/>
                <a:ea typeface="+mj-ea"/>
                <a:cs typeface="+mj-cs"/>
              </a:rPr>
              <a:t>E-mail: jos.van.rooyen@bartosz.nl</a:t>
            </a:r>
            <a:br>
              <a:rPr lang="en-US" sz="1600" b="1" kern="0" dirty="0">
                <a:latin typeface="+mj-lt"/>
                <a:ea typeface="+mj-ea"/>
                <a:cs typeface="+mj-cs"/>
              </a:rPr>
            </a:br>
            <a:r>
              <a:rPr lang="en-US" sz="1600" b="1" kern="0" dirty="0">
                <a:latin typeface="+mj-lt"/>
                <a:ea typeface="+mj-ea"/>
                <a:cs typeface="+mj-cs"/>
              </a:rPr>
              <a:t>Mobile: +</a:t>
            </a:r>
            <a:r>
              <a:rPr lang="en-US" sz="1600" b="1" kern="0" dirty="0">
                <a:latin typeface="+mj-lt"/>
                <a:ea typeface="+mj-ea"/>
                <a:cs typeface="+mj-cs"/>
              </a:rPr>
              <a:t>31-612716484</a:t>
            </a:r>
            <a:r>
              <a:rPr lang="en-US" sz="1600" b="1" kern="0" dirty="0">
                <a:latin typeface="+mj-lt"/>
                <a:ea typeface="+mj-ea"/>
                <a:cs typeface="+mj-cs"/>
              </a:rPr>
              <a:t/>
            </a:r>
            <a:br>
              <a:rPr lang="en-US" sz="1600" b="1" kern="0" dirty="0">
                <a:latin typeface="+mj-lt"/>
                <a:ea typeface="+mj-ea"/>
                <a:cs typeface="+mj-cs"/>
              </a:rPr>
            </a:br>
            <a:r>
              <a:rPr lang="en-US" sz="1600" b="1" kern="0" dirty="0">
                <a:latin typeface="+mj-lt"/>
                <a:ea typeface="+mj-ea"/>
                <a:cs typeface="+mj-cs"/>
              </a:rPr>
              <a:t>LinkedIn: Jos van Rooyen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866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85169AA-D79D-426B-9AA4-8380D84B8661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22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146436" name="Picture 4" descr="http://rinaroos.web-log.nl/rinaroos/images/2008/06/01/boe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2636838"/>
            <a:ext cx="36195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38" name="Picture 6" descr="Bekijk de afbeelding op ware grootte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3575" y="1773238"/>
            <a:ext cx="35290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1908175" y="2636838"/>
            <a:ext cx="5918200" cy="769937"/>
          </a:xfrm>
          <a:prstGeom prst="rect">
            <a:avLst/>
          </a:prstGeom>
          <a:noFill/>
          <a:ln w="15875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4400"/>
              <a:t>Verwacht oktober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Afbeelding 4" descr="head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16"/>
          <p:cNvSpPr txBox="1">
            <a:spLocks noChangeArrowheads="1"/>
          </p:cNvSpPr>
          <p:nvPr/>
        </p:nvSpPr>
        <p:spPr bwMode="auto">
          <a:xfrm>
            <a:off x="428625" y="2286000"/>
            <a:ext cx="842962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nl-NL" sz="2400"/>
              <a:t>Werkzaam Bartosz ICT BV</a:t>
            </a:r>
          </a:p>
          <a:p>
            <a:pPr>
              <a:buFont typeface="Arial" charset="0"/>
              <a:buChar char="•"/>
            </a:pPr>
            <a:r>
              <a:rPr lang="nl-NL" sz="2400"/>
              <a:t>Ruim 20 jaar in testen</a:t>
            </a:r>
          </a:p>
          <a:p>
            <a:pPr>
              <a:buFont typeface="Arial" charset="0"/>
              <a:buChar char="•"/>
            </a:pPr>
            <a:r>
              <a:rPr lang="nl-NL" sz="2400"/>
              <a:t>Co-auteur TestGrip, TestFrame &amp; Baas over Project</a:t>
            </a:r>
          </a:p>
          <a:p>
            <a:pPr>
              <a:buFont typeface="Arial" charset="0"/>
              <a:buChar char="•"/>
            </a:pPr>
            <a:r>
              <a:rPr lang="nl-NL" sz="2400"/>
              <a:t>Expert Computable</a:t>
            </a:r>
          </a:p>
          <a:p>
            <a:pPr>
              <a:buFont typeface="Arial" charset="0"/>
              <a:buChar char="•"/>
            </a:pPr>
            <a:r>
              <a:rPr lang="nl-NL" sz="2400"/>
              <a:t>Presentator</a:t>
            </a:r>
          </a:p>
          <a:p>
            <a:pPr>
              <a:buFont typeface="Arial" charset="0"/>
              <a:buChar char="•"/>
            </a:pPr>
            <a:r>
              <a:rPr lang="nl-NL" sz="2400"/>
              <a:t>Publicaties; Testverbetering, BI-testen, TTCN3 etc.</a:t>
            </a:r>
          </a:p>
          <a:p>
            <a:pPr>
              <a:buFont typeface="Arial" charset="0"/>
              <a:buChar char="•"/>
            </a:pPr>
            <a:r>
              <a:rPr lang="nl-NL" sz="2400"/>
              <a:t>Review commissie TestDag, Eurostar, ISO29119</a:t>
            </a:r>
          </a:p>
          <a:p>
            <a:pPr>
              <a:buFont typeface="Arial" charset="0"/>
              <a:buChar char="•"/>
            </a:pPr>
            <a:r>
              <a:rPr lang="nl-NL" sz="2400"/>
              <a:t>Lid Testnet werkgroep MBT &amp; regievoering</a:t>
            </a:r>
          </a:p>
          <a:p>
            <a:r>
              <a:rPr lang="en-US" i="1">
                <a:latin typeface="Calibri" pitchFamily="34" charset="0"/>
              </a:rPr>
              <a:t/>
            </a:r>
            <a:br>
              <a:rPr lang="en-US" i="1">
                <a:latin typeface="Calibri" pitchFamily="34" charset="0"/>
              </a:rPr>
            </a:br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04813" y="1714500"/>
            <a:ext cx="5310187" cy="357188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Introductie Jos</a:t>
            </a:r>
            <a:endParaRPr lang="nl-NL" dirty="0"/>
          </a:p>
        </p:txBody>
      </p:sp>
      <p:sp>
        <p:nvSpPr>
          <p:cNvPr id="31748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916D828-CC4B-4089-AE51-A07E91C5473D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3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Afbeelding 4" descr="head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28625" y="2286000"/>
            <a:ext cx="8072438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IT </a:t>
            </a:r>
            <a:r>
              <a:rPr lang="en-US" sz="2400" dirty="0" err="1"/>
              <a:t>gedrevenheid</a:t>
            </a: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err="1"/>
              <a:t>Onvoldoende</a:t>
            </a:r>
            <a:r>
              <a:rPr lang="en-US" sz="2400" dirty="0"/>
              <a:t> </a:t>
            </a:r>
            <a:r>
              <a:rPr lang="en-US" sz="2400" dirty="0" err="1"/>
              <a:t>aandacht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processen</a:t>
            </a:r>
            <a:r>
              <a:rPr lang="en-US" sz="2400" dirty="0"/>
              <a:t> </a:t>
            </a:r>
            <a:r>
              <a:rPr lang="en-US" sz="2400" dirty="0" err="1"/>
              <a:t>irt</a:t>
            </a:r>
            <a:r>
              <a:rPr lang="en-US" sz="2400" dirty="0"/>
              <a:t> </a:t>
            </a:r>
            <a:r>
              <a:rPr lang="en-US" sz="2400" dirty="0" err="1"/>
              <a:t>organisatie</a:t>
            </a:r>
            <a:r>
              <a:rPr lang="en-US" sz="2400" dirty="0"/>
              <a:t> en de </a:t>
            </a:r>
            <a:r>
              <a:rPr lang="en-US" sz="2400" dirty="0" err="1"/>
              <a:t>middelen</a:t>
            </a: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err="1"/>
              <a:t>Meerdere</a:t>
            </a:r>
            <a:r>
              <a:rPr lang="en-US" sz="2400" dirty="0"/>
              <a:t> </a:t>
            </a:r>
            <a:r>
              <a:rPr lang="en-US" sz="2400" dirty="0" err="1"/>
              <a:t>leveranciers</a:t>
            </a: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Scope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bevroren</a:t>
            </a: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err="1"/>
              <a:t>Complexe</a:t>
            </a:r>
            <a:r>
              <a:rPr lang="en-US" sz="2400" dirty="0"/>
              <a:t> </a:t>
            </a:r>
            <a:r>
              <a:rPr lang="en-US" sz="2400" dirty="0" err="1"/>
              <a:t>situatie</a:t>
            </a: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err="1"/>
              <a:t>Wat</a:t>
            </a:r>
            <a:r>
              <a:rPr lang="en-US" sz="2400" dirty="0"/>
              <a:t> is de </a:t>
            </a:r>
            <a:r>
              <a:rPr lang="en-US" sz="2400" dirty="0" err="1"/>
              <a:t>kwaliteit</a:t>
            </a:r>
            <a:r>
              <a:rPr lang="en-US" sz="2400" dirty="0"/>
              <a:t>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Is het </a:t>
            </a:r>
            <a:r>
              <a:rPr lang="en-US" sz="2400" dirty="0" err="1"/>
              <a:t>werkbaar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business?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err="1"/>
              <a:t>Waar</a:t>
            </a:r>
            <a:r>
              <a:rPr lang="en-US" sz="2400" dirty="0"/>
              <a:t> </a:t>
            </a:r>
            <a:r>
              <a:rPr lang="en-US" sz="2400" dirty="0" err="1"/>
              <a:t>moeten</a:t>
            </a:r>
            <a:r>
              <a:rPr lang="en-US" sz="2400" dirty="0"/>
              <a:t> we </a:t>
            </a:r>
            <a:r>
              <a:rPr lang="en-US" sz="2400" dirty="0" err="1"/>
              <a:t>rekening</a:t>
            </a:r>
            <a:r>
              <a:rPr lang="en-US" sz="2400" dirty="0"/>
              <a:t> </a:t>
            </a:r>
            <a:r>
              <a:rPr lang="en-US" sz="2400" dirty="0" err="1"/>
              <a:t>meehouden</a:t>
            </a:r>
            <a:r>
              <a:rPr lang="en-US" sz="2400" dirty="0"/>
              <a:t>?</a:t>
            </a:r>
            <a:endParaRPr lang="nl-NL" sz="2400" dirty="0"/>
          </a:p>
          <a:p>
            <a:pPr marL="287338" indent="-2873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dirty="0">
              <a:latin typeface="+mn-lt"/>
              <a:cs typeface="+mn-cs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De </a:t>
            </a:r>
            <a:r>
              <a:rPr lang="en-US" sz="1800" dirty="0" err="1"/>
              <a:t>aanleiding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de </a:t>
            </a:r>
            <a:r>
              <a:rPr lang="en-US" sz="1800" dirty="0" err="1"/>
              <a:t>Testmonitorrol</a:t>
            </a:r>
            <a:endParaRPr lang="nl-NL" sz="2400" dirty="0"/>
          </a:p>
        </p:txBody>
      </p:sp>
      <p:sp>
        <p:nvSpPr>
          <p:cNvPr id="33796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1AE8342-8C4D-487D-A082-D0AAB3F34FBE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4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33797" name="Picture 50" descr="new-fun-penguins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3284538"/>
            <a:ext cx="2227262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Afbeelding 4" descr="head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 rot="19552118">
            <a:off x="-9525" y="3632200"/>
            <a:ext cx="8072438" cy="523875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marL="287338" indent="-287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dirty="0">
                <a:latin typeface="+mn-lt"/>
                <a:cs typeface="+mn-cs"/>
              </a:rPr>
              <a:t>De testmonitor zorgt voor nachtrust</a:t>
            </a:r>
          </a:p>
        </p:txBody>
      </p:sp>
      <p:sp>
        <p:nvSpPr>
          <p:cNvPr id="35843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43281DB-5E49-415F-BB2B-71AD4F869E5D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5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8" name="TextBox 13"/>
          <p:cNvSpPr txBox="1"/>
          <p:nvPr/>
        </p:nvSpPr>
        <p:spPr>
          <a:xfrm>
            <a:off x="476250" y="3581400"/>
            <a:ext cx="8072438" cy="954088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marL="287338" indent="-287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dirty="0">
                <a:latin typeface="+mn-lt"/>
                <a:cs typeface="+mn-cs"/>
              </a:rPr>
              <a:t>Hoe krijg ik inzicht en vertrouwen in het nieuwe/gewijzigde product!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406064A-7326-4D6A-A9EB-04921E7D1EB6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6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684213" y="2565400"/>
            <a:ext cx="7840662" cy="3416300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/>
              <a:t>Inpasbaarheid nieuw informatiesysteem in de lopende organisatie vaststellen, tav proces, middelen en organisatie</a:t>
            </a:r>
          </a:p>
          <a:p>
            <a:pPr algn="ctr">
              <a:spcBef>
                <a:spcPct val="50000"/>
              </a:spcBef>
            </a:pPr>
            <a:endParaRPr lang="nl-NL" sz="2400"/>
          </a:p>
          <a:p>
            <a:pPr algn="ctr">
              <a:spcBef>
                <a:spcPct val="50000"/>
              </a:spcBef>
            </a:pPr>
            <a:r>
              <a:rPr lang="nl-NL" sz="2400"/>
              <a:t>T.b.v. de acceptant het voortbrengingsproces inzichtelijk maken en monitoren v.w.b. de productkwaliteit en de organisatiegereedheid, om tot een onderbouwd vrijgaveadvies te komen.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Doel Monitorrol</a:t>
            </a:r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886CDB9-062A-4831-821F-C791782B910B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7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In het kort</a:t>
            </a:r>
            <a:endParaRPr lang="nl-NL" sz="1800" dirty="0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571500" y="2357438"/>
            <a:ext cx="7840663" cy="2878137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sm"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/>
              <a:t>Een testmonitor </a:t>
            </a:r>
            <a:r>
              <a:rPr lang="nl-NL"/>
              <a:t>bewaakt</a:t>
            </a:r>
            <a:r>
              <a:rPr lang="nl-NL" sz="1400"/>
              <a:t> de kwaliteit van de op te leveren (software) </a:t>
            </a:r>
            <a:r>
              <a:rPr lang="nl-NL"/>
              <a:t>producten</a:t>
            </a:r>
            <a:r>
              <a:rPr lang="nl-NL" sz="1400"/>
              <a:t> ten behoeve van de acceptant (opdrachtgever), over de </a:t>
            </a:r>
            <a:r>
              <a:rPr lang="nl-NL"/>
              <a:t>gehele voortbrengingsketen</a:t>
            </a:r>
            <a:r>
              <a:rPr lang="nl-NL" sz="1400"/>
              <a:t>, van business case tot en met beheer. Hiermee wordt door de acceptant een </a:t>
            </a:r>
            <a:r>
              <a:rPr lang="nl-NL"/>
              <a:t>objectief en onafhankelijk </a:t>
            </a:r>
            <a:r>
              <a:rPr lang="nl-NL" sz="1400"/>
              <a:t>beeld verkregen over de kwaliteit van de </a:t>
            </a:r>
            <a:r>
              <a:rPr lang="nl-NL"/>
              <a:t>producten</a:t>
            </a:r>
            <a:r>
              <a:rPr lang="nl-NL" sz="1400"/>
              <a:t> afgezet tegen en getoetst aan de </a:t>
            </a:r>
            <a:r>
              <a:rPr lang="nl-NL"/>
              <a:t>eisen en acceptatiecriteria </a:t>
            </a:r>
            <a:r>
              <a:rPr lang="nl-NL" sz="1400"/>
              <a:t>die vooraf zijn opgesteld. Dit tot doel om </a:t>
            </a:r>
            <a:r>
              <a:rPr lang="nl-NL"/>
              <a:t>vertrouwen</a:t>
            </a:r>
            <a:r>
              <a:rPr lang="nl-NL" sz="1400"/>
              <a:t> te krijgen in de nieuwe producten en om eventuele </a:t>
            </a:r>
            <a:r>
              <a:rPr lang="nl-NL"/>
              <a:t>risico's</a:t>
            </a:r>
            <a:r>
              <a:rPr lang="nl-NL" sz="1400"/>
              <a:t> in kaart te brengen zodat de producten </a:t>
            </a:r>
            <a:r>
              <a:rPr lang="nl-NL"/>
              <a:t>verantwoord </a:t>
            </a:r>
            <a:r>
              <a:rPr lang="nl-NL" sz="1400"/>
              <a:t>in productie kunnen worden genomen zonder </a:t>
            </a:r>
          </a:p>
          <a:p>
            <a:pPr>
              <a:spcBef>
                <a:spcPct val="50000"/>
              </a:spcBef>
            </a:pPr>
            <a:r>
              <a:rPr lang="nl-NL" sz="1400"/>
              <a:t>onaangename verrassingen. Op deze wijze kan de acceptant vroegtijdig, daar waar noodzakelijk, het voortbrengingsproces </a:t>
            </a:r>
            <a:r>
              <a:rPr lang="nl-NL"/>
              <a:t>(bij)sturen</a:t>
            </a:r>
            <a:r>
              <a:rPr lang="nl-NL" sz="14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8DF523C-D392-4C7B-B5C1-4AB042CE43C8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8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Werkwijze</a:t>
            </a:r>
            <a:endParaRPr lang="nl-NL" sz="1800" dirty="0"/>
          </a:p>
        </p:txBody>
      </p:sp>
      <p:sp>
        <p:nvSpPr>
          <p:cNvPr id="8" name="Afgeronde rechthoek 7"/>
          <p:cNvSpPr>
            <a:spLocks noChangeArrowheads="1"/>
          </p:cNvSpPr>
          <p:nvPr/>
        </p:nvSpPr>
        <p:spPr bwMode="auto">
          <a:xfrm>
            <a:off x="1500188" y="2500313"/>
            <a:ext cx="6072187" cy="3714750"/>
          </a:xfrm>
          <a:prstGeom prst="roundRect">
            <a:avLst>
              <a:gd name="adj" fmla="val 16667"/>
            </a:avLst>
          </a:prstGeom>
          <a:solidFill>
            <a:srgbClr val="FF0000">
              <a:alpha val="20000"/>
            </a:srgb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nl-NL"/>
          </a:p>
        </p:txBody>
      </p:sp>
      <p:sp>
        <p:nvSpPr>
          <p:cNvPr id="9" name="Afgeronde rechthoek 8"/>
          <p:cNvSpPr/>
          <p:nvPr/>
        </p:nvSpPr>
        <p:spPr bwMode="auto">
          <a:xfrm>
            <a:off x="1833563" y="3022600"/>
            <a:ext cx="5405437" cy="26701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nl-NL" dirty="0">
              <a:latin typeface="Lucida Grande" pitchFamily="1" charset="0"/>
              <a:ea typeface="ヒラギノ角ゴ Pro W3" pitchFamily="1" charset="-128"/>
            </a:endParaRPr>
          </a:p>
        </p:txBody>
      </p:sp>
      <p:grpSp>
        <p:nvGrpSpPr>
          <p:cNvPr id="41990" name="Groep 9"/>
          <p:cNvGrpSpPr>
            <a:grpSpLocks/>
          </p:cNvGrpSpPr>
          <p:nvPr/>
        </p:nvGrpSpPr>
        <p:grpSpPr bwMode="auto">
          <a:xfrm>
            <a:off x="2635250" y="3219450"/>
            <a:ext cx="1866900" cy="2336800"/>
            <a:chOff x="2428860" y="1314378"/>
            <a:chExt cx="2000264" cy="2876068"/>
          </a:xfrm>
        </p:grpSpPr>
        <p:sp>
          <p:nvSpPr>
            <p:cNvPr id="11" name="Tekstvak 10"/>
            <p:cNvSpPr txBox="1"/>
            <p:nvPr/>
          </p:nvSpPr>
          <p:spPr>
            <a:xfrm>
              <a:off x="2428860" y="1928801"/>
              <a:ext cx="2000264" cy="416682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</a:rPr>
                <a:t>Observeren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2428860" y="2532306"/>
              <a:ext cx="2000264" cy="416682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</a:rPr>
                <a:t>Signaleren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428860" y="3773764"/>
              <a:ext cx="2000264" cy="416682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</a:rPr>
                <a:t>Adviseren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2428860" y="1314378"/>
              <a:ext cx="2000264" cy="416682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</a:rPr>
                <a:t>Inventariseren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2428860" y="3156896"/>
              <a:ext cx="2000264" cy="416682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</a:rPr>
                <a:t>Rapporteren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  <p:sp>
          <p:nvSpPr>
            <p:cNvPr id="16" name="PIJL-OMLAAG 15"/>
            <p:cNvSpPr/>
            <p:nvPr/>
          </p:nvSpPr>
          <p:spPr bwMode="auto">
            <a:xfrm>
              <a:off x="3214678" y="1687192"/>
              <a:ext cx="357190" cy="21431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 algn="r" eaLnBrk="0" hangingPunct="0">
                <a:defRPr/>
              </a:pPr>
              <a:endParaRPr lang="nl-NL">
                <a:latin typeface="Lucida Grande" pitchFamily="1" charset="0"/>
                <a:ea typeface="ヒラギノ角ゴ Pro W3" pitchFamily="1" charset="-128"/>
              </a:endParaRPr>
            </a:p>
          </p:txBody>
        </p:sp>
        <p:sp>
          <p:nvSpPr>
            <p:cNvPr id="17" name="PIJL-OMLAAG 16"/>
            <p:cNvSpPr/>
            <p:nvPr/>
          </p:nvSpPr>
          <p:spPr bwMode="auto">
            <a:xfrm>
              <a:off x="3214678" y="2302838"/>
              <a:ext cx="357190" cy="21431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 algn="r" eaLnBrk="0" hangingPunct="0">
                <a:defRPr/>
              </a:pPr>
              <a:endParaRPr lang="nl-NL">
                <a:latin typeface="Lucida Grande" pitchFamily="1" charset="0"/>
                <a:ea typeface="ヒラギノ角ゴ Pro W3" pitchFamily="1" charset="-128"/>
              </a:endParaRPr>
            </a:p>
          </p:txBody>
        </p:sp>
        <p:sp>
          <p:nvSpPr>
            <p:cNvPr id="18" name="PIJL-OMLAAG 17"/>
            <p:cNvSpPr/>
            <p:nvPr/>
          </p:nvSpPr>
          <p:spPr bwMode="auto">
            <a:xfrm>
              <a:off x="3214678" y="2915286"/>
              <a:ext cx="357190" cy="21431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 algn="r" eaLnBrk="0" hangingPunct="0">
                <a:defRPr/>
              </a:pPr>
              <a:endParaRPr lang="nl-NL">
                <a:latin typeface="Lucida Grande" pitchFamily="1" charset="0"/>
                <a:ea typeface="ヒラギノ角ゴ Pro W3" pitchFamily="1" charset="-128"/>
              </a:endParaRPr>
            </a:p>
          </p:txBody>
        </p:sp>
        <p:sp>
          <p:nvSpPr>
            <p:cNvPr id="19" name="PIJL-OMLAAG 18"/>
            <p:cNvSpPr/>
            <p:nvPr/>
          </p:nvSpPr>
          <p:spPr bwMode="auto">
            <a:xfrm>
              <a:off x="3214678" y="3541382"/>
              <a:ext cx="357190" cy="21431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 algn="r" eaLnBrk="0" hangingPunct="0">
                <a:defRPr/>
              </a:pPr>
              <a:endParaRPr lang="nl-NL">
                <a:latin typeface="Lucida Grande" pitchFamily="1" charset="0"/>
                <a:ea typeface="ヒラギノ角ゴ Pro W3" pitchFamily="1" charset="-128"/>
              </a:endParaRPr>
            </a:p>
          </p:txBody>
        </p:sp>
      </p:grpSp>
      <p:sp>
        <p:nvSpPr>
          <p:cNvPr id="20" name="Tekstvak 19"/>
          <p:cNvSpPr txBox="1"/>
          <p:nvPr/>
        </p:nvSpPr>
        <p:spPr>
          <a:xfrm>
            <a:off x="5570538" y="5243513"/>
            <a:ext cx="1427162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600" dirty="0">
                <a:solidFill>
                  <a:schemeClr val="accent6">
                    <a:lumMod val="75000"/>
                  </a:schemeClr>
                </a:solidFill>
              </a:rPr>
              <a:t>IOSRA Model</a:t>
            </a:r>
            <a:endParaRPr lang="nl-NL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3968750" y="2616200"/>
            <a:ext cx="982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600">
                <a:solidFill>
                  <a:srgbClr val="FF0000"/>
                </a:solidFill>
              </a:rPr>
              <a:t>Mandaat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Afbeelding 4" descr="Bartosz logo websi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ijdelijke aanduiding voor dianummer 7"/>
          <p:cNvSpPr txBox="1">
            <a:spLocks/>
          </p:cNvSpPr>
          <p:nvPr/>
        </p:nvSpPr>
        <p:spPr bwMode="auto">
          <a:xfrm>
            <a:off x="8501063" y="6492875"/>
            <a:ext cx="347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A30A401-1C09-4D32-9BBE-7DD79E2600D9}" type="slidenum">
              <a:rPr lang="nl-NL" sz="1200">
                <a:solidFill>
                  <a:schemeClr val="bg2"/>
                </a:solidFill>
                <a:latin typeface="Calibri" pitchFamily="34" charset="0"/>
              </a:rPr>
              <a:pPr algn="r" eaLnBrk="0" hangingPunct="0"/>
              <a:t>9</a:t>
            </a:fld>
            <a:endParaRPr lang="nl-NL" sz="120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04813" y="1709738"/>
            <a:ext cx="5310187" cy="357187"/>
          </a:xfrm>
          <a:prstGeom prst="roundRect">
            <a:avLst/>
          </a:prstGeom>
          <a:solidFill>
            <a:srgbClr val="3800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dirty="0"/>
              <a:t>Werkwijze (2)</a:t>
            </a:r>
            <a:endParaRPr lang="nl-NL" sz="1800" dirty="0"/>
          </a:p>
        </p:txBody>
      </p:sp>
      <p:sp>
        <p:nvSpPr>
          <p:cNvPr id="22" name="Tijdelijke aanduiding voor inhoud 2"/>
          <p:cNvSpPr txBox="1">
            <a:spLocks/>
          </p:cNvSpPr>
          <p:nvPr/>
        </p:nvSpPr>
        <p:spPr bwMode="auto">
          <a:xfrm>
            <a:off x="642938" y="2133600"/>
            <a:ext cx="7286625" cy="533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IOSRA model: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Inventariseren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Vaststellen welke producten en processen aan welke eisen moeten voldoen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Vastlegging in de </a:t>
            </a:r>
            <a:r>
              <a:rPr lang="nl-NL" sz="2400" i="1" kern="0" dirty="0" err="1">
                <a:latin typeface="+mn-lt"/>
                <a:ea typeface="+mn-ea"/>
              </a:rPr>
              <a:t>traceability</a:t>
            </a:r>
            <a:r>
              <a:rPr lang="nl-NL" sz="2400" i="1" kern="0" dirty="0">
                <a:latin typeface="+mn-lt"/>
                <a:ea typeface="+mn-ea"/>
              </a:rPr>
              <a:t> matrix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Observeren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Meten van het proces en product middels </a:t>
            </a:r>
            <a:r>
              <a:rPr lang="nl-NL" sz="2400" i="1" kern="0" dirty="0" err="1">
                <a:latin typeface="+mn-lt"/>
                <a:ea typeface="+mn-ea"/>
              </a:rPr>
              <a:t>reviews</a:t>
            </a:r>
            <a:r>
              <a:rPr lang="nl-NL" sz="2400" i="1" kern="0" dirty="0">
                <a:latin typeface="+mn-lt"/>
                <a:ea typeface="+mn-ea"/>
              </a:rPr>
              <a:t> en steekproeven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kern="0" dirty="0">
                <a:latin typeface="+mn-lt"/>
                <a:ea typeface="+mn-ea"/>
              </a:rPr>
              <a:t>Signaleren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sz="2400" i="1" kern="0" dirty="0">
                <a:latin typeface="+mn-lt"/>
                <a:ea typeface="+mn-ea"/>
              </a:rPr>
              <a:t>Delta’s in het proces en product benoemen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nl-NL" sz="18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366D9D"/>
              </a:solidFill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rtosz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hema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1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1" charset="0"/>
            <a:ea typeface="ヒラギノ角ゴ Pro W3" pitchFamily="1" charset="-128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Bartosz</Template>
  <TotalTime>7279</TotalTime>
  <Words>545</Words>
  <Application>Microsoft Office PowerPoint</Application>
  <PresentationFormat>Diavoorstelling (4:3)</PresentationFormat>
  <Paragraphs>184</Paragraphs>
  <Slides>22</Slides>
  <Notes>22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Ontwerpsjabloon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31" baseType="lpstr">
      <vt:lpstr>Lucida Grande</vt:lpstr>
      <vt:lpstr>ヒラギノ角ゴ Pro W3</vt:lpstr>
      <vt:lpstr>Arial</vt:lpstr>
      <vt:lpstr>Calibri</vt:lpstr>
      <vt:lpstr>Wingdings</vt:lpstr>
      <vt:lpstr>Courier New</vt:lpstr>
      <vt:lpstr>Bartosz</vt:lpstr>
      <vt:lpstr>Aangepast ontwerp</vt:lpstr>
      <vt:lpstr>Clip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</vt:vector>
  </TitlesOfParts>
  <Company>einder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Roel</dc:creator>
  <cp:lastModifiedBy>HendrikxEHM</cp:lastModifiedBy>
  <cp:revision>884</cp:revision>
  <dcterms:created xsi:type="dcterms:W3CDTF">2009-02-05T14:34:47Z</dcterms:created>
  <dcterms:modified xsi:type="dcterms:W3CDTF">2011-06-23T05:16:16Z</dcterms:modified>
</cp:coreProperties>
</file>