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23"/>
  </p:notesMasterIdLst>
  <p:sldIdLst>
    <p:sldId id="265" r:id="rId6"/>
    <p:sldId id="266" r:id="rId7"/>
    <p:sldId id="303" r:id="rId8"/>
    <p:sldId id="318" r:id="rId9"/>
    <p:sldId id="312" r:id="rId10"/>
    <p:sldId id="306" r:id="rId11"/>
    <p:sldId id="309" r:id="rId12"/>
    <p:sldId id="310" r:id="rId13"/>
    <p:sldId id="311" r:id="rId14"/>
    <p:sldId id="305" r:id="rId15"/>
    <p:sldId id="313" r:id="rId16"/>
    <p:sldId id="314" r:id="rId17"/>
    <p:sldId id="315" r:id="rId18"/>
    <p:sldId id="316" r:id="rId19"/>
    <p:sldId id="317" r:id="rId20"/>
    <p:sldId id="285" r:id="rId21"/>
    <p:sldId id="31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D75"/>
    <a:srgbClr val="B5AE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9" autoAdjust="0"/>
    <p:restoredTop sz="99700" autoAdjust="0"/>
  </p:normalViewPr>
  <p:slideViewPr>
    <p:cSldViewPr>
      <p:cViewPr varScale="1">
        <p:scale>
          <a:sx n="130" d="100"/>
          <a:sy n="130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8436D2-006C-42FE-B424-CB2BD5E3E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  <a:p>
            <a:pPr eaLnBrk="1" hangingPunct="1"/>
            <a:endParaRPr lang="nl-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F99AE5-37F9-4E11-92F0-CBE86B31439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endParaRPr lang="nl-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45A7C4-D92F-4AD1-8646-F312FCFDC46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endParaRPr lang="nl-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45A7C4-D92F-4AD1-8646-F312FCFDC4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endParaRPr lang="nl-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45A7C4-D92F-4AD1-8646-F312FCFDC4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endParaRPr lang="nl-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45A7C4-D92F-4AD1-8646-F312FCFDC4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endParaRPr lang="nl-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A8C8C7-667D-41CF-8B5A-4ACE28CC0F7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endParaRPr lang="nl-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45A7C4-D92F-4AD1-8646-F312FCFDC4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mtClean="0"/>
              <a:t>Turned to power down during a test?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E7B774-5CED-4068-86F8-8F86651F12C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endParaRPr lang="nl-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A8C8C7-667D-41CF-8B5A-4ACE28CC0F7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13D4A-5562-4972-9E0C-1FA5B51B2AE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13D4A-5562-4972-9E0C-1FA5B51B2AE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endParaRPr lang="nl-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A8C8C7-667D-41CF-8B5A-4ACE28CC0F7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endParaRPr lang="nl-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45A7C4-D92F-4AD1-8646-F312FCFDC4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endParaRPr lang="nl-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45A7C4-D92F-4AD1-8646-F312FCFDC4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endParaRPr lang="nl-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45A7C4-D92F-4AD1-8646-F312FCFDC4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endParaRPr lang="nl-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A8C8C7-667D-41CF-8B5A-4ACE28CC0F7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_vali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57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visua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338138"/>
            <a:ext cx="8461375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0" y="4368800"/>
            <a:ext cx="6299200" cy="549275"/>
          </a:xfrm>
        </p:spPr>
        <p:txBody>
          <a:bodyPr wrap="none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4926013"/>
            <a:ext cx="4740275" cy="365125"/>
          </a:xfrm>
        </p:spPr>
        <p:txBody>
          <a:bodyPr wrap="none">
            <a:spAutoFit/>
          </a:bodyPr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0" y="6456363"/>
            <a:ext cx="769938" cy="182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1">
                <a:solidFill>
                  <a:srgbClr val="B5AE00"/>
                </a:solidFill>
              </a:defRPr>
            </a:lvl1pPr>
          </a:lstStyle>
          <a:p>
            <a:pPr>
              <a:defRPr/>
            </a:pPr>
            <a:fld id="{D0E2976D-0B9C-40A4-8EB9-F4A1CD9F9C9E}" type="datetime4">
              <a:rPr lang="nl-NL"/>
              <a:pPr>
                <a:defRPr/>
              </a:pPr>
              <a:t>28 augustus 2011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id Bullet /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orner_gree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400" y="4700588"/>
            <a:ext cx="454660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1097280"/>
            <a:ext cx="7260336" cy="4924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464" y="1783080"/>
            <a:ext cx="3374136" cy="2712720"/>
          </a:xfrm>
        </p:spPr>
        <p:txBody>
          <a:bodyPr/>
          <a:lstStyle>
            <a:lvl1pPr>
              <a:lnSpc>
                <a:spcPts val="3600"/>
              </a:lnSpc>
              <a:spcBef>
                <a:spcPts val="0"/>
              </a:spcBef>
              <a:buFont typeface="Arial" pitchFamily="34" charset="0"/>
              <a:buChar char="•"/>
              <a:defRPr/>
            </a:lvl1pPr>
            <a:lvl2pPr>
              <a:lnSpc>
                <a:spcPts val="3600"/>
              </a:lnSpc>
              <a:spcBef>
                <a:spcPts val="0"/>
              </a:spcBef>
              <a:buFont typeface="Arial" pitchFamily="34" charset="0"/>
              <a:buChar char="•"/>
              <a:defRPr/>
            </a:lvl2pPr>
            <a:lvl3pPr>
              <a:lnSpc>
                <a:spcPts val="3600"/>
              </a:lnSpc>
              <a:spcBef>
                <a:spcPts val="0"/>
              </a:spcBef>
              <a:buFont typeface="Arial" pitchFamily="34" charset="0"/>
              <a:buChar char="•"/>
              <a:defRPr/>
            </a:lvl3pPr>
            <a:lvl4pPr>
              <a:lnSpc>
                <a:spcPts val="3600"/>
              </a:lnSpc>
              <a:spcBef>
                <a:spcPts val="0"/>
              </a:spcBef>
              <a:buFont typeface="Arial" pitchFamily="34" charset="0"/>
              <a:buChar char="•"/>
              <a:defRPr/>
            </a:lvl4pPr>
            <a:lvl5pPr>
              <a:lnSpc>
                <a:spcPts val="3600"/>
              </a:lnSpc>
              <a:spcBef>
                <a:spcPts val="0"/>
              </a:spcBef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 noChangeAspect="1"/>
          </p:cNvSpPr>
          <p:nvPr>
            <p:ph idx="10"/>
          </p:nvPr>
        </p:nvSpPr>
        <p:spPr>
          <a:xfrm>
            <a:off x="7234248" y="1793470"/>
            <a:ext cx="1444752" cy="1444752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spcBef>
                <a:spcPts val="0"/>
              </a:spcBef>
              <a:buFont typeface="Arial" pitchFamily="34" charset="0"/>
              <a:buNone/>
              <a:defRPr sz="1000"/>
            </a:lvl1pPr>
            <a:lvl2pPr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/>
            </a:lvl2pPr>
            <a:lvl3pPr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/>
            </a:lvl3pPr>
            <a:lvl4pPr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/>
            </a:lvl4pPr>
            <a:lvl5pPr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 noChangeAspect="1"/>
          </p:cNvSpPr>
          <p:nvPr>
            <p:ph idx="11"/>
          </p:nvPr>
        </p:nvSpPr>
        <p:spPr>
          <a:xfrm>
            <a:off x="7234248" y="3376418"/>
            <a:ext cx="1444752" cy="1444752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spcBef>
                <a:spcPts val="0"/>
              </a:spcBef>
              <a:buFont typeface="Arial" pitchFamily="34" charset="0"/>
              <a:buNone/>
              <a:defRPr sz="1000"/>
            </a:lvl1pPr>
            <a:lvl2pPr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/>
            </a:lvl2pPr>
            <a:lvl3pPr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/>
            </a:lvl3pPr>
            <a:lvl4pPr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/>
            </a:lvl4pPr>
            <a:lvl5pPr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logo_valid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557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0" y="534988"/>
            <a:ext cx="71755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750" y="1258888"/>
            <a:ext cx="7175500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3" name="Picture 3" descr="corner_green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59475" y="5373688"/>
            <a:ext cx="31845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5" r:id="rId2"/>
    <p:sldLayoutId id="2147483679" r:id="rId3"/>
    <p:sldLayoutId id="2147483680" r:id="rId4"/>
    <p:sldLayoutId id="2147483697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5AE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5AE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5AE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5AE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5AE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5AE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5AE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5AE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B5AE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A1D7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A1D7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A1D7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A1D7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A1D7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A1D7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A1D7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A1D7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A1D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ogo_vali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57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428750" y="534988"/>
            <a:ext cx="71755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750" y="1258888"/>
            <a:ext cx="7175500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5AE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5AE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5AE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5AE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5AE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B5AE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B5AE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B5AE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B5AE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A1D7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A1D7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A1D7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A1D7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A1D7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3A1D7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3A1D7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3A1D7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3A1D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4370388"/>
            <a:ext cx="6617196" cy="55399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What’s in the cloud for testing</a:t>
            </a:r>
            <a:endParaRPr lang="en-US" dirty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427163" y="4927600"/>
            <a:ext cx="5128007" cy="36933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de </a:t>
            </a:r>
            <a:r>
              <a:rPr lang="nl-NL" dirty="0" smtClean="0">
                <a:latin typeface="Arial" charset="0"/>
                <a:cs typeface="Arial" charset="0"/>
              </a:rPr>
              <a:t>mogelijkheden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voor</a:t>
            </a:r>
            <a:r>
              <a:rPr lang="en-US" dirty="0" smtClean="0">
                <a:latin typeface="Arial" charset="0"/>
                <a:cs typeface="Arial" charset="0"/>
              </a:rPr>
              <a:t> het </a:t>
            </a:r>
            <a:r>
              <a:rPr lang="en-US" dirty="0" err="1" smtClean="0">
                <a:latin typeface="Arial" charset="0"/>
                <a:cs typeface="Arial" charset="0"/>
              </a:rPr>
              <a:t>testvak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1428750" y="6456363"/>
            <a:ext cx="860813" cy="184666"/>
          </a:xfrm>
          <a:noFill/>
          <a:ln>
            <a:miter lim="800000"/>
            <a:headEnd/>
            <a:tailEnd/>
          </a:ln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 smtClean="0">
                <a:latin typeface="Arial" charset="0"/>
                <a:cs typeface="Arial" charset="0"/>
              </a:rPr>
              <a:t>12 mei 2010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6" descr="testne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6143644"/>
            <a:ext cx="971346" cy="5000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428750" y="536575"/>
            <a:ext cx="7259638" cy="4921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Performance </a:t>
            </a:r>
            <a:r>
              <a:rPr lang="en-US" dirty="0" err="1" smtClean="0">
                <a:latin typeface="Arial" charset="0"/>
                <a:cs typeface="Arial" charset="0"/>
              </a:rPr>
              <a:t>testen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7" descr="080505-F-4201N-062.jpg"/>
          <p:cNvPicPr>
            <a:picLocks noChangeAspect="1"/>
          </p:cNvPicPr>
          <p:nvPr/>
        </p:nvPicPr>
        <p:blipFill>
          <a:blip r:embed="rId3" cstate="print"/>
          <a:srcRect t="31749" b="29446"/>
          <a:stretch>
            <a:fillRect/>
          </a:stretch>
        </p:blipFill>
        <p:spPr bwMode="auto">
          <a:xfrm>
            <a:off x="-32" y="1285860"/>
            <a:ext cx="9144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285876"/>
            <a:ext cx="9144000" cy="2214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64000">
                <a:schemeClr val="bg1"/>
              </a:gs>
              <a:gs pos="7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xfrm>
            <a:off x="1071538" y="2928934"/>
            <a:ext cx="6788175" cy="36480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Geen infrastructurele beperkeningen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Controleerbare ‘Load’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Geografische testen </a:t>
            </a:r>
            <a:r>
              <a:rPr lang="nl-NL" dirty="0" smtClean="0">
                <a:latin typeface="Arial" charset="0"/>
                <a:cs typeface="Arial" charset="0"/>
              </a:rPr>
              <a:t>(locatie onafhankelijk)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nl-NL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nl-NL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Voorbeeld: </a:t>
            </a:r>
            <a:r>
              <a:rPr lang="nl-NL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http://loadimpact.com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428750" y="536575"/>
            <a:ext cx="7259638" cy="4921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Cloud test tools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xfrm>
            <a:off x="1071538" y="1566875"/>
            <a:ext cx="7388894" cy="36480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Different </a:t>
            </a:r>
            <a:r>
              <a:rPr lang="nl-NL" dirty="0" err="1" smtClean="0">
                <a:latin typeface="Arial" charset="0"/>
                <a:cs typeface="Arial" charset="0"/>
              </a:rPr>
              <a:t>cloud</a:t>
            </a:r>
            <a:r>
              <a:rPr lang="nl-NL" dirty="0" smtClean="0">
                <a:latin typeface="Arial" charset="0"/>
                <a:cs typeface="Arial" charset="0"/>
              </a:rPr>
              <a:t> test tool providers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sz="1400" dirty="0" smtClean="0">
                <a:latin typeface="Arial" charset="0"/>
                <a:cs typeface="Arial" charset="0"/>
              </a:rPr>
              <a:t>HP </a:t>
            </a:r>
            <a:r>
              <a:rPr lang="nl-NL" sz="1400" dirty="0" err="1" smtClean="0">
                <a:latin typeface="Arial" charset="0"/>
                <a:cs typeface="Arial" charset="0"/>
              </a:rPr>
              <a:t>Loadrunner</a:t>
            </a:r>
            <a:r>
              <a:rPr lang="nl-NL" sz="1400" dirty="0" smtClean="0">
                <a:latin typeface="Arial" charset="0"/>
                <a:cs typeface="Arial" charset="0"/>
              </a:rPr>
              <a:t> in the </a:t>
            </a:r>
            <a:r>
              <a:rPr lang="nl-NL" sz="1400" dirty="0" err="1" smtClean="0">
                <a:latin typeface="Arial" charset="0"/>
                <a:cs typeface="Arial" charset="0"/>
              </a:rPr>
              <a:t>cloud</a:t>
            </a:r>
            <a:endParaRPr lang="nl-NL" sz="1400" dirty="0" smtClean="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sz="1400" dirty="0" err="1" smtClean="0">
                <a:latin typeface="Arial" charset="0"/>
                <a:cs typeface="Arial" charset="0"/>
              </a:rPr>
              <a:t>Selinium</a:t>
            </a:r>
            <a:r>
              <a:rPr lang="nl-NL" sz="1400" dirty="0" smtClean="0">
                <a:latin typeface="Arial" charset="0"/>
                <a:cs typeface="Arial" charset="0"/>
              </a:rPr>
              <a:t> (cross platform)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sz="1400" dirty="0" smtClean="0">
                <a:latin typeface="Arial" charset="0"/>
                <a:cs typeface="Arial" charset="0"/>
              </a:rPr>
              <a:t>Micro focus </a:t>
            </a:r>
            <a:r>
              <a:rPr lang="en-US" sz="1400" dirty="0" err="1" smtClean="0">
                <a:latin typeface="Arial" charset="0"/>
                <a:cs typeface="Arial" charset="0"/>
              </a:rPr>
              <a:t>SilkPerformer</a:t>
            </a:r>
            <a:r>
              <a:rPr lang="en-US" sz="1400" dirty="0" smtClean="0">
                <a:latin typeface="Arial" charset="0"/>
                <a:cs typeface="Arial" charset="0"/>
              </a:rPr>
              <a:t> </a:t>
            </a:r>
            <a:r>
              <a:rPr lang="en-US" sz="1400" dirty="0" err="1" smtClean="0">
                <a:latin typeface="Arial" charset="0"/>
                <a:cs typeface="Arial" charset="0"/>
              </a:rPr>
              <a:t>CloudBurst</a:t>
            </a:r>
            <a:endParaRPr lang="en-US" sz="1400" dirty="0" smtClean="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400" dirty="0" smtClean="0"/>
              <a:t>IBM Smart Business Test Cloud</a:t>
            </a:r>
            <a:r>
              <a:rPr lang="en-US" sz="1400" dirty="0" smtClean="0"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Denk aan: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err="1" smtClean="0">
                <a:latin typeface="Arial" charset="0"/>
                <a:cs typeface="Arial" charset="0"/>
              </a:rPr>
              <a:t>Latency</a:t>
            </a:r>
            <a:r>
              <a:rPr lang="nl-NL" dirty="0" smtClean="0">
                <a:latin typeface="Arial" charset="0"/>
                <a:cs typeface="Arial" charset="0"/>
              </a:rPr>
              <a:t> (</a:t>
            </a:r>
            <a:r>
              <a:rPr lang="nl-NL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yougetsignal</a:t>
            </a:r>
            <a:r>
              <a:rPr lang="nl-NL" dirty="0" smtClean="0">
                <a:latin typeface="Arial" charset="0"/>
                <a:cs typeface="Arial" charset="0"/>
              </a:rPr>
              <a:t>) bij test automatisering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Operationele kosten uitvoering van </a:t>
            </a:r>
            <a:r>
              <a:rPr lang="nl-NL" dirty="0" err="1" smtClean="0">
                <a:latin typeface="Arial" charset="0"/>
                <a:cs typeface="Arial" charset="0"/>
              </a:rPr>
              <a:t>load</a:t>
            </a:r>
            <a:r>
              <a:rPr lang="nl-NL" dirty="0" smtClean="0">
                <a:latin typeface="Arial" charset="0"/>
                <a:cs typeface="Arial" charset="0"/>
              </a:rPr>
              <a:t> testen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428750" y="536575"/>
            <a:ext cx="7259638" cy="4921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Testing as a Service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28750" y="1258889"/>
            <a:ext cx="7175500" cy="2527302"/>
          </a:xfrm>
        </p:spPr>
        <p:txBody>
          <a:bodyPr/>
          <a:lstStyle/>
          <a:p>
            <a:r>
              <a:rPr lang="nl-NL" dirty="0" smtClean="0"/>
              <a:t>Delen van testware</a:t>
            </a:r>
          </a:p>
          <a:p>
            <a:pPr lvl="1"/>
            <a:r>
              <a:rPr lang="nl-NL" dirty="0" smtClean="0"/>
              <a:t>Gezamenlijke testplannen en testcases</a:t>
            </a:r>
          </a:p>
          <a:p>
            <a:pPr lvl="1"/>
            <a:r>
              <a:rPr lang="nl-NL" dirty="0" smtClean="0"/>
              <a:t>Publiceren van testresultaten</a:t>
            </a:r>
          </a:p>
          <a:p>
            <a:pPr lvl="1">
              <a:buNone/>
            </a:pPr>
            <a:endParaRPr lang="nl-NL" dirty="0" smtClean="0"/>
          </a:p>
          <a:p>
            <a:r>
              <a:rPr lang="nl-NL" dirty="0" smtClean="0"/>
              <a:t>Joint test </a:t>
            </a:r>
            <a:r>
              <a:rPr lang="nl-NL" dirty="0" err="1" smtClean="0"/>
              <a:t>effort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Herbruikbaarheid van testautomatisering</a:t>
            </a:r>
          </a:p>
          <a:p>
            <a:endParaRPr lang="nl-NL" dirty="0"/>
          </a:p>
        </p:txBody>
      </p:sp>
      <p:pic>
        <p:nvPicPr>
          <p:cNvPr id="10242" name="Picture 2" descr="http://www.servicechecker.co.uk/assets/images/db_images/db_waite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1801078" cy="23698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428750" y="536575"/>
            <a:ext cx="7259638" cy="492125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cs typeface="Arial" charset="0"/>
              </a:rPr>
              <a:t>Beheer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testomgevingen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27163" y="4221102"/>
            <a:ext cx="6788175" cy="113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l-NL" sz="2400" b="0" i="1" u="none" strike="noStrike" kern="0" cap="none" spc="0" normalizeH="0" baseline="0" noProof="0" dirty="0" smtClean="0">
              <a:ln>
                <a:noFill/>
              </a:ln>
              <a:solidFill>
                <a:srgbClr val="3A1D7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Demo VIP </a:t>
            </a:r>
            <a:r>
              <a:rPr kumimoji="0" lang="nl-NL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Swop</a:t>
            </a:r>
            <a:endParaRPr kumimoji="0" lang="nl-NL" sz="24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28750" y="1258889"/>
            <a:ext cx="7175500" cy="2527302"/>
          </a:xfrm>
        </p:spPr>
        <p:txBody>
          <a:bodyPr/>
          <a:lstStyle/>
          <a:p>
            <a:r>
              <a:rPr lang="en-US" dirty="0" err="1" smtClean="0"/>
              <a:t>Tijdelijke</a:t>
            </a:r>
            <a:r>
              <a:rPr lang="en-US" dirty="0" smtClean="0"/>
              <a:t> </a:t>
            </a:r>
            <a:r>
              <a:rPr lang="en-US" dirty="0" err="1" smtClean="0"/>
              <a:t>testomgevingen</a:t>
            </a:r>
            <a:endParaRPr lang="en-US" dirty="0" smtClean="0"/>
          </a:p>
          <a:p>
            <a:r>
              <a:rPr lang="en-US" dirty="0" smtClean="0"/>
              <a:t>100% </a:t>
            </a:r>
            <a:r>
              <a:rPr lang="en-US" dirty="0" err="1" smtClean="0"/>
              <a:t>representatief</a:t>
            </a:r>
            <a:r>
              <a:rPr lang="en-US" dirty="0" smtClean="0"/>
              <a:t> / </a:t>
            </a:r>
            <a:r>
              <a:rPr lang="en-US" dirty="0" err="1" smtClean="0"/>
              <a:t>homogeen</a:t>
            </a:r>
            <a:endParaRPr lang="en-US" dirty="0" smtClean="0"/>
          </a:p>
          <a:p>
            <a:r>
              <a:rPr lang="nl-NL" dirty="0" smtClean="0"/>
              <a:t>Microsoft Azure: VIP Swop overgang van test naar productie</a:t>
            </a:r>
          </a:p>
          <a:p>
            <a:r>
              <a:rPr lang="nl-NL" dirty="0" smtClean="0"/>
              <a:t>Voordelen</a:t>
            </a:r>
          </a:p>
          <a:p>
            <a:pPr lvl="1"/>
            <a:r>
              <a:rPr lang="nl-NL" dirty="0" smtClean="0"/>
              <a:t>Geen downtime</a:t>
            </a:r>
          </a:p>
          <a:p>
            <a:pPr lvl="1"/>
            <a:r>
              <a:rPr lang="nl-NL" dirty="0" smtClean="0"/>
              <a:t>Geen fouten door verschillen in omgevingen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1428750" y="536575"/>
            <a:ext cx="7259638" cy="49212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Agenda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1928794" y="1500188"/>
            <a:ext cx="6500858" cy="4714894"/>
          </a:xfrm>
        </p:spPr>
        <p:txBody>
          <a:bodyPr bIns="180000"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Inleiding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Begripsvorming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Top 4 </a:t>
            </a:r>
            <a:r>
              <a:rPr lang="nl-NL" dirty="0" smtClean="0">
                <a:latin typeface="Arial" charset="0"/>
                <a:cs typeface="Arial" charset="0"/>
              </a:rPr>
              <a:t>mogelijkheden</a:t>
            </a:r>
            <a:r>
              <a:rPr lang="en-US" dirty="0" smtClean="0">
                <a:latin typeface="Arial" charset="0"/>
                <a:cs typeface="Arial" charset="0"/>
              </a:rPr>
              <a:t> Cloud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Performance </a:t>
            </a:r>
            <a:r>
              <a:rPr lang="en-US" dirty="0" err="1" smtClean="0">
                <a:latin typeface="Arial" charset="0"/>
                <a:cs typeface="Arial" charset="0"/>
              </a:rPr>
              <a:t>testen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Testing as a Service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Beheer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Testomgevingen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b="1" dirty="0" smtClean="0">
                <a:latin typeface="Arial" charset="0"/>
                <a:cs typeface="Arial" charset="0"/>
              </a:rPr>
              <a:t>What’s in for testing on the Cloud</a:t>
            </a:r>
            <a:r>
              <a:rPr lang="nl-NL" b="1" dirty="0" smtClean="0">
                <a:latin typeface="Arial" charset="0"/>
                <a:cs typeface="Arial" charset="0"/>
              </a:rPr>
              <a:t/>
            </a:r>
            <a:br>
              <a:rPr lang="nl-NL" b="1" dirty="0" smtClean="0">
                <a:latin typeface="Arial" charset="0"/>
                <a:cs typeface="Arial" charset="0"/>
              </a:rPr>
            </a:br>
            <a:endParaRPr lang="nl-NL" b="1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5" descr="competitive sf1-rgb"/>
          <p:cNvPicPr>
            <a:picLocks noChangeAspect="1" noChangeArrowheads="1"/>
          </p:cNvPicPr>
          <p:nvPr/>
        </p:nvPicPr>
        <p:blipFill>
          <a:blip r:embed="rId3" cstate="print"/>
          <a:srcRect l="3529" t="4915" r="392" b="3288"/>
          <a:stretch>
            <a:fillRect/>
          </a:stretch>
        </p:blipFill>
        <p:spPr bwMode="auto">
          <a:xfrm>
            <a:off x="0" y="2852738"/>
            <a:ext cx="18399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428750" y="536575"/>
            <a:ext cx="7259638" cy="4921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What’s in for testing on the Cloud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28750" y="1258889"/>
            <a:ext cx="7175500" cy="2527302"/>
          </a:xfrm>
        </p:spPr>
        <p:txBody>
          <a:bodyPr/>
          <a:lstStyle/>
          <a:p>
            <a:r>
              <a:rPr lang="en-US" dirty="0" err="1" smtClean="0"/>
              <a:t>Beveiliging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Compliancy </a:t>
            </a:r>
            <a:r>
              <a:rPr lang="en-US" dirty="0" smtClean="0"/>
              <a:t>statement</a:t>
            </a:r>
            <a:endParaRPr lang="en-US" dirty="0" smtClean="0"/>
          </a:p>
          <a:p>
            <a:pPr lvl="1"/>
            <a:r>
              <a:rPr lang="en-US" dirty="0" smtClean="0"/>
              <a:t>Hack testing</a:t>
            </a:r>
          </a:p>
          <a:p>
            <a:pPr lvl="1"/>
            <a:r>
              <a:rPr lang="en-US" dirty="0" smtClean="0"/>
              <a:t>Continue monitoring</a:t>
            </a:r>
          </a:p>
          <a:p>
            <a:r>
              <a:rPr lang="en-US" dirty="0" smtClean="0"/>
              <a:t>Testen van </a:t>
            </a:r>
            <a:r>
              <a:rPr lang="en-US" dirty="0" err="1" smtClean="0"/>
              <a:t>kosten</a:t>
            </a:r>
            <a:r>
              <a:rPr lang="en-US" dirty="0" smtClean="0"/>
              <a:t> </a:t>
            </a:r>
            <a:r>
              <a:rPr lang="en-US" dirty="0" err="1" smtClean="0"/>
              <a:t>modellen</a:t>
            </a:r>
            <a:endParaRPr lang="en-US" dirty="0" smtClean="0"/>
          </a:p>
          <a:p>
            <a:r>
              <a:rPr lang="en-US" dirty="0" err="1" smtClean="0"/>
              <a:t>Juridische</a:t>
            </a:r>
            <a:r>
              <a:rPr lang="en-US" dirty="0" smtClean="0"/>
              <a:t> </a:t>
            </a:r>
            <a:r>
              <a:rPr lang="en-US" dirty="0" err="1" smtClean="0"/>
              <a:t>beperkingen</a:t>
            </a:r>
            <a:r>
              <a:rPr lang="en-US" dirty="0" smtClean="0"/>
              <a:t> van de Cloud</a:t>
            </a:r>
            <a:endParaRPr lang="en-US" dirty="0" smtClean="0"/>
          </a:p>
          <a:p>
            <a:r>
              <a:rPr lang="en-US" dirty="0" err="1" smtClean="0"/>
              <a:t>Geschiktheid</a:t>
            </a:r>
            <a:r>
              <a:rPr lang="en-US" dirty="0" smtClean="0"/>
              <a:t>  </a:t>
            </a:r>
            <a:r>
              <a:rPr lang="en-US" dirty="0" err="1" smtClean="0"/>
              <a:t>eigen</a:t>
            </a:r>
            <a:r>
              <a:rPr lang="en-US" dirty="0" smtClean="0"/>
              <a:t>/</a:t>
            </a:r>
            <a:r>
              <a:rPr lang="en-US" dirty="0" err="1" smtClean="0"/>
              <a:t>lokale</a:t>
            </a:r>
            <a:r>
              <a:rPr lang="en-US" dirty="0" smtClean="0"/>
              <a:t> </a:t>
            </a:r>
            <a:r>
              <a:rPr lang="en-US" dirty="0" err="1" smtClean="0"/>
              <a:t>infrastructuur</a:t>
            </a:r>
            <a:endParaRPr lang="en-US" dirty="0" smtClean="0"/>
          </a:p>
          <a:p>
            <a:r>
              <a:rPr lang="en-US" dirty="0" err="1" smtClean="0"/>
              <a:t>Beschikbaarheid</a:t>
            </a:r>
            <a:r>
              <a:rPr lang="en-US" dirty="0" smtClean="0"/>
              <a:t> cloud</a:t>
            </a:r>
            <a:r>
              <a:rPr lang="en-US" dirty="0" smtClean="0"/>
              <a:t>:</a:t>
            </a:r>
          </a:p>
          <a:p>
            <a:pPr lvl="1"/>
            <a:r>
              <a:rPr lang="nl-NL" dirty="0" smtClean="0"/>
              <a:t>Testen van vendors (</a:t>
            </a:r>
            <a:r>
              <a:rPr lang="nl-NL" dirty="0" smtClean="0">
                <a:solidFill>
                  <a:srgbClr val="FF0000"/>
                </a:solidFill>
              </a:rPr>
              <a:t>Cloudsleuth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Twee internet </a:t>
            </a:r>
            <a:r>
              <a:rPr lang="nl-NL" dirty="0" smtClean="0"/>
              <a:t>providers</a:t>
            </a:r>
          </a:p>
          <a:p>
            <a:pPr lvl="1"/>
            <a:r>
              <a:rPr lang="nl-NL" dirty="0" smtClean="0"/>
              <a:t>Twee </a:t>
            </a:r>
            <a:r>
              <a:rPr lang="nl-NL" dirty="0" err="1" smtClean="0"/>
              <a:t>instances</a:t>
            </a:r>
            <a:r>
              <a:rPr lang="nl-NL" dirty="0" smtClean="0"/>
              <a:t> / </a:t>
            </a:r>
            <a:r>
              <a:rPr lang="nl-NL" dirty="0" err="1" smtClean="0"/>
              <a:t>multi-region</a:t>
            </a:r>
            <a:endParaRPr lang="nl-NL" dirty="0" smtClean="0"/>
          </a:p>
          <a:p>
            <a:pPr lvl="2"/>
            <a:endParaRPr lang="nl-NL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6"/>
          <p:cNvSpPr>
            <a:spLocks noGrp="1"/>
          </p:cNvSpPr>
          <p:nvPr>
            <p:ph type="title"/>
          </p:nvPr>
        </p:nvSpPr>
        <p:spPr>
          <a:xfrm>
            <a:off x="1428750" y="536575"/>
            <a:ext cx="7259638" cy="492125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cs typeface="Arial" charset="0"/>
              </a:rPr>
              <a:t>Vragen</a:t>
            </a:r>
            <a:r>
              <a:rPr lang="en-US" dirty="0" smtClean="0">
                <a:latin typeface="Arial" charset="0"/>
                <a:cs typeface="Arial" charset="0"/>
              </a:rPr>
              <a:t> ?</a:t>
            </a:r>
          </a:p>
        </p:txBody>
      </p:sp>
      <p:pic>
        <p:nvPicPr>
          <p:cNvPr id="6" name="Picture 5" descr="Stay eager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2643182"/>
            <a:ext cx="2936762" cy="407194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35696" y="1340768"/>
            <a:ext cx="3937668" cy="990600"/>
            <a:chOff x="1336576" y="5229200"/>
            <a:chExt cx="3937668" cy="990600"/>
          </a:xfrm>
        </p:grpSpPr>
        <p:sp>
          <p:nvSpPr>
            <p:cNvPr id="9" name="Content Placeholder 5"/>
            <p:cNvSpPr txBox="1">
              <a:spLocks/>
            </p:cNvSpPr>
            <p:nvPr/>
          </p:nvSpPr>
          <p:spPr>
            <a:xfrm>
              <a:off x="1619672" y="5229200"/>
              <a:ext cx="3654572" cy="990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nl-NL" sz="2400" dirty="0" err="1" smtClean="0"/>
                <a:t>EdLoon</a:t>
              </a:r>
              <a:endParaRPr lang="nl-NL" sz="2400" dirty="0" smtClean="0"/>
            </a:p>
            <a:p>
              <a:pPr marL="0" indent="0">
                <a:buFont typeface="Arial" pitchFamily="34" charset="0"/>
                <a:buNone/>
              </a:pPr>
              <a:r>
                <a:rPr lang="nl-NL" sz="2400" dirty="0"/>
                <a:t>e</a:t>
              </a:r>
              <a:r>
                <a:rPr lang="nl-NL" sz="2400" dirty="0" smtClean="0"/>
                <a:t>dwin.van.loon@valid.nl</a:t>
              </a:r>
            </a:p>
          </p:txBody>
        </p:sp>
        <p:pic>
          <p:nvPicPr>
            <p:cNvPr id="10" name="Afbeelding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6576" y="5356945"/>
              <a:ext cx="283096" cy="283096"/>
            </a:xfrm>
            <a:prstGeom prst="rect">
              <a:avLst/>
            </a:prstGeom>
          </p:spPr>
        </p:pic>
        <p:pic>
          <p:nvPicPr>
            <p:cNvPr id="11" name="Afbeelding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6576" y="5806392"/>
              <a:ext cx="283096" cy="28690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835696" y="2582416"/>
            <a:ext cx="3937668" cy="990600"/>
            <a:chOff x="1336576" y="5229200"/>
            <a:chExt cx="3937668" cy="990600"/>
          </a:xfrm>
        </p:grpSpPr>
        <p:sp>
          <p:nvSpPr>
            <p:cNvPr id="13" name="Content Placeholder 5"/>
            <p:cNvSpPr txBox="1">
              <a:spLocks/>
            </p:cNvSpPr>
            <p:nvPr/>
          </p:nvSpPr>
          <p:spPr>
            <a:xfrm>
              <a:off x="1619672" y="5229200"/>
              <a:ext cx="3654572" cy="990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nl-NL" sz="2400" dirty="0" err="1" smtClean="0"/>
                <a:t>valeryjacobs</a:t>
              </a:r>
              <a:endParaRPr lang="nl-NL" sz="2400" dirty="0" smtClean="0"/>
            </a:p>
            <a:p>
              <a:pPr marL="0" indent="0">
                <a:buFont typeface="Arial" pitchFamily="34" charset="0"/>
                <a:buNone/>
              </a:pPr>
              <a:r>
                <a:rPr lang="nl-NL" sz="2400" dirty="0" smtClean="0"/>
                <a:t>valery.jacobs@valid.nl</a:t>
              </a:r>
            </a:p>
          </p:txBody>
        </p:sp>
        <p:pic>
          <p:nvPicPr>
            <p:cNvPr id="14" name="Afbeelding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6576" y="5356945"/>
              <a:ext cx="283096" cy="283096"/>
            </a:xfrm>
            <a:prstGeom prst="rect">
              <a:avLst/>
            </a:prstGeom>
          </p:spPr>
        </p:pic>
        <p:pic>
          <p:nvPicPr>
            <p:cNvPr id="15" name="Afbeelding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6576" y="5806392"/>
              <a:ext cx="283096" cy="286904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eekandpoke.typepad.com/.a/6a00d8341d3df553ef01348606d1bb970c-p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26" t="11293" r="25293" b="64419"/>
          <a:stretch/>
        </p:blipFill>
        <p:spPr bwMode="auto">
          <a:xfrm>
            <a:off x="2819400" y="2222500"/>
            <a:ext cx="3505200" cy="241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geekandpoke.typepad.com/.a/6a00d8341d3df553ef01348606d1bb970c-p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22" t="38727" r="24888" b="37160"/>
          <a:stretch/>
        </p:blipFill>
        <p:spPr bwMode="auto">
          <a:xfrm>
            <a:off x="2771800" y="2231215"/>
            <a:ext cx="3582888" cy="239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geekandpoke.typepad.com/.a/6a00d8341d3df553ef01348606d1bb970c-p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31" t="64740" r="19209" b="10203"/>
          <a:stretch/>
        </p:blipFill>
        <p:spPr bwMode="auto">
          <a:xfrm>
            <a:off x="2814135" y="2142065"/>
            <a:ext cx="3945467" cy="248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28750" y="534988"/>
            <a:ext cx="7175500" cy="492443"/>
          </a:xfrm>
        </p:spPr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7081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1428750" y="536575"/>
            <a:ext cx="7259638" cy="49212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Agenda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1928794" y="1500188"/>
            <a:ext cx="6500858" cy="4714894"/>
          </a:xfrm>
        </p:spPr>
        <p:txBody>
          <a:bodyPr bIns="180000"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b="1" dirty="0" smtClean="0">
                <a:latin typeface="Arial" charset="0"/>
                <a:cs typeface="Arial" charset="0"/>
              </a:rPr>
              <a:t>Inleiding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Begripsvorming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Top 3 </a:t>
            </a:r>
            <a:r>
              <a:rPr lang="nl-NL" dirty="0" smtClean="0">
                <a:latin typeface="Arial" charset="0"/>
                <a:cs typeface="Arial" charset="0"/>
              </a:rPr>
              <a:t>mogelijkheden</a:t>
            </a:r>
            <a:r>
              <a:rPr lang="en-US" dirty="0" smtClean="0">
                <a:latin typeface="Arial" charset="0"/>
                <a:cs typeface="Arial" charset="0"/>
              </a:rPr>
              <a:t> Cloud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Performance </a:t>
            </a:r>
            <a:r>
              <a:rPr lang="en-US" dirty="0" err="1" smtClean="0">
                <a:latin typeface="Arial" charset="0"/>
                <a:cs typeface="Arial" charset="0"/>
              </a:rPr>
              <a:t>testen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Testing as a Service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Beheer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Testomgevingen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5" descr="competitive sf1-rgb"/>
          <p:cNvPicPr>
            <a:picLocks noChangeAspect="1" noChangeArrowheads="1"/>
          </p:cNvPicPr>
          <p:nvPr/>
        </p:nvPicPr>
        <p:blipFill>
          <a:blip r:embed="rId3" cstate="print"/>
          <a:srcRect l="3529" t="4915" r="392" b="3288"/>
          <a:stretch>
            <a:fillRect/>
          </a:stretch>
        </p:blipFill>
        <p:spPr bwMode="auto">
          <a:xfrm>
            <a:off x="0" y="2852738"/>
            <a:ext cx="18399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1428750" y="536576"/>
            <a:ext cx="7259638" cy="492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>
                <a:latin typeface="Arial" charset="0"/>
                <a:cs typeface="Arial" charset="0"/>
              </a:rPr>
              <a:t>Introductie</a:t>
            </a:r>
            <a:r>
              <a:rPr lang="en-US" dirty="0" smtClean="0">
                <a:latin typeface="Arial" charset="0"/>
                <a:cs typeface="Arial" charset="0"/>
              </a:rPr>
              <a:t> Edwin van Loon</a:t>
            </a:r>
          </a:p>
        </p:txBody>
      </p:sp>
      <p:pic>
        <p:nvPicPr>
          <p:cNvPr id="10243" name="Picture 2" descr="D:\Users\eloon\Documents\Valid\CC\Proposities\Exploitatie testen\Presentation EuroSTAR 2009\Edwin van L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876"/>
            <a:ext cx="2088654" cy="176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D:\Users\eloon\Pictures\edwin%20mi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429002"/>
            <a:ext cx="2088654" cy="139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3"/>
          <p:cNvSpPr txBox="1">
            <a:spLocks noChangeArrowheads="1"/>
          </p:cNvSpPr>
          <p:nvPr/>
        </p:nvSpPr>
        <p:spPr bwMode="auto">
          <a:xfrm>
            <a:off x="3660775" y="1411289"/>
            <a:ext cx="67691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878" indent="-342878" eaLnBrk="0" hangingPunct="0">
              <a:lnSpc>
                <a:spcPts val="36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3A1D75"/>
                </a:solidFill>
              </a:rPr>
              <a:t>ISEB Practitioner</a:t>
            </a:r>
          </a:p>
          <a:p>
            <a:pPr marL="342878" indent="-342878" eaLnBrk="0" hangingPunct="0">
              <a:lnSpc>
                <a:spcPts val="36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3A1D75"/>
                </a:solidFill>
              </a:rPr>
              <a:t>Lean Six sigma green belt</a:t>
            </a:r>
          </a:p>
          <a:p>
            <a:pPr marL="342878" indent="-342878" eaLnBrk="0" hangingPunct="0">
              <a:lnSpc>
                <a:spcPts val="36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3A1D75"/>
                </a:solidFill>
              </a:rPr>
              <a:t>12 </a:t>
            </a:r>
            <a:r>
              <a:rPr lang="en-US" sz="2400" dirty="0" err="1" smtClean="0">
                <a:solidFill>
                  <a:srgbClr val="3A1D75"/>
                </a:solidFill>
              </a:rPr>
              <a:t>jaar</a:t>
            </a:r>
            <a:r>
              <a:rPr lang="en-US" sz="2400" dirty="0" smtClean="0">
                <a:solidFill>
                  <a:srgbClr val="3A1D75"/>
                </a:solidFill>
              </a:rPr>
              <a:t> </a:t>
            </a:r>
            <a:r>
              <a:rPr lang="en-US" sz="2400" dirty="0" err="1" smtClean="0">
                <a:solidFill>
                  <a:srgbClr val="3A1D75"/>
                </a:solidFill>
              </a:rPr>
              <a:t>testervaring</a:t>
            </a:r>
            <a:r>
              <a:rPr lang="en-US" sz="2400" dirty="0" smtClean="0">
                <a:solidFill>
                  <a:srgbClr val="3A1D75"/>
                </a:solidFill>
              </a:rPr>
              <a:t>, </a:t>
            </a:r>
            <a:r>
              <a:rPr lang="en-US" sz="2400" dirty="0" err="1" smtClean="0">
                <a:solidFill>
                  <a:srgbClr val="3A1D75"/>
                </a:solidFill>
              </a:rPr>
              <a:t>waarvan</a:t>
            </a:r>
            <a:r>
              <a:rPr lang="en-US" sz="2400" dirty="0" smtClean="0">
                <a:solidFill>
                  <a:srgbClr val="3A1D75"/>
                </a:solidFill>
              </a:rPr>
              <a:t/>
            </a:r>
            <a:br>
              <a:rPr lang="en-US" sz="2400" dirty="0" smtClean="0">
                <a:solidFill>
                  <a:srgbClr val="3A1D75"/>
                </a:solidFill>
              </a:rPr>
            </a:br>
            <a:r>
              <a:rPr lang="en-US" sz="2400" dirty="0" err="1" smtClean="0">
                <a:solidFill>
                  <a:srgbClr val="3A1D75"/>
                </a:solidFill>
              </a:rPr>
              <a:t>ruim</a:t>
            </a:r>
            <a:r>
              <a:rPr lang="en-US" sz="2400" dirty="0" smtClean="0">
                <a:solidFill>
                  <a:srgbClr val="3A1D75"/>
                </a:solidFill>
              </a:rPr>
              <a:t> 7 </a:t>
            </a:r>
            <a:r>
              <a:rPr lang="en-US" sz="2400" dirty="0" err="1" smtClean="0">
                <a:solidFill>
                  <a:srgbClr val="3A1D75"/>
                </a:solidFill>
              </a:rPr>
              <a:t>jaar</a:t>
            </a:r>
            <a:r>
              <a:rPr lang="en-US" sz="2400" dirty="0" smtClean="0">
                <a:solidFill>
                  <a:srgbClr val="3A1D75"/>
                </a:solidFill>
              </a:rPr>
              <a:t> in </a:t>
            </a:r>
            <a:r>
              <a:rPr lang="en-US" sz="2400" dirty="0" err="1" smtClean="0">
                <a:solidFill>
                  <a:srgbClr val="3A1D75"/>
                </a:solidFill>
              </a:rPr>
              <a:t>testautomatisering</a:t>
            </a:r>
            <a:endParaRPr lang="en-US" sz="2400" dirty="0" smtClean="0">
              <a:solidFill>
                <a:srgbClr val="3A1D75"/>
              </a:solidFill>
            </a:endParaRPr>
          </a:p>
          <a:p>
            <a:pPr marL="342878" indent="-342878" eaLnBrk="0" hangingPunct="0">
              <a:lnSpc>
                <a:spcPts val="36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3A1D75"/>
                </a:solidFill>
              </a:rPr>
              <a:t>Lid advisory board </a:t>
            </a:r>
            <a:br>
              <a:rPr lang="en-US" sz="2400" dirty="0" smtClean="0">
                <a:solidFill>
                  <a:srgbClr val="3A1D75"/>
                </a:solidFill>
              </a:rPr>
            </a:br>
            <a:r>
              <a:rPr lang="en-US" sz="2400" dirty="0" smtClean="0">
                <a:solidFill>
                  <a:srgbClr val="3A1D75"/>
                </a:solidFill>
              </a:rPr>
              <a:t>Test Automation Day 2012</a:t>
            </a:r>
          </a:p>
          <a:p>
            <a:pPr marL="342878" indent="-342878" eaLnBrk="0" hangingPunct="0">
              <a:lnSpc>
                <a:spcPts val="36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3A1D75"/>
                </a:solidFill>
              </a:rPr>
              <a:t>Lid </a:t>
            </a:r>
            <a:r>
              <a:rPr lang="en-US" sz="2400" dirty="0" err="1" smtClean="0">
                <a:solidFill>
                  <a:srgbClr val="3A1D75"/>
                </a:solidFill>
              </a:rPr>
              <a:t>TestNet</a:t>
            </a:r>
            <a:endParaRPr lang="en-US" sz="2400" dirty="0" smtClean="0">
              <a:solidFill>
                <a:srgbClr val="3A1D75"/>
              </a:solidFill>
            </a:endParaRPr>
          </a:p>
          <a:p>
            <a:pPr marL="342878" indent="-342878" eaLnBrk="0" hangingPunct="0">
              <a:lnSpc>
                <a:spcPts val="3600"/>
              </a:lnSpc>
              <a:buFont typeface="Arial" charset="0"/>
              <a:buChar char="•"/>
            </a:pPr>
            <a:endParaRPr lang="en-US" sz="2400" dirty="0" smtClean="0">
              <a:solidFill>
                <a:srgbClr val="3A1D75"/>
              </a:solidFill>
            </a:endParaRPr>
          </a:p>
          <a:p>
            <a:pPr marL="342878" indent="-342878" eaLnBrk="0" hangingPunct="0">
              <a:lnSpc>
                <a:spcPts val="3600"/>
              </a:lnSpc>
              <a:buFont typeface="Arial" charset="0"/>
              <a:buChar char="•"/>
            </a:pPr>
            <a:endParaRPr lang="en-US" sz="2400" dirty="0">
              <a:solidFill>
                <a:srgbClr val="3A1D75"/>
              </a:solidFill>
            </a:endParaRPr>
          </a:p>
          <a:p>
            <a:pPr marL="342878" indent="-342878" eaLnBrk="0" hangingPunct="0">
              <a:lnSpc>
                <a:spcPts val="3600"/>
              </a:lnSpc>
              <a:buFont typeface="Arial" charset="0"/>
              <a:buChar char="•"/>
            </a:pPr>
            <a:endParaRPr lang="en-US" sz="2400" dirty="0">
              <a:solidFill>
                <a:srgbClr val="3A1D75"/>
              </a:solidFill>
            </a:endParaRPr>
          </a:p>
        </p:txBody>
      </p:sp>
      <p:grpSp>
        <p:nvGrpSpPr>
          <p:cNvPr id="10" name="Group 2"/>
          <p:cNvGrpSpPr/>
          <p:nvPr/>
        </p:nvGrpSpPr>
        <p:grpSpPr>
          <a:xfrm>
            <a:off x="1354412" y="5157192"/>
            <a:ext cx="3937668" cy="1368152"/>
            <a:chOff x="1336576" y="4851648"/>
            <a:chExt cx="3937668" cy="1368152"/>
          </a:xfrm>
        </p:grpSpPr>
        <p:sp>
          <p:nvSpPr>
            <p:cNvPr id="11" name="Content Placeholder 5"/>
            <p:cNvSpPr txBox="1">
              <a:spLocks/>
            </p:cNvSpPr>
            <p:nvPr/>
          </p:nvSpPr>
          <p:spPr>
            <a:xfrm>
              <a:off x="1619672" y="4851648"/>
              <a:ext cx="3654572" cy="13681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nl-NL" sz="2400" dirty="0" err="1" smtClean="0"/>
                <a:t>edwinvanloon</a:t>
              </a:r>
              <a:endParaRPr lang="nl-NL" sz="2400" dirty="0" smtClean="0"/>
            </a:p>
            <a:p>
              <a:pPr marL="0" indent="0">
                <a:buFont typeface="Arial" pitchFamily="34" charset="0"/>
                <a:buNone/>
              </a:pPr>
              <a:r>
                <a:rPr lang="nl-NL" sz="2400" dirty="0" err="1" smtClean="0"/>
                <a:t>Edloon</a:t>
              </a:r>
              <a:endParaRPr lang="nl-NL" sz="2400" dirty="0" smtClean="0"/>
            </a:p>
            <a:p>
              <a:pPr marL="0" indent="0">
                <a:buFont typeface="Arial" pitchFamily="34" charset="0"/>
                <a:buNone/>
              </a:pPr>
              <a:r>
                <a:rPr lang="nl-NL" sz="2400" dirty="0" err="1" smtClean="0"/>
                <a:t>Edwin.van.loon</a:t>
              </a:r>
              <a:r>
                <a:rPr lang="nl-NL" sz="2400" dirty="0" smtClean="0"/>
                <a:t>@</a:t>
              </a:r>
              <a:r>
                <a:rPr lang="nl-NL" sz="2400" dirty="0" err="1" smtClean="0"/>
                <a:t>valid.nl</a:t>
              </a:r>
              <a:endParaRPr lang="nl-NL" sz="2400" dirty="0" smtClean="0"/>
            </a:p>
          </p:txBody>
        </p:sp>
        <p:pic>
          <p:nvPicPr>
            <p:cNvPr id="12" name="Afbeelding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6576" y="5356945"/>
              <a:ext cx="283096" cy="283096"/>
            </a:xfrm>
            <a:prstGeom prst="rect">
              <a:avLst/>
            </a:prstGeom>
          </p:spPr>
        </p:pic>
        <p:pic>
          <p:nvPicPr>
            <p:cNvPr id="13" name="Afbeelding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6576" y="5806392"/>
              <a:ext cx="283096" cy="286904"/>
            </a:xfrm>
            <a:prstGeom prst="rect">
              <a:avLst/>
            </a:prstGeom>
          </p:spPr>
        </p:pic>
      </p:grpSp>
      <p:pic>
        <p:nvPicPr>
          <p:cNvPr id="14" name="Picture 2" descr="http://images.androidworld.nl/wp-content/uploads/linkedin-logo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5215676"/>
            <a:ext cx="1080120" cy="3042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1428750" y="536576"/>
            <a:ext cx="7259638" cy="492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>
                <a:latin typeface="Arial" charset="0"/>
                <a:cs typeface="Arial" charset="0"/>
              </a:rPr>
              <a:t>Introductie</a:t>
            </a:r>
            <a:r>
              <a:rPr lang="en-US" dirty="0" smtClean="0">
                <a:latin typeface="Arial" charset="0"/>
                <a:cs typeface="Arial" charset="0"/>
              </a:rPr>
              <a:t> Valery Jacobs</a:t>
            </a:r>
          </a:p>
        </p:txBody>
      </p:sp>
      <p:pic>
        <p:nvPicPr>
          <p:cNvPr id="1026" name="Picture 2" descr="D:\Users\eloon\Documents\Valid\CC\Proposities\Cloud\Valery Jaco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59"/>
            <a:ext cx="2016224" cy="1673037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67282" y="1411289"/>
            <a:ext cx="515319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878" indent="-342878" eaLnBrk="0" hangingPunct="0">
              <a:lnSpc>
                <a:spcPts val="36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3A1D75"/>
                </a:solidFill>
              </a:rPr>
              <a:t>Technical Consultant</a:t>
            </a:r>
          </a:p>
          <a:p>
            <a:pPr marL="342878" indent="-342878" eaLnBrk="0" hangingPunct="0">
              <a:lnSpc>
                <a:spcPts val="36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3A1D75"/>
                </a:solidFill>
              </a:rPr>
              <a:t>Windows Azure specialist</a:t>
            </a:r>
          </a:p>
          <a:p>
            <a:pPr marL="342878" indent="-342878" eaLnBrk="0" hangingPunct="0">
              <a:lnSpc>
                <a:spcPts val="36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A1D75"/>
                </a:solidFill>
              </a:rPr>
              <a:t>Bestuurslid</a:t>
            </a:r>
            <a:r>
              <a:rPr lang="en-US" sz="2400" dirty="0" smtClean="0">
                <a:solidFill>
                  <a:srgbClr val="3A1D75"/>
                </a:solidFill>
              </a:rPr>
              <a:t> Windows Azure User Group Nederland</a:t>
            </a:r>
          </a:p>
          <a:p>
            <a:pPr marL="342878" indent="-342878" eaLnBrk="0" hangingPunct="0">
              <a:lnSpc>
                <a:spcPts val="36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3A1D75"/>
                </a:solidFill>
              </a:rPr>
              <a:t>Migration Assessments</a:t>
            </a:r>
          </a:p>
          <a:p>
            <a:pPr marL="342878" indent="-342878" eaLnBrk="0" hangingPunct="0">
              <a:lnSpc>
                <a:spcPts val="36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A1D75"/>
                </a:solidFill>
              </a:rPr>
              <a:t>Presentaties</a:t>
            </a:r>
            <a:r>
              <a:rPr lang="en-US" sz="2400" dirty="0" smtClean="0">
                <a:solidFill>
                  <a:srgbClr val="3A1D75"/>
                </a:solidFill>
              </a:rPr>
              <a:t> op </a:t>
            </a:r>
            <a:r>
              <a:rPr lang="en-US" sz="2400" dirty="0" smtClean="0">
                <a:solidFill>
                  <a:srgbClr val="3A1D75"/>
                </a:solidFill>
              </a:rPr>
              <a:t/>
            </a:r>
            <a:br>
              <a:rPr lang="en-US" sz="2400" dirty="0" smtClean="0">
                <a:solidFill>
                  <a:srgbClr val="3A1D75"/>
                </a:solidFill>
              </a:rPr>
            </a:br>
            <a:r>
              <a:rPr lang="en-US" sz="2400" dirty="0" smtClean="0">
                <a:solidFill>
                  <a:srgbClr val="3A1D75"/>
                </a:solidFill>
              </a:rPr>
              <a:t>	</a:t>
            </a:r>
            <a:r>
              <a:rPr lang="en-US" sz="2400" dirty="0" err="1" smtClean="0">
                <a:solidFill>
                  <a:srgbClr val="3A1D75"/>
                </a:solidFill>
              </a:rPr>
              <a:t>TechEd</a:t>
            </a:r>
            <a:r>
              <a:rPr lang="en-US" sz="2400" dirty="0" smtClean="0">
                <a:solidFill>
                  <a:srgbClr val="3A1D75"/>
                </a:solidFill>
              </a:rPr>
              <a:t> </a:t>
            </a:r>
            <a:r>
              <a:rPr lang="en-US" sz="2400" dirty="0" smtClean="0">
                <a:solidFill>
                  <a:srgbClr val="3A1D75"/>
                </a:solidFill>
              </a:rPr>
              <a:t>Berlin, NGI, </a:t>
            </a:r>
            <a:r>
              <a:rPr lang="en-US" sz="2400" dirty="0" smtClean="0">
                <a:solidFill>
                  <a:srgbClr val="3A1D75"/>
                </a:solidFill>
              </a:rPr>
              <a:t>	</a:t>
            </a:r>
            <a:r>
              <a:rPr lang="en-US" sz="2400" dirty="0" err="1" smtClean="0">
                <a:solidFill>
                  <a:srgbClr val="3A1D75"/>
                </a:solidFill>
              </a:rPr>
              <a:t>MicrosoftCloudExperience</a:t>
            </a:r>
            <a:endParaRPr lang="en-US" sz="2400" dirty="0" smtClean="0">
              <a:solidFill>
                <a:srgbClr val="3A1D75"/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1354412" y="5157192"/>
            <a:ext cx="3937668" cy="1368152"/>
            <a:chOff x="1336576" y="4851648"/>
            <a:chExt cx="3937668" cy="1368152"/>
          </a:xfrm>
        </p:grpSpPr>
        <p:sp>
          <p:nvSpPr>
            <p:cNvPr id="10" name="Content Placeholder 5"/>
            <p:cNvSpPr txBox="1">
              <a:spLocks/>
            </p:cNvSpPr>
            <p:nvPr/>
          </p:nvSpPr>
          <p:spPr>
            <a:xfrm>
              <a:off x="1619672" y="4851648"/>
              <a:ext cx="3654572" cy="13681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nl-NL" sz="2400" dirty="0" err="1" smtClean="0"/>
                <a:t>Valeryjacobs</a:t>
              </a:r>
              <a:endParaRPr lang="nl-NL" sz="2400" dirty="0" smtClean="0"/>
            </a:p>
            <a:p>
              <a:pPr marL="0" indent="0">
                <a:buFont typeface="Arial" pitchFamily="34" charset="0"/>
                <a:buNone/>
              </a:pPr>
              <a:r>
                <a:rPr lang="nl-NL" sz="2400" dirty="0" err="1" smtClean="0"/>
                <a:t>Valeryjacobs</a:t>
              </a:r>
              <a:endParaRPr lang="nl-NL" sz="2400" dirty="0" smtClean="0"/>
            </a:p>
            <a:p>
              <a:pPr marL="0" indent="0">
                <a:buFont typeface="Arial" pitchFamily="34" charset="0"/>
                <a:buNone/>
              </a:pPr>
              <a:r>
                <a:rPr lang="nl-NL" sz="2400" dirty="0" err="1" smtClean="0"/>
                <a:t>valery.jacobs</a:t>
              </a:r>
              <a:r>
                <a:rPr lang="nl-NL" sz="2400" dirty="0" smtClean="0"/>
                <a:t>@</a:t>
              </a:r>
              <a:r>
                <a:rPr lang="nl-NL" sz="2400" dirty="0" err="1" smtClean="0"/>
                <a:t>valid.nl</a:t>
              </a:r>
              <a:endParaRPr lang="nl-NL" sz="2400" dirty="0" smtClean="0"/>
            </a:p>
          </p:txBody>
        </p:sp>
        <p:pic>
          <p:nvPicPr>
            <p:cNvPr id="11" name="Afbeelding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6576" y="5356945"/>
              <a:ext cx="283096" cy="283096"/>
            </a:xfrm>
            <a:prstGeom prst="rect">
              <a:avLst/>
            </a:prstGeom>
          </p:spPr>
        </p:pic>
        <p:pic>
          <p:nvPicPr>
            <p:cNvPr id="12" name="Afbeelding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6576" y="5806392"/>
              <a:ext cx="283096" cy="286904"/>
            </a:xfrm>
            <a:prstGeom prst="rect">
              <a:avLst/>
            </a:prstGeom>
          </p:spPr>
        </p:pic>
      </p:grpSp>
      <p:pic>
        <p:nvPicPr>
          <p:cNvPr id="2050" name="Picture 2" descr="http://images.androidworld.nl/wp-content/uploads/linkedin-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215676"/>
            <a:ext cx="1080120" cy="3042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1428750" y="536575"/>
            <a:ext cx="7259638" cy="49212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Agenda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1928794" y="1500188"/>
            <a:ext cx="6500858" cy="4714894"/>
          </a:xfrm>
        </p:spPr>
        <p:txBody>
          <a:bodyPr bIns="180000"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Inleiding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b="1" dirty="0" smtClean="0">
                <a:latin typeface="Arial" charset="0"/>
                <a:cs typeface="Arial" charset="0"/>
              </a:rPr>
              <a:t>Begripsvorming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Top </a:t>
            </a:r>
            <a:r>
              <a:rPr lang="en-US" dirty="0" smtClean="0">
                <a:latin typeface="Arial" charset="0"/>
                <a:cs typeface="Arial" charset="0"/>
              </a:rPr>
              <a:t>3 </a:t>
            </a:r>
            <a:r>
              <a:rPr lang="nl-NL" dirty="0" smtClean="0">
                <a:latin typeface="Arial" charset="0"/>
                <a:cs typeface="Arial" charset="0"/>
              </a:rPr>
              <a:t>mogelijkheden</a:t>
            </a:r>
            <a:r>
              <a:rPr lang="en-US" dirty="0" smtClean="0">
                <a:latin typeface="Arial" charset="0"/>
                <a:cs typeface="Arial" charset="0"/>
              </a:rPr>
              <a:t> Cloud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Performance </a:t>
            </a:r>
            <a:r>
              <a:rPr lang="en-US" dirty="0" err="1" smtClean="0">
                <a:latin typeface="Arial" charset="0"/>
                <a:cs typeface="Arial" charset="0"/>
              </a:rPr>
              <a:t>testen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Testing as a Service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Beheer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Testomgevingen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5" descr="competitive sf1-rgb"/>
          <p:cNvPicPr>
            <a:picLocks noChangeAspect="1" noChangeArrowheads="1"/>
          </p:cNvPicPr>
          <p:nvPr/>
        </p:nvPicPr>
        <p:blipFill>
          <a:blip r:embed="rId3" cstate="print"/>
          <a:srcRect l="3529" t="4915" r="392" b="3288"/>
          <a:stretch>
            <a:fillRect/>
          </a:stretch>
        </p:blipFill>
        <p:spPr bwMode="auto">
          <a:xfrm>
            <a:off x="0" y="2852738"/>
            <a:ext cx="18399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1680" y="1857364"/>
            <a:ext cx="6624736" cy="1500198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428750" y="536575"/>
            <a:ext cx="7259638" cy="492125"/>
          </a:xfrm>
        </p:spPr>
        <p:txBody>
          <a:bodyPr/>
          <a:lstStyle/>
          <a:p>
            <a:pPr eaLnBrk="1" hangingPunct="1"/>
            <a:r>
              <a:rPr lang="nl-NL" dirty="0" err="1" smtClean="0">
                <a:latin typeface="Arial" charset="0"/>
                <a:cs typeface="Arial" charset="0"/>
              </a:rPr>
              <a:t>Cloud</a:t>
            </a:r>
            <a:r>
              <a:rPr lang="nl-NL" dirty="0" smtClean="0">
                <a:latin typeface="Arial" charset="0"/>
                <a:cs typeface="Arial" charset="0"/>
              </a:rPr>
              <a:t> </a:t>
            </a:r>
            <a:r>
              <a:rPr lang="nl-NL" dirty="0" err="1" smtClean="0">
                <a:latin typeface="Arial" charset="0"/>
                <a:cs typeface="Arial" charset="0"/>
              </a:rPr>
              <a:t>computing</a:t>
            </a:r>
            <a:endParaRPr lang="nl-NL" dirty="0" smtClean="0">
              <a:latin typeface="Arial" charset="0"/>
              <a:cs typeface="Arial" charset="0"/>
            </a:endParaRP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xfrm>
            <a:off x="1427163" y="1500188"/>
            <a:ext cx="6788175" cy="36480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Definitie:</a:t>
            </a:r>
            <a:br>
              <a:rPr lang="nl-NL" dirty="0" smtClean="0">
                <a:latin typeface="Arial" charset="0"/>
                <a:cs typeface="Arial" charset="0"/>
              </a:rPr>
            </a:br>
            <a:r>
              <a:rPr lang="nl-NL" dirty="0" smtClean="0"/>
              <a:t>de toepassing van externe datacenters voor het consumeren van IT resources als software, rekenkracht, opslag en </a:t>
            </a:r>
            <a:r>
              <a:rPr lang="nl-NL" dirty="0" err="1" smtClean="0"/>
              <a:t>IT-ondersteunende</a:t>
            </a:r>
            <a:r>
              <a:rPr lang="nl-NL" dirty="0" smtClean="0"/>
              <a:t> services. </a:t>
            </a:r>
            <a:endParaRPr lang="nl-NL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Voordelen</a:t>
            </a:r>
          </a:p>
          <a:p>
            <a:pPr marL="742950" lvl="2" indent="-3429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ea typeface="+mn-ea"/>
                <a:cs typeface="Arial" charset="0"/>
              </a:rPr>
              <a:t>Time to </a:t>
            </a:r>
            <a:r>
              <a:rPr lang="nl-NL" dirty="0" err="1" smtClean="0">
                <a:latin typeface="Arial" charset="0"/>
                <a:ea typeface="+mn-ea"/>
                <a:cs typeface="Arial" charset="0"/>
              </a:rPr>
              <a:t>market</a:t>
            </a:r>
            <a:endParaRPr lang="nl-NL" dirty="0" smtClean="0">
              <a:latin typeface="Arial" charset="0"/>
              <a:ea typeface="+mn-ea"/>
              <a:cs typeface="Arial" charset="0"/>
            </a:endParaRPr>
          </a:p>
          <a:p>
            <a:pPr marL="742950" lvl="2" indent="-3429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ea typeface="+mn-ea"/>
                <a:cs typeface="Arial" charset="0"/>
              </a:rPr>
              <a:t>Schaalbaarheid</a:t>
            </a:r>
          </a:p>
          <a:p>
            <a:pPr marL="742950" lvl="2" indent="-3429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ea typeface="+mn-ea"/>
                <a:cs typeface="Arial" charset="0"/>
              </a:rPr>
              <a:t>Minimale Kosten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Hybride toepassingen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1680" y="1857364"/>
            <a:ext cx="6624736" cy="1500198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428750" y="536575"/>
            <a:ext cx="7259638" cy="49212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  <a:cs typeface="Arial" charset="0"/>
              </a:rPr>
              <a:t>Cloud testing, definitie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xfrm>
            <a:off x="1427163" y="1500188"/>
            <a:ext cx="6788175" cy="36480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Definities:</a:t>
            </a:r>
            <a:br>
              <a:rPr lang="nl-NL" dirty="0" smtClean="0">
                <a:latin typeface="Arial" charset="0"/>
                <a:cs typeface="Arial" charset="0"/>
              </a:rPr>
            </a:br>
            <a:r>
              <a:rPr lang="nl-NL" dirty="0" smtClean="0"/>
              <a:t>een vorm van software testen, waarbij webapplicaties, gebruikmakend van de </a:t>
            </a:r>
            <a:r>
              <a:rPr lang="nl-NL" dirty="0" err="1" smtClean="0"/>
              <a:t>cloud</a:t>
            </a:r>
            <a:r>
              <a:rPr lang="nl-NL" dirty="0" smtClean="0"/>
              <a:t>, worden ingezet om </a:t>
            </a:r>
            <a:r>
              <a:rPr lang="nl-NL" b="1" dirty="0" smtClean="0"/>
              <a:t>representatieve </a:t>
            </a:r>
            <a:r>
              <a:rPr lang="nl-NL" b="1" dirty="0" err="1" smtClean="0"/>
              <a:t>load</a:t>
            </a:r>
            <a:r>
              <a:rPr lang="nl-NL" dirty="0" smtClean="0"/>
              <a:t> te genereren voor het </a:t>
            </a:r>
            <a:r>
              <a:rPr lang="nl-NL" b="1" dirty="0" smtClean="0"/>
              <a:t>testen van websites</a:t>
            </a:r>
            <a:r>
              <a:rPr lang="nl-NL" dirty="0" smtClean="0"/>
              <a:t>.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nl-NL" dirty="0" smtClean="0"/>
          </a:p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dirty="0" smtClean="0"/>
              <a:t>	Cloud testing allows you to use simulated </a:t>
            </a:r>
            <a:r>
              <a:rPr lang="en-US" b="1" dirty="0" smtClean="0"/>
              <a:t>web traffic</a:t>
            </a:r>
            <a:r>
              <a:rPr lang="en-US" dirty="0" smtClean="0"/>
              <a:t> to ‘load test’ a website or web application with a </a:t>
            </a:r>
            <a:r>
              <a:rPr lang="en-US" b="1" dirty="0" smtClean="0"/>
              <a:t>flexible</a:t>
            </a:r>
            <a:r>
              <a:rPr lang="en-US" dirty="0" smtClean="0"/>
              <a:t>, </a:t>
            </a:r>
            <a:r>
              <a:rPr lang="en-US" b="1" dirty="0" smtClean="0"/>
              <a:t>scalable</a:t>
            </a:r>
            <a:r>
              <a:rPr lang="en-US" dirty="0" smtClean="0"/>
              <a:t> and </a:t>
            </a:r>
            <a:r>
              <a:rPr lang="en-US" b="1" dirty="0" smtClean="0"/>
              <a:t>affordable testing environment</a:t>
            </a:r>
            <a:r>
              <a:rPr lang="en-US" dirty="0" smtClean="0"/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nl-NL" dirty="0" smtClean="0"/>
          </a:p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nl-NL" dirty="0" smtClean="0"/>
          </a:p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nl-NL" dirty="0" smtClean="0"/>
          </a:p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nl-NL" i="1" dirty="0" smtClean="0">
              <a:latin typeface="Arial" charset="0"/>
              <a:cs typeface="Arial" charset="0"/>
            </a:endParaRPr>
          </a:p>
        </p:txBody>
      </p:sp>
      <p:pic>
        <p:nvPicPr>
          <p:cNvPr id="20482" name="Picture 2" descr="http://www.goulmy.com/wp-content/uploads/2011/02/wikipedia_livescri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812354" cy="81235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91680" y="3945026"/>
            <a:ext cx="6624736" cy="1500198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4" name="Picture 4" descr="http://www.bodeknet.co.il/image/users/128882/ftp/my_files/ISTQ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42209"/>
            <a:ext cx="1212553" cy="8869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428750" y="536575"/>
            <a:ext cx="7259638" cy="49212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  <a:cs typeface="Arial" charset="0"/>
              </a:rPr>
              <a:t>Specifieke kenmerken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xfrm>
            <a:off x="1427163" y="1500188"/>
            <a:ext cx="6788175" cy="36480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Cloud als test tool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Genereren van </a:t>
            </a:r>
            <a:r>
              <a:rPr lang="nl-NL" dirty="0" err="1" smtClean="0">
                <a:latin typeface="Arial" charset="0"/>
                <a:cs typeface="Arial" charset="0"/>
              </a:rPr>
              <a:t>load</a:t>
            </a:r>
            <a:r>
              <a:rPr lang="nl-NL" dirty="0" smtClean="0">
                <a:latin typeface="Arial" charset="0"/>
                <a:cs typeface="Arial" charset="0"/>
              </a:rPr>
              <a:t/>
            </a:r>
            <a:br>
              <a:rPr lang="nl-NL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Voordelen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Uniformiteit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Overal benaderbaar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Schaalbaarheid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Tijdelijkheid</a:t>
            </a:r>
            <a:endParaRPr lang="nl-NL" dirty="0" smtClean="0"/>
          </a:p>
          <a:p>
            <a:pPr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nl-NL" i="1" dirty="0" smtClean="0">
              <a:latin typeface="Arial" charset="0"/>
              <a:cs typeface="Arial" charset="0"/>
            </a:endParaRPr>
          </a:p>
        </p:txBody>
      </p:sp>
      <p:pic>
        <p:nvPicPr>
          <p:cNvPr id="18434" name="Picture 2" descr="http://www.universetoday.com/wp-content/uploads/2008/05/volcanoupi1_800x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317807"/>
            <a:ext cx="3995936" cy="25675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1428750" y="536575"/>
            <a:ext cx="7259638" cy="49212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Agenda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1928794" y="1500188"/>
            <a:ext cx="6500858" cy="4714894"/>
          </a:xfrm>
        </p:spPr>
        <p:txBody>
          <a:bodyPr bIns="180000"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Inleiding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Begripsvorming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b="1" dirty="0" smtClean="0">
                <a:latin typeface="Arial" charset="0"/>
                <a:cs typeface="Arial" charset="0"/>
              </a:rPr>
              <a:t>Top 3 </a:t>
            </a:r>
            <a:r>
              <a:rPr lang="nl-NL" b="1" dirty="0" smtClean="0">
                <a:latin typeface="Arial" charset="0"/>
                <a:cs typeface="Arial" charset="0"/>
              </a:rPr>
              <a:t>mogelijkheden</a:t>
            </a:r>
            <a:r>
              <a:rPr lang="en-US" b="1" dirty="0" smtClean="0">
                <a:latin typeface="Arial" charset="0"/>
                <a:cs typeface="Arial" charset="0"/>
              </a:rPr>
              <a:t> Cloud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Performance </a:t>
            </a:r>
            <a:r>
              <a:rPr lang="en-US" dirty="0" err="1" smtClean="0">
                <a:latin typeface="Arial" charset="0"/>
                <a:cs typeface="Arial" charset="0"/>
              </a:rPr>
              <a:t>testen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Testing as a Service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Beheer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Testomgevingen</a:t>
            </a:r>
            <a:r>
              <a:rPr lang="nl-NL" dirty="0" smtClean="0">
                <a:latin typeface="Arial" charset="0"/>
                <a:cs typeface="Arial" charset="0"/>
              </a:rPr>
              <a:t/>
            </a:r>
            <a:br>
              <a:rPr lang="nl-NL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5" descr="competitive sf1-rgb"/>
          <p:cNvPicPr>
            <a:picLocks noChangeAspect="1" noChangeArrowheads="1"/>
          </p:cNvPicPr>
          <p:nvPr/>
        </p:nvPicPr>
        <p:blipFill>
          <a:blip r:embed="rId3" cstate="print"/>
          <a:srcRect l="3529" t="4915" r="392" b="3288"/>
          <a:stretch>
            <a:fillRect/>
          </a:stretch>
        </p:blipFill>
        <p:spPr bwMode="auto">
          <a:xfrm>
            <a:off x="0" y="2852738"/>
            <a:ext cx="18399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Valid_nieuwe_huisstijl.potx">
  <a:themeElements>
    <a:clrScheme name="Valid Colors">
      <a:dk1>
        <a:srgbClr val="3A1D75"/>
      </a:dk1>
      <a:lt1>
        <a:srgbClr val="FFFFFF"/>
      </a:lt1>
      <a:dk2>
        <a:srgbClr val="FFFFFF"/>
      </a:dk2>
      <a:lt2>
        <a:srgbClr val="FFFFFF"/>
      </a:lt2>
      <a:accent1>
        <a:srgbClr val="B5AE00"/>
      </a:accent1>
      <a:accent2>
        <a:srgbClr val="C0BA26"/>
      </a:accent2>
      <a:accent3>
        <a:srgbClr val="CFCA59"/>
      </a:accent3>
      <a:accent4>
        <a:srgbClr val="DEDA8C"/>
      </a:accent4>
      <a:accent5>
        <a:srgbClr val="ECEBBF"/>
      </a:accent5>
      <a:accent6>
        <a:srgbClr val="F4F3D9"/>
      </a:accent6>
      <a:hlink>
        <a:srgbClr val="3A1D75"/>
      </a:hlink>
      <a:folHlink>
        <a:srgbClr val="B5AE00"/>
      </a:folHlink>
    </a:clrScheme>
    <a:fontScheme name="Valid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lid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lid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lid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lid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lid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lid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lid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lid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lid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lid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lid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lid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alid no swoosh">
  <a:themeElements>
    <a:clrScheme name="Valid Colors">
      <a:dk1>
        <a:srgbClr val="3A1D75"/>
      </a:dk1>
      <a:lt1>
        <a:srgbClr val="FFFFFF"/>
      </a:lt1>
      <a:dk2>
        <a:srgbClr val="FFFFFF"/>
      </a:dk2>
      <a:lt2>
        <a:srgbClr val="FFFFFF"/>
      </a:lt2>
      <a:accent1>
        <a:srgbClr val="B5AE00"/>
      </a:accent1>
      <a:accent2>
        <a:srgbClr val="C0BA26"/>
      </a:accent2>
      <a:accent3>
        <a:srgbClr val="CFCA59"/>
      </a:accent3>
      <a:accent4>
        <a:srgbClr val="DEDA8C"/>
      </a:accent4>
      <a:accent5>
        <a:srgbClr val="ECEBBF"/>
      </a:accent5>
      <a:accent6>
        <a:srgbClr val="F4F3D9"/>
      </a:accent6>
      <a:hlink>
        <a:srgbClr val="3A1D75"/>
      </a:hlink>
      <a:folHlink>
        <a:srgbClr val="B5AE00"/>
      </a:folHlink>
    </a:clrScheme>
    <a:fontScheme name="Valid no swoos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lid no swoo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lid no swoo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lid no swoo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lid no swoo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lid no swoo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lid no swoo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lid no swoo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lid no swoo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lid no swoo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lid no swoo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lid no swoo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lid no swoo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5E78601389C4408B76A7683EA5245E" ma:contentTypeVersion="0" ma:contentTypeDescription="Create a new document." ma:contentTypeScope="" ma:versionID="b46126832413ba9cccff0194f654296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41A73F8-256B-4EFD-8728-43D84672FA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81165F0-979F-49C5-B752-205691157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145ECA-C21B-4B7E-B608-7515A9A5BFA1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Presentation_Valid_nieuwe_huisstijl.potx</Template>
  <TotalTime>793</TotalTime>
  <Words>328</Words>
  <Application>Microsoft Office PowerPoint</Application>
  <PresentationFormat>On-screen Show (4:3)</PresentationFormat>
  <Paragraphs>144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Presentation_Valid_nieuwe_huisstijl.potx</vt:lpstr>
      <vt:lpstr>Valid no swoosh</vt:lpstr>
      <vt:lpstr>What’s in the cloud for testing</vt:lpstr>
      <vt:lpstr>Agenda</vt:lpstr>
      <vt:lpstr>Introductie Edwin van Loon</vt:lpstr>
      <vt:lpstr>Introductie Valery Jacobs</vt:lpstr>
      <vt:lpstr>Agenda</vt:lpstr>
      <vt:lpstr>Cloud computing</vt:lpstr>
      <vt:lpstr>Cloud testing, definitie</vt:lpstr>
      <vt:lpstr>Specifieke kenmerken</vt:lpstr>
      <vt:lpstr>Agenda</vt:lpstr>
      <vt:lpstr>Performance testen</vt:lpstr>
      <vt:lpstr>Cloud test tools</vt:lpstr>
      <vt:lpstr>Testing as a Service</vt:lpstr>
      <vt:lpstr>Beheer testomgevingen</vt:lpstr>
      <vt:lpstr>Agenda</vt:lpstr>
      <vt:lpstr>What’s in for testing on the Cloud</vt:lpstr>
      <vt:lpstr>Vragen ?</vt:lpstr>
      <vt:lpstr> </vt:lpstr>
    </vt:vector>
  </TitlesOfParts>
  <Company>Valid B.V.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Expoitatie testen</dc:title>
  <dc:creator>Edwin van Loon</dc:creator>
  <cp:lastModifiedBy>Edwin van Loon</cp:lastModifiedBy>
  <cp:revision>140</cp:revision>
  <dcterms:created xsi:type="dcterms:W3CDTF">2010-03-30T17:35:09Z</dcterms:created>
  <dcterms:modified xsi:type="dcterms:W3CDTF">2011-08-28T09:23:21Z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0x010100BF5E78601389C4408B76A7683EA5245E</vt:lpwstr>
  </property>
</Properties>
</file>