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390" r:id="rId5"/>
    <p:sldId id="415" r:id="rId6"/>
    <p:sldId id="418" r:id="rId7"/>
    <p:sldId id="408" r:id="rId8"/>
    <p:sldId id="416" r:id="rId9"/>
    <p:sldId id="417" r:id="rId10"/>
    <p:sldId id="409" r:id="rId11"/>
    <p:sldId id="410" r:id="rId12"/>
    <p:sldId id="397" r:id="rId13"/>
    <p:sldId id="398" r:id="rId14"/>
    <p:sldId id="394" r:id="rId15"/>
    <p:sldId id="396" r:id="rId16"/>
    <p:sldId id="419" r:id="rId17"/>
    <p:sldId id="395" r:id="rId18"/>
    <p:sldId id="422" r:id="rId19"/>
    <p:sldId id="423" r:id="rId20"/>
    <p:sldId id="424" r:id="rId21"/>
    <p:sldId id="425" r:id="rId22"/>
    <p:sldId id="399" r:id="rId23"/>
    <p:sldId id="414" r:id="rId24"/>
    <p:sldId id="420" r:id="rId25"/>
    <p:sldId id="421" r:id="rId26"/>
    <p:sldId id="413" r:id="rId27"/>
    <p:sldId id="412" r:id="rId28"/>
    <p:sldId id="411" r:id="rId29"/>
  </p:sldIdLst>
  <p:sldSz cx="9144000" cy="6858000" type="screen4x3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0090DE"/>
    <a:srgbClr val="969696"/>
    <a:srgbClr val="BEBEBE"/>
    <a:srgbClr val="B4B4B4"/>
    <a:srgbClr val="9F9F9F"/>
    <a:srgbClr val="C4C4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822" autoAdjust="0"/>
  </p:normalViewPr>
  <p:slideViewPr>
    <p:cSldViewPr>
      <p:cViewPr>
        <p:scale>
          <a:sx n="75" d="100"/>
          <a:sy n="75" d="100"/>
        </p:scale>
        <p:origin x="1382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814" y="-7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>
              <a:defRPr sz="1300"/>
            </a:lvl1pPr>
          </a:lstStyle>
          <a:p>
            <a:fld id="{DC5AFA16-6C8B-4E1D-928C-66DBB0A5BD2B}" type="datetimeFigureOut">
              <a:rPr lang="nl-NL" smtClean="0"/>
              <a:pPr/>
              <a:t>6-10-2020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>
              <a:defRPr sz="1300"/>
            </a:lvl1pPr>
          </a:lstStyle>
          <a:p>
            <a:fld id="{40CAC0E7-6E05-4852-87CD-474A72E8FFE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3108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285"/>
          </a:xfrm>
          <a:prstGeom prst="rect">
            <a:avLst/>
          </a:prstGeom>
        </p:spPr>
        <p:txBody>
          <a:bodyPr vert="horz" lIns="96014" tIns="48007" rIns="96014" bIns="48007" rtlCol="0"/>
          <a:lstStyle>
            <a:lvl1pPr algn="r">
              <a:defRPr sz="1300"/>
            </a:lvl1pPr>
          </a:lstStyle>
          <a:p>
            <a:fld id="{C11CAE95-61C2-4145-BBE8-25F5579B3AAA}" type="datetimeFigureOut">
              <a:rPr lang="nl-NL" smtClean="0"/>
              <a:pPr/>
              <a:t>6-10-2020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14" tIns="48007" rIns="96014" bIns="48007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6014" tIns="48007" rIns="96014" bIns="480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8"/>
            <a:ext cx="2971800" cy="497285"/>
          </a:xfrm>
          <a:prstGeom prst="rect">
            <a:avLst/>
          </a:prstGeom>
        </p:spPr>
        <p:txBody>
          <a:bodyPr vert="horz" lIns="96014" tIns="48007" rIns="96014" bIns="48007" rtlCol="0" anchor="b"/>
          <a:lstStyle>
            <a:lvl1pPr algn="r">
              <a:defRPr sz="1300"/>
            </a:lvl1pPr>
          </a:lstStyle>
          <a:p>
            <a:fld id="{AC3BB581-5F7A-4E3E-8CFD-7519BDFD5BB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584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Zorg dat je de ruimte kent </a:t>
            </a:r>
            <a:r>
              <a:rPr lang="nl-NL" dirty="0" err="1" smtClean="0"/>
              <a:t>enzo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err="1" smtClean="0"/>
              <a:t>Continuous</a:t>
            </a:r>
            <a:r>
              <a:rPr lang="nl-NL" dirty="0" smtClean="0"/>
              <a:t> </a:t>
            </a:r>
            <a:r>
              <a:rPr lang="nl-NL" dirty="0" err="1" smtClean="0"/>
              <a:t>improvement</a:t>
            </a:r>
            <a:r>
              <a:rPr lang="nl-NL" dirty="0" smtClean="0"/>
              <a:t> (team laten groeien)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Rollen duidelijker weergeven op richting (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test / TA /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Ops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/ architect)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 specialis = test generalist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Meer voorbeelden gebruiken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Meer 1 verhaal van maken, niet alleen maar sheets met punten die je op noemt.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Iets meer vernieuwende dingen melden.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Meer interactie toevoegen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Meer plaatjes, bijv. bij de valkuilen.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 vragen tussendoor om mensen er weer bij te halen.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Laat mensen de lichten aan doen, ik wil niet dat de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lunch dip zorgt voor slapers….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 niet te snel, mensen kunnen dat niet processen. Schrijven op een bord helpt, dat is de snelheid waarmee mensen dingen opnemen.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 weinig slides en weinig woorden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 ze de slides moeten lezen, sta dan dicht bij de slides, wijs ze aan.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Geen logo’s, simplificatie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 minimaal puntgrootte 35, als je kleiner nodig hebt, heb je te veel dingen op je slide.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 attributen om de aandacht er bij te houden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 geen laserpointer, want dan zien de menen alleen de achterkant van je hoofd omdat je naar het scherm kijkt.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Zorg voor een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symool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je presentatie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Zorg voor een slogan in je presentatie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Zorg voor een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surpirse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je presentatie. Dus bijv. dat je iets heel makkelijk kan leren door maar 1 ding te begrijpen</a:t>
            </a:r>
          </a:p>
          <a:p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Eindig niet met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bendankt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Vragen, of conclusies </a:t>
            </a:r>
            <a:r>
              <a:rPr lang="nl-NL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oid</a:t>
            </a:r>
            <a:r>
              <a:rPr lang="nl-N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Eindigen met een grap werkt redelijk. Je kunt nog wel vertellen hoe je het ervaren hebt. Dat je het gaaf vond om dit te doen.</a:t>
            </a: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N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87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020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442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2630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920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11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KNP manager,</a:t>
            </a:r>
            <a:r>
              <a:rPr lang="nl-NL" baseline="0" dirty="0" smtClean="0"/>
              <a:t> kom je met een oplossing, of wordt je onderdeel van het probleem.</a:t>
            </a:r>
          </a:p>
          <a:p>
            <a:r>
              <a:rPr lang="nl-NL" baseline="0" dirty="0" smtClean="0"/>
              <a:t>Als je tijd hebt om te klagen, heb je ook tijd om er wat aan te doen.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6111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Geen AI,</a:t>
            </a:r>
            <a:r>
              <a:rPr lang="nl-NL" baseline="0" dirty="0" smtClean="0"/>
              <a:t> dat is een verhaal apart waar ik me hier niet aan waag.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254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BB581-5F7A-4E3E-8CFD-7519BDFD5BBA}" type="slidenum">
              <a:rPr lang="nl-NL" smtClean="0"/>
              <a:pPr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271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45024"/>
            <a:ext cx="9144000" cy="828000"/>
          </a:xfrm>
          <a:prstGeom prst="rect">
            <a:avLst/>
          </a:prstGeom>
          <a:noFill/>
        </p:spPr>
        <p:txBody>
          <a:bodyPr/>
          <a:lstStyle>
            <a:lvl1pPr algn="r">
              <a:defRPr b="1">
                <a:solidFill>
                  <a:srgbClr val="0090DE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144000" cy="6480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aseline="0">
                <a:solidFill>
                  <a:srgbClr val="898989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37312"/>
            <a:ext cx="2133600" cy="365125"/>
          </a:xfrm>
        </p:spPr>
        <p:txBody>
          <a:bodyPr/>
          <a:lstStyle>
            <a:lvl1pPr>
              <a:defRPr sz="1800"/>
            </a:lvl1pPr>
          </a:lstStyle>
          <a:p>
            <a:fld id="{3E0DB645-387E-4E27-8170-BDB17BC17BC1}" type="datetime4">
              <a:rPr lang="nl-NL" smtClean="0"/>
              <a:pPr/>
              <a:t>6 oktober 2020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803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73600"/>
            <a:ext cx="7355160" cy="1144800"/>
          </a:xfrm>
          <a:prstGeom prst="rect">
            <a:avLst/>
          </a:prstGeom>
        </p:spPr>
        <p:txBody>
          <a:bodyPr anchor="ctr"/>
          <a:lstStyle>
            <a:lvl1pPr algn="l">
              <a:defRPr b="1" i="0" baseline="0">
                <a:solidFill>
                  <a:srgbClr val="0090DE"/>
                </a:solidFill>
                <a:latin typeface="Trebuchet MS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31640" y="1602000"/>
            <a:ext cx="7355160" cy="4347280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>
                <a:solidFill>
                  <a:srgbClr val="0090DE"/>
                </a:solidFill>
                <a:latin typeface="Trebuchet MS" pitchFamily="34" charset="0"/>
              </a:defRPr>
            </a:lvl1pPr>
            <a:lvl2pPr>
              <a:defRPr>
                <a:solidFill>
                  <a:srgbClr val="737373"/>
                </a:solidFill>
                <a:latin typeface="Trebuchet MS" pitchFamily="34" charset="0"/>
              </a:defRPr>
            </a:lvl2pPr>
            <a:lvl3pPr>
              <a:defRPr>
                <a:solidFill>
                  <a:srgbClr val="9F9F9F"/>
                </a:solidFill>
                <a:latin typeface="Trebuchet MS" pitchFamily="34" charset="0"/>
              </a:defRPr>
            </a:lvl3pPr>
            <a:lvl4pPr>
              <a:defRPr>
                <a:solidFill>
                  <a:srgbClr val="9F9F9F"/>
                </a:solidFill>
                <a:latin typeface="Trebuchet MS" pitchFamily="34" charset="0"/>
              </a:defRPr>
            </a:lvl4pPr>
            <a:lvl5pPr>
              <a:defRPr>
                <a:solidFill>
                  <a:srgbClr val="9F9F9F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pic>
        <p:nvPicPr>
          <p:cNvPr id="6" name="Picture 4" descr="C:\Users\Andries\Documents\My Work\My Newspark\Designs\Pictures\iStock_000009366824Large[1]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55" r="66148"/>
          <a:stretch/>
        </p:blipFill>
        <p:spPr bwMode="auto">
          <a:xfrm>
            <a:off x="0" y="-27384"/>
            <a:ext cx="923231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ndries\Documents\My Work\My Newspark\Designs\Logo\Newspark_logo_transpara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66" y="6165304"/>
            <a:ext cx="2307730" cy="5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72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Andries\Documents\My Work\My Newspark\Designs\Pictures\iStock_000009366824Large[1]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8" t="10458"/>
          <a:stretch/>
        </p:blipFill>
        <p:spPr bwMode="auto">
          <a:xfrm>
            <a:off x="0" y="-99392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3731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AAB3-3DC2-4D3C-B60C-10D8AFDCD3CC}" type="datetime4">
              <a:rPr lang="nl-NL" smtClean="0"/>
              <a:pPr/>
              <a:t>6 oktober 2020</a:t>
            </a:fld>
            <a:endParaRPr lang="nl-NL" dirty="0"/>
          </a:p>
        </p:txBody>
      </p:sp>
      <p:sp>
        <p:nvSpPr>
          <p:cNvPr id="11" name="Rectangle 10"/>
          <p:cNvSpPr/>
          <p:nvPr/>
        </p:nvSpPr>
        <p:spPr>
          <a:xfrm>
            <a:off x="0" y="3600400"/>
            <a:ext cx="9144000" cy="1628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3" descr="C:\Users\Andries\Documents\My Work\My Newspark\Designs\Logo\Newspark_logo_transpara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165304"/>
            <a:ext cx="2307730" cy="5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50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3600"/>
            <a:ext cx="7355160" cy="2579336"/>
          </a:xfrm>
        </p:spPr>
        <p:txBody>
          <a:bodyPr/>
          <a:lstStyle/>
          <a:p>
            <a:r>
              <a:rPr lang="nl-NL" dirty="0" smtClean="0"/>
              <a:t>We willen geen test automatiseerders, </a:t>
            </a:r>
            <a:br>
              <a:rPr lang="nl-NL" dirty="0" smtClean="0"/>
            </a:br>
            <a:r>
              <a:rPr lang="nl-NL" dirty="0" smtClean="0"/>
              <a:t>maar test specialisten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1115616" y="4869160"/>
            <a:ext cx="7355160" cy="257933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2800" dirty="0" smtClean="0">
                <a:solidFill>
                  <a:schemeClr val="tx1"/>
                </a:solidFill>
              </a:rPr>
              <a:t>Menno Pot, 7-10-2020, </a:t>
            </a:r>
            <a:br>
              <a:rPr lang="nl-NL" sz="2800" dirty="0" smtClean="0">
                <a:solidFill>
                  <a:schemeClr val="tx1"/>
                </a:solidFill>
              </a:rPr>
            </a:br>
            <a:r>
              <a:rPr lang="nl-NL" sz="2800" dirty="0" err="1" smtClean="0">
                <a:solidFill>
                  <a:schemeClr val="tx1"/>
                </a:solidFill>
              </a:rPr>
              <a:t>Testnet</a:t>
            </a:r>
            <a:r>
              <a:rPr lang="nl-NL" sz="2800" dirty="0" smtClean="0">
                <a:solidFill>
                  <a:schemeClr val="tx1"/>
                </a:solidFill>
              </a:rPr>
              <a:t> </a:t>
            </a:r>
            <a:r>
              <a:rPr lang="nl-NL" sz="2800" dirty="0" err="1" smtClean="0">
                <a:solidFill>
                  <a:schemeClr val="tx1"/>
                </a:solidFill>
              </a:rPr>
              <a:t>najaarsevent</a:t>
            </a:r>
            <a:endParaRPr lang="nl-NL" sz="2800" dirty="0" smtClean="0">
              <a:solidFill>
                <a:schemeClr val="tx1"/>
              </a:solidFill>
            </a:endParaRPr>
          </a:p>
          <a:p>
            <a:r>
              <a:rPr lang="nl-NL" sz="2800" dirty="0" smtClean="0">
                <a:solidFill>
                  <a:schemeClr val="tx1"/>
                </a:solidFill>
              </a:rPr>
              <a:t>ahaslides.com/124816</a:t>
            </a:r>
            <a:endParaRPr lang="nl-NL" sz="2800" dirty="0">
              <a:solidFill>
                <a:schemeClr val="tx1"/>
              </a:solidFill>
            </a:endParaRPr>
          </a:p>
        </p:txBody>
      </p:sp>
      <p:sp>
        <p:nvSpPr>
          <p:cNvPr id="21" name="Ovaal 20"/>
          <p:cNvSpPr/>
          <p:nvPr/>
        </p:nvSpPr>
        <p:spPr>
          <a:xfrm>
            <a:off x="5898081" y="4702846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22" name="Ovaal 21"/>
          <p:cNvSpPr/>
          <p:nvPr/>
        </p:nvSpPr>
        <p:spPr>
          <a:xfrm>
            <a:off x="7900882" y="4389474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23" name="Ovaal 22"/>
          <p:cNvSpPr/>
          <p:nvPr/>
        </p:nvSpPr>
        <p:spPr>
          <a:xfrm>
            <a:off x="6732240" y="3921552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24" name="Ovaal 23"/>
          <p:cNvSpPr/>
          <p:nvPr/>
        </p:nvSpPr>
        <p:spPr>
          <a:xfrm>
            <a:off x="6506634" y="5612924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25" name="Ovaal 24"/>
          <p:cNvSpPr/>
          <p:nvPr/>
        </p:nvSpPr>
        <p:spPr>
          <a:xfrm>
            <a:off x="7837610" y="5461875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26" name="Ovaal 25"/>
          <p:cNvSpPr/>
          <p:nvPr/>
        </p:nvSpPr>
        <p:spPr>
          <a:xfrm>
            <a:off x="7046694" y="4816704"/>
            <a:ext cx="432048" cy="42723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</a:t>
            </a:r>
            <a:endParaRPr lang="nl-NL" dirty="0"/>
          </a:p>
        </p:txBody>
      </p:sp>
      <p:cxnSp>
        <p:nvCxnSpPr>
          <p:cNvPr id="27" name="Rechte verbindingslijn 26"/>
          <p:cNvCxnSpPr>
            <a:stCxn id="26" idx="4"/>
            <a:endCxn id="25" idx="1"/>
          </p:cNvCxnSpPr>
          <p:nvPr/>
        </p:nvCxnSpPr>
        <p:spPr>
          <a:xfrm>
            <a:off x="7262718" y="5243934"/>
            <a:ext cx="638164" cy="28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27"/>
          <p:cNvCxnSpPr>
            <a:stCxn id="24" idx="6"/>
            <a:endCxn id="25" idx="3"/>
          </p:cNvCxnSpPr>
          <p:nvPr/>
        </p:nvCxnSpPr>
        <p:spPr>
          <a:xfrm>
            <a:off x="6938682" y="5826539"/>
            <a:ext cx="9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>
            <a:stCxn id="25" idx="0"/>
            <a:endCxn id="22" idx="4"/>
          </p:cNvCxnSpPr>
          <p:nvPr/>
        </p:nvCxnSpPr>
        <p:spPr>
          <a:xfrm flipV="1">
            <a:off x="8053634" y="4816704"/>
            <a:ext cx="63272" cy="64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29"/>
          <p:cNvCxnSpPr>
            <a:stCxn id="26" idx="5"/>
            <a:endCxn id="22" idx="3"/>
          </p:cNvCxnSpPr>
          <p:nvPr/>
        </p:nvCxnSpPr>
        <p:spPr>
          <a:xfrm flipV="1">
            <a:off x="7415470" y="4754138"/>
            <a:ext cx="548684" cy="427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>
            <a:stCxn id="26" idx="0"/>
            <a:endCxn id="21" idx="5"/>
          </p:cNvCxnSpPr>
          <p:nvPr/>
        </p:nvCxnSpPr>
        <p:spPr>
          <a:xfrm flipH="1">
            <a:off x="6266857" y="4816704"/>
            <a:ext cx="995861" cy="25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stCxn id="26" idx="2"/>
            <a:endCxn id="24" idx="7"/>
          </p:cNvCxnSpPr>
          <p:nvPr/>
        </p:nvCxnSpPr>
        <p:spPr>
          <a:xfrm flipH="1">
            <a:off x="6875410" y="5030319"/>
            <a:ext cx="171284" cy="64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>
            <a:stCxn id="24" idx="1"/>
            <a:endCxn id="21" idx="4"/>
          </p:cNvCxnSpPr>
          <p:nvPr/>
        </p:nvCxnSpPr>
        <p:spPr>
          <a:xfrm flipH="1" flipV="1">
            <a:off x="6114105" y="5130076"/>
            <a:ext cx="455801" cy="54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33"/>
          <p:cNvCxnSpPr>
            <a:stCxn id="22" idx="1"/>
            <a:endCxn id="23" idx="6"/>
          </p:cNvCxnSpPr>
          <p:nvPr/>
        </p:nvCxnSpPr>
        <p:spPr>
          <a:xfrm flipH="1" flipV="1">
            <a:off x="7164288" y="4135167"/>
            <a:ext cx="799866" cy="316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stCxn id="23" idx="3"/>
            <a:endCxn id="21" idx="7"/>
          </p:cNvCxnSpPr>
          <p:nvPr/>
        </p:nvCxnSpPr>
        <p:spPr>
          <a:xfrm flipH="1">
            <a:off x="6266857" y="4286216"/>
            <a:ext cx="528655" cy="47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>
            <a:stCxn id="23" idx="4"/>
            <a:endCxn id="26" idx="7"/>
          </p:cNvCxnSpPr>
          <p:nvPr/>
        </p:nvCxnSpPr>
        <p:spPr>
          <a:xfrm>
            <a:off x="6948264" y="4348782"/>
            <a:ext cx="467206" cy="53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1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Multidisciplinair team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331640" y="2250072"/>
            <a:ext cx="7355160" cy="45884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Teamlid != alles kunnen</a:t>
            </a:r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331640" y="1589628"/>
            <a:ext cx="7355160" cy="4588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Team == alles kunnen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331640" y="2970152"/>
            <a:ext cx="7355160" cy="4588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Voorkom </a:t>
            </a:r>
            <a:r>
              <a:rPr lang="nl-NL" dirty="0" err="1" smtClean="0"/>
              <a:t>SPOF’s</a:t>
            </a:r>
            <a:endParaRPr lang="nl-NL" dirty="0" smtClean="0"/>
          </a:p>
        </p:txBody>
      </p:sp>
      <p:pic>
        <p:nvPicPr>
          <p:cNvPr id="4098" name="Picture 2" descr="T-Shaped professional - Wat maakt je een T-shaped profess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17032"/>
            <a:ext cx="3096344" cy="305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4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Test </a:t>
            </a:r>
            <a:r>
              <a:rPr lang="nl-NL" dirty="0" smtClean="0"/>
              <a:t>visie</a:t>
            </a:r>
            <a:r>
              <a:rPr lang="nl-NL" dirty="0" smtClean="0"/>
              <a:t>: </a:t>
            </a:r>
            <a:r>
              <a:rPr lang="nl-NL" dirty="0"/>
              <a:t>W</a:t>
            </a:r>
            <a:r>
              <a:rPr lang="nl-NL" baseline="-25000" dirty="0"/>
              <a:t>5</a:t>
            </a:r>
            <a:r>
              <a:rPr lang="nl-NL" dirty="0"/>
              <a:t>H</a:t>
            </a:r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331640" y="1772816"/>
            <a:ext cx="7355160" cy="4276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Wat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330625" y="2315851"/>
            <a:ext cx="7355160" cy="4650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Waarom</a:t>
            </a:r>
          </a:p>
        </p:txBody>
      </p: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1330625" y="2927138"/>
            <a:ext cx="7355160" cy="4298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Wie</a:t>
            </a:r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1330625" y="3537820"/>
            <a:ext cx="7355160" cy="4672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Waar</a:t>
            </a:r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1330625" y="4150669"/>
            <a:ext cx="7355160" cy="502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Wanneer</a:t>
            </a:r>
          </a:p>
        </p:txBody>
      </p:sp>
      <p:sp>
        <p:nvSpPr>
          <p:cNvPr id="11" name="Tijdelijke aanduiding voor tekst 2"/>
          <p:cNvSpPr txBox="1">
            <a:spLocks/>
          </p:cNvSpPr>
          <p:nvPr/>
        </p:nvSpPr>
        <p:spPr>
          <a:xfrm>
            <a:off x="1330625" y="4738237"/>
            <a:ext cx="7355160" cy="4601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Hoe</a:t>
            </a:r>
          </a:p>
        </p:txBody>
      </p:sp>
      <p:sp>
        <p:nvSpPr>
          <p:cNvPr id="3" name="Ovaal 2"/>
          <p:cNvSpPr/>
          <p:nvPr/>
        </p:nvSpPr>
        <p:spPr>
          <a:xfrm>
            <a:off x="5898081" y="4702846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7900882" y="4389474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3" name="Ovaal 12"/>
          <p:cNvSpPr/>
          <p:nvPr/>
        </p:nvSpPr>
        <p:spPr>
          <a:xfrm>
            <a:off x="6732240" y="3921552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6506634" y="5612924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5" name="Ovaal 14"/>
          <p:cNvSpPr/>
          <p:nvPr/>
        </p:nvSpPr>
        <p:spPr>
          <a:xfrm>
            <a:off x="7837610" y="5461875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6" name="Ovaal 15"/>
          <p:cNvSpPr/>
          <p:nvPr/>
        </p:nvSpPr>
        <p:spPr>
          <a:xfrm>
            <a:off x="7046694" y="4816704"/>
            <a:ext cx="432048" cy="42723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</a:t>
            </a:r>
            <a:endParaRPr lang="nl-NL" dirty="0"/>
          </a:p>
        </p:txBody>
      </p:sp>
      <p:cxnSp>
        <p:nvCxnSpPr>
          <p:cNvPr id="17" name="Rechte verbindingslijn 16"/>
          <p:cNvCxnSpPr>
            <a:stCxn id="16" idx="4"/>
            <a:endCxn id="15" idx="1"/>
          </p:cNvCxnSpPr>
          <p:nvPr/>
        </p:nvCxnSpPr>
        <p:spPr>
          <a:xfrm>
            <a:off x="7262718" y="5243934"/>
            <a:ext cx="638164" cy="28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stCxn id="14" idx="6"/>
            <a:endCxn id="15" idx="3"/>
          </p:cNvCxnSpPr>
          <p:nvPr/>
        </p:nvCxnSpPr>
        <p:spPr>
          <a:xfrm>
            <a:off x="6938682" y="5826539"/>
            <a:ext cx="9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15" idx="0"/>
            <a:endCxn id="12" idx="4"/>
          </p:cNvCxnSpPr>
          <p:nvPr/>
        </p:nvCxnSpPr>
        <p:spPr>
          <a:xfrm flipV="1">
            <a:off x="8053634" y="4816704"/>
            <a:ext cx="63272" cy="64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16" idx="5"/>
            <a:endCxn id="12" idx="3"/>
          </p:cNvCxnSpPr>
          <p:nvPr/>
        </p:nvCxnSpPr>
        <p:spPr>
          <a:xfrm flipV="1">
            <a:off x="7415470" y="4754138"/>
            <a:ext cx="548684" cy="427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6" idx="0"/>
            <a:endCxn id="3" idx="5"/>
          </p:cNvCxnSpPr>
          <p:nvPr/>
        </p:nvCxnSpPr>
        <p:spPr>
          <a:xfrm flipH="1">
            <a:off x="6266857" y="4816704"/>
            <a:ext cx="995861" cy="25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16" idx="2"/>
            <a:endCxn id="14" idx="7"/>
          </p:cNvCxnSpPr>
          <p:nvPr/>
        </p:nvCxnSpPr>
        <p:spPr>
          <a:xfrm flipH="1">
            <a:off x="6875410" y="5030319"/>
            <a:ext cx="171284" cy="64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>
            <a:stCxn id="14" idx="1"/>
            <a:endCxn id="3" idx="4"/>
          </p:cNvCxnSpPr>
          <p:nvPr/>
        </p:nvCxnSpPr>
        <p:spPr>
          <a:xfrm flipH="1" flipV="1">
            <a:off x="6114105" y="5130076"/>
            <a:ext cx="455801" cy="54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>
            <a:stCxn id="12" idx="1"/>
            <a:endCxn id="13" idx="6"/>
          </p:cNvCxnSpPr>
          <p:nvPr/>
        </p:nvCxnSpPr>
        <p:spPr>
          <a:xfrm flipH="1" flipV="1">
            <a:off x="7164288" y="4135167"/>
            <a:ext cx="799866" cy="316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>
            <a:stCxn id="13" idx="3"/>
            <a:endCxn id="3" idx="7"/>
          </p:cNvCxnSpPr>
          <p:nvPr/>
        </p:nvCxnSpPr>
        <p:spPr>
          <a:xfrm flipH="1">
            <a:off x="6266857" y="4286216"/>
            <a:ext cx="528655" cy="47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>
            <a:stCxn id="13" idx="4"/>
            <a:endCxn id="16" idx="7"/>
          </p:cNvCxnSpPr>
          <p:nvPr/>
        </p:nvCxnSpPr>
        <p:spPr>
          <a:xfrm>
            <a:off x="6948264" y="4348782"/>
            <a:ext cx="467206" cy="53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2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ijscholing Psychologische valkuilen / op 11-03-2020 - LIVP.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9188"/>
            <a:ext cx="7323724" cy="48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fgeronde rechthoek 17"/>
          <p:cNvSpPr/>
          <p:nvPr/>
        </p:nvSpPr>
        <p:spPr>
          <a:xfrm>
            <a:off x="1547664" y="1199188"/>
            <a:ext cx="7539748" cy="460607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3600"/>
            <a:ext cx="7812360" cy="1144800"/>
          </a:xfrm>
        </p:spPr>
        <p:txBody>
          <a:bodyPr/>
          <a:lstStyle/>
          <a:p>
            <a:r>
              <a:rPr lang="nl-NL" dirty="0" smtClean="0"/>
              <a:t>Een selectie van TA valkuilen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187624" y="1411220"/>
            <a:ext cx="7355160" cy="53085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Te veel TA</a:t>
            </a:r>
            <a:endParaRPr lang="nl-NL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5724128" y="1410691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Geen testdoel</a:t>
            </a:r>
            <a:endParaRPr lang="nl-NL" dirty="0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190666" y="2060848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Onduidelijke </a:t>
            </a:r>
            <a:r>
              <a:rPr lang="nl-NL" dirty="0" err="1" smtClean="0"/>
              <a:t>logging</a:t>
            </a:r>
            <a:endParaRPr lang="nl-NL" dirty="0"/>
          </a:p>
        </p:txBody>
      </p: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5724128" y="2132856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Draait amper</a:t>
            </a:r>
            <a:endParaRPr lang="nl-NL" dirty="0"/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1187624" y="2780928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Resultaatopslag</a:t>
            </a:r>
            <a:endParaRPr lang="nl-NL" dirty="0"/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5724128" y="2780928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err="1" smtClean="0"/>
              <a:t>Flaky</a:t>
            </a:r>
            <a:r>
              <a:rPr lang="nl-NL" dirty="0" smtClean="0"/>
              <a:t> testen</a:t>
            </a:r>
            <a:endParaRPr lang="nl-NL" dirty="0"/>
          </a:p>
        </p:txBody>
      </p:sp>
      <p:sp>
        <p:nvSpPr>
          <p:cNvPr id="9" name="Tijdelijke aanduiding voor tekst 2"/>
          <p:cNvSpPr txBox="1">
            <a:spLocks/>
          </p:cNvSpPr>
          <p:nvPr/>
        </p:nvSpPr>
        <p:spPr>
          <a:xfrm>
            <a:off x="1187624" y="3501008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Preconditie</a:t>
            </a:r>
            <a:endParaRPr lang="nl-NL" dirty="0"/>
          </a:p>
        </p:txBody>
      </p:sp>
      <p:sp>
        <p:nvSpPr>
          <p:cNvPr id="10" name="Tijdelijke aanduiding voor tekst 2"/>
          <p:cNvSpPr txBox="1">
            <a:spLocks/>
          </p:cNvSpPr>
          <p:nvPr/>
        </p:nvSpPr>
        <p:spPr>
          <a:xfrm>
            <a:off x="5724128" y="3501008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Niet opgelost</a:t>
            </a:r>
            <a:endParaRPr lang="nl-NL" dirty="0"/>
          </a:p>
        </p:txBody>
      </p:sp>
      <p:sp>
        <p:nvSpPr>
          <p:cNvPr id="11" name="Tijdelijke aanduiding voor tekst 2"/>
          <p:cNvSpPr txBox="1">
            <a:spLocks/>
          </p:cNvSpPr>
          <p:nvPr/>
        </p:nvSpPr>
        <p:spPr>
          <a:xfrm>
            <a:off x="1187624" y="4149080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Testomgeving</a:t>
            </a:r>
            <a:endParaRPr lang="nl-NL" dirty="0"/>
          </a:p>
        </p:txBody>
      </p:sp>
      <p:sp>
        <p:nvSpPr>
          <p:cNvPr id="12" name="Tijdelijke aanduiding voor tekst 2"/>
          <p:cNvSpPr txBox="1">
            <a:spLocks/>
          </p:cNvSpPr>
          <p:nvPr/>
        </p:nvSpPr>
        <p:spPr>
          <a:xfrm>
            <a:off x="5724128" y="4149080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Test te veel</a:t>
            </a:r>
            <a:endParaRPr lang="nl-NL" dirty="0"/>
          </a:p>
        </p:txBody>
      </p:sp>
      <p:sp>
        <p:nvSpPr>
          <p:cNvPr id="14" name="Tijdelijke aanduiding voor tekst 2"/>
          <p:cNvSpPr txBox="1">
            <a:spLocks/>
          </p:cNvSpPr>
          <p:nvPr/>
        </p:nvSpPr>
        <p:spPr>
          <a:xfrm>
            <a:off x="1187624" y="4797152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Wat wel/niet</a:t>
            </a:r>
            <a:endParaRPr lang="nl-NL" dirty="0"/>
          </a:p>
        </p:txBody>
      </p:sp>
      <p:sp>
        <p:nvSpPr>
          <p:cNvPr id="15" name="Tijdelijke aanduiding voor tekst 2"/>
          <p:cNvSpPr txBox="1">
            <a:spLocks/>
          </p:cNvSpPr>
          <p:nvPr/>
        </p:nvSpPr>
        <p:spPr>
          <a:xfrm>
            <a:off x="5724128" y="4797152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TA!&gt;Software</a:t>
            </a:r>
            <a:endParaRPr lang="nl-NL" dirty="0"/>
          </a:p>
        </p:txBody>
      </p:sp>
      <p:sp>
        <p:nvSpPr>
          <p:cNvPr id="16" name="Tijdelijke aanduiding voor tekst 2"/>
          <p:cNvSpPr txBox="1">
            <a:spLocks/>
          </p:cNvSpPr>
          <p:nvPr/>
        </p:nvSpPr>
        <p:spPr>
          <a:xfrm>
            <a:off x="1187624" y="5490432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Kennis is weg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29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Welke valkuil mis jij nog?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tx1"/>
                </a:solidFill>
              </a:rPr>
              <a:t>ahaslides.com/124816</a:t>
            </a:r>
            <a:endParaRPr lang="nl-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7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fgeronde rechthoek 26"/>
          <p:cNvSpPr/>
          <p:nvPr/>
        </p:nvSpPr>
        <p:spPr>
          <a:xfrm>
            <a:off x="-252536" y="-642840"/>
            <a:ext cx="9324528" cy="84181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7956376" cy="1144800"/>
          </a:xfrm>
        </p:spPr>
        <p:txBody>
          <a:bodyPr/>
          <a:lstStyle/>
          <a:p>
            <a:r>
              <a:rPr lang="nl-NL" dirty="0" smtClean="0"/>
              <a:t>Taken in een team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7111094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Coderen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4590356" y="263691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Reviewen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2555776" y="1847033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Refinement</a:t>
            </a: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2555776" y="34201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Verduidelijking halen PO/SA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7111094" y="5805264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CI/CD opzetten</a:t>
            </a:r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>
            <a:off x="4590356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Landschap inregelen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4590356" y="1844824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Ideeën voor verbetering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21551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</a:t>
            </a:r>
            <a:r>
              <a:rPr lang="nl-NL" dirty="0" err="1" smtClean="0"/>
              <a:t>framework</a:t>
            </a:r>
            <a:r>
              <a:rPr lang="nl-NL" dirty="0" smtClean="0"/>
              <a:t> opzetten</a:t>
            </a:r>
            <a:endParaRPr lang="nl-NL" dirty="0"/>
          </a:p>
        </p:txBody>
      </p:sp>
      <p:sp>
        <p:nvSpPr>
          <p:cNvPr id="14" name="Afgeronde rechthoek 13"/>
          <p:cNvSpPr/>
          <p:nvPr/>
        </p:nvSpPr>
        <p:spPr>
          <a:xfrm>
            <a:off x="224644" y="34201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resultaten analyse/debug</a:t>
            </a:r>
            <a:endParaRPr lang="nl-NL" dirty="0"/>
          </a:p>
        </p:txBody>
      </p:sp>
      <p:sp>
        <p:nvSpPr>
          <p:cNvPr id="15" name="Afgeronde rechthoek 14"/>
          <p:cNvSpPr/>
          <p:nvPr/>
        </p:nvSpPr>
        <p:spPr>
          <a:xfrm>
            <a:off x="224644" y="580589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Streng blijven</a:t>
            </a:r>
            <a:endParaRPr lang="nl-NL" dirty="0"/>
          </a:p>
        </p:txBody>
      </p:sp>
      <p:sp>
        <p:nvSpPr>
          <p:cNvPr id="16" name="Afgeronde rechthoek 15"/>
          <p:cNvSpPr/>
          <p:nvPr/>
        </p:nvSpPr>
        <p:spPr>
          <a:xfrm>
            <a:off x="2557332" y="580589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Debug met klant</a:t>
            </a:r>
            <a:endParaRPr lang="nl-NL" dirty="0"/>
          </a:p>
        </p:txBody>
      </p:sp>
      <p:sp>
        <p:nvSpPr>
          <p:cNvPr id="17" name="Afgeronde rechthoek 16"/>
          <p:cNvSpPr/>
          <p:nvPr/>
        </p:nvSpPr>
        <p:spPr>
          <a:xfrm>
            <a:off x="4590356" y="5805264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Productie releases</a:t>
            </a:r>
            <a:endParaRPr lang="nl-NL" dirty="0"/>
          </a:p>
        </p:txBody>
      </p:sp>
      <p:sp>
        <p:nvSpPr>
          <p:cNvPr id="18" name="Afgeronde rechthoek 17"/>
          <p:cNvSpPr/>
          <p:nvPr/>
        </p:nvSpPr>
        <p:spPr>
          <a:xfrm>
            <a:off x="7111094" y="1844824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Unit testen</a:t>
            </a:r>
            <a:endParaRPr lang="nl-NL" dirty="0"/>
          </a:p>
        </p:txBody>
      </p:sp>
      <p:sp>
        <p:nvSpPr>
          <p:cNvPr id="19" name="Afgeronde rechthoek 18"/>
          <p:cNvSpPr/>
          <p:nvPr/>
        </p:nvSpPr>
        <p:spPr>
          <a:xfrm>
            <a:off x="459035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Component testen</a:t>
            </a:r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224644" y="4232781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Manuele systeemtest</a:t>
            </a:r>
            <a:endParaRPr lang="nl-NL" dirty="0"/>
          </a:p>
        </p:txBody>
      </p:sp>
      <p:sp>
        <p:nvSpPr>
          <p:cNvPr id="21" name="Afgeronde rechthoek 20"/>
          <p:cNvSpPr/>
          <p:nvPr/>
        </p:nvSpPr>
        <p:spPr>
          <a:xfrm>
            <a:off x="215516" y="1847033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systeemtest</a:t>
            </a:r>
            <a:endParaRPr lang="nl-NL" dirty="0"/>
          </a:p>
        </p:txBody>
      </p:sp>
      <p:sp>
        <p:nvSpPr>
          <p:cNvPr id="22" name="Afgeronde rechthoek 21"/>
          <p:cNvSpPr/>
          <p:nvPr/>
        </p:nvSpPr>
        <p:spPr>
          <a:xfrm>
            <a:off x="255577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Kennis borging / training</a:t>
            </a:r>
            <a:endParaRPr lang="nl-NL" dirty="0"/>
          </a:p>
        </p:txBody>
      </p:sp>
      <p:sp>
        <p:nvSpPr>
          <p:cNvPr id="23" name="Afgeronde rechthoek 22"/>
          <p:cNvSpPr/>
          <p:nvPr/>
        </p:nvSpPr>
        <p:spPr>
          <a:xfrm>
            <a:off x="7111094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Monitoring inregelen</a:t>
            </a:r>
            <a:endParaRPr lang="nl-NL" dirty="0"/>
          </a:p>
        </p:txBody>
      </p:sp>
      <p:sp>
        <p:nvSpPr>
          <p:cNvPr id="24" name="Afgeronde rechthoek 23"/>
          <p:cNvSpPr/>
          <p:nvPr/>
        </p:nvSpPr>
        <p:spPr>
          <a:xfrm>
            <a:off x="2555776" y="263691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 change</a:t>
            </a:r>
            <a:br>
              <a:rPr lang="nl-NL" dirty="0" smtClean="0"/>
            </a:br>
            <a:r>
              <a:rPr lang="nl-NL" dirty="0" smtClean="0"/>
              <a:t>-&gt; Test change</a:t>
            </a:r>
            <a:endParaRPr lang="nl-NL" dirty="0"/>
          </a:p>
        </p:txBody>
      </p:sp>
      <p:sp>
        <p:nvSpPr>
          <p:cNvPr id="25" name="Afgeronde rechthoek 24"/>
          <p:cNvSpPr/>
          <p:nvPr/>
        </p:nvSpPr>
        <p:spPr>
          <a:xfrm>
            <a:off x="7111094" y="341396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Architectuur visie</a:t>
            </a:r>
            <a:endParaRPr lang="nl-NL" dirty="0"/>
          </a:p>
        </p:txBody>
      </p:sp>
      <p:sp>
        <p:nvSpPr>
          <p:cNvPr id="26" name="Afgeronde rechthoek 25"/>
          <p:cNvSpPr/>
          <p:nvPr/>
        </p:nvSpPr>
        <p:spPr>
          <a:xfrm>
            <a:off x="224644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Denk als de klant</a:t>
            </a:r>
            <a:endParaRPr lang="nl-NL" dirty="0"/>
          </a:p>
        </p:txBody>
      </p:sp>
      <p:sp>
        <p:nvSpPr>
          <p:cNvPr id="28" name="Afgeronde rechthoek 27"/>
          <p:cNvSpPr/>
          <p:nvPr/>
        </p:nvSpPr>
        <p:spPr>
          <a:xfrm>
            <a:off x="214053" y="263691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Testen opstellen</a:t>
            </a:r>
            <a:endParaRPr lang="nl-NL" dirty="0"/>
          </a:p>
        </p:txBody>
      </p:sp>
      <p:sp>
        <p:nvSpPr>
          <p:cNvPr id="29" name="Afgeronde rechthoek 28"/>
          <p:cNvSpPr/>
          <p:nvPr/>
        </p:nvSpPr>
        <p:spPr>
          <a:xfrm>
            <a:off x="4590356" y="3421683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Samenwerken/communiceren</a:t>
            </a:r>
            <a:endParaRPr lang="nl-NL" dirty="0"/>
          </a:p>
        </p:txBody>
      </p:sp>
      <p:sp>
        <p:nvSpPr>
          <p:cNvPr id="30" name="Afgeronde rechthoek 29"/>
          <p:cNvSpPr/>
          <p:nvPr/>
        </p:nvSpPr>
        <p:spPr>
          <a:xfrm>
            <a:off x="2555776" y="4232781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Security testen</a:t>
            </a:r>
            <a:endParaRPr lang="nl-NL" dirty="0"/>
          </a:p>
        </p:txBody>
      </p:sp>
      <p:sp>
        <p:nvSpPr>
          <p:cNvPr id="31" name="Afgeronde rechthoek 30"/>
          <p:cNvSpPr/>
          <p:nvPr/>
        </p:nvSpPr>
        <p:spPr>
          <a:xfrm>
            <a:off x="2555776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Performance testen</a:t>
            </a:r>
            <a:endParaRPr lang="nl-NL" dirty="0"/>
          </a:p>
        </p:txBody>
      </p:sp>
      <p:sp>
        <p:nvSpPr>
          <p:cNvPr id="32" name="Afgeronde rechthoek 31"/>
          <p:cNvSpPr/>
          <p:nvPr/>
        </p:nvSpPr>
        <p:spPr>
          <a:xfrm>
            <a:off x="4590356" y="4232781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Positieve inzet</a:t>
            </a:r>
            <a:endParaRPr lang="nl-NL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-11744" y="545323"/>
            <a:ext cx="8976232" cy="5040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2400" dirty="0" smtClean="0">
                <a:solidFill>
                  <a:schemeClr val="tx1"/>
                </a:solidFill>
              </a:rPr>
              <a:t>TA				Team				</a:t>
            </a:r>
            <a:r>
              <a:rPr lang="nl-NL" sz="2400" dirty="0" err="1" smtClean="0">
                <a:solidFill>
                  <a:schemeClr val="tx1"/>
                </a:solidFill>
              </a:rPr>
              <a:t>Dev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224644" y="6381328"/>
            <a:ext cx="8976232" cy="5040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Tester				           </a:t>
            </a:r>
            <a:r>
              <a:rPr lang="nl-NL" sz="2400" dirty="0" err="1" smtClean="0">
                <a:solidFill>
                  <a:schemeClr val="tx1"/>
                </a:solidFill>
              </a:rPr>
              <a:t>Ops</a:t>
            </a:r>
            <a:r>
              <a:rPr lang="nl-NL" sz="2400" dirty="0" smtClean="0">
                <a:solidFill>
                  <a:schemeClr val="tx1"/>
                </a:solidFill>
              </a:rPr>
              <a:t>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7380340" y="4062032"/>
            <a:ext cx="1674676" cy="5040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Architect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0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fgeronde rechthoek 26"/>
          <p:cNvSpPr/>
          <p:nvPr/>
        </p:nvSpPr>
        <p:spPr>
          <a:xfrm>
            <a:off x="-252536" y="-642840"/>
            <a:ext cx="9324528" cy="84181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7956376" cy="1144800"/>
          </a:xfrm>
          <a:ln>
            <a:noFill/>
          </a:ln>
        </p:spPr>
        <p:txBody>
          <a:bodyPr/>
          <a:lstStyle/>
          <a:p>
            <a:r>
              <a:rPr lang="nl-NL" dirty="0"/>
              <a:t>De </a:t>
            </a:r>
            <a:r>
              <a:rPr lang="nl-NL" dirty="0" err="1"/>
              <a:t>die-hard</a:t>
            </a:r>
            <a:r>
              <a:rPr lang="nl-NL" dirty="0"/>
              <a:t> automatiseerder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7111094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Coderen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4590356" y="263691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Reviewen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2555776" y="1847033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Refinement</a:t>
            </a: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2555776" y="34201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Verduidelijking halen PO/SA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7111094" y="580526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CI/CD opzetten</a:t>
            </a:r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>
            <a:off x="4590356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Landschap inregelen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4590356" y="184482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Ideeën voor verbetering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21551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</a:t>
            </a:r>
            <a:r>
              <a:rPr lang="nl-NL" dirty="0" err="1" smtClean="0"/>
              <a:t>framework</a:t>
            </a:r>
            <a:r>
              <a:rPr lang="nl-NL" dirty="0" smtClean="0"/>
              <a:t> opzetten</a:t>
            </a:r>
            <a:endParaRPr lang="nl-NL" dirty="0"/>
          </a:p>
        </p:txBody>
      </p:sp>
      <p:sp>
        <p:nvSpPr>
          <p:cNvPr id="14" name="Afgeronde rechthoek 13"/>
          <p:cNvSpPr/>
          <p:nvPr/>
        </p:nvSpPr>
        <p:spPr>
          <a:xfrm>
            <a:off x="224644" y="34201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resultaten analyse/debug</a:t>
            </a:r>
            <a:endParaRPr lang="nl-NL" dirty="0"/>
          </a:p>
        </p:txBody>
      </p:sp>
      <p:sp>
        <p:nvSpPr>
          <p:cNvPr id="15" name="Afgeronde rechthoek 14"/>
          <p:cNvSpPr/>
          <p:nvPr/>
        </p:nvSpPr>
        <p:spPr>
          <a:xfrm>
            <a:off x="224644" y="580589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Streng blijven</a:t>
            </a:r>
            <a:endParaRPr lang="nl-NL" dirty="0"/>
          </a:p>
        </p:txBody>
      </p:sp>
      <p:sp>
        <p:nvSpPr>
          <p:cNvPr id="16" name="Afgeronde rechthoek 15"/>
          <p:cNvSpPr/>
          <p:nvPr/>
        </p:nvSpPr>
        <p:spPr>
          <a:xfrm>
            <a:off x="2557332" y="580589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Debug met klant</a:t>
            </a:r>
            <a:endParaRPr lang="nl-NL" dirty="0"/>
          </a:p>
        </p:txBody>
      </p:sp>
      <p:sp>
        <p:nvSpPr>
          <p:cNvPr id="17" name="Afgeronde rechthoek 16"/>
          <p:cNvSpPr/>
          <p:nvPr/>
        </p:nvSpPr>
        <p:spPr>
          <a:xfrm>
            <a:off x="4590356" y="580526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Productie releases</a:t>
            </a:r>
            <a:endParaRPr lang="nl-NL" dirty="0"/>
          </a:p>
        </p:txBody>
      </p:sp>
      <p:sp>
        <p:nvSpPr>
          <p:cNvPr id="18" name="Afgeronde rechthoek 17"/>
          <p:cNvSpPr/>
          <p:nvPr/>
        </p:nvSpPr>
        <p:spPr>
          <a:xfrm>
            <a:off x="7111094" y="184482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Unit testen</a:t>
            </a:r>
            <a:endParaRPr lang="nl-NL" dirty="0"/>
          </a:p>
        </p:txBody>
      </p:sp>
      <p:sp>
        <p:nvSpPr>
          <p:cNvPr id="19" name="Afgeronde rechthoek 18"/>
          <p:cNvSpPr/>
          <p:nvPr/>
        </p:nvSpPr>
        <p:spPr>
          <a:xfrm>
            <a:off x="4590356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Component testen</a:t>
            </a:r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224644" y="4232781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Manuele systeemtest</a:t>
            </a:r>
            <a:endParaRPr lang="nl-NL" dirty="0"/>
          </a:p>
        </p:txBody>
      </p:sp>
      <p:sp>
        <p:nvSpPr>
          <p:cNvPr id="21" name="Afgeronde rechthoek 20"/>
          <p:cNvSpPr/>
          <p:nvPr/>
        </p:nvSpPr>
        <p:spPr>
          <a:xfrm>
            <a:off x="215516" y="1847033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systeemtest</a:t>
            </a:r>
            <a:endParaRPr lang="nl-NL" dirty="0"/>
          </a:p>
        </p:txBody>
      </p:sp>
      <p:sp>
        <p:nvSpPr>
          <p:cNvPr id="22" name="Afgeronde rechthoek 21"/>
          <p:cNvSpPr/>
          <p:nvPr/>
        </p:nvSpPr>
        <p:spPr>
          <a:xfrm>
            <a:off x="255577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Kennis borging / training</a:t>
            </a:r>
            <a:endParaRPr lang="nl-NL" dirty="0"/>
          </a:p>
        </p:txBody>
      </p:sp>
      <p:sp>
        <p:nvSpPr>
          <p:cNvPr id="23" name="Afgeronde rechthoek 22"/>
          <p:cNvSpPr/>
          <p:nvPr/>
        </p:nvSpPr>
        <p:spPr>
          <a:xfrm>
            <a:off x="7111094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Monitoring inregelen</a:t>
            </a:r>
            <a:endParaRPr lang="nl-NL" dirty="0"/>
          </a:p>
        </p:txBody>
      </p:sp>
      <p:sp>
        <p:nvSpPr>
          <p:cNvPr id="24" name="Afgeronde rechthoek 23"/>
          <p:cNvSpPr/>
          <p:nvPr/>
        </p:nvSpPr>
        <p:spPr>
          <a:xfrm>
            <a:off x="2555776" y="263691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 change</a:t>
            </a:r>
            <a:br>
              <a:rPr lang="nl-NL" dirty="0" smtClean="0"/>
            </a:br>
            <a:r>
              <a:rPr lang="nl-NL" dirty="0" smtClean="0"/>
              <a:t>-&gt; Test change</a:t>
            </a:r>
            <a:endParaRPr lang="nl-NL" dirty="0"/>
          </a:p>
        </p:txBody>
      </p:sp>
      <p:sp>
        <p:nvSpPr>
          <p:cNvPr id="25" name="Afgeronde rechthoek 24"/>
          <p:cNvSpPr/>
          <p:nvPr/>
        </p:nvSpPr>
        <p:spPr>
          <a:xfrm>
            <a:off x="7111094" y="341396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Architectuur visie</a:t>
            </a:r>
            <a:endParaRPr lang="nl-NL" dirty="0"/>
          </a:p>
        </p:txBody>
      </p:sp>
      <p:sp>
        <p:nvSpPr>
          <p:cNvPr id="26" name="Afgeronde rechthoek 25"/>
          <p:cNvSpPr/>
          <p:nvPr/>
        </p:nvSpPr>
        <p:spPr>
          <a:xfrm>
            <a:off x="224644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Denk als de klant</a:t>
            </a:r>
            <a:endParaRPr lang="nl-NL" dirty="0"/>
          </a:p>
        </p:txBody>
      </p:sp>
      <p:sp>
        <p:nvSpPr>
          <p:cNvPr id="28" name="Afgeronde rechthoek 27"/>
          <p:cNvSpPr/>
          <p:nvPr/>
        </p:nvSpPr>
        <p:spPr>
          <a:xfrm>
            <a:off x="214053" y="263691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Testen opstellen</a:t>
            </a:r>
            <a:endParaRPr lang="nl-NL" dirty="0"/>
          </a:p>
        </p:txBody>
      </p:sp>
      <p:sp>
        <p:nvSpPr>
          <p:cNvPr id="29" name="Afgeronde rechthoek 28"/>
          <p:cNvSpPr/>
          <p:nvPr/>
        </p:nvSpPr>
        <p:spPr>
          <a:xfrm>
            <a:off x="4590356" y="3421683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Samenwerken/communiceren</a:t>
            </a:r>
            <a:endParaRPr lang="nl-NL" dirty="0"/>
          </a:p>
        </p:txBody>
      </p:sp>
      <p:sp>
        <p:nvSpPr>
          <p:cNvPr id="30" name="Afgeronde rechthoek 29"/>
          <p:cNvSpPr/>
          <p:nvPr/>
        </p:nvSpPr>
        <p:spPr>
          <a:xfrm>
            <a:off x="2555776" y="4232781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Security testen</a:t>
            </a:r>
            <a:endParaRPr lang="nl-NL" dirty="0"/>
          </a:p>
        </p:txBody>
      </p:sp>
      <p:sp>
        <p:nvSpPr>
          <p:cNvPr id="31" name="Afgeronde rechthoek 30"/>
          <p:cNvSpPr/>
          <p:nvPr/>
        </p:nvSpPr>
        <p:spPr>
          <a:xfrm>
            <a:off x="2555776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Performance testen</a:t>
            </a:r>
            <a:endParaRPr lang="nl-NL" dirty="0"/>
          </a:p>
        </p:txBody>
      </p:sp>
      <p:sp>
        <p:nvSpPr>
          <p:cNvPr id="32" name="Afgeronde rechthoek 31"/>
          <p:cNvSpPr/>
          <p:nvPr/>
        </p:nvSpPr>
        <p:spPr>
          <a:xfrm>
            <a:off x="4590356" y="4232781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Positieve inzet</a:t>
            </a:r>
            <a:endParaRPr lang="nl-NL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-11744" y="545323"/>
            <a:ext cx="8976232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2400" dirty="0" smtClean="0">
                <a:solidFill>
                  <a:schemeClr val="tx1"/>
                </a:solidFill>
              </a:rPr>
              <a:t>TA				Team				</a:t>
            </a:r>
            <a:r>
              <a:rPr lang="nl-NL" sz="2400" dirty="0" err="1" smtClean="0">
                <a:solidFill>
                  <a:schemeClr val="tx1"/>
                </a:solidFill>
              </a:rPr>
              <a:t>Dev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224644" y="6381328"/>
            <a:ext cx="8976232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Tester				           </a:t>
            </a:r>
            <a:r>
              <a:rPr lang="nl-NL" sz="2400" dirty="0" err="1" smtClean="0">
                <a:solidFill>
                  <a:schemeClr val="tx1"/>
                </a:solidFill>
              </a:rPr>
              <a:t>Ops</a:t>
            </a:r>
            <a:r>
              <a:rPr lang="nl-NL" sz="2400" dirty="0" smtClean="0">
                <a:solidFill>
                  <a:schemeClr val="tx1"/>
                </a:solidFill>
              </a:rPr>
              <a:t>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7380340" y="4062032"/>
            <a:ext cx="1674676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Architect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fgeronde rechthoek 26"/>
          <p:cNvSpPr/>
          <p:nvPr/>
        </p:nvSpPr>
        <p:spPr>
          <a:xfrm>
            <a:off x="-252536" y="-642840"/>
            <a:ext cx="9324528" cy="84181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7956376" cy="1144800"/>
          </a:xfrm>
          <a:ln>
            <a:noFill/>
          </a:ln>
        </p:spPr>
        <p:txBody>
          <a:bodyPr/>
          <a:lstStyle/>
          <a:p>
            <a:r>
              <a:rPr lang="nl-NL" dirty="0"/>
              <a:t>De pure tester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7111094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Coderen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4590356" y="263691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Reviewen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2555776" y="1847033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Refinement</a:t>
            </a: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2555776" y="34201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Verduidelijking halen PO/SA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7111094" y="580526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CI/CD opzetten</a:t>
            </a:r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>
            <a:off x="4590356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Landschap inregelen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4590356" y="184482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Ideeën voor verbetering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215516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</a:t>
            </a:r>
            <a:r>
              <a:rPr lang="nl-NL" dirty="0" err="1" smtClean="0"/>
              <a:t>framework</a:t>
            </a:r>
            <a:r>
              <a:rPr lang="nl-NL" dirty="0" smtClean="0"/>
              <a:t> opzetten</a:t>
            </a:r>
            <a:endParaRPr lang="nl-NL" dirty="0"/>
          </a:p>
        </p:txBody>
      </p:sp>
      <p:sp>
        <p:nvSpPr>
          <p:cNvPr id="14" name="Afgeronde rechthoek 13"/>
          <p:cNvSpPr/>
          <p:nvPr/>
        </p:nvSpPr>
        <p:spPr>
          <a:xfrm>
            <a:off x="224644" y="34201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resultaten analyse/debug</a:t>
            </a:r>
            <a:endParaRPr lang="nl-NL" dirty="0"/>
          </a:p>
        </p:txBody>
      </p:sp>
      <p:sp>
        <p:nvSpPr>
          <p:cNvPr id="15" name="Afgeronde rechthoek 14"/>
          <p:cNvSpPr/>
          <p:nvPr/>
        </p:nvSpPr>
        <p:spPr>
          <a:xfrm>
            <a:off x="224644" y="580589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Streng blijven</a:t>
            </a:r>
            <a:endParaRPr lang="nl-NL" dirty="0"/>
          </a:p>
        </p:txBody>
      </p:sp>
      <p:sp>
        <p:nvSpPr>
          <p:cNvPr id="16" name="Afgeronde rechthoek 15"/>
          <p:cNvSpPr/>
          <p:nvPr/>
        </p:nvSpPr>
        <p:spPr>
          <a:xfrm>
            <a:off x="2557332" y="580589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Debug met klant</a:t>
            </a:r>
            <a:endParaRPr lang="nl-NL" dirty="0"/>
          </a:p>
        </p:txBody>
      </p:sp>
      <p:sp>
        <p:nvSpPr>
          <p:cNvPr id="17" name="Afgeronde rechthoek 16"/>
          <p:cNvSpPr/>
          <p:nvPr/>
        </p:nvSpPr>
        <p:spPr>
          <a:xfrm>
            <a:off x="4590356" y="580526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Productie releases</a:t>
            </a:r>
            <a:endParaRPr lang="nl-NL" dirty="0"/>
          </a:p>
        </p:txBody>
      </p:sp>
      <p:sp>
        <p:nvSpPr>
          <p:cNvPr id="18" name="Afgeronde rechthoek 17"/>
          <p:cNvSpPr/>
          <p:nvPr/>
        </p:nvSpPr>
        <p:spPr>
          <a:xfrm>
            <a:off x="7111094" y="184482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Unit testen</a:t>
            </a:r>
            <a:endParaRPr lang="nl-NL" dirty="0"/>
          </a:p>
        </p:txBody>
      </p:sp>
      <p:sp>
        <p:nvSpPr>
          <p:cNvPr id="19" name="Afgeronde rechthoek 18"/>
          <p:cNvSpPr/>
          <p:nvPr/>
        </p:nvSpPr>
        <p:spPr>
          <a:xfrm>
            <a:off x="4590356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Component testen</a:t>
            </a:r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224644" y="4232781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Manuele systeemtest</a:t>
            </a:r>
            <a:endParaRPr lang="nl-NL" dirty="0"/>
          </a:p>
        </p:txBody>
      </p:sp>
      <p:sp>
        <p:nvSpPr>
          <p:cNvPr id="21" name="Afgeronde rechthoek 20"/>
          <p:cNvSpPr/>
          <p:nvPr/>
        </p:nvSpPr>
        <p:spPr>
          <a:xfrm>
            <a:off x="215516" y="1847033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systeemtest</a:t>
            </a:r>
            <a:endParaRPr lang="nl-NL" dirty="0"/>
          </a:p>
        </p:txBody>
      </p:sp>
      <p:sp>
        <p:nvSpPr>
          <p:cNvPr id="22" name="Afgeronde rechthoek 21"/>
          <p:cNvSpPr/>
          <p:nvPr/>
        </p:nvSpPr>
        <p:spPr>
          <a:xfrm>
            <a:off x="2555776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Kennis borging / training</a:t>
            </a:r>
            <a:endParaRPr lang="nl-NL" dirty="0"/>
          </a:p>
        </p:txBody>
      </p:sp>
      <p:sp>
        <p:nvSpPr>
          <p:cNvPr id="23" name="Afgeronde rechthoek 22"/>
          <p:cNvSpPr/>
          <p:nvPr/>
        </p:nvSpPr>
        <p:spPr>
          <a:xfrm>
            <a:off x="7111094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Monitoring inregelen</a:t>
            </a:r>
            <a:endParaRPr lang="nl-NL" dirty="0"/>
          </a:p>
        </p:txBody>
      </p:sp>
      <p:sp>
        <p:nvSpPr>
          <p:cNvPr id="24" name="Afgeronde rechthoek 23"/>
          <p:cNvSpPr/>
          <p:nvPr/>
        </p:nvSpPr>
        <p:spPr>
          <a:xfrm>
            <a:off x="2555776" y="263691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 change</a:t>
            </a:r>
            <a:br>
              <a:rPr lang="nl-NL" dirty="0" smtClean="0"/>
            </a:br>
            <a:r>
              <a:rPr lang="nl-NL" dirty="0" smtClean="0"/>
              <a:t>-&gt; Test change</a:t>
            </a:r>
            <a:endParaRPr lang="nl-NL" dirty="0"/>
          </a:p>
        </p:txBody>
      </p:sp>
      <p:sp>
        <p:nvSpPr>
          <p:cNvPr id="25" name="Afgeronde rechthoek 24"/>
          <p:cNvSpPr/>
          <p:nvPr/>
        </p:nvSpPr>
        <p:spPr>
          <a:xfrm>
            <a:off x="7111094" y="341396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Architectuur visie</a:t>
            </a:r>
            <a:endParaRPr lang="nl-NL" dirty="0"/>
          </a:p>
        </p:txBody>
      </p:sp>
      <p:sp>
        <p:nvSpPr>
          <p:cNvPr id="26" name="Afgeronde rechthoek 25"/>
          <p:cNvSpPr/>
          <p:nvPr/>
        </p:nvSpPr>
        <p:spPr>
          <a:xfrm>
            <a:off x="224644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Denk als de klant</a:t>
            </a:r>
            <a:endParaRPr lang="nl-NL" dirty="0"/>
          </a:p>
        </p:txBody>
      </p:sp>
      <p:sp>
        <p:nvSpPr>
          <p:cNvPr id="28" name="Afgeronde rechthoek 27"/>
          <p:cNvSpPr/>
          <p:nvPr/>
        </p:nvSpPr>
        <p:spPr>
          <a:xfrm>
            <a:off x="214053" y="263691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Testen opstellen</a:t>
            </a:r>
            <a:endParaRPr lang="nl-NL" dirty="0"/>
          </a:p>
        </p:txBody>
      </p:sp>
      <p:sp>
        <p:nvSpPr>
          <p:cNvPr id="29" name="Afgeronde rechthoek 28"/>
          <p:cNvSpPr/>
          <p:nvPr/>
        </p:nvSpPr>
        <p:spPr>
          <a:xfrm>
            <a:off x="4590356" y="3421683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Samenwerken/communiceren</a:t>
            </a:r>
            <a:endParaRPr lang="nl-NL" dirty="0"/>
          </a:p>
        </p:txBody>
      </p:sp>
      <p:sp>
        <p:nvSpPr>
          <p:cNvPr id="30" name="Afgeronde rechthoek 29"/>
          <p:cNvSpPr/>
          <p:nvPr/>
        </p:nvSpPr>
        <p:spPr>
          <a:xfrm>
            <a:off x="2555776" y="4232781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Security testen</a:t>
            </a:r>
            <a:endParaRPr lang="nl-NL" dirty="0"/>
          </a:p>
        </p:txBody>
      </p:sp>
      <p:sp>
        <p:nvSpPr>
          <p:cNvPr id="31" name="Afgeronde rechthoek 30"/>
          <p:cNvSpPr/>
          <p:nvPr/>
        </p:nvSpPr>
        <p:spPr>
          <a:xfrm>
            <a:off x="2555776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Performance testen</a:t>
            </a:r>
            <a:endParaRPr lang="nl-NL" dirty="0"/>
          </a:p>
        </p:txBody>
      </p:sp>
      <p:sp>
        <p:nvSpPr>
          <p:cNvPr id="32" name="Afgeronde rechthoek 31"/>
          <p:cNvSpPr/>
          <p:nvPr/>
        </p:nvSpPr>
        <p:spPr>
          <a:xfrm>
            <a:off x="4590356" y="4232781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Positieve inzet</a:t>
            </a:r>
            <a:endParaRPr lang="nl-NL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-11744" y="545323"/>
            <a:ext cx="8976232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2400" dirty="0" smtClean="0">
                <a:solidFill>
                  <a:schemeClr val="tx1"/>
                </a:solidFill>
              </a:rPr>
              <a:t>TA				Team				</a:t>
            </a:r>
            <a:r>
              <a:rPr lang="nl-NL" sz="2400" dirty="0" err="1" smtClean="0">
                <a:solidFill>
                  <a:schemeClr val="tx1"/>
                </a:solidFill>
              </a:rPr>
              <a:t>Dev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224644" y="6381328"/>
            <a:ext cx="8976232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Tester				           </a:t>
            </a:r>
            <a:r>
              <a:rPr lang="nl-NL" sz="2400" dirty="0" err="1" smtClean="0">
                <a:solidFill>
                  <a:schemeClr val="tx1"/>
                </a:solidFill>
              </a:rPr>
              <a:t>Ops</a:t>
            </a:r>
            <a:r>
              <a:rPr lang="nl-NL" sz="2400" dirty="0" smtClean="0">
                <a:solidFill>
                  <a:schemeClr val="tx1"/>
                </a:solidFill>
              </a:rPr>
              <a:t>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7380340" y="4062032"/>
            <a:ext cx="1674676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Architect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fgeronde rechthoek 26"/>
          <p:cNvSpPr/>
          <p:nvPr/>
        </p:nvSpPr>
        <p:spPr>
          <a:xfrm>
            <a:off x="-252536" y="-642840"/>
            <a:ext cx="9324528" cy="841813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7956376" cy="1144800"/>
          </a:xfrm>
          <a:ln>
            <a:noFill/>
          </a:ln>
        </p:spPr>
        <p:txBody>
          <a:bodyPr/>
          <a:lstStyle/>
          <a:p>
            <a:r>
              <a:rPr lang="nl-NL" dirty="0"/>
              <a:t>De pure </a:t>
            </a:r>
            <a:r>
              <a:rPr lang="nl-NL" dirty="0" err="1"/>
              <a:t>developer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7111094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Coderen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4590356" y="263691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Reviewen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2555776" y="1847033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Refinement</a:t>
            </a: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2555776" y="34201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Verduidelijking halen PO/SA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7111094" y="580526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CI/CD opzetten</a:t>
            </a:r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>
            <a:off x="4590356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Landschap inregelen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4590356" y="184482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Ideeën voor verbetering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215516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</a:t>
            </a:r>
            <a:r>
              <a:rPr lang="nl-NL" dirty="0" err="1" smtClean="0"/>
              <a:t>framework</a:t>
            </a:r>
            <a:r>
              <a:rPr lang="nl-NL" dirty="0" smtClean="0"/>
              <a:t> opzetten</a:t>
            </a:r>
            <a:endParaRPr lang="nl-NL" dirty="0"/>
          </a:p>
        </p:txBody>
      </p:sp>
      <p:sp>
        <p:nvSpPr>
          <p:cNvPr id="14" name="Afgeronde rechthoek 13"/>
          <p:cNvSpPr/>
          <p:nvPr/>
        </p:nvSpPr>
        <p:spPr>
          <a:xfrm>
            <a:off x="224644" y="34201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resultaten analyse/debug</a:t>
            </a:r>
            <a:endParaRPr lang="nl-NL" dirty="0"/>
          </a:p>
        </p:txBody>
      </p:sp>
      <p:sp>
        <p:nvSpPr>
          <p:cNvPr id="15" name="Afgeronde rechthoek 14"/>
          <p:cNvSpPr/>
          <p:nvPr/>
        </p:nvSpPr>
        <p:spPr>
          <a:xfrm>
            <a:off x="224644" y="580589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Streng blijven</a:t>
            </a:r>
            <a:endParaRPr lang="nl-NL" dirty="0"/>
          </a:p>
        </p:txBody>
      </p:sp>
      <p:sp>
        <p:nvSpPr>
          <p:cNvPr id="16" name="Afgeronde rechthoek 15"/>
          <p:cNvSpPr/>
          <p:nvPr/>
        </p:nvSpPr>
        <p:spPr>
          <a:xfrm>
            <a:off x="2557332" y="580589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Debug met klant</a:t>
            </a:r>
            <a:endParaRPr lang="nl-NL" dirty="0"/>
          </a:p>
        </p:txBody>
      </p:sp>
      <p:sp>
        <p:nvSpPr>
          <p:cNvPr id="17" name="Afgeronde rechthoek 16"/>
          <p:cNvSpPr/>
          <p:nvPr/>
        </p:nvSpPr>
        <p:spPr>
          <a:xfrm>
            <a:off x="4590356" y="580526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Productie releases</a:t>
            </a:r>
            <a:endParaRPr lang="nl-NL" dirty="0"/>
          </a:p>
        </p:txBody>
      </p:sp>
      <p:sp>
        <p:nvSpPr>
          <p:cNvPr id="18" name="Afgeronde rechthoek 17"/>
          <p:cNvSpPr/>
          <p:nvPr/>
        </p:nvSpPr>
        <p:spPr>
          <a:xfrm>
            <a:off x="7111094" y="1844824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Unit testen</a:t>
            </a:r>
            <a:endParaRPr lang="nl-NL" dirty="0"/>
          </a:p>
        </p:txBody>
      </p:sp>
      <p:sp>
        <p:nvSpPr>
          <p:cNvPr id="19" name="Afgeronde rechthoek 18"/>
          <p:cNvSpPr/>
          <p:nvPr/>
        </p:nvSpPr>
        <p:spPr>
          <a:xfrm>
            <a:off x="459035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Component testen</a:t>
            </a:r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224644" y="4232781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Manuele systeemtest</a:t>
            </a:r>
            <a:endParaRPr lang="nl-NL" dirty="0"/>
          </a:p>
        </p:txBody>
      </p:sp>
      <p:sp>
        <p:nvSpPr>
          <p:cNvPr id="21" name="Afgeronde rechthoek 20"/>
          <p:cNvSpPr/>
          <p:nvPr/>
        </p:nvSpPr>
        <p:spPr>
          <a:xfrm>
            <a:off x="215516" y="1847033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systeemtest</a:t>
            </a:r>
            <a:endParaRPr lang="nl-NL" dirty="0"/>
          </a:p>
        </p:txBody>
      </p:sp>
      <p:sp>
        <p:nvSpPr>
          <p:cNvPr id="22" name="Afgeronde rechthoek 21"/>
          <p:cNvSpPr/>
          <p:nvPr/>
        </p:nvSpPr>
        <p:spPr>
          <a:xfrm>
            <a:off x="2555776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Kennis borging / training</a:t>
            </a:r>
            <a:endParaRPr lang="nl-NL" dirty="0"/>
          </a:p>
        </p:txBody>
      </p:sp>
      <p:sp>
        <p:nvSpPr>
          <p:cNvPr id="23" name="Afgeronde rechthoek 22"/>
          <p:cNvSpPr/>
          <p:nvPr/>
        </p:nvSpPr>
        <p:spPr>
          <a:xfrm>
            <a:off x="7111094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Monitoring inregelen</a:t>
            </a:r>
            <a:endParaRPr lang="nl-NL" dirty="0"/>
          </a:p>
        </p:txBody>
      </p:sp>
      <p:sp>
        <p:nvSpPr>
          <p:cNvPr id="24" name="Afgeronde rechthoek 23"/>
          <p:cNvSpPr/>
          <p:nvPr/>
        </p:nvSpPr>
        <p:spPr>
          <a:xfrm>
            <a:off x="2555776" y="263691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 change</a:t>
            </a:r>
            <a:br>
              <a:rPr lang="nl-NL" dirty="0" smtClean="0"/>
            </a:br>
            <a:r>
              <a:rPr lang="nl-NL" dirty="0" smtClean="0"/>
              <a:t>-&gt; Test change</a:t>
            </a:r>
            <a:endParaRPr lang="nl-NL" dirty="0"/>
          </a:p>
        </p:txBody>
      </p:sp>
      <p:sp>
        <p:nvSpPr>
          <p:cNvPr id="25" name="Afgeronde rechthoek 24"/>
          <p:cNvSpPr/>
          <p:nvPr/>
        </p:nvSpPr>
        <p:spPr>
          <a:xfrm>
            <a:off x="7111094" y="341396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Architectuur visie</a:t>
            </a:r>
            <a:endParaRPr lang="nl-NL" dirty="0"/>
          </a:p>
        </p:txBody>
      </p:sp>
      <p:sp>
        <p:nvSpPr>
          <p:cNvPr id="26" name="Afgeronde rechthoek 25"/>
          <p:cNvSpPr/>
          <p:nvPr/>
        </p:nvSpPr>
        <p:spPr>
          <a:xfrm>
            <a:off x="224644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Denk als de klant</a:t>
            </a:r>
            <a:endParaRPr lang="nl-NL" dirty="0"/>
          </a:p>
        </p:txBody>
      </p:sp>
      <p:sp>
        <p:nvSpPr>
          <p:cNvPr id="28" name="Afgeronde rechthoek 27"/>
          <p:cNvSpPr/>
          <p:nvPr/>
        </p:nvSpPr>
        <p:spPr>
          <a:xfrm>
            <a:off x="214053" y="263691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Testen opstellen</a:t>
            </a:r>
            <a:endParaRPr lang="nl-NL" dirty="0"/>
          </a:p>
        </p:txBody>
      </p:sp>
      <p:sp>
        <p:nvSpPr>
          <p:cNvPr id="29" name="Afgeronde rechthoek 28"/>
          <p:cNvSpPr/>
          <p:nvPr/>
        </p:nvSpPr>
        <p:spPr>
          <a:xfrm>
            <a:off x="4590356" y="3421683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Samenwerken/communiceren</a:t>
            </a:r>
            <a:endParaRPr lang="nl-NL" dirty="0"/>
          </a:p>
        </p:txBody>
      </p:sp>
      <p:sp>
        <p:nvSpPr>
          <p:cNvPr id="30" name="Afgeronde rechthoek 29"/>
          <p:cNvSpPr/>
          <p:nvPr/>
        </p:nvSpPr>
        <p:spPr>
          <a:xfrm>
            <a:off x="2555776" y="4232781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Security testen</a:t>
            </a:r>
            <a:endParaRPr lang="nl-NL" dirty="0"/>
          </a:p>
        </p:txBody>
      </p:sp>
      <p:sp>
        <p:nvSpPr>
          <p:cNvPr id="31" name="Afgeronde rechthoek 30"/>
          <p:cNvSpPr/>
          <p:nvPr/>
        </p:nvSpPr>
        <p:spPr>
          <a:xfrm>
            <a:off x="2555776" y="5049180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Performance testen</a:t>
            </a:r>
            <a:endParaRPr lang="nl-NL" dirty="0"/>
          </a:p>
        </p:txBody>
      </p:sp>
      <p:sp>
        <p:nvSpPr>
          <p:cNvPr id="32" name="Afgeronde rechthoek 31"/>
          <p:cNvSpPr/>
          <p:nvPr/>
        </p:nvSpPr>
        <p:spPr>
          <a:xfrm>
            <a:off x="4590356" y="4232781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Positieve inzet</a:t>
            </a:r>
            <a:endParaRPr lang="nl-NL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-11744" y="545323"/>
            <a:ext cx="8976232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2400" dirty="0" smtClean="0">
                <a:solidFill>
                  <a:schemeClr val="tx1"/>
                </a:solidFill>
              </a:rPr>
              <a:t>TA				Team				</a:t>
            </a:r>
            <a:r>
              <a:rPr lang="nl-NL" sz="2400" dirty="0" err="1" smtClean="0">
                <a:solidFill>
                  <a:schemeClr val="tx1"/>
                </a:solidFill>
              </a:rPr>
              <a:t>Dev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224644" y="6381328"/>
            <a:ext cx="8976232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Tester				           </a:t>
            </a:r>
            <a:r>
              <a:rPr lang="nl-NL" sz="2400" dirty="0" err="1" smtClean="0">
                <a:solidFill>
                  <a:schemeClr val="tx1"/>
                </a:solidFill>
              </a:rPr>
              <a:t>Ops</a:t>
            </a:r>
            <a:r>
              <a:rPr lang="nl-NL" sz="2400" dirty="0" smtClean="0">
                <a:solidFill>
                  <a:schemeClr val="tx1"/>
                </a:solidFill>
              </a:rPr>
              <a:t>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7380340" y="4062032"/>
            <a:ext cx="1674676" cy="5040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Architect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fgeronde rechthoek 26"/>
          <p:cNvSpPr/>
          <p:nvPr/>
        </p:nvSpPr>
        <p:spPr>
          <a:xfrm>
            <a:off x="-252536" y="-642840"/>
            <a:ext cx="9324528" cy="841813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315416"/>
            <a:ext cx="7956376" cy="1144800"/>
          </a:xfrm>
        </p:spPr>
        <p:txBody>
          <a:bodyPr/>
          <a:lstStyle/>
          <a:p>
            <a:r>
              <a:rPr lang="nl-NL" dirty="0"/>
              <a:t>De test specialist</a:t>
            </a:r>
            <a:endParaRPr lang="nl-NL" dirty="0"/>
          </a:p>
        </p:txBody>
      </p:sp>
      <p:sp>
        <p:nvSpPr>
          <p:cNvPr id="4" name="Afgeronde rechthoek 3"/>
          <p:cNvSpPr/>
          <p:nvPr/>
        </p:nvSpPr>
        <p:spPr>
          <a:xfrm>
            <a:off x="7111094" y="1059542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Coderen</a:t>
            </a:r>
            <a:endParaRPr lang="nl-NL" dirty="0"/>
          </a:p>
        </p:txBody>
      </p:sp>
      <p:sp>
        <p:nvSpPr>
          <p:cNvPr id="6" name="Afgeronde rechthoek 5"/>
          <p:cNvSpPr/>
          <p:nvPr/>
        </p:nvSpPr>
        <p:spPr>
          <a:xfrm>
            <a:off x="4590356" y="263691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Reviewen</a:t>
            </a:r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2555776" y="1847033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Refinement</a:t>
            </a:r>
            <a:endParaRPr lang="nl-NL" dirty="0"/>
          </a:p>
        </p:txBody>
      </p:sp>
      <p:sp>
        <p:nvSpPr>
          <p:cNvPr id="8" name="Afgeronde rechthoek 7"/>
          <p:cNvSpPr/>
          <p:nvPr/>
        </p:nvSpPr>
        <p:spPr>
          <a:xfrm>
            <a:off x="2555776" y="34201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Verduidelijking halen PO/SA</a:t>
            </a:r>
            <a:endParaRPr lang="nl-NL" dirty="0"/>
          </a:p>
        </p:txBody>
      </p:sp>
      <p:sp>
        <p:nvSpPr>
          <p:cNvPr id="9" name="Afgeronde rechthoek 8"/>
          <p:cNvSpPr/>
          <p:nvPr/>
        </p:nvSpPr>
        <p:spPr>
          <a:xfrm>
            <a:off x="7111094" y="5805264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CI/CD opzetten</a:t>
            </a:r>
            <a:endParaRPr lang="nl-NL" dirty="0"/>
          </a:p>
        </p:txBody>
      </p:sp>
      <p:sp>
        <p:nvSpPr>
          <p:cNvPr id="10" name="Afgeronde rechthoek 9"/>
          <p:cNvSpPr/>
          <p:nvPr/>
        </p:nvSpPr>
        <p:spPr>
          <a:xfrm>
            <a:off x="4590356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Landschap inregelen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4590356" y="1844824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Ideeën voor verbetering</a:t>
            </a:r>
            <a:endParaRPr lang="nl-NL" dirty="0"/>
          </a:p>
        </p:txBody>
      </p:sp>
      <p:sp>
        <p:nvSpPr>
          <p:cNvPr id="12" name="Afgeronde rechthoek 11"/>
          <p:cNvSpPr/>
          <p:nvPr/>
        </p:nvSpPr>
        <p:spPr>
          <a:xfrm>
            <a:off x="21551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</a:t>
            </a:r>
            <a:r>
              <a:rPr lang="nl-NL" dirty="0" err="1" smtClean="0"/>
              <a:t>framework</a:t>
            </a:r>
            <a:r>
              <a:rPr lang="nl-NL" dirty="0" smtClean="0"/>
              <a:t> opzetten</a:t>
            </a:r>
            <a:endParaRPr lang="nl-NL" dirty="0"/>
          </a:p>
        </p:txBody>
      </p:sp>
      <p:sp>
        <p:nvSpPr>
          <p:cNvPr id="14" name="Afgeronde rechthoek 13"/>
          <p:cNvSpPr/>
          <p:nvPr/>
        </p:nvSpPr>
        <p:spPr>
          <a:xfrm>
            <a:off x="224644" y="34201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resultaten analyse/debug</a:t>
            </a:r>
            <a:endParaRPr lang="nl-NL" dirty="0"/>
          </a:p>
        </p:txBody>
      </p:sp>
      <p:sp>
        <p:nvSpPr>
          <p:cNvPr id="15" name="Afgeronde rechthoek 14"/>
          <p:cNvSpPr/>
          <p:nvPr/>
        </p:nvSpPr>
        <p:spPr>
          <a:xfrm>
            <a:off x="224644" y="580589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Streng blijven</a:t>
            </a:r>
            <a:endParaRPr lang="nl-NL" dirty="0"/>
          </a:p>
        </p:txBody>
      </p:sp>
      <p:sp>
        <p:nvSpPr>
          <p:cNvPr id="16" name="Afgeronde rechthoek 15"/>
          <p:cNvSpPr/>
          <p:nvPr/>
        </p:nvSpPr>
        <p:spPr>
          <a:xfrm>
            <a:off x="2557332" y="580589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Debug met klant</a:t>
            </a:r>
            <a:endParaRPr lang="nl-NL" dirty="0"/>
          </a:p>
        </p:txBody>
      </p:sp>
      <p:sp>
        <p:nvSpPr>
          <p:cNvPr id="17" name="Afgeronde rechthoek 16"/>
          <p:cNvSpPr/>
          <p:nvPr/>
        </p:nvSpPr>
        <p:spPr>
          <a:xfrm>
            <a:off x="4590356" y="5805264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Productie releases</a:t>
            </a:r>
            <a:endParaRPr lang="nl-NL" dirty="0"/>
          </a:p>
        </p:txBody>
      </p:sp>
      <p:sp>
        <p:nvSpPr>
          <p:cNvPr id="18" name="Afgeronde rechthoek 17"/>
          <p:cNvSpPr/>
          <p:nvPr/>
        </p:nvSpPr>
        <p:spPr>
          <a:xfrm>
            <a:off x="7111094" y="1844824"/>
            <a:ext cx="1656184" cy="648072"/>
          </a:xfrm>
          <a:prstGeom prst="round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Unit testen</a:t>
            </a:r>
            <a:endParaRPr lang="nl-NL" dirty="0"/>
          </a:p>
        </p:txBody>
      </p:sp>
      <p:sp>
        <p:nvSpPr>
          <p:cNvPr id="19" name="Afgeronde rechthoek 18"/>
          <p:cNvSpPr/>
          <p:nvPr/>
        </p:nvSpPr>
        <p:spPr>
          <a:xfrm>
            <a:off x="459035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Component testen</a:t>
            </a:r>
            <a:endParaRPr lang="nl-NL" dirty="0"/>
          </a:p>
        </p:txBody>
      </p:sp>
      <p:sp>
        <p:nvSpPr>
          <p:cNvPr id="20" name="Afgeronde rechthoek 19"/>
          <p:cNvSpPr/>
          <p:nvPr/>
        </p:nvSpPr>
        <p:spPr>
          <a:xfrm>
            <a:off x="224644" y="4232781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Manuele systeemtest</a:t>
            </a:r>
            <a:endParaRPr lang="nl-NL" dirty="0"/>
          </a:p>
        </p:txBody>
      </p:sp>
      <p:sp>
        <p:nvSpPr>
          <p:cNvPr id="21" name="Afgeronde rechthoek 20"/>
          <p:cNvSpPr/>
          <p:nvPr/>
        </p:nvSpPr>
        <p:spPr>
          <a:xfrm>
            <a:off x="215516" y="1847033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TA systeemtest</a:t>
            </a:r>
            <a:endParaRPr lang="nl-NL" dirty="0"/>
          </a:p>
        </p:txBody>
      </p:sp>
      <p:sp>
        <p:nvSpPr>
          <p:cNvPr id="22" name="Afgeronde rechthoek 21"/>
          <p:cNvSpPr/>
          <p:nvPr/>
        </p:nvSpPr>
        <p:spPr>
          <a:xfrm>
            <a:off x="2555776" y="105954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Kennis borging / training</a:t>
            </a:r>
            <a:endParaRPr lang="nl-NL" dirty="0"/>
          </a:p>
        </p:txBody>
      </p:sp>
      <p:sp>
        <p:nvSpPr>
          <p:cNvPr id="23" name="Afgeronde rechthoek 22"/>
          <p:cNvSpPr/>
          <p:nvPr/>
        </p:nvSpPr>
        <p:spPr>
          <a:xfrm>
            <a:off x="7111094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Monitoring inregelen</a:t>
            </a:r>
            <a:endParaRPr lang="nl-NL" dirty="0"/>
          </a:p>
        </p:txBody>
      </p:sp>
      <p:sp>
        <p:nvSpPr>
          <p:cNvPr id="24" name="Afgeronde rechthoek 23"/>
          <p:cNvSpPr/>
          <p:nvPr/>
        </p:nvSpPr>
        <p:spPr>
          <a:xfrm>
            <a:off x="2555776" y="263691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Code change</a:t>
            </a:r>
            <a:br>
              <a:rPr lang="nl-NL" dirty="0" smtClean="0"/>
            </a:br>
            <a:r>
              <a:rPr lang="nl-NL" dirty="0" smtClean="0"/>
              <a:t>-&gt; Test change</a:t>
            </a:r>
            <a:endParaRPr lang="nl-NL" dirty="0"/>
          </a:p>
        </p:txBody>
      </p:sp>
      <p:sp>
        <p:nvSpPr>
          <p:cNvPr id="25" name="Afgeronde rechthoek 24"/>
          <p:cNvSpPr/>
          <p:nvPr/>
        </p:nvSpPr>
        <p:spPr>
          <a:xfrm>
            <a:off x="7111094" y="341396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Architectuur visie</a:t>
            </a:r>
            <a:endParaRPr lang="nl-NL" dirty="0"/>
          </a:p>
        </p:txBody>
      </p:sp>
      <p:sp>
        <p:nvSpPr>
          <p:cNvPr id="26" name="Afgeronde rechthoek 25"/>
          <p:cNvSpPr/>
          <p:nvPr/>
        </p:nvSpPr>
        <p:spPr>
          <a:xfrm>
            <a:off x="224644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Denk als de klant</a:t>
            </a:r>
            <a:endParaRPr lang="nl-NL" dirty="0"/>
          </a:p>
        </p:txBody>
      </p:sp>
      <p:sp>
        <p:nvSpPr>
          <p:cNvPr id="28" name="Afgeronde rechthoek 27"/>
          <p:cNvSpPr/>
          <p:nvPr/>
        </p:nvSpPr>
        <p:spPr>
          <a:xfrm>
            <a:off x="214053" y="2636912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Testen opstellen</a:t>
            </a:r>
            <a:endParaRPr lang="nl-NL" dirty="0"/>
          </a:p>
        </p:txBody>
      </p:sp>
      <p:sp>
        <p:nvSpPr>
          <p:cNvPr id="29" name="Afgeronde rechthoek 28"/>
          <p:cNvSpPr/>
          <p:nvPr/>
        </p:nvSpPr>
        <p:spPr>
          <a:xfrm>
            <a:off x="4590356" y="3421683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Samenwerken/communiceren</a:t>
            </a:r>
            <a:endParaRPr lang="nl-NL" dirty="0"/>
          </a:p>
        </p:txBody>
      </p:sp>
      <p:sp>
        <p:nvSpPr>
          <p:cNvPr id="30" name="Afgeronde rechthoek 29"/>
          <p:cNvSpPr/>
          <p:nvPr/>
        </p:nvSpPr>
        <p:spPr>
          <a:xfrm>
            <a:off x="2555776" y="4232781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Security testen</a:t>
            </a:r>
            <a:endParaRPr lang="nl-NL" dirty="0"/>
          </a:p>
        </p:txBody>
      </p:sp>
      <p:sp>
        <p:nvSpPr>
          <p:cNvPr id="31" name="Afgeronde rechthoek 30"/>
          <p:cNvSpPr/>
          <p:nvPr/>
        </p:nvSpPr>
        <p:spPr>
          <a:xfrm>
            <a:off x="2555776" y="5049180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Performance testen</a:t>
            </a:r>
            <a:endParaRPr lang="nl-NL" dirty="0"/>
          </a:p>
        </p:txBody>
      </p:sp>
      <p:sp>
        <p:nvSpPr>
          <p:cNvPr id="32" name="Afgeronde rechthoek 31"/>
          <p:cNvSpPr/>
          <p:nvPr/>
        </p:nvSpPr>
        <p:spPr>
          <a:xfrm>
            <a:off x="4590356" y="4232781"/>
            <a:ext cx="1656184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Positieve inzet</a:t>
            </a:r>
            <a:endParaRPr lang="nl-NL" dirty="0"/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-11744" y="545323"/>
            <a:ext cx="8976232" cy="50405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2400" dirty="0" smtClean="0">
                <a:solidFill>
                  <a:schemeClr val="tx1"/>
                </a:solidFill>
              </a:rPr>
              <a:t>TA				Team				</a:t>
            </a:r>
            <a:r>
              <a:rPr lang="nl-NL" sz="2400" dirty="0" err="1" smtClean="0">
                <a:solidFill>
                  <a:schemeClr val="tx1"/>
                </a:solidFill>
              </a:rPr>
              <a:t>Dev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4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224644" y="6381328"/>
            <a:ext cx="8976232" cy="5040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Tester				           </a:t>
            </a:r>
            <a:r>
              <a:rPr lang="nl-NL" sz="2400" dirty="0" err="1" smtClean="0">
                <a:solidFill>
                  <a:schemeClr val="tx1"/>
                </a:solidFill>
              </a:rPr>
              <a:t>Ops</a:t>
            </a:r>
            <a:r>
              <a:rPr lang="nl-NL" sz="2400" dirty="0" smtClean="0">
                <a:solidFill>
                  <a:schemeClr val="tx1"/>
                </a:solidFill>
              </a:rPr>
              <a:t>	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5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7380340" y="4062032"/>
            <a:ext cx="1674676" cy="5040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 smtClean="0">
                <a:solidFill>
                  <a:schemeClr val="tx1"/>
                </a:solidFill>
              </a:rPr>
              <a:t>Architect</a:t>
            </a:r>
            <a:endParaRPr lang="nl-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0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visie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331640" y="1602000"/>
            <a:ext cx="7355160" cy="53085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!heilige graal</a:t>
            </a:r>
            <a:endParaRPr lang="nl-NL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331640" y="2250072"/>
            <a:ext cx="7355160" cy="5308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Wat wel/niet</a:t>
            </a:r>
            <a:endParaRPr lang="nl-NL" dirty="0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331640" y="2898144"/>
            <a:ext cx="7355160" cy="7468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W</a:t>
            </a:r>
            <a:r>
              <a:rPr lang="nl-NL" baseline="-25000" dirty="0" smtClean="0"/>
              <a:t>5</a:t>
            </a:r>
            <a:r>
              <a:rPr lang="nl-NL" dirty="0" smtClean="0"/>
              <a:t>H</a:t>
            </a:r>
            <a:endParaRPr lang="nl-NL" dirty="0"/>
          </a:p>
        </p:txBody>
      </p: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1331640" y="3618224"/>
            <a:ext cx="7355160" cy="12509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20AT &gt; 25AT</a:t>
            </a:r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1331640" y="4338304"/>
            <a:ext cx="7355160" cy="12509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&lt;&lt;&lt;100%</a:t>
            </a:r>
          </a:p>
        </p:txBody>
      </p:sp>
      <p:sp>
        <p:nvSpPr>
          <p:cNvPr id="8" name="Tijdelijke aanduiding voor tekst 2"/>
          <p:cNvSpPr txBox="1">
            <a:spLocks/>
          </p:cNvSpPr>
          <p:nvPr/>
        </p:nvSpPr>
        <p:spPr>
          <a:xfrm>
            <a:off x="1331640" y="4986376"/>
            <a:ext cx="7355160" cy="12509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Geen tolk nodig</a:t>
            </a:r>
            <a:endParaRPr lang="nl-NL" dirty="0" smtClean="0"/>
          </a:p>
        </p:txBody>
      </p:sp>
      <p:sp>
        <p:nvSpPr>
          <p:cNvPr id="9" name="Ovaal 8"/>
          <p:cNvSpPr/>
          <p:nvPr/>
        </p:nvSpPr>
        <p:spPr>
          <a:xfrm>
            <a:off x="5898081" y="4702846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7900882" y="4389474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6732240" y="3921552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2" name="Ovaal 11"/>
          <p:cNvSpPr/>
          <p:nvPr/>
        </p:nvSpPr>
        <p:spPr>
          <a:xfrm>
            <a:off x="6506634" y="5612924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3" name="Ovaal 12"/>
          <p:cNvSpPr/>
          <p:nvPr/>
        </p:nvSpPr>
        <p:spPr>
          <a:xfrm>
            <a:off x="7837610" y="5461875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4" name="Ovaal 13"/>
          <p:cNvSpPr/>
          <p:nvPr/>
        </p:nvSpPr>
        <p:spPr>
          <a:xfrm>
            <a:off x="7046694" y="4816704"/>
            <a:ext cx="432048" cy="42723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</a:t>
            </a:r>
            <a:endParaRPr lang="nl-NL" dirty="0"/>
          </a:p>
        </p:txBody>
      </p:sp>
      <p:cxnSp>
        <p:nvCxnSpPr>
          <p:cNvPr id="15" name="Rechte verbindingslijn 14"/>
          <p:cNvCxnSpPr>
            <a:stCxn id="14" idx="4"/>
            <a:endCxn id="13" idx="1"/>
          </p:cNvCxnSpPr>
          <p:nvPr/>
        </p:nvCxnSpPr>
        <p:spPr>
          <a:xfrm>
            <a:off x="7262718" y="5243934"/>
            <a:ext cx="638164" cy="28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12" idx="6"/>
            <a:endCxn id="13" idx="3"/>
          </p:cNvCxnSpPr>
          <p:nvPr/>
        </p:nvCxnSpPr>
        <p:spPr>
          <a:xfrm>
            <a:off x="6938682" y="5826539"/>
            <a:ext cx="9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3" idx="0"/>
            <a:endCxn id="10" idx="4"/>
          </p:cNvCxnSpPr>
          <p:nvPr/>
        </p:nvCxnSpPr>
        <p:spPr>
          <a:xfrm flipV="1">
            <a:off x="8053634" y="4816704"/>
            <a:ext cx="63272" cy="64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stCxn id="14" idx="5"/>
            <a:endCxn id="10" idx="3"/>
          </p:cNvCxnSpPr>
          <p:nvPr/>
        </p:nvCxnSpPr>
        <p:spPr>
          <a:xfrm flipV="1">
            <a:off x="7415470" y="4754138"/>
            <a:ext cx="548684" cy="427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14" idx="0"/>
            <a:endCxn id="9" idx="5"/>
          </p:cNvCxnSpPr>
          <p:nvPr/>
        </p:nvCxnSpPr>
        <p:spPr>
          <a:xfrm flipH="1">
            <a:off x="6266857" y="4816704"/>
            <a:ext cx="995861" cy="25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14" idx="2"/>
            <a:endCxn id="12" idx="7"/>
          </p:cNvCxnSpPr>
          <p:nvPr/>
        </p:nvCxnSpPr>
        <p:spPr>
          <a:xfrm flipH="1">
            <a:off x="6875410" y="5030319"/>
            <a:ext cx="171284" cy="64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12" idx="1"/>
            <a:endCxn id="9" idx="4"/>
          </p:cNvCxnSpPr>
          <p:nvPr/>
        </p:nvCxnSpPr>
        <p:spPr>
          <a:xfrm flipH="1" flipV="1">
            <a:off x="6114105" y="5130076"/>
            <a:ext cx="455801" cy="54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>
            <a:stCxn id="10" idx="1"/>
            <a:endCxn id="11" idx="6"/>
          </p:cNvCxnSpPr>
          <p:nvPr/>
        </p:nvCxnSpPr>
        <p:spPr>
          <a:xfrm flipH="1" flipV="1">
            <a:off x="7164288" y="4135167"/>
            <a:ext cx="799866" cy="316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>
            <a:stCxn id="11" idx="3"/>
            <a:endCxn id="9" idx="7"/>
          </p:cNvCxnSpPr>
          <p:nvPr/>
        </p:nvCxnSpPr>
        <p:spPr>
          <a:xfrm flipH="1">
            <a:off x="6266857" y="4286216"/>
            <a:ext cx="528655" cy="47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stCxn id="11" idx="4"/>
            <a:endCxn id="14" idx="7"/>
          </p:cNvCxnSpPr>
          <p:nvPr/>
        </p:nvCxnSpPr>
        <p:spPr>
          <a:xfrm>
            <a:off x="6948264" y="4348782"/>
            <a:ext cx="467206" cy="53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7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 je vandaag leren</a:t>
            </a:r>
            <a:endParaRPr lang="nl-NL" sz="6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8" y="2322080"/>
            <a:ext cx="6544344" cy="81888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Andere kijk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087996" y="1613303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Wie is Menno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110188" y="3042160"/>
            <a:ext cx="7048400" cy="818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Valkuilen in TA</a:t>
            </a:r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124000" y="3834248"/>
            <a:ext cx="7048400" cy="818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25+ taken</a:t>
            </a:r>
          </a:p>
        </p:txBody>
      </p:sp>
    </p:spTree>
    <p:extLst>
      <p:ext uri="{BB962C8B-B14F-4D97-AF65-F5344CB8AC3E}">
        <p14:creationId xmlns:p14="http://schemas.microsoft.com/office/powerpoint/2010/main" val="4741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Anders op een intake?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331640" y="1602000"/>
            <a:ext cx="7355160" cy="602864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Capaciteiten duidelijker</a:t>
            </a:r>
            <a:endParaRPr lang="nl-NL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331640" y="2250072"/>
            <a:ext cx="7355160" cy="602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Niks, ik doe al </a:t>
            </a:r>
            <a:r>
              <a:rPr lang="nl-NL" dirty="0" smtClean="0"/>
              <a:t>genoeg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331640" y="2924944"/>
            <a:ext cx="7632848" cy="602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Beter luisteren</a:t>
            </a:r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1331640" y="5733256"/>
            <a:ext cx="7355160" cy="115212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smtClean="0">
                <a:solidFill>
                  <a:schemeClr val="tx1"/>
                </a:solidFill>
              </a:rPr>
              <a:t>ahaslides.com/124816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1331640" y="3618224"/>
            <a:ext cx="7632848" cy="602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 smtClean="0"/>
              <a:t>Iets anders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169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331640" y="764704"/>
            <a:ext cx="7355160" cy="1610976"/>
          </a:xfrm>
        </p:spPr>
        <p:txBody>
          <a:bodyPr/>
          <a:lstStyle/>
          <a:p>
            <a:pPr marL="0" indent="0" algn="ctr">
              <a:buNone/>
            </a:pPr>
            <a:r>
              <a:rPr lang="nl-NL" sz="4400" dirty="0" smtClean="0"/>
              <a:t>Vond je het leuk?</a:t>
            </a:r>
            <a:br>
              <a:rPr lang="nl-NL" sz="4400" dirty="0" smtClean="0"/>
            </a:br>
            <a:r>
              <a:rPr lang="nl-NL" sz="4400" dirty="0" smtClean="0"/>
              <a:t>Ik ook!</a:t>
            </a:r>
            <a:endParaRPr lang="nl-NL" sz="4400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403648" y="2420888"/>
            <a:ext cx="7355160" cy="16109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nl-NL" sz="4400" dirty="0" smtClean="0"/>
              <a:t>Veel plezier bij de andere presentaties.</a:t>
            </a:r>
            <a:endParaRPr lang="nl-NL" sz="4400" dirty="0"/>
          </a:p>
        </p:txBody>
      </p:sp>
      <p:sp>
        <p:nvSpPr>
          <p:cNvPr id="5" name="Rechthoek 4"/>
          <p:cNvSpPr/>
          <p:nvPr/>
        </p:nvSpPr>
        <p:spPr>
          <a:xfrm>
            <a:off x="1259632" y="57332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3200" dirty="0"/>
              <a:t>Menno Pot, 7-10-2020, </a:t>
            </a:r>
            <a:br>
              <a:rPr lang="nl-NL" sz="3200" dirty="0"/>
            </a:br>
            <a:r>
              <a:rPr lang="nl-NL" sz="3200" dirty="0" err="1"/>
              <a:t>Testnet</a:t>
            </a:r>
            <a:r>
              <a:rPr lang="nl-NL" sz="3200" dirty="0"/>
              <a:t> </a:t>
            </a:r>
            <a:r>
              <a:rPr lang="nl-NL" sz="3200" dirty="0" err="1"/>
              <a:t>najaarsevent</a:t>
            </a:r>
            <a:endParaRPr lang="nl-NL" sz="3200" dirty="0"/>
          </a:p>
        </p:txBody>
      </p:sp>
      <p:sp>
        <p:nvSpPr>
          <p:cNvPr id="6" name="Ovaal 5"/>
          <p:cNvSpPr/>
          <p:nvPr/>
        </p:nvSpPr>
        <p:spPr>
          <a:xfrm>
            <a:off x="5898081" y="4702846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7" name="Ovaal 6"/>
          <p:cNvSpPr/>
          <p:nvPr/>
        </p:nvSpPr>
        <p:spPr>
          <a:xfrm>
            <a:off x="7900882" y="4389474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6732240" y="3921552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9" name="Ovaal 8"/>
          <p:cNvSpPr/>
          <p:nvPr/>
        </p:nvSpPr>
        <p:spPr>
          <a:xfrm>
            <a:off x="6506634" y="5612924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7837610" y="5461875"/>
            <a:ext cx="432048" cy="42723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W</a:t>
            </a:r>
            <a:endParaRPr lang="nl-NL" dirty="0"/>
          </a:p>
        </p:txBody>
      </p:sp>
      <p:sp>
        <p:nvSpPr>
          <p:cNvPr id="11" name="Ovaal 10"/>
          <p:cNvSpPr/>
          <p:nvPr/>
        </p:nvSpPr>
        <p:spPr>
          <a:xfrm>
            <a:off x="7046694" y="4816704"/>
            <a:ext cx="432048" cy="42723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H</a:t>
            </a:r>
            <a:endParaRPr lang="nl-NL" dirty="0"/>
          </a:p>
        </p:txBody>
      </p:sp>
      <p:cxnSp>
        <p:nvCxnSpPr>
          <p:cNvPr id="12" name="Rechte verbindingslijn 11"/>
          <p:cNvCxnSpPr>
            <a:stCxn id="11" idx="4"/>
            <a:endCxn id="10" idx="1"/>
          </p:cNvCxnSpPr>
          <p:nvPr/>
        </p:nvCxnSpPr>
        <p:spPr>
          <a:xfrm>
            <a:off x="7262718" y="5243934"/>
            <a:ext cx="638164" cy="280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stCxn id="9" idx="6"/>
            <a:endCxn id="10" idx="3"/>
          </p:cNvCxnSpPr>
          <p:nvPr/>
        </p:nvCxnSpPr>
        <p:spPr>
          <a:xfrm>
            <a:off x="6938682" y="5826539"/>
            <a:ext cx="9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>
            <a:stCxn id="10" idx="0"/>
            <a:endCxn id="7" idx="4"/>
          </p:cNvCxnSpPr>
          <p:nvPr/>
        </p:nvCxnSpPr>
        <p:spPr>
          <a:xfrm flipV="1">
            <a:off x="8053634" y="4816704"/>
            <a:ext cx="63272" cy="64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>
            <a:stCxn id="11" idx="5"/>
            <a:endCxn id="7" idx="3"/>
          </p:cNvCxnSpPr>
          <p:nvPr/>
        </p:nvCxnSpPr>
        <p:spPr>
          <a:xfrm flipV="1">
            <a:off x="7415470" y="4754138"/>
            <a:ext cx="548684" cy="427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stCxn id="11" idx="0"/>
            <a:endCxn id="6" idx="5"/>
          </p:cNvCxnSpPr>
          <p:nvPr/>
        </p:nvCxnSpPr>
        <p:spPr>
          <a:xfrm flipH="1">
            <a:off x="6266857" y="4816704"/>
            <a:ext cx="995861" cy="250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>
            <a:stCxn id="11" idx="2"/>
            <a:endCxn id="9" idx="7"/>
          </p:cNvCxnSpPr>
          <p:nvPr/>
        </p:nvCxnSpPr>
        <p:spPr>
          <a:xfrm flipH="1">
            <a:off x="6875410" y="5030319"/>
            <a:ext cx="171284" cy="6451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>
            <a:stCxn id="9" idx="1"/>
            <a:endCxn id="6" idx="4"/>
          </p:cNvCxnSpPr>
          <p:nvPr/>
        </p:nvCxnSpPr>
        <p:spPr>
          <a:xfrm flipH="1" flipV="1">
            <a:off x="6114105" y="5130076"/>
            <a:ext cx="455801" cy="5454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/>
          <p:cNvCxnSpPr>
            <a:stCxn id="7" idx="1"/>
            <a:endCxn id="8" idx="6"/>
          </p:cNvCxnSpPr>
          <p:nvPr/>
        </p:nvCxnSpPr>
        <p:spPr>
          <a:xfrm flipH="1" flipV="1">
            <a:off x="7164288" y="4135167"/>
            <a:ext cx="799866" cy="316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8" idx="3"/>
            <a:endCxn id="6" idx="7"/>
          </p:cNvCxnSpPr>
          <p:nvPr/>
        </p:nvCxnSpPr>
        <p:spPr>
          <a:xfrm flipH="1">
            <a:off x="6266857" y="4286216"/>
            <a:ext cx="528655" cy="479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/>
          <p:cNvCxnSpPr>
            <a:stCxn id="8" idx="4"/>
            <a:endCxn id="11" idx="7"/>
          </p:cNvCxnSpPr>
          <p:nvPr/>
        </p:nvCxnSpPr>
        <p:spPr>
          <a:xfrm>
            <a:off x="6948264" y="4348782"/>
            <a:ext cx="467206" cy="530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66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2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werken we?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331640" y="1602000"/>
            <a:ext cx="7355160" cy="602864"/>
          </a:xfrm>
        </p:spPr>
        <p:txBody>
          <a:bodyPr/>
          <a:lstStyle/>
          <a:p>
            <a:r>
              <a:rPr lang="nl-NL" dirty="0" smtClean="0"/>
              <a:t>Plezier</a:t>
            </a:r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331640" y="2106056"/>
            <a:ext cx="7355160" cy="602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Waardering</a:t>
            </a:r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1331640" y="2538104"/>
            <a:ext cx="7355160" cy="6028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Leren -&gt; Plezier -&gt; Waardering</a:t>
            </a:r>
          </a:p>
        </p:txBody>
      </p:sp>
    </p:spTree>
    <p:extLst>
      <p:ext uri="{BB962C8B-B14F-4D97-AF65-F5344CB8AC3E}">
        <p14:creationId xmlns:p14="http://schemas.microsoft.com/office/powerpoint/2010/main" val="18770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000" dirty="0" smtClean="0"/>
              <a:t>Vroeger testte we handmatig</a:t>
            </a:r>
          </a:p>
          <a:p>
            <a:r>
              <a:rPr lang="nl-NL" sz="2000" dirty="0" smtClean="0"/>
              <a:t>Dat verschoof richting test automatisering</a:t>
            </a:r>
          </a:p>
          <a:p>
            <a:r>
              <a:rPr lang="nl-NL" sz="2000" dirty="0" smtClean="0"/>
              <a:t>Vervolgens verschuiving richting intelligente test automatisering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626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CV / Intakes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sz="2000" dirty="0" smtClean="0"/>
              <a:t>Je CV moet </a:t>
            </a:r>
            <a:r>
              <a:rPr lang="nl-NL" sz="2000" dirty="0" err="1" smtClean="0"/>
              <a:t>iig</a:t>
            </a:r>
            <a:r>
              <a:rPr lang="nl-NL" sz="2000" dirty="0" smtClean="0"/>
              <a:t> iets als TMAP/ISTQB bevatten.</a:t>
            </a:r>
          </a:p>
          <a:p>
            <a:r>
              <a:rPr lang="nl-NL" sz="2000" dirty="0" smtClean="0"/>
              <a:t>Tijdens intake moet je visie / motivatie er vanaf spatten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6962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ben jij nu?</a:t>
            </a:r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3200" dirty="0">
                <a:solidFill>
                  <a:schemeClr val="tx1"/>
                </a:solidFill>
              </a:rPr>
              <a:t>ahaslides.com/124816</a:t>
            </a:r>
          </a:p>
        </p:txBody>
      </p:sp>
    </p:spTree>
    <p:extLst>
      <p:ext uri="{BB962C8B-B14F-4D97-AF65-F5344CB8AC3E}">
        <p14:creationId xmlns:p14="http://schemas.microsoft.com/office/powerpoint/2010/main" val="34421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Gewerkt als</a:t>
            </a:r>
            <a:endParaRPr lang="nl-NL" sz="6000" dirty="0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087996" y="1340768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Embedded software </a:t>
            </a:r>
            <a:r>
              <a:rPr lang="nl-NL" dirty="0" smtClean="0"/>
              <a:t>engineer</a:t>
            </a:r>
            <a:endParaRPr lang="nl-NL" dirty="0" smtClean="0"/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971600" y="2385524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err="1" smtClean="0"/>
              <a:t>Recruiter</a:t>
            </a:r>
            <a:endParaRPr lang="nl-NL" dirty="0" smtClean="0"/>
          </a:p>
        </p:txBody>
      </p:sp>
      <p:sp>
        <p:nvSpPr>
          <p:cNvPr id="12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331640" y="3717032"/>
            <a:ext cx="735516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Embedded schema/hardware designer</a:t>
            </a:r>
          </a:p>
        </p:txBody>
      </p:sp>
      <p:sp>
        <p:nvSpPr>
          <p:cNvPr id="13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6660232" y="764704"/>
            <a:ext cx="2171708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Tester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4860032" y="2348880"/>
            <a:ext cx="7520136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Test coördinator</a:t>
            </a:r>
          </a:p>
        </p:txBody>
      </p:sp>
      <p:sp>
        <p:nvSpPr>
          <p:cNvPr id="15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2073864" y="5502483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Test </a:t>
            </a:r>
            <a:r>
              <a:rPr lang="nl-NL" dirty="0" err="1" smtClean="0"/>
              <a:t>automation</a:t>
            </a:r>
            <a:r>
              <a:rPr lang="nl-NL" dirty="0" smtClean="0"/>
              <a:t> architect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259632" y="2916142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Test Manager</a:t>
            </a:r>
          </a:p>
        </p:txBody>
      </p:sp>
      <p:sp>
        <p:nvSpPr>
          <p:cNvPr id="17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4283968" y="44624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Test </a:t>
            </a:r>
            <a:r>
              <a:rPr lang="nl-NL" dirty="0" err="1" smtClean="0"/>
              <a:t>automation</a:t>
            </a:r>
            <a:r>
              <a:rPr lang="nl-NL" dirty="0" smtClean="0"/>
              <a:t> engineer</a:t>
            </a:r>
            <a:endParaRPr lang="nl-NL" dirty="0" smtClean="0"/>
          </a:p>
        </p:txBody>
      </p:sp>
      <p:sp>
        <p:nvSpPr>
          <p:cNvPr id="18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602128" y="4437112"/>
            <a:ext cx="7520136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Field manager</a:t>
            </a:r>
          </a:p>
        </p:txBody>
      </p:sp>
      <p:sp>
        <p:nvSpPr>
          <p:cNvPr id="19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5364088" y="4293096"/>
            <a:ext cx="7520136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QA manager</a:t>
            </a:r>
          </a:p>
        </p:txBody>
      </p:sp>
      <p:sp>
        <p:nvSpPr>
          <p:cNvPr id="20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311804" y="6126049"/>
            <a:ext cx="7520136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err="1" smtClean="0"/>
              <a:t>Happiness</a:t>
            </a:r>
            <a:r>
              <a:rPr lang="nl-NL" dirty="0" smtClean="0"/>
              <a:t> manager</a:t>
            </a:r>
          </a:p>
        </p:txBody>
      </p:sp>
      <p:sp>
        <p:nvSpPr>
          <p:cNvPr id="21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3275856" y="4941168"/>
            <a:ext cx="2378452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Teamleider</a:t>
            </a:r>
            <a:endParaRPr lang="nl-NL" dirty="0" smtClean="0"/>
          </a:p>
        </p:txBody>
      </p:sp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5804520" y="1916832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Scrum master</a:t>
            </a:r>
            <a:endParaRPr lang="nl-NL" dirty="0" smtClean="0"/>
          </a:p>
        </p:txBody>
      </p:sp>
      <p:sp>
        <p:nvSpPr>
          <p:cNvPr id="23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4376328" y="3140968"/>
            <a:ext cx="7520136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Test </a:t>
            </a:r>
            <a:r>
              <a:rPr lang="nl-NL" dirty="0" err="1" smtClean="0"/>
              <a:t>chapter</a:t>
            </a:r>
            <a:r>
              <a:rPr lang="nl-NL" dirty="0" smtClean="0"/>
              <a:t> lead</a:t>
            </a:r>
            <a:endParaRPr lang="nl-NL" dirty="0" smtClean="0"/>
          </a:p>
        </p:txBody>
      </p:sp>
      <p:sp>
        <p:nvSpPr>
          <p:cNvPr id="24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5796136" y="5077958"/>
            <a:ext cx="3600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Program manager</a:t>
            </a:r>
            <a:endParaRPr lang="nl-NL" dirty="0" smtClean="0"/>
          </a:p>
        </p:txBody>
      </p:sp>
      <p:sp>
        <p:nvSpPr>
          <p:cNvPr id="25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979712" y="1844824"/>
            <a:ext cx="7520136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Event organisator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829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Gewerkt voor</a:t>
            </a:r>
            <a:endParaRPr lang="nl-NL" sz="6000" dirty="0"/>
          </a:p>
        </p:txBody>
      </p:sp>
      <p:pic>
        <p:nvPicPr>
          <p:cNvPr id="1026" name="Picture 2" descr="User Manual PS 260 [ASL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2520783" cy="109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atwerk verdwijnt voorlopig nog niet' - AG Conn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162968"/>
            <a:ext cx="3418613" cy="228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erken en Producten / KvernelandGroup Benelux Dutch / Home - Kverneland  Corporate Benelux Du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201" y="-127669"/>
            <a:ext cx="3373135" cy="18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-Mobile neemt Tele 2 NL over - AG Connec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5" y="5244408"/>
            <a:ext cx="2443200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PN Glasvezel? Kies gemakkelijk! | Glasvezel-Vergelijken.n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725" y="1732661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abobank hypotheek? De Hypotheker vertelt je me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45" y="1860526"/>
            <a:ext cx="3408646" cy="34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rass Valley (@GrassValleyLive) | Twitt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57244"/>
            <a:ext cx="2236731" cy="223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osch-security-systems - Video in Broch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541" y="4032539"/>
            <a:ext cx="2789731" cy="18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rivate Lease van Alphabet | LeaseVergelijk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3" y="-20670"/>
            <a:ext cx="4122585" cy="118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elastingdienst Nederlan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066" y="3008758"/>
            <a:ext cx="272415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6479" y="1565458"/>
            <a:ext cx="2807809" cy="783422"/>
          </a:xfrm>
          <a:prstGeom prst="rect">
            <a:avLst/>
          </a:prstGeom>
        </p:spPr>
      </p:pic>
      <p:pic>
        <p:nvPicPr>
          <p:cNvPr id="2072" name="Picture 24" descr="Flexibiliteit is de nieuwe renewable'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9" y="4283529"/>
            <a:ext cx="2674193" cy="13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07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Word ik blij van</a:t>
            </a:r>
            <a:endParaRPr lang="nl-NL" dirty="0"/>
          </a:p>
        </p:txBody>
      </p:sp>
      <p:pic>
        <p:nvPicPr>
          <p:cNvPr id="3074" name="Picture 2" descr="Klussen in de kerk 8 en 9 sept – Protestantse wijkgemeente Hof van Del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136201"/>
            <a:ext cx="2793031" cy="279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nvakantie - Vakanties naar de zon | Kr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30" y="2874997"/>
            <a:ext cx="2977761" cy="2233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eer de magie van het lesgeven en breng de klas tot leven! -  Pioniersmagaz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09188"/>
            <a:ext cx="3816424" cy="194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lannen en organiseren: Tip van 100 jaar oud - VirtueelAssistentChristel.n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31" y="1151220"/>
            <a:ext cx="2972403" cy="175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34" y="0"/>
            <a:ext cx="2406965" cy="413977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034" y="3646010"/>
            <a:ext cx="2406965" cy="32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5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73599"/>
            <a:ext cx="7355160" cy="1852561"/>
          </a:xfrm>
        </p:spPr>
        <p:txBody>
          <a:bodyPr/>
          <a:lstStyle/>
          <a:p>
            <a:r>
              <a:rPr lang="nl-NL" dirty="0" smtClean="0"/>
              <a:t>We </a:t>
            </a:r>
            <a:r>
              <a:rPr lang="nl-NL" dirty="0"/>
              <a:t>willen geen test automatiseerders, 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maar </a:t>
            </a:r>
            <a:r>
              <a:rPr lang="nl-NL" dirty="0"/>
              <a:t>test specialisten</a:t>
            </a:r>
            <a:endParaRPr lang="nl-NL" sz="138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4000" y="3377166"/>
            <a:ext cx="6544344" cy="81888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Test automatiseerders = TA framework bouwer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104663" y="2665571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We = de markt/bedrijven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127543" y="4554328"/>
            <a:ext cx="7202760" cy="818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Test specialist = test duizendpoot</a:t>
            </a:r>
          </a:p>
        </p:txBody>
      </p:sp>
    </p:spTree>
    <p:extLst>
      <p:ext uri="{BB962C8B-B14F-4D97-AF65-F5344CB8AC3E}">
        <p14:creationId xmlns:p14="http://schemas.microsoft.com/office/powerpoint/2010/main" val="5610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denk jij </a:t>
            </a:r>
            <a:r>
              <a:rPr lang="nl-NL" dirty="0"/>
              <a:t>hierover?</a:t>
            </a:r>
            <a:br>
              <a:rPr lang="nl-NL" dirty="0"/>
            </a:br>
            <a:r>
              <a:rPr lang="nl-NL" sz="1800" dirty="0"/>
              <a:t>We willen geen test automatiseerders, </a:t>
            </a:r>
            <a:r>
              <a:rPr lang="nl-NL" sz="1800" dirty="0" smtClean="0"/>
              <a:t>maar </a:t>
            </a:r>
            <a:r>
              <a:rPr lang="nl-NL" sz="1800" dirty="0"/>
              <a:t>test specialisten</a:t>
            </a:r>
            <a:endParaRPr lang="nl-NL" sz="600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0835" y="2324898"/>
            <a:ext cx="6544344" cy="81888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B: Eens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087996" y="1613303"/>
            <a:ext cx="7048400" cy="512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A: Niet eens, juist TA nodig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098949" y="3070012"/>
            <a:ext cx="7202760" cy="818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C: Hangt van het bedrijf af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087996" y="3815126"/>
            <a:ext cx="7840488" cy="818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 smtClean="0"/>
              <a:t>D: Wat bedoel je?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087996" y="4503572"/>
            <a:ext cx="3456384" cy="818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E</a:t>
            </a:r>
            <a:r>
              <a:rPr lang="nl-NL" dirty="0" smtClean="0"/>
              <a:t>: Iets anders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xmlns="" id="{8E007178-A01D-4860-BF52-54A0B49EE935}"/>
              </a:ext>
            </a:extLst>
          </p:cNvPr>
          <p:cNvSpPr txBox="1">
            <a:spLocks/>
          </p:cNvSpPr>
          <p:nvPr/>
        </p:nvSpPr>
        <p:spPr>
          <a:xfrm>
            <a:off x="1087996" y="5202972"/>
            <a:ext cx="7048400" cy="8188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dirty="0"/>
              <a:t>F</a:t>
            </a:r>
            <a:r>
              <a:rPr lang="nl-NL" dirty="0" smtClean="0"/>
              <a:t>: </a:t>
            </a:r>
            <a:r>
              <a:rPr lang="nl-NL" dirty="0" smtClean="0"/>
              <a:t>Ik doe niet mee</a:t>
            </a:r>
            <a:endParaRPr lang="nl-NL" dirty="0" smtClean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xmlns="" id="{DF65A524-B343-43BA-B7DF-83FCF0FB9DEB}"/>
              </a:ext>
            </a:extLst>
          </p:cNvPr>
          <p:cNvSpPr txBox="1">
            <a:spLocks/>
          </p:cNvSpPr>
          <p:nvPr/>
        </p:nvSpPr>
        <p:spPr>
          <a:xfrm>
            <a:off x="1098949" y="5253238"/>
            <a:ext cx="7355160" cy="257933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0090D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nl-NL" sz="2800" dirty="0">
                <a:solidFill>
                  <a:schemeClr val="tx1"/>
                </a:solidFill>
              </a:rPr>
              <a:t>ahaslides.com/124816</a:t>
            </a:r>
          </a:p>
        </p:txBody>
      </p:sp>
    </p:spTree>
    <p:extLst>
      <p:ext uri="{BB962C8B-B14F-4D97-AF65-F5344CB8AC3E}">
        <p14:creationId xmlns:p14="http://schemas.microsoft.com/office/powerpoint/2010/main" val="370022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273600"/>
            <a:ext cx="7632848" cy="1144800"/>
          </a:xfrm>
        </p:spPr>
        <p:txBody>
          <a:bodyPr/>
          <a:lstStyle/>
          <a:p>
            <a:r>
              <a:rPr lang="nl-NL" dirty="0" smtClean="0"/>
              <a:t>Mijn mening over de stelling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1331640" y="1602000"/>
            <a:ext cx="7355160" cy="458848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 smtClean="0"/>
              <a:t>Het gros nog niet</a:t>
            </a:r>
            <a:endParaRPr lang="nl-NL" sz="3600" dirty="0"/>
          </a:p>
        </p:txBody>
      </p:sp>
      <p:sp>
        <p:nvSpPr>
          <p:cNvPr id="4" name="Tijdelijke aanduiding voor tekst 2"/>
          <p:cNvSpPr txBox="1">
            <a:spLocks/>
          </p:cNvSpPr>
          <p:nvPr/>
        </p:nvSpPr>
        <p:spPr>
          <a:xfrm>
            <a:off x="1331640" y="2394088"/>
            <a:ext cx="7355160" cy="4588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dirty="0" smtClean="0"/>
              <a:t>Gaat wel langzaam</a:t>
            </a:r>
            <a:endParaRPr lang="nl-NL" sz="3600" dirty="0"/>
          </a:p>
        </p:txBody>
      </p:sp>
      <p:sp>
        <p:nvSpPr>
          <p:cNvPr id="6" name="Tijdelijke aanduiding voor tekst 2"/>
          <p:cNvSpPr txBox="1">
            <a:spLocks/>
          </p:cNvSpPr>
          <p:nvPr/>
        </p:nvSpPr>
        <p:spPr>
          <a:xfrm>
            <a:off x="1331640" y="3186176"/>
            <a:ext cx="7355160" cy="4588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dirty="0" smtClean="0"/>
              <a:t>Goede verschuiving</a:t>
            </a:r>
            <a:endParaRPr lang="nl-NL" sz="3600" dirty="0"/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1331640" y="3978264"/>
            <a:ext cx="7355160" cy="4588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90D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737373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9F9F9F"/>
                </a:solidFill>
                <a:latin typeface="Trebuchet M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600" dirty="0" smtClean="0"/>
              <a:t>Niet zo rigide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7028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plate Newspark Presentaties v1.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930BFF9DCE894AA6D9C656C23317FE" ma:contentTypeVersion="12" ma:contentTypeDescription="Een nieuw document maken." ma:contentTypeScope="" ma:versionID="1eb67de0a027b8e21455a46dfe7c0c68">
  <xsd:schema xmlns:xsd="http://www.w3.org/2001/XMLSchema" xmlns:xs="http://www.w3.org/2001/XMLSchema" xmlns:p="http://schemas.microsoft.com/office/2006/metadata/properties" xmlns:ns2="7ed0521e-fe9e-4e8e-9168-f62e5d64a648" xmlns:ns3="0cbfaa85-e3cd-4b89-ba2f-3bb95fe80ef6" targetNamespace="http://schemas.microsoft.com/office/2006/metadata/properties" ma:root="true" ma:fieldsID="a866c974ee5752a66e07e1329cf8ee3e" ns2:_="" ns3:_="">
    <xsd:import namespace="7ed0521e-fe9e-4e8e-9168-f62e5d64a648"/>
    <xsd:import namespace="0cbfaa85-e3cd-4b89-ba2f-3bb95fe80ef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d0521e-fe9e-4e8e-9168-f62e5d64a6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bfaa85-e3cd-4b89-ba2f-3bb95fe80e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2AE88-0E52-459F-B812-10C4C6BC9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d0521e-fe9e-4e8e-9168-f62e5d64a648"/>
    <ds:schemaRef ds:uri="0cbfaa85-e3cd-4b89-ba2f-3bb95fe80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837563-47FD-4447-8718-9DC269652D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C227186-76ED-4A83-A0F2-3B200824DADC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7ed0521e-fe9e-4e8e-9168-f62e5d64a648"/>
    <ds:schemaRef ds:uri="http://schemas.openxmlformats.org/package/2006/metadata/core-properties"/>
    <ds:schemaRef ds:uri="http://purl.org/dc/dcmitype/"/>
    <ds:schemaRef ds:uri="http://purl.org/dc/elements/1.1/"/>
    <ds:schemaRef ds:uri="0cbfaa85-e3cd-4b89-ba2f-3bb95fe80ef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37113</TotalTime>
  <Words>1008</Words>
  <Application>Microsoft Office PowerPoint</Application>
  <PresentationFormat>Diavoorstelling (4:3)</PresentationFormat>
  <Paragraphs>314</Paragraphs>
  <Slides>25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Trebuchet MS</vt:lpstr>
      <vt:lpstr>Template Newspark Presentaties v1.2</vt:lpstr>
      <vt:lpstr>We willen geen test automatiseerders,  maar test specialisten</vt:lpstr>
      <vt:lpstr>Wat ga je vandaag leren</vt:lpstr>
      <vt:lpstr>Waar ben jij nu?</vt:lpstr>
      <vt:lpstr>Gewerkt als</vt:lpstr>
      <vt:lpstr>Gewerkt voor</vt:lpstr>
      <vt:lpstr>Word ik blij van</vt:lpstr>
      <vt:lpstr>We willen geen test automatiseerders,  maar test specialisten</vt:lpstr>
      <vt:lpstr>Hoe denk jij hierover? We willen geen test automatiseerders, maar test specialisten</vt:lpstr>
      <vt:lpstr>Mijn mening over de stelling</vt:lpstr>
      <vt:lpstr>Multidisciplinair team</vt:lpstr>
      <vt:lpstr>Test visie: W5H</vt:lpstr>
      <vt:lpstr>Een selectie van TA valkuilen</vt:lpstr>
      <vt:lpstr>Welke valkuil mis jij nog?</vt:lpstr>
      <vt:lpstr>Taken in een team</vt:lpstr>
      <vt:lpstr>De die-hard automatiseerder</vt:lpstr>
      <vt:lpstr>De pure tester</vt:lpstr>
      <vt:lpstr>De pure developer</vt:lpstr>
      <vt:lpstr>De test specialist</vt:lpstr>
      <vt:lpstr>Mijn visie</vt:lpstr>
      <vt:lpstr>Anders op een intake?</vt:lpstr>
      <vt:lpstr>PowerPoint-presentatie</vt:lpstr>
      <vt:lpstr>PowerPoint-presentatie</vt:lpstr>
      <vt:lpstr>Waarom werken we?</vt:lpstr>
      <vt:lpstr>PowerPoint-presentatie</vt:lpstr>
      <vt:lpstr>Je CV / Intakes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Rowald Pouderoyen</dc:creator>
  <cp:lastModifiedBy>Menno M. Pot</cp:lastModifiedBy>
  <cp:revision>1340</cp:revision>
  <cp:lastPrinted>2020-02-19T10:03:28Z</cp:lastPrinted>
  <dcterms:created xsi:type="dcterms:W3CDTF">2012-02-12T13:29:00Z</dcterms:created>
  <dcterms:modified xsi:type="dcterms:W3CDTF">2020-10-07T11:51:36Z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0x010100E9930BFF9DCE894AA6D9C656C23317FE</vt:lpwstr>
  </property>
</Properties>
</file>