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notesMasterIdLst>
    <p:notesMasterId r:id="rId28"/>
  </p:notesMasterIdLst>
  <p:sldIdLst>
    <p:sldId id="289" r:id="rId2"/>
    <p:sldId id="290" r:id="rId3"/>
    <p:sldId id="291" r:id="rId4"/>
    <p:sldId id="292" r:id="rId5"/>
    <p:sldId id="293" r:id="rId6"/>
    <p:sldId id="294" r:id="rId7"/>
    <p:sldId id="295" r:id="rId8"/>
    <p:sldId id="296" r:id="rId9"/>
    <p:sldId id="297" r:id="rId10"/>
    <p:sldId id="266" r:id="rId11"/>
    <p:sldId id="267" r:id="rId12"/>
    <p:sldId id="268" r:id="rId13"/>
    <p:sldId id="269" r:id="rId14"/>
    <p:sldId id="270" r:id="rId15"/>
    <p:sldId id="271" r:id="rId16"/>
    <p:sldId id="272" r:id="rId17"/>
    <p:sldId id="273" r:id="rId18"/>
    <p:sldId id="282" r:id="rId19"/>
    <p:sldId id="284" r:id="rId20"/>
    <p:sldId id="285" r:id="rId21"/>
    <p:sldId id="274" r:id="rId22"/>
    <p:sldId id="286" r:id="rId23"/>
    <p:sldId id="259" r:id="rId24"/>
    <p:sldId id="287" r:id="rId25"/>
    <p:sldId id="288" r:id="rId26"/>
    <p:sldId id="281" r:id="rId27"/>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30"/>
    <p:restoredTop sz="70250"/>
  </p:normalViewPr>
  <p:slideViewPr>
    <p:cSldViewPr snapToGrid="0" snapToObjects="1">
      <p:cViewPr varScale="1">
        <p:scale>
          <a:sx n="106" d="100"/>
          <a:sy n="106" d="100"/>
        </p:scale>
        <p:origin x="5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ata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31CABA-10A7-4E60-8CFB-2AAD65412BC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34C2AB5-896A-442F-9F49-DA506C7A65D1}">
      <dgm:prSet/>
      <dgm:spPr/>
      <dgm:t>
        <a:bodyPr/>
        <a:lstStyle/>
        <a:p>
          <a:r>
            <a:rPr lang="en-US"/>
            <a:t>Manually finding bugs that would otherwise bother users</a:t>
          </a:r>
        </a:p>
      </dgm:t>
    </dgm:pt>
    <dgm:pt modelId="{A6915753-5015-40C9-919A-3D30EEE6C132}" type="parTrans" cxnId="{A8D81E0D-ABE3-471E-B5EA-513B48DFF21F}">
      <dgm:prSet/>
      <dgm:spPr/>
      <dgm:t>
        <a:bodyPr/>
        <a:lstStyle/>
        <a:p>
          <a:endParaRPr lang="en-US"/>
        </a:p>
      </dgm:t>
    </dgm:pt>
    <dgm:pt modelId="{FCA623D3-BC60-42D9-BD6F-34BCC8C4DCE3}" type="sibTrans" cxnId="{A8D81E0D-ABE3-471E-B5EA-513B48DFF21F}">
      <dgm:prSet/>
      <dgm:spPr/>
      <dgm:t>
        <a:bodyPr/>
        <a:lstStyle/>
        <a:p>
          <a:endParaRPr lang="en-US"/>
        </a:p>
      </dgm:t>
    </dgm:pt>
    <dgm:pt modelId="{EAD0EA91-EE60-47DE-9DFE-97A9E79C7EA3}">
      <dgm:prSet/>
      <dgm:spPr/>
      <dgm:t>
        <a:bodyPr/>
        <a:lstStyle/>
        <a:p>
          <a:r>
            <a:rPr lang="en-US"/>
            <a:t>Creating automation which finds systemic bugs faster and more effectively</a:t>
          </a:r>
        </a:p>
      </dgm:t>
    </dgm:pt>
    <dgm:pt modelId="{4CE8252D-0DA5-4AA7-88E9-1BD240A16497}" type="parTrans" cxnId="{FAE073AF-7668-41F7-A83C-96936E3DE7A1}">
      <dgm:prSet/>
      <dgm:spPr/>
      <dgm:t>
        <a:bodyPr/>
        <a:lstStyle/>
        <a:p>
          <a:endParaRPr lang="en-US"/>
        </a:p>
      </dgm:t>
    </dgm:pt>
    <dgm:pt modelId="{7CCAF4E5-7D82-44BB-A212-27D46205ACED}" type="sibTrans" cxnId="{FAE073AF-7668-41F7-A83C-96936E3DE7A1}">
      <dgm:prSet/>
      <dgm:spPr/>
      <dgm:t>
        <a:bodyPr/>
        <a:lstStyle/>
        <a:p>
          <a:endParaRPr lang="en-US"/>
        </a:p>
      </dgm:t>
    </dgm:pt>
    <dgm:pt modelId="{6EFC0402-36FB-4117-BB8B-79E94D2BBD57}">
      <dgm:prSet/>
      <dgm:spPr/>
      <dgm:t>
        <a:bodyPr/>
        <a:lstStyle/>
        <a:p>
          <a:r>
            <a:rPr lang="en-US"/>
            <a:t>Testing request, requirements and design to prevent flaws from entering the process</a:t>
          </a:r>
        </a:p>
      </dgm:t>
    </dgm:pt>
    <dgm:pt modelId="{BBAEA61C-B087-4713-B995-95CBD785BB1A}" type="parTrans" cxnId="{70589FE3-B5D5-40BB-A8DA-EE01E26966F6}">
      <dgm:prSet/>
      <dgm:spPr/>
      <dgm:t>
        <a:bodyPr/>
        <a:lstStyle/>
        <a:p>
          <a:endParaRPr lang="en-US"/>
        </a:p>
      </dgm:t>
    </dgm:pt>
    <dgm:pt modelId="{15C57596-95F9-42AC-ACBA-33C474CCD854}" type="sibTrans" cxnId="{70589FE3-B5D5-40BB-A8DA-EE01E26966F6}">
      <dgm:prSet/>
      <dgm:spPr/>
      <dgm:t>
        <a:bodyPr/>
        <a:lstStyle/>
        <a:p>
          <a:endParaRPr lang="en-US"/>
        </a:p>
      </dgm:t>
    </dgm:pt>
    <dgm:pt modelId="{463F6B50-AD81-4E9B-BE2B-BCEC7D02CDF6}">
      <dgm:prSet/>
      <dgm:spPr/>
      <dgm:t>
        <a:bodyPr/>
        <a:lstStyle/>
        <a:p>
          <a:r>
            <a:rPr lang="en-US"/>
            <a:t>Giving information about a product, the process or potential bugs</a:t>
          </a:r>
        </a:p>
      </dgm:t>
    </dgm:pt>
    <dgm:pt modelId="{E2C1A39A-D69D-408F-B0E9-30A0580DDD55}" type="parTrans" cxnId="{6EBB3FA9-B49F-4079-B71D-3FE3DF4C68A8}">
      <dgm:prSet/>
      <dgm:spPr/>
      <dgm:t>
        <a:bodyPr/>
        <a:lstStyle/>
        <a:p>
          <a:endParaRPr lang="en-US"/>
        </a:p>
      </dgm:t>
    </dgm:pt>
    <dgm:pt modelId="{3492ADA0-6334-4F9B-9DB4-C75E812DE6AD}" type="sibTrans" cxnId="{6EBB3FA9-B49F-4079-B71D-3FE3DF4C68A8}">
      <dgm:prSet/>
      <dgm:spPr/>
      <dgm:t>
        <a:bodyPr/>
        <a:lstStyle/>
        <a:p>
          <a:endParaRPr lang="en-US"/>
        </a:p>
      </dgm:t>
    </dgm:pt>
    <dgm:pt modelId="{A1F1B4E2-1951-4117-AC87-2486D5D7DC46}">
      <dgm:prSet/>
      <dgm:spPr/>
      <dgm:t>
        <a:bodyPr/>
        <a:lstStyle/>
        <a:p>
          <a:r>
            <a:rPr lang="en-US"/>
            <a:t>Projecting risks and building in “insurance”</a:t>
          </a:r>
        </a:p>
      </dgm:t>
    </dgm:pt>
    <dgm:pt modelId="{CCA3A10B-BC01-4315-AF19-0253851D5E57}" type="parTrans" cxnId="{B6801242-1391-4DEB-8EE2-781954CEF4D5}">
      <dgm:prSet/>
      <dgm:spPr/>
      <dgm:t>
        <a:bodyPr/>
        <a:lstStyle/>
        <a:p>
          <a:endParaRPr lang="en-US"/>
        </a:p>
      </dgm:t>
    </dgm:pt>
    <dgm:pt modelId="{962B6894-8D03-4299-8E25-9F099EB551B9}" type="sibTrans" cxnId="{B6801242-1391-4DEB-8EE2-781954CEF4D5}">
      <dgm:prSet/>
      <dgm:spPr/>
      <dgm:t>
        <a:bodyPr/>
        <a:lstStyle/>
        <a:p>
          <a:endParaRPr lang="en-US"/>
        </a:p>
      </dgm:t>
    </dgm:pt>
    <dgm:pt modelId="{FE7EBF1D-0F2F-4E43-A17E-C1398E61F63C}">
      <dgm:prSet/>
      <dgm:spPr/>
      <dgm:t>
        <a:bodyPr/>
        <a:lstStyle/>
        <a:p>
          <a:r>
            <a:rPr lang="en-US"/>
            <a:t>Making tests and test reports reliable and relatable</a:t>
          </a:r>
        </a:p>
      </dgm:t>
    </dgm:pt>
    <dgm:pt modelId="{6F172657-896A-495D-BC50-1204DB4226A6}" type="parTrans" cxnId="{0BA4ED47-18D2-4E88-BD79-EC80B385003B}">
      <dgm:prSet/>
      <dgm:spPr/>
      <dgm:t>
        <a:bodyPr/>
        <a:lstStyle/>
        <a:p>
          <a:endParaRPr lang="en-US"/>
        </a:p>
      </dgm:t>
    </dgm:pt>
    <dgm:pt modelId="{02539443-974F-46B2-8DAF-D5CBA8463F0B}" type="sibTrans" cxnId="{0BA4ED47-18D2-4E88-BD79-EC80B385003B}">
      <dgm:prSet/>
      <dgm:spPr/>
      <dgm:t>
        <a:bodyPr/>
        <a:lstStyle/>
        <a:p>
          <a:endParaRPr lang="en-US"/>
        </a:p>
      </dgm:t>
    </dgm:pt>
    <dgm:pt modelId="{6E4CBD9D-7388-EA4D-BCC2-49C4D02FF0C5}">
      <dgm:prSet/>
      <dgm:spPr/>
      <dgm:t>
        <a:bodyPr/>
        <a:lstStyle/>
        <a:p>
          <a:r>
            <a:rPr lang="en-GB"/>
            <a:t>Generating ideas for innovation and improvement</a:t>
          </a:r>
        </a:p>
      </dgm:t>
    </dgm:pt>
    <dgm:pt modelId="{B522A71A-4F12-EC43-995B-F83089C2C187}" type="parTrans" cxnId="{D4D5B539-4D6E-9341-8918-9C5B9F7CC28A}">
      <dgm:prSet/>
      <dgm:spPr/>
      <dgm:t>
        <a:bodyPr/>
        <a:lstStyle/>
        <a:p>
          <a:endParaRPr lang="en-GB"/>
        </a:p>
      </dgm:t>
    </dgm:pt>
    <dgm:pt modelId="{55FA1CD3-DE39-5645-97C4-DAC4C377CAC0}" type="sibTrans" cxnId="{D4D5B539-4D6E-9341-8918-9C5B9F7CC28A}">
      <dgm:prSet/>
      <dgm:spPr/>
      <dgm:t>
        <a:bodyPr/>
        <a:lstStyle/>
        <a:p>
          <a:endParaRPr lang="en-GB"/>
        </a:p>
      </dgm:t>
    </dgm:pt>
    <dgm:pt modelId="{736C355E-93B9-8F43-8235-606D033BADE5}" type="pres">
      <dgm:prSet presAssocID="{1131CABA-10A7-4E60-8CFB-2AAD65412BC0}" presName="vert0" presStyleCnt="0">
        <dgm:presLayoutVars>
          <dgm:dir/>
          <dgm:animOne val="branch"/>
          <dgm:animLvl val="lvl"/>
        </dgm:presLayoutVars>
      </dgm:prSet>
      <dgm:spPr/>
    </dgm:pt>
    <dgm:pt modelId="{EE555630-A5BB-4043-8D3A-29CE1D84B2C7}" type="pres">
      <dgm:prSet presAssocID="{D34C2AB5-896A-442F-9F49-DA506C7A65D1}" presName="thickLine" presStyleLbl="alignNode1" presStyleIdx="0" presStyleCnt="7"/>
      <dgm:spPr/>
    </dgm:pt>
    <dgm:pt modelId="{EC60B460-3827-3C44-B218-C46DF890CDF3}" type="pres">
      <dgm:prSet presAssocID="{D34C2AB5-896A-442F-9F49-DA506C7A65D1}" presName="horz1" presStyleCnt="0"/>
      <dgm:spPr/>
    </dgm:pt>
    <dgm:pt modelId="{900C386A-7B4F-E343-8E66-9A012C412893}" type="pres">
      <dgm:prSet presAssocID="{D34C2AB5-896A-442F-9F49-DA506C7A65D1}" presName="tx1" presStyleLbl="revTx" presStyleIdx="0" presStyleCnt="7"/>
      <dgm:spPr/>
    </dgm:pt>
    <dgm:pt modelId="{90223CA5-C522-784A-936A-F8CEA0152567}" type="pres">
      <dgm:prSet presAssocID="{D34C2AB5-896A-442F-9F49-DA506C7A65D1}" presName="vert1" presStyleCnt="0"/>
      <dgm:spPr/>
    </dgm:pt>
    <dgm:pt modelId="{C2D53BF3-37D1-074B-9B58-DFBF1BA1BA5E}" type="pres">
      <dgm:prSet presAssocID="{EAD0EA91-EE60-47DE-9DFE-97A9E79C7EA3}" presName="thickLine" presStyleLbl="alignNode1" presStyleIdx="1" presStyleCnt="7"/>
      <dgm:spPr/>
    </dgm:pt>
    <dgm:pt modelId="{8801CCC1-8280-9340-8F20-D2CD1E4D8C93}" type="pres">
      <dgm:prSet presAssocID="{EAD0EA91-EE60-47DE-9DFE-97A9E79C7EA3}" presName="horz1" presStyleCnt="0"/>
      <dgm:spPr/>
    </dgm:pt>
    <dgm:pt modelId="{D97B1DF9-84A9-D545-978B-D44DAF140C0E}" type="pres">
      <dgm:prSet presAssocID="{EAD0EA91-EE60-47DE-9DFE-97A9E79C7EA3}" presName="tx1" presStyleLbl="revTx" presStyleIdx="1" presStyleCnt="7"/>
      <dgm:spPr/>
    </dgm:pt>
    <dgm:pt modelId="{CB91ECEE-C17C-FF45-A103-B8F0A06810EC}" type="pres">
      <dgm:prSet presAssocID="{EAD0EA91-EE60-47DE-9DFE-97A9E79C7EA3}" presName="vert1" presStyleCnt="0"/>
      <dgm:spPr/>
    </dgm:pt>
    <dgm:pt modelId="{4E2EAB48-165D-BA4C-B0CA-B307371F5DA2}" type="pres">
      <dgm:prSet presAssocID="{6EFC0402-36FB-4117-BB8B-79E94D2BBD57}" presName="thickLine" presStyleLbl="alignNode1" presStyleIdx="2" presStyleCnt="7"/>
      <dgm:spPr/>
    </dgm:pt>
    <dgm:pt modelId="{CF421AC7-64F0-3A42-B2A2-7BEC917A05B0}" type="pres">
      <dgm:prSet presAssocID="{6EFC0402-36FB-4117-BB8B-79E94D2BBD57}" presName="horz1" presStyleCnt="0"/>
      <dgm:spPr/>
    </dgm:pt>
    <dgm:pt modelId="{000024D3-9F88-6D4B-A309-122C09433F41}" type="pres">
      <dgm:prSet presAssocID="{6EFC0402-36FB-4117-BB8B-79E94D2BBD57}" presName="tx1" presStyleLbl="revTx" presStyleIdx="2" presStyleCnt="7"/>
      <dgm:spPr/>
    </dgm:pt>
    <dgm:pt modelId="{D2BC9514-C3A9-2349-A142-96EADFFAF016}" type="pres">
      <dgm:prSet presAssocID="{6EFC0402-36FB-4117-BB8B-79E94D2BBD57}" presName="vert1" presStyleCnt="0"/>
      <dgm:spPr/>
    </dgm:pt>
    <dgm:pt modelId="{5EBD7870-C3D2-9F4C-A320-6EA8DB4BCB85}" type="pres">
      <dgm:prSet presAssocID="{463F6B50-AD81-4E9B-BE2B-BCEC7D02CDF6}" presName="thickLine" presStyleLbl="alignNode1" presStyleIdx="3" presStyleCnt="7"/>
      <dgm:spPr/>
    </dgm:pt>
    <dgm:pt modelId="{B8419C42-97B9-2A43-934A-BBF6561876CE}" type="pres">
      <dgm:prSet presAssocID="{463F6B50-AD81-4E9B-BE2B-BCEC7D02CDF6}" presName="horz1" presStyleCnt="0"/>
      <dgm:spPr/>
    </dgm:pt>
    <dgm:pt modelId="{80FFF3B5-A159-F441-BC1F-D468785B8764}" type="pres">
      <dgm:prSet presAssocID="{463F6B50-AD81-4E9B-BE2B-BCEC7D02CDF6}" presName="tx1" presStyleLbl="revTx" presStyleIdx="3" presStyleCnt="7"/>
      <dgm:spPr/>
    </dgm:pt>
    <dgm:pt modelId="{4C028A99-888D-A14D-9E0C-455B6C10FC94}" type="pres">
      <dgm:prSet presAssocID="{463F6B50-AD81-4E9B-BE2B-BCEC7D02CDF6}" presName="vert1" presStyleCnt="0"/>
      <dgm:spPr/>
    </dgm:pt>
    <dgm:pt modelId="{2694985B-BD0F-BD4E-B6F5-301EBDA24EEA}" type="pres">
      <dgm:prSet presAssocID="{A1F1B4E2-1951-4117-AC87-2486D5D7DC46}" presName="thickLine" presStyleLbl="alignNode1" presStyleIdx="4" presStyleCnt="7"/>
      <dgm:spPr/>
    </dgm:pt>
    <dgm:pt modelId="{A018AB5B-11DB-2F4D-9680-06F687D83950}" type="pres">
      <dgm:prSet presAssocID="{A1F1B4E2-1951-4117-AC87-2486D5D7DC46}" presName="horz1" presStyleCnt="0"/>
      <dgm:spPr/>
    </dgm:pt>
    <dgm:pt modelId="{F9A712DC-312E-0249-8907-563EF1A16144}" type="pres">
      <dgm:prSet presAssocID="{A1F1B4E2-1951-4117-AC87-2486D5D7DC46}" presName="tx1" presStyleLbl="revTx" presStyleIdx="4" presStyleCnt="7"/>
      <dgm:spPr/>
    </dgm:pt>
    <dgm:pt modelId="{085A64B5-FDDF-154D-A8AA-4FB4B2232020}" type="pres">
      <dgm:prSet presAssocID="{A1F1B4E2-1951-4117-AC87-2486D5D7DC46}" presName="vert1" presStyleCnt="0"/>
      <dgm:spPr/>
    </dgm:pt>
    <dgm:pt modelId="{0AF5A647-6C82-8D46-879B-5675F9BBA52A}" type="pres">
      <dgm:prSet presAssocID="{FE7EBF1D-0F2F-4E43-A17E-C1398E61F63C}" presName="thickLine" presStyleLbl="alignNode1" presStyleIdx="5" presStyleCnt="7"/>
      <dgm:spPr/>
    </dgm:pt>
    <dgm:pt modelId="{2E895A54-24AC-934F-9036-4474141235DD}" type="pres">
      <dgm:prSet presAssocID="{FE7EBF1D-0F2F-4E43-A17E-C1398E61F63C}" presName="horz1" presStyleCnt="0"/>
      <dgm:spPr/>
    </dgm:pt>
    <dgm:pt modelId="{696E95EF-FBC7-3D4D-84C9-7E515C8CF89D}" type="pres">
      <dgm:prSet presAssocID="{FE7EBF1D-0F2F-4E43-A17E-C1398E61F63C}" presName="tx1" presStyleLbl="revTx" presStyleIdx="5" presStyleCnt="7"/>
      <dgm:spPr/>
    </dgm:pt>
    <dgm:pt modelId="{6ABCD9EB-7DD7-254A-8D65-AE6C977781E3}" type="pres">
      <dgm:prSet presAssocID="{FE7EBF1D-0F2F-4E43-A17E-C1398E61F63C}" presName="vert1" presStyleCnt="0"/>
      <dgm:spPr/>
    </dgm:pt>
    <dgm:pt modelId="{8BC6C094-CBCC-C543-8B77-A048B402B24C}" type="pres">
      <dgm:prSet presAssocID="{6E4CBD9D-7388-EA4D-BCC2-49C4D02FF0C5}" presName="thickLine" presStyleLbl="alignNode1" presStyleIdx="6" presStyleCnt="7"/>
      <dgm:spPr/>
    </dgm:pt>
    <dgm:pt modelId="{5C824E59-1C7C-904B-8887-CAD29FCF7A1D}" type="pres">
      <dgm:prSet presAssocID="{6E4CBD9D-7388-EA4D-BCC2-49C4D02FF0C5}" presName="horz1" presStyleCnt="0"/>
      <dgm:spPr/>
    </dgm:pt>
    <dgm:pt modelId="{0287BF77-8BE6-DC42-ABA4-D495A294140F}" type="pres">
      <dgm:prSet presAssocID="{6E4CBD9D-7388-EA4D-BCC2-49C4D02FF0C5}" presName="tx1" presStyleLbl="revTx" presStyleIdx="6" presStyleCnt="7"/>
      <dgm:spPr/>
    </dgm:pt>
    <dgm:pt modelId="{F2321295-C82D-3B47-957E-680BF52AC0AB}" type="pres">
      <dgm:prSet presAssocID="{6E4CBD9D-7388-EA4D-BCC2-49C4D02FF0C5}" presName="vert1" presStyleCnt="0"/>
      <dgm:spPr/>
    </dgm:pt>
  </dgm:ptLst>
  <dgm:cxnLst>
    <dgm:cxn modelId="{39063300-2C0B-404D-AD57-ACA0EB41497B}" type="presOf" srcId="{1131CABA-10A7-4E60-8CFB-2AAD65412BC0}" destId="{736C355E-93B9-8F43-8235-606D033BADE5}" srcOrd="0" destOrd="0" presId="urn:microsoft.com/office/officeart/2008/layout/LinedList"/>
    <dgm:cxn modelId="{A8D81E0D-ABE3-471E-B5EA-513B48DFF21F}" srcId="{1131CABA-10A7-4E60-8CFB-2AAD65412BC0}" destId="{D34C2AB5-896A-442F-9F49-DA506C7A65D1}" srcOrd="0" destOrd="0" parTransId="{A6915753-5015-40C9-919A-3D30EEE6C132}" sibTransId="{FCA623D3-BC60-42D9-BD6F-34BCC8C4DCE3}"/>
    <dgm:cxn modelId="{D4D5B539-4D6E-9341-8918-9C5B9F7CC28A}" srcId="{1131CABA-10A7-4E60-8CFB-2AAD65412BC0}" destId="{6E4CBD9D-7388-EA4D-BCC2-49C4D02FF0C5}" srcOrd="6" destOrd="0" parTransId="{B522A71A-4F12-EC43-995B-F83089C2C187}" sibTransId="{55FA1CD3-DE39-5645-97C4-DAC4C377CAC0}"/>
    <dgm:cxn modelId="{B6801242-1391-4DEB-8EE2-781954CEF4D5}" srcId="{1131CABA-10A7-4E60-8CFB-2AAD65412BC0}" destId="{A1F1B4E2-1951-4117-AC87-2486D5D7DC46}" srcOrd="4" destOrd="0" parTransId="{CCA3A10B-BC01-4315-AF19-0253851D5E57}" sibTransId="{962B6894-8D03-4299-8E25-9F099EB551B9}"/>
    <dgm:cxn modelId="{0BA4ED47-18D2-4E88-BD79-EC80B385003B}" srcId="{1131CABA-10A7-4E60-8CFB-2AAD65412BC0}" destId="{FE7EBF1D-0F2F-4E43-A17E-C1398E61F63C}" srcOrd="5" destOrd="0" parTransId="{6F172657-896A-495D-BC50-1204DB4226A6}" sibTransId="{02539443-974F-46B2-8DAF-D5CBA8463F0B}"/>
    <dgm:cxn modelId="{7E9D7452-A042-7A4F-A246-6182A78CF2D5}" type="presOf" srcId="{6EFC0402-36FB-4117-BB8B-79E94D2BBD57}" destId="{000024D3-9F88-6D4B-A309-122C09433F41}" srcOrd="0" destOrd="0" presId="urn:microsoft.com/office/officeart/2008/layout/LinedList"/>
    <dgm:cxn modelId="{9D1FB35D-146C-D34F-8F65-95DC071E40ED}" type="presOf" srcId="{463F6B50-AD81-4E9B-BE2B-BCEC7D02CDF6}" destId="{80FFF3B5-A159-F441-BC1F-D468785B8764}" srcOrd="0" destOrd="0" presId="urn:microsoft.com/office/officeart/2008/layout/LinedList"/>
    <dgm:cxn modelId="{BE07EF70-900F-3B4C-84A2-EB10D5AF6AD1}" type="presOf" srcId="{EAD0EA91-EE60-47DE-9DFE-97A9E79C7EA3}" destId="{D97B1DF9-84A9-D545-978B-D44DAF140C0E}" srcOrd="0" destOrd="0" presId="urn:microsoft.com/office/officeart/2008/layout/LinedList"/>
    <dgm:cxn modelId="{68260C89-7E10-B24A-9A86-205B19233B03}" type="presOf" srcId="{6E4CBD9D-7388-EA4D-BCC2-49C4D02FF0C5}" destId="{0287BF77-8BE6-DC42-ABA4-D495A294140F}" srcOrd="0" destOrd="0" presId="urn:microsoft.com/office/officeart/2008/layout/LinedList"/>
    <dgm:cxn modelId="{EA104891-A1D8-2248-9586-1754AFCB8CAE}" type="presOf" srcId="{FE7EBF1D-0F2F-4E43-A17E-C1398E61F63C}" destId="{696E95EF-FBC7-3D4D-84C9-7E515C8CF89D}" srcOrd="0" destOrd="0" presId="urn:microsoft.com/office/officeart/2008/layout/LinedList"/>
    <dgm:cxn modelId="{6EBB3FA9-B49F-4079-B71D-3FE3DF4C68A8}" srcId="{1131CABA-10A7-4E60-8CFB-2AAD65412BC0}" destId="{463F6B50-AD81-4E9B-BE2B-BCEC7D02CDF6}" srcOrd="3" destOrd="0" parTransId="{E2C1A39A-D69D-408F-B0E9-30A0580DDD55}" sibTransId="{3492ADA0-6334-4F9B-9DB4-C75E812DE6AD}"/>
    <dgm:cxn modelId="{FAE073AF-7668-41F7-A83C-96936E3DE7A1}" srcId="{1131CABA-10A7-4E60-8CFB-2AAD65412BC0}" destId="{EAD0EA91-EE60-47DE-9DFE-97A9E79C7EA3}" srcOrd="1" destOrd="0" parTransId="{4CE8252D-0DA5-4AA7-88E9-1BD240A16497}" sibTransId="{7CCAF4E5-7D82-44BB-A212-27D46205ACED}"/>
    <dgm:cxn modelId="{8C5848C2-B64E-8B46-9E6F-1BC1A683BE57}" type="presOf" srcId="{D34C2AB5-896A-442F-9F49-DA506C7A65D1}" destId="{900C386A-7B4F-E343-8E66-9A012C412893}" srcOrd="0" destOrd="0" presId="urn:microsoft.com/office/officeart/2008/layout/LinedList"/>
    <dgm:cxn modelId="{6B1F70C8-4780-AB44-868E-086A7DA4E862}" type="presOf" srcId="{A1F1B4E2-1951-4117-AC87-2486D5D7DC46}" destId="{F9A712DC-312E-0249-8907-563EF1A16144}" srcOrd="0" destOrd="0" presId="urn:microsoft.com/office/officeart/2008/layout/LinedList"/>
    <dgm:cxn modelId="{70589FE3-B5D5-40BB-A8DA-EE01E26966F6}" srcId="{1131CABA-10A7-4E60-8CFB-2AAD65412BC0}" destId="{6EFC0402-36FB-4117-BB8B-79E94D2BBD57}" srcOrd="2" destOrd="0" parTransId="{BBAEA61C-B087-4713-B995-95CBD785BB1A}" sibTransId="{15C57596-95F9-42AC-ACBA-33C474CCD854}"/>
    <dgm:cxn modelId="{ACD6C2B3-F937-7948-9831-60D5663D82EC}" type="presParOf" srcId="{736C355E-93B9-8F43-8235-606D033BADE5}" destId="{EE555630-A5BB-4043-8D3A-29CE1D84B2C7}" srcOrd="0" destOrd="0" presId="urn:microsoft.com/office/officeart/2008/layout/LinedList"/>
    <dgm:cxn modelId="{373BB2DD-2B3A-C441-80DB-341457130467}" type="presParOf" srcId="{736C355E-93B9-8F43-8235-606D033BADE5}" destId="{EC60B460-3827-3C44-B218-C46DF890CDF3}" srcOrd="1" destOrd="0" presId="urn:microsoft.com/office/officeart/2008/layout/LinedList"/>
    <dgm:cxn modelId="{8C336265-3E6A-8C45-B28C-DA7D8CF89E9C}" type="presParOf" srcId="{EC60B460-3827-3C44-B218-C46DF890CDF3}" destId="{900C386A-7B4F-E343-8E66-9A012C412893}" srcOrd="0" destOrd="0" presId="urn:microsoft.com/office/officeart/2008/layout/LinedList"/>
    <dgm:cxn modelId="{12413158-DA0F-B047-AB59-BB34990DB5F6}" type="presParOf" srcId="{EC60B460-3827-3C44-B218-C46DF890CDF3}" destId="{90223CA5-C522-784A-936A-F8CEA0152567}" srcOrd="1" destOrd="0" presId="urn:microsoft.com/office/officeart/2008/layout/LinedList"/>
    <dgm:cxn modelId="{3A95ED06-CE7A-E84C-9723-10AC6816B3E8}" type="presParOf" srcId="{736C355E-93B9-8F43-8235-606D033BADE5}" destId="{C2D53BF3-37D1-074B-9B58-DFBF1BA1BA5E}" srcOrd="2" destOrd="0" presId="urn:microsoft.com/office/officeart/2008/layout/LinedList"/>
    <dgm:cxn modelId="{1C5B09C5-597F-1F47-848A-DC75C8183DE0}" type="presParOf" srcId="{736C355E-93B9-8F43-8235-606D033BADE5}" destId="{8801CCC1-8280-9340-8F20-D2CD1E4D8C93}" srcOrd="3" destOrd="0" presId="urn:microsoft.com/office/officeart/2008/layout/LinedList"/>
    <dgm:cxn modelId="{B07AAE33-7AC8-4A47-86AB-50F6ED3FB7C5}" type="presParOf" srcId="{8801CCC1-8280-9340-8F20-D2CD1E4D8C93}" destId="{D97B1DF9-84A9-D545-978B-D44DAF140C0E}" srcOrd="0" destOrd="0" presId="urn:microsoft.com/office/officeart/2008/layout/LinedList"/>
    <dgm:cxn modelId="{222A73B0-C713-314C-8821-D2FB4742F7E2}" type="presParOf" srcId="{8801CCC1-8280-9340-8F20-D2CD1E4D8C93}" destId="{CB91ECEE-C17C-FF45-A103-B8F0A06810EC}" srcOrd="1" destOrd="0" presId="urn:microsoft.com/office/officeart/2008/layout/LinedList"/>
    <dgm:cxn modelId="{FF6EA79D-31FF-4D4D-A85A-5F843C54E550}" type="presParOf" srcId="{736C355E-93B9-8F43-8235-606D033BADE5}" destId="{4E2EAB48-165D-BA4C-B0CA-B307371F5DA2}" srcOrd="4" destOrd="0" presId="urn:microsoft.com/office/officeart/2008/layout/LinedList"/>
    <dgm:cxn modelId="{C8326ACE-C8ED-CC4F-B8F7-4CBFB7B43E3E}" type="presParOf" srcId="{736C355E-93B9-8F43-8235-606D033BADE5}" destId="{CF421AC7-64F0-3A42-B2A2-7BEC917A05B0}" srcOrd="5" destOrd="0" presId="urn:microsoft.com/office/officeart/2008/layout/LinedList"/>
    <dgm:cxn modelId="{E231F709-CBAB-5C44-AAE9-825EA9BBBBA5}" type="presParOf" srcId="{CF421AC7-64F0-3A42-B2A2-7BEC917A05B0}" destId="{000024D3-9F88-6D4B-A309-122C09433F41}" srcOrd="0" destOrd="0" presId="urn:microsoft.com/office/officeart/2008/layout/LinedList"/>
    <dgm:cxn modelId="{66225A7D-A249-1940-8C43-161FD6E3B3CB}" type="presParOf" srcId="{CF421AC7-64F0-3A42-B2A2-7BEC917A05B0}" destId="{D2BC9514-C3A9-2349-A142-96EADFFAF016}" srcOrd="1" destOrd="0" presId="urn:microsoft.com/office/officeart/2008/layout/LinedList"/>
    <dgm:cxn modelId="{C472D9B1-B50D-124A-B650-33EB92BC094A}" type="presParOf" srcId="{736C355E-93B9-8F43-8235-606D033BADE5}" destId="{5EBD7870-C3D2-9F4C-A320-6EA8DB4BCB85}" srcOrd="6" destOrd="0" presId="urn:microsoft.com/office/officeart/2008/layout/LinedList"/>
    <dgm:cxn modelId="{39AEAF94-BA8A-0E4F-9AF9-D904F93ECDF7}" type="presParOf" srcId="{736C355E-93B9-8F43-8235-606D033BADE5}" destId="{B8419C42-97B9-2A43-934A-BBF6561876CE}" srcOrd="7" destOrd="0" presId="urn:microsoft.com/office/officeart/2008/layout/LinedList"/>
    <dgm:cxn modelId="{BCF12A79-CE26-3445-800D-BD8883F142F9}" type="presParOf" srcId="{B8419C42-97B9-2A43-934A-BBF6561876CE}" destId="{80FFF3B5-A159-F441-BC1F-D468785B8764}" srcOrd="0" destOrd="0" presId="urn:microsoft.com/office/officeart/2008/layout/LinedList"/>
    <dgm:cxn modelId="{0582FD3B-9C53-9D48-BB32-055A8E71057E}" type="presParOf" srcId="{B8419C42-97B9-2A43-934A-BBF6561876CE}" destId="{4C028A99-888D-A14D-9E0C-455B6C10FC94}" srcOrd="1" destOrd="0" presId="urn:microsoft.com/office/officeart/2008/layout/LinedList"/>
    <dgm:cxn modelId="{078CA9F4-12CC-B743-BA7E-F5F80F125780}" type="presParOf" srcId="{736C355E-93B9-8F43-8235-606D033BADE5}" destId="{2694985B-BD0F-BD4E-B6F5-301EBDA24EEA}" srcOrd="8" destOrd="0" presId="urn:microsoft.com/office/officeart/2008/layout/LinedList"/>
    <dgm:cxn modelId="{6F3022AE-1A7C-1347-9089-E049507D430A}" type="presParOf" srcId="{736C355E-93B9-8F43-8235-606D033BADE5}" destId="{A018AB5B-11DB-2F4D-9680-06F687D83950}" srcOrd="9" destOrd="0" presId="urn:microsoft.com/office/officeart/2008/layout/LinedList"/>
    <dgm:cxn modelId="{73007A3F-29BB-4248-878A-46376F769293}" type="presParOf" srcId="{A018AB5B-11DB-2F4D-9680-06F687D83950}" destId="{F9A712DC-312E-0249-8907-563EF1A16144}" srcOrd="0" destOrd="0" presId="urn:microsoft.com/office/officeart/2008/layout/LinedList"/>
    <dgm:cxn modelId="{12FEA595-DBC0-F143-AAD1-E5B09F31D6BA}" type="presParOf" srcId="{A018AB5B-11DB-2F4D-9680-06F687D83950}" destId="{085A64B5-FDDF-154D-A8AA-4FB4B2232020}" srcOrd="1" destOrd="0" presId="urn:microsoft.com/office/officeart/2008/layout/LinedList"/>
    <dgm:cxn modelId="{B48CAE53-4377-AF4F-B6E4-CA911167BA17}" type="presParOf" srcId="{736C355E-93B9-8F43-8235-606D033BADE5}" destId="{0AF5A647-6C82-8D46-879B-5675F9BBA52A}" srcOrd="10" destOrd="0" presId="urn:microsoft.com/office/officeart/2008/layout/LinedList"/>
    <dgm:cxn modelId="{FCD9C148-1AB5-FB42-AF7F-879112F2670A}" type="presParOf" srcId="{736C355E-93B9-8F43-8235-606D033BADE5}" destId="{2E895A54-24AC-934F-9036-4474141235DD}" srcOrd="11" destOrd="0" presId="urn:microsoft.com/office/officeart/2008/layout/LinedList"/>
    <dgm:cxn modelId="{8A68C6BB-C538-814A-A14C-B41EAFC94BD5}" type="presParOf" srcId="{2E895A54-24AC-934F-9036-4474141235DD}" destId="{696E95EF-FBC7-3D4D-84C9-7E515C8CF89D}" srcOrd="0" destOrd="0" presId="urn:microsoft.com/office/officeart/2008/layout/LinedList"/>
    <dgm:cxn modelId="{821AE714-17FA-BD46-B0C1-896FBBEB904A}" type="presParOf" srcId="{2E895A54-24AC-934F-9036-4474141235DD}" destId="{6ABCD9EB-7DD7-254A-8D65-AE6C977781E3}" srcOrd="1" destOrd="0" presId="urn:microsoft.com/office/officeart/2008/layout/LinedList"/>
    <dgm:cxn modelId="{B966B091-3F17-6A44-9B84-01B1149298A2}" type="presParOf" srcId="{736C355E-93B9-8F43-8235-606D033BADE5}" destId="{8BC6C094-CBCC-C543-8B77-A048B402B24C}" srcOrd="12" destOrd="0" presId="urn:microsoft.com/office/officeart/2008/layout/LinedList"/>
    <dgm:cxn modelId="{D86F0501-CA13-5A49-90FC-3B037FDE7041}" type="presParOf" srcId="{736C355E-93B9-8F43-8235-606D033BADE5}" destId="{5C824E59-1C7C-904B-8887-CAD29FCF7A1D}" srcOrd="13" destOrd="0" presId="urn:microsoft.com/office/officeart/2008/layout/LinedList"/>
    <dgm:cxn modelId="{C572031D-C84E-B141-BDC7-5CD09427EA74}" type="presParOf" srcId="{5C824E59-1C7C-904B-8887-CAD29FCF7A1D}" destId="{0287BF77-8BE6-DC42-ABA4-D495A294140F}" srcOrd="0" destOrd="0" presId="urn:microsoft.com/office/officeart/2008/layout/LinedList"/>
    <dgm:cxn modelId="{253D8FD6-62CF-BC48-BC0D-40858581930A}" type="presParOf" srcId="{5C824E59-1C7C-904B-8887-CAD29FCF7A1D}" destId="{F2321295-C82D-3B47-957E-680BF52AC0A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A26F11-414C-40E5-A5A3-D7A4DAC4AD60}"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AB1AD0D0-8436-4572-A703-7ADAEAF970FC}">
      <dgm:prSet/>
      <dgm:spPr/>
      <dgm:t>
        <a:bodyPr/>
        <a:lstStyle/>
        <a:p>
          <a:r>
            <a:rPr lang="en-US"/>
            <a:t>Skills</a:t>
          </a:r>
        </a:p>
      </dgm:t>
    </dgm:pt>
    <dgm:pt modelId="{2A6B2463-CA73-4C91-9138-C17486D0AA4C}" type="parTrans" cxnId="{260A5E58-F986-4326-B58B-95FDB287FAF3}">
      <dgm:prSet/>
      <dgm:spPr/>
      <dgm:t>
        <a:bodyPr/>
        <a:lstStyle/>
        <a:p>
          <a:endParaRPr lang="en-US"/>
        </a:p>
      </dgm:t>
    </dgm:pt>
    <dgm:pt modelId="{AAA415F6-B4C3-46DC-BB1F-A2A6493C21A2}" type="sibTrans" cxnId="{260A5E58-F986-4326-B58B-95FDB287FAF3}">
      <dgm:prSet/>
      <dgm:spPr/>
      <dgm:t>
        <a:bodyPr/>
        <a:lstStyle/>
        <a:p>
          <a:endParaRPr lang="en-US"/>
        </a:p>
      </dgm:t>
    </dgm:pt>
    <dgm:pt modelId="{87D2E466-F23C-4E8E-A0B4-395E115445DE}">
      <dgm:prSet/>
      <dgm:spPr/>
      <dgm:t>
        <a:bodyPr/>
        <a:lstStyle/>
        <a:p>
          <a:r>
            <a:rPr lang="en-US" dirty="0"/>
            <a:t>Courses, workshops and conferences</a:t>
          </a:r>
        </a:p>
      </dgm:t>
    </dgm:pt>
    <dgm:pt modelId="{6A99E11F-0C32-43D4-AE61-D24FB1582FAE}" type="parTrans" cxnId="{A20718BA-B18C-4991-8FCA-79E6219C42CF}">
      <dgm:prSet/>
      <dgm:spPr/>
      <dgm:t>
        <a:bodyPr/>
        <a:lstStyle/>
        <a:p>
          <a:endParaRPr lang="en-US"/>
        </a:p>
      </dgm:t>
    </dgm:pt>
    <dgm:pt modelId="{22E6F1CB-7185-42E4-8B4B-D9493AD302D3}" type="sibTrans" cxnId="{A20718BA-B18C-4991-8FCA-79E6219C42CF}">
      <dgm:prSet/>
      <dgm:spPr/>
      <dgm:t>
        <a:bodyPr/>
        <a:lstStyle/>
        <a:p>
          <a:endParaRPr lang="en-US"/>
        </a:p>
      </dgm:t>
    </dgm:pt>
    <dgm:pt modelId="{DBCE8233-C53A-43E6-BFE6-94EF91E0397D}">
      <dgm:prSet/>
      <dgm:spPr/>
      <dgm:t>
        <a:bodyPr/>
        <a:lstStyle/>
        <a:p>
          <a:r>
            <a:rPr lang="en-US"/>
            <a:t>Test Events</a:t>
          </a:r>
        </a:p>
      </dgm:t>
    </dgm:pt>
    <dgm:pt modelId="{2E15DF3F-AE0A-456E-BDD9-E40D79039CDE}" type="parTrans" cxnId="{96920357-11FB-4898-A4D2-227B6B22182F}">
      <dgm:prSet/>
      <dgm:spPr/>
      <dgm:t>
        <a:bodyPr/>
        <a:lstStyle/>
        <a:p>
          <a:endParaRPr lang="en-US"/>
        </a:p>
      </dgm:t>
    </dgm:pt>
    <dgm:pt modelId="{CD9FFF94-2047-480F-8CB2-927AF57E26AA}" type="sibTrans" cxnId="{96920357-11FB-4898-A4D2-227B6B22182F}">
      <dgm:prSet/>
      <dgm:spPr/>
      <dgm:t>
        <a:bodyPr/>
        <a:lstStyle/>
        <a:p>
          <a:endParaRPr lang="en-US"/>
        </a:p>
      </dgm:t>
    </dgm:pt>
    <dgm:pt modelId="{DF6AF639-AC07-4752-AFBD-4A9B0611E93B}">
      <dgm:prSet/>
      <dgm:spPr/>
      <dgm:t>
        <a:bodyPr/>
        <a:lstStyle/>
        <a:p>
          <a:r>
            <a:rPr lang="en-US"/>
            <a:t>Automation</a:t>
          </a:r>
        </a:p>
      </dgm:t>
    </dgm:pt>
    <dgm:pt modelId="{34BAF870-E682-4D7F-B0BC-05EAC20AA599}" type="parTrans" cxnId="{5EF3DFA7-2395-40F4-B80B-DCF94FB2B18E}">
      <dgm:prSet/>
      <dgm:spPr/>
      <dgm:t>
        <a:bodyPr/>
        <a:lstStyle/>
        <a:p>
          <a:endParaRPr lang="en-US"/>
        </a:p>
      </dgm:t>
    </dgm:pt>
    <dgm:pt modelId="{37219F85-277E-46F0-A53A-3851E9D11722}" type="sibTrans" cxnId="{5EF3DFA7-2395-40F4-B80B-DCF94FB2B18E}">
      <dgm:prSet/>
      <dgm:spPr/>
      <dgm:t>
        <a:bodyPr/>
        <a:lstStyle/>
        <a:p>
          <a:endParaRPr lang="en-US"/>
        </a:p>
      </dgm:t>
    </dgm:pt>
    <dgm:pt modelId="{956CF733-132B-4686-9127-47625981E4BD}">
      <dgm:prSet/>
      <dgm:spPr/>
      <dgm:t>
        <a:bodyPr/>
        <a:lstStyle/>
        <a:p>
          <a:r>
            <a:rPr lang="en-US" dirty="0"/>
            <a:t>Automation and Tooling Special Interest Group</a:t>
          </a:r>
        </a:p>
      </dgm:t>
    </dgm:pt>
    <dgm:pt modelId="{BE610771-12FD-4642-B81B-C797429CD3F5}" type="parTrans" cxnId="{F8C80653-BE10-472B-B678-A5F56C888B2D}">
      <dgm:prSet/>
      <dgm:spPr/>
      <dgm:t>
        <a:bodyPr/>
        <a:lstStyle/>
        <a:p>
          <a:endParaRPr lang="en-US"/>
        </a:p>
      </dgm:t>
    </dgm:pt>
    <dgm:pt modelId="{C869A107-0B29-4587-A0C3-E34F474A1B1F}" type="sibTrans" cxnId="{F8C80653-BE10-472B-B678-A5F56C888B2D}">
      <dgm:prSet/>
      <dgm:spPr/>
      <dgm:t>
        <a:bodyPr/>
        <a:lstStyle/>
        <a:p>
          <a:endParaRPr lang="en-US"/>
        </a:p>
      </dgm:t>
    </dgm:pt>
    <dgm:pt modelId="{217A9709-7181-42ED-ACD6-3C754BCBE3D3}">
      <dgm:prSet/>
      <dgm:spPr/>
      <dgm:t>
        <a:bodyPr/>
        <a:lstStyle/>
        <a:p>
          <a:r>
            <a:rPr lang="en-US"/>
            <a:t>Demos Vendors / Companies</a:t>
          </a:r>
        </a:p>
      </dgm:t>
    </dgm:pt>
    <dgm:pt modelId="{4CF30B09-573D-4F68-B763-0C5E940DF789}" type="parTrans" cxnId="{020741FF-8C08-42D6-B0A6-989FB3FD085E}">
      <dgm:prSet/>
      <dgm:spPr/>
      <dgm:t>
        <a:bodyPr/>
        <a:lstStyle/>
        <a:p>
          <a:endParaRPr lang="en-US"/>
        </a:p>
      </dgm:t>
    </dgm:pt>
    <dgm:pt modelId="{D03FDA42-357F-4222-893A-AF806DB99960}" type="sibTrans" cxnId="{020741FF-8C08-42D6-B0A6-989FB3FD085E}">
      <dgm:prSet/>
      <dgm:spPr/>
      <dgm:t>
        <a:bodyPr/>
        <a:lstStyle/>
        <a:p>
          <a:endParaRPr lang="en-US"/>
        </a:p>
      </dgm:t>
    </dgm:pt>
    <dgm:pt modelId="{162363DE-B01F-4FD0-987F-0B58186EB755}">
      <dgm:prSet/>
      <dgm:spPr/>
      <dgm:t>
        <a:bodyPr/>
        <a:lstStyle/>
        <a:p>
          <a:r>
            <a:rPr lang="en-US"/>
            <a:t>Static</a:t>
          </a:r>
        </a:p>
      </dgm:t>
    </dgm:pt>
    <dgm:pt modelId="{820E52A5-BEAF-4836-AD6D-AABAC42E9AB5}" type="parTrans" cxnId="{3ED3C6D0-AEA2-4767-9C39-385BD2C9A900}">
      <dgm:prSet/>
      <dgm:spPr/>
      <dgm:t>
        <a:bodyPr/>
        <a:lstStyle/>
        <a:p>
          <a:endParaRPr lang="en-US"/>
        </a:p>
      </dgm:t>
    </dgm:pt>
    <dgm:pt modelId="{3EB72060-51E6-4A81-B50E-20F1EBA625FA}" type="sibTrans" cxnId="{3ED3C6D0-AEA2-4767-9C39-385BD2C9A900}">
      <dgm:prSet/>
      <dgm:spPr/>
      <dgm:t>
        <a:bodyPr/>
        <a:lstStyle/>
        <a:p>
          <a:endParaRPr lang="en-US"/>
        </a:p>
      </dgm:t>
    </dgm:pt>
    <dgm:pt modelId="{0D68ACF7-6DC3-40A7-91DE-956D0382EBE7}">
      <dgm:prSet/>
      <dgm:spPr/>
      <dgm:t>
        <a:bodyPr/>
        <a:lstStyle/>
        <a:p>
          <a:r>
            <a:rPr lang="en-US" dirty="0"/>
            <a:t>Agile Testing Training</a:t>
          </a:r>
        </a:p>
      </dgm:t>
    </dgm:pt>
    <dgm:pt modelId="{5881AD88-BC71-4208-A93F-881D19F2BC5E}" type="parTrans" cxnId="{A326091E-3721-48EB-B2AE-186764984F11}">
      <dgm:prSet/>
      <dgm:spPr/>
      <dgm:t>
        <a:bodyPr/>
        <a:lstStyle/>
        <a:p>
          <a:endParaRPr lang="en-US"/>
        </a:p>
      </dgm:t>
    </dgm:pt>
    <dgm:pt modelId="{300B5D6A-26B5-4C79-A10E-E5CD413A3DD4}" type="sibTrans" cxnId="{A326091E-3721-48EB-B2AE-186764984F11}">
      <dgm:prSet/>
      <dgm:spPr/>
      <dgm:t>
        <a:bodyPr/>
        <a:lstStyle/>
        <a:p>
          <a:endParaRPr lang="en-US"/>
        </a:p>
      </dgm:t>
    </dgm:pt>
    <dgm:pt modelId="{1F1057B2-0CDB-47CB-A083-FCE2BF96A471}">
      <dgm:prSet/>
      <dgm:spPr/>
      <dgm:t>
        <a:bodyPr/>
        <a:lstStyle/>
        <a:p>
          <a:r>
            <a:rPr lang="en-US" dirty="0"/>
            <a:t>Refinement / Design projects</a:t>
          </a:r>
        </a:p>
      </dgm:t>
    </dgm:pt>
    <dgm:pt modelId="{A8722C68-A136-476B-BE4C-6B7AC746F56C}" type="parTrans" cxnId="{B70EEF22-B88D-4A67-ABB8-0BCEE83990D5}">
      <dgm:prSet/>
      <dgm:spPr/>
      <dgm:t>
        <a:bodyPr/>
        <a:lstStyle/>
        <a:p>
          <a:endParaRPr lang="en-US"/>
        </a:p>
      </dgm:t>
    </dgm:pt>
    <dgm:pt modelId="{185F3315-5B89-4F42-8D3B-9C080FF78B44}" type="sibTrans" cxnId="{B70EEF22-B88D-4A67-ABB8-0BCEE83990D5}">
      <dgm:prSet/>
      <dgm:spPr/>
      <dgm:t>
        <a:bodyPr/>
        <a:lstStyle/>
        <a:p>
          <a:endParaRPr lang="en-US"/>
        </a:p>
      </dgm:t>
    </dgm:pt>
    <dgm:pt modelId="{A0467162-F5D8-4D63-AED1-A20B3E77E055}">
      <dgm:prSet/>
      <dgm:spPr/>
      <dgm:t>
        <a:bodyPr/>
        <a:lstStyle/>
        <a:p>
          <a:r>
            <a:rPr lang="en-US"/>
            <a:t>Awareness</a:t>
          </a:r>
        </a:p>
      </dgm:t>
    </dgm:pt>
    <dgm:pt modelId="{D2BE42CE-DEA0-4457-ADB9-FF0ED5ABFF85}" type="parTrans" cxnId="{76646F8E-5DBA-4F39-B370-98FB8606F737}">
      <dgm:prSet/>
      <dgm:spPr/>
      <dgm:t>
        <a:bodyPr/>
        <a:lstStyle/>
        <a:p>
          <a:endParaRPr lang="en-US"/>
        </a:p>
      </dgm:t>
    </dgm:pt>
    <dgm:pt modelId="{44850EAB-2C01-425A-AC9F-5CF0FA1FD3F3}" type="sibTrans" cxnId="{76646F8E-5DBA-4F39-B370-98FB8606F737}">
      <dgm:prSet/>
      <dgm:spPr/>
      <dgm:t>
        <a:bodyPr/>
        <a:lstStyle/>
        <a:p>
          <a:endParaRPr lang="en-US"/>
        </a:p>
      </dgm:t>
    </dgm:pt>
    <dgm:pt modelId="{26308133-15FE-47FA-A33E-0D49AD80D811}">
      <dgm:prSet/>
      <dgm:spPr/>
      <dgm:t>
        <a:bodyPr/>
        <a:lstStyle/>
        <a:p>
          <a:r>
            <a:rPr lang="en-US"/>
            <a:t>Communication workshops </a:t>
          </a:r>
        </a:p>
      </dgm:t>
    </dgm:pt>
    <dgm:pt modelId="{DB8589E1-F000-4C36-A459-634A84E8F82D}" type="parTrans" cxnId="{22C9E716-8111-4235-950E-4024E45CEF76}">
      <dgm:prSet/>
      <dgm:spPr/>
      <dgm:t>
        <a:bodyPr/>
        <a:lstStyle/>
        <a:p>
          <a:endParaRPr lang="en-US"/>
        </a:p>
      </dgm:t>
    </dgm:pt>
    <dgm:pt modelId="{D96834F2-A130-42E3-B2A3-5ED040925AEB}" type="sibTrans" cxnId="{22C9E716-8111-4235-950E-4024E45CEF76}">
      <dgm:prSet/>
      <dgm:spPr/>
      <dgm:t>
        <a:bodyPr/>
        <a:lstStyle/>
        <a:p>
          <a:endParaRPr lang="en-US"/>
        </a:p>
      </dgm:t>
    </dgm:pt>
    <dgm:pt modelId="{2BC3D863-D933-4C21-B524-65F0D97D2DDD}">
      <dgm:prSet/>
      <dgm:spPr/>
      <dgm:t>
        <a:bodyPr/>
        <a:lstStyle/>
        <a:p>
          <a:r>
            <a:rPr lang="en-US"/>
            <a:t>Demos / info evenings from vendors and other companies</a:t>
          </a:r>
        </a:p>
      </dgm:t>
    </dgm:pt>
    <dgm:pt modelId="{03EC7ADF-DC11-45A4-976A-C026D199E8E9}" type="parTrans" cxnId="{ABBDE44F-48C2-4119-8791-A01448673DF4}">
      <dgm:prSet/>
      <dgm:spPr/>
      <dgm:t>
        <a:bodyPr/>
        <a:lstStyle/>
        <a:p>
          <a:endParaRPr lang="en-US"/>
        </a:p>
      </dgm:t>
    </dgm:pt>
    <dgm:pt modelId="{BFD41D0E-D19D-4ADF-A7F2-84DE1CF56350}" type="sibTrans" cxnId="{ABBDE44F-48C2-4119-8791-A01448673DF4}">
      <dgm:prSet/>
      <dgm:spPr/>
      <dgm:t>
        <a:bodyPr/>
        <a:lstStyle/>
        <a:p>
          <a:endParaRPr lang="en-US"/>
        </a:p>
      </dgm:t>
    </dgm:pt>
    <dgm:pt modelId="{389A39AD-AEB0-467F-899B-3EDE323C58A5}">
      <dgm:prSet/>
      <dgm:spPr/>
      <dgm:t>
        <a:bodyPr/>
        <a:lstStyle/>
        <a:p>
          <a:r>
            <a:rPr lang="en-US"/>
            <a:t>Risk</a:t>
          </a:r>
        </a:p>
      </dgm:t>
    </dgm:pt>
    <dgm:pt modelId="{6EFE3E3E-221E-43DF-846C-B81027C0F9C2}" type="parTrans" cxnId="{B6DDDD98-A1E4-4F7C-8B15-E4A3CF3C72E9}">
      <dgm:prSet/>
      <dgm:spPr/>
      <dgm:t>
        <a:bodyPr/>
        <a:lstStyle/>
        <a:p>
          <a:endParaRPr lang="en-US"/>
        </a:p>
      </dgm:t>
    </dgm:pt>
    <dgm:pt modelId="{224638CC-54CE-4D98-97FC-906849541420}" type="sibTrans" cxnId="{B6DDDD98-A1E4-4F7C-8B15-E4A3CF3C72E9}">
      <dgm:prSet/>
      <dgm:spPr/>
      <dgm:t>
        <a:bodyPr/>
        <a:lstStyle/>
        <a:p>
          <a:endParaRPr lang="en-US"/>
        </a:p>
      </dgm:t>
    </dgm:pt>
    <dgm:pt modelId="{7EFDB9A6-78CE-496C-8879-F4916376BA4C}">
      <dgm:prSet/>
      <dgm:spPr/>
      <dgm:t>
        <a:bodyPr/>
        <a:lstStyle/>
        <a:p>
          <a:r>
            <a:rPr lang="en-US" dirty="0"/>
            <a:t>Risk-Based Testing Template</a:t>
          </a:r>
        </a:p>
      </dgm:t>
    </dgm:pt>
    <dgm:pt modelId="{074BCA4D-F624-425F-81A5-860936E50872}" type="parTrans" cxnId="{D0E47E56-BB9C-43B2-8533-EB430722F7E2}">
      <dgm:prSet/>
      <dgm:spPr/>
      <dgm:t>
        <a:bodyPr/>
        <a:lstStyle/>
        <a:p>
          <a:endParaRPr lang="en-US"/>
        </a:p>
      </dgm:t>
    </dgm:pt>
    <dgm:pt modelId="{226D4ED6-0983-4ADA-B5CB-7E71D918638E}" type="sibTrans" cxnId="{D0E47E56-BB9C-43B2-8533-EB430722F7E2}">
      <dgm:prSet/>
      <dgm:spPr/>
      <dgm:t>
        <a:bodyPr/>
        <a:lstStyle/>
        <a:p>
          <a:endParaRPr lang="en-US"/>
        </a:p>
      </dgm:t>
    </dgm:pt>
    <dgm:pt modelId="{776D3B0F-78A0-422B-9428-9AD929617A94}">
      <dgm:prSet/>
      <dgm:spPr/>
      <dgm:t>
        <a:bodyPr/>
        <a:lstStyle/>
        <a:p>
          <a:r>
            <a:rPr lang="en-US" dirty="0"/>
            <a:t>Risk Management For Business Workshop</a:t>
          </a:r>
        </a:p>
      </dgm:t>
    </dgm:pt>
    <dgm:pt modelId="{1FF7CBEF-0959-4A17-ACD6-E2DA4159955B}" type="parTrans" cxnId="{D4F5A734-AD61-4C98-AF1A-30B2FC350FE1}">
      <dgm:prSet/>
      <dgm:spPr/>
      <dgm:t>
        <a:bodyPr/>
        <a:lstStyle/>
        <a:p>
          <a:endParaRPr lang="en-US"/>
        </a:p>
      </dgm:t>
    </dgm:pt>
    <dgm:pt modelId="{04A84F39-EFDA-47AE-BE15-2BD3B50684E0}" type="sibTrans" cxnId="{D4F5A734-AD61-4C98-AF1A-30B2FC350FE1}">
      <dgm:prSet/>
      <dgm:spPr/>
      <dgm:t>
        <a:bodyPr/>
        <a:lstStyle/>
        <a:p>
          <a:endParaRPr lang="en-US"/>
        </a:p>
      </dgm:t>
    </dgm:pt>
    <dgm:pt modelId="{5F9534BC-CABF-4B63-A2E9-77009B6197AE}">
      <dgm:prSet/>
      <dgm:spPr/>
      <dgm:t>
        <a:bodyPr/>
        <a:lstStyle/>
        <a:p>
          <a:r>
            <a:rPr lang="en-US" dirty="0" err="1"/>
            <a:t>Riskstorming</a:t>
          </a:r>
          <a:r>
            <a:rPr lang="en-US" dirty="0"/>
            <a:t> workshop</a:t>
          </a:r>
        </a:p>
      </dgm:t>
    </dgm:pt>
    <dgm:pt modelId="{CAB04A67-541A-4095-9174-A23C9985D030}" type="parTrans" cxnId="{95E99597-AEC0-425F-9C6B-5B009B7C52F4}">
      <dgm:prSet/>
      <dgm:spPr/>
      <dgm:t>
        <a:bodyPr/>
        <a:lstStyle/>
        <a:p>
          <a:endParaRPr lang="en-US"/>
        </a:p>
      </dgm:t>
    </dgm:pt>
    <dgm:pt modelId="{0437C3E6-4119-4E1E-B33C-76B0B9226B45}" type="sibTrans" cxnId="{95E99597-AEC0-425F-9C6B-5B009B7C52F4}">
      <dgm:prSet/>
      <dgm:spPr/>
      <dgm:t>
        <a:bodyPr/>
        <a:lstStyle/>
        <a:p>
          <a:endParaRPr lang="en-US"/>
        </a:p>
      </dgm:t>
    </dgm:pt>
    <dgm:pt modelId="{1A319651-EEAB-4A97-99A4-E85A8C40AC4B}">
      <dgm:prSet/>
      <dgm:spPr/>
      <dgm:t>
        <a:bodyPr/>
        <a:lstStyle/>
        <a:p>
          <a:r>
            <a:rPr lang="en-US"/>
            <a:t>Alignment</a:t>
          </a:r>
        </a:p>
      </dgm:t>
    </dgm:pt>
    <dgm:pt modelId="{39ACEDE9-7748-40A6-9BEC-2B75624A9A24}" type="parTrans" cxnId="{93FFB572-D1B7-4A93-A941-969C35489822}">
      <dgm:prSet/>
      <dgm:spPr/>
      <dgm:t>
        <a:bodyPr/>
        <a:lstStyle/>
        <a:p>
          <a:endParaRPr lang="en-US"/>
        </a:p>
      </dgm:t>
    </dgm:pt>
    <dgm:pt modelId="{2CACDF4F-20F2-4D67-83C2-956528CE2319}" type="sibTrans" cxnId="{93FFB572-D1B7-4A93-A941-969C35489822}">
      <dgm:prSet/>
      <dgm:spPr/>
      <dgm:t>
        <a:bodyPr/>
        <a:lstStyle/>
        <a:p>
          <a:endParaRPr lang="en-US"/>
        </a:p>
      </dgm:t>
    </dgm:pt>
    <dgm:pt modelId="{1ED8924F-4D92-4430-8085-3EE98ACC1DFB}">
      <dgm:prSet/>
      <dgm:spPr/>
      <dgm:t>
        <a:bodyPr/>
        <a:lstStyle/>
        <a:p>
          <a:r>
            <a:rPr lang="en-US" dirty="0"/>
            <a:t>Unified Testing Approach</a:t>
          </a:r>
        </a:p>
      </dgm:t>
    </dgm:pt>
    <dgm:pt modelId="{A51960E4-AD5D-493B-8321-D77219AE642F}" type="parTrans" cxnId="{DFD41857-3DDD-4759-B049-811FDEEB6935}">
      <dgm:prSet/>
      <dgm:spPr/>
      <dgm:t>
        <a:bodyPr/>
        <a:lstStyle/>
        <a:p>
          <a:endParaRPr lang="en-US"/>
        </a:p>
      </dgm:t>
    </dgm:pt>
    <dgm:pt modelId="{4613EE1C-A0EE-448A-9B45-2549AE610525}" type="sibTrans" cxnId="{DFD41857-3DDD-4759-B049-811FDEEB6935}">
      <dgm:prSet/>
      <dgm:spPr/>
      <dgm:t>
        <a:bodyPr/>
        <a:lstStyle/>
        <a:p>
          <a:endParaRPr lang="en-US"/>
        </a:p>
      </dgm:t>
    </dgm:pt>
    <dgm:pt modelId="{DD0195E8-D3B5-43C2-932D-CC454F13E886}">
      <dgm:prSet/>
      <dgm:spPr/>
      <dgm:t>
        <a:bodyPr/>
        <a:lstStyle/>
        <a:p>
          <a:r>
            <a:rPr lang="en-US" dirty="0"/>
            <a:t>Test Guild</a:t>
          </a:r>
        </a:p>
      </dgm:t>
    </dgm:pt>
    <dgm:pt modelId="{D9C20F26-2F29-4294-9026-4A09023F7827}" type="parTrans" cxnId="{A2435EB6-699D-4416-B806-EA4B467C961B}">
      <dgm:prSet/>
      <dgm:spPr/>
      <dgm:t>
        <a:bodyPr/>
        <a:lstStyle/>
        <a:p>
          <a:endParaRPr lang="en-US"/>
        </a:p>
      </dgm:t>
    </dgm:pt>
    <dgm:pt modelId="{5A0E6E4A-9A47-4BF4-8A6B-42B2FFEBFD5A}" type="sibTrans" cxnId="{A2435EB6-699D-4416-B806-EA4B467C961B}">
      <dgm:prSet/>
      <dgm:spPr/>
      <dgm:t>
        <a:bodyPr/>
        <a:lstStyle/>
        <a:p>
          <a:endParaRPr lang="en-US"/>
        </a:p>
      </dgm:t>
    </dgm:pt>
    <dgm:pt modelId="{CBB47945-4807-4CDD-B5EC-A9ED142BE64A}">
      <dgm:prSet/>
      <dgm:spPr/>
      <dgm:t>
        <a:bodyPr/>
        <a:lstStyle/>
        <a:p>
          <a:r>
            <a:rPr lang="en-US"/>
            <a:t>Fundamentals</a:t>
          </a:r>
        </a:p>
      </dgm:t>
    </dgm:pt>
    <dgm:pt modelId="{5B06A453-471F-426C-ACCA-7F24C1CDAD03}" type="parTrans" cxnId="{C160976B-2430-4F02-91E5-11E7D98A9D5E}">
      <dgm:prSet/>
      <dgm:spPr/>
      <dgm:t>
        <a:bodyPr/>
        <a:lstStyle/>
        <a:p>
          <a:endParaRPr lang="en-US"/>
        </a:p>
      </dgm:t>
    </dgm:pt>
    <dgm:pt modelId="{5FC16CDF-185D-46D1-ADE7-53769BA5FEF8}" type="sibTrans" cxnId="{C160976B-2430-4F02-91E5-11E7D98A9D5E}">
      <dgm:prSet/>
      <dgm:spPr/>
      <dgm:t>
        <a:bodyPr/>
        <a:lstStyle/>
        <a:p>
          <a:endParaRPr lang="en-US"/>
        </a:p>
      </dgm:t>
    </dgm:pt>
    <dgm:pt modelId="{7785BAE9-047A-4EA0-A67E-5A2E9F536A81}">
      <dgm:prSet/>
      <dgm:spPr/>
      <dgm:t>
        <a:bodyPr/>
        <a:lstStyle/>
        <a:p>
          <a:r>
            <a:rPr lang="en-US" dirty="0"/>
            <a:t>Test Data Improvement Initiative</a:t>
          </a:r>
        </a:p>
      </dgm:t>
    </dgm:pt>
    <dgm:pt modelId="{0799F507-0288-480D-96FE-62EF42465318}" type="parTrans" cxnId="{B4E227C9-A549-4FA6-9A69-BC340CACBE74}">
      <dgm:prSet/>
      <dgm:spPr/>
      <dgm:t>
        <a:bodyPr/>
        <a:lstStyle/>
        <a:p>
          <a:endParaRPr lang="en-US"/>
        </a:p>
      </dgm:t>
    </dgm:pt>
    <dgm:pt modelId="{CA42A1B1-C2EB-4178-863D-7D8BBCB45990}" type="sibTrans" cxnId="{B4E227C9-A549-4FA6-9A69-BC340CACBE74}">
      <dgm:prSet/>
      <dgm:spPr/>
      <dgm:t>
        <a:bodyPr/>
        <a:lstStyle/>
        <a:p>
          <a:endParaRPr lang="en-US"/>
        </a:p>
      </dgm:t>
    </dgm:pt>
    <dgm:pt modelId="{392751BB-B440-4864-A4F1-4A713776CE0B}">
      <dgm:prSet/>
      <dgm:spPr/>
      <dgm:t>
        <a:bodyPr/>
        <a:lstStyle/>
        <a:p>
          <a:r>
            <a:rPr lang="en-US" dirty="0"/>
            <a:t>Test Environment Improvement Initiative</a:t>
          </a:r>
        </a:p>
      </dgm:t>
    </dgm:pt>
    <dgm:pt modelId="{BC515E9F-AFDC-4E29-91DD-58B87928C71C}" type="parTrans" cxnId="{34A28E83-0AC4-4631-AEE3-AEDAF702786A}">
      <dgm:prSet/>
      <dgm:spPr/>
      <dgm:t>
        <a:bodyPr/>
        <a:lstStyle/>
        <a:p>
          <a:endParaRPr lang="en-US"/>
        </a:p>
      </dgm:t>
    </dgm:pt>
    <dgm:pt modelId="{0649AC92-A0CF-4331-9655-0A4D856E0D3C}" type="sibTrans" cxnId="{34A28E83-0AC4-4631-AEE3-AEDAF702786A}">
      <dgm:prSet/>
      <dgm:spPr/>
      <dgm:t>
        <a:bodyPr/>
        <a:lstStyle/>
        <a:p>
          <a:endParaRPr lang="en-US"/>
        </a:p>
      </dgm:t>
    </dgm:pt>
    <dgm:pt modelId="{5722E260-C899-47B5-86A2-E03CF0BD9338}" type="pres">
      <dgm:prSet presAssocID="{7AA26F11-414C-40E5-A5A3-D7A4DAC4AD60}" presName="root" presStyleCnt="0">
        <dgm:presLayoutVars>
          <dgm:dir/>
          <dgm:resizeHandles val="exact"/>
        </dgm:presLayoutVars>
      </dgm:prSet>
      <dgm:spPr/>
    </dgm:pt>
    <dgm:pt modelId="{7F1DC565-DB4A-4EBF-B1C1-9DCE60EE34B7}" type="pres">
      <dgm:prSet presAssocID="{AB1AD0D0-8436-4572-A703-7ADAEAF970FC}" presName="compNode" presStyleCnt="0"/>
      <dgm:spPr/>
    </dgm:pt>
    <dgm:pt modelId="{2A31A92F-D4C8-4B40-AFF9-BEE32B4A4809}" type="pres">
      <dgm:prSet presAssocID="{AB1AD0D0-8436-4572-A703-7ADAEAF970FC}" presName="bgRect" presStyleLbl="bgShp" presStyleIdx="0" presStyleCnt="7"/>
      <dgm:spPr/>
    </dgm:pt>
    <dgm:pt modelId="{E11A6A0B-6CE8-4D87-81E1-C1C3F6DC2CC3}" type="pres">
      <dgm:prSet presAssocID="{AB1AD0D0-8436-4572-A703-7ADAEAF970FC}"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8B9CBF6E-C4E5-4515-BE7F-6AC95B1D8896}" type="pres">
      <dgm:prSet presAssocID="{AB1AD0D0-8436-4572-A703-7ADAEAF970FC}" presName="spaceRect" presStyleCnt="0"/>
      <dgm:spPr/>
    </dgm:pt>
    <dgm:pt modelId="{7E57D672-6ED2-48B9-B6DB-838056FCBCC2}" type="pres">
      <dgm:prSet presAssocID="{AB1AD0D0-8436-4572-A703-7ADAEAF970FC}" presName="parTx" presStyleLbl="revTx" presStyleIdx="0" presStyleCnt="14">
        <dgm:presLayoutVars>
          <dgm:chMax val="0"/>
          <dgm:chPref val="0"/>
        </dgm:presLayoutVars>
      </dgm:prSet>
      <dgm:spPr/>
    </dgm:pt>
    <dgm:pt modelId="{E964F1BC-2256-48DC-BB0B-FC60632D216C}" type="pres">
      <dgm:prSet presAssocID="{AB1AD0D0-8436-4572-A703-7ADAEAF970FC}" presName="desTx" presStyleLbl="revTx" presStyleIdx="1" presStyleCnt="14">
        <dgm:presLayoutVars/>
      </dgm:prSet>
      <dgm:spPr/>
    </dgm:pt>
    <dgm:pt modelId="{48CC759D-9225-4082-8A60-0A078525C74D}" type="pres">
      <dgm:prSet presAssocID="{AAA415F6-B4C3-46DC-BB1F-A2A6493C21A2}" presName="sibTrans" presStyleCnt="0"/>
      <dgm:spPr/>
    </dgm:pt>
    <dgm:pt modelId="{7D2EE8F3-8ACE-420B-A289-924664F4F4C2}" type="pres">
      <dgm:prSet presAssocID="{DF6AF639-AC07-4752-AFBD-4A9B0611E93B}" presName="compNode" presStyleCnt="0"/>
      <dgm:spPr/>
    </dgm:pt>
    <dgm:pt modelId="{33A89016-E752-49C2-A5A7-CB41B2109D62}" type="pres">
      <dgm:prSet presAssocID="{DF6AF639-AC07-4752-AFBD-4A9B0611E93B}" presName="bgRect" presStyleLbl="bgShp" presStyleIdx="1" presStyleCnt="7"/>
      <dgm:spPr/>
    </dgm:pt>
    <dgm:pt modelId="{CB506349-A08A-4CF2-A2FB-FB3A4A2FCC13}" type="pres">
      <dgm:prSet presAssocID="{DF6AF639-AC07-4752-AFBD-4A9B0611E93B}"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821A788F-70FD-4B12-9562-51299A6EF546}" type="pres">
      <dgm:prSet presAssocID="{DF6AF639-AC07-4752-AFBD-4A9B0611E93B}" presName="spaceRect" presStyleCnt="0"/>
      <dgm:spPr/>
    </dgm:pt>
    <dgm:pt modelId="{8ED1EFEB-658B-44D4-BB45-A69B099C6A36}" type="pres">
      <dgm:prSet presAssocID="{DF6AF639-AC07-4752-AFBD-4A9B0611E93B}" presName="parTx" presStyleLbl="revTx" presStyleIdx="2" presStyleCnt="14">
        <dgm:presLayoutVars>
          <dgm:chMax val="0"/>
          <dgm:chPref val="0"/>
        </dgm:presLayoutVars>
      </dgm:prSet>
      <dgm:spPr/>
    </dgm:pt>
    <dgm:pt modelId="{DB920D0F-BD94-40BF-B962-786E47C008F5}" type="pres">
      <dgm:prSet presAssocID="{DF6AF639-AC07-4752-AFBD-4A9B0611E93B}" presName="desTx" presStyleLbl="revTx" presStyleIdx="3" presStyleCnt="14">
        <dgm:presLayoutVars/>
      </dgm:prSet>
      <dgm:spPr/>
    </dgm:pt>
    <dgm:pt modelId="{8EBEC314-D0E7-402A-8F87-6D91190E3882}" type="pres">
      <dgm:prSet presAssocID="{37219F85-277E-46F0-A53A-3851E9D11722}" presName="sibTrans" presStyleCnt="0"/>
      <dgm:spPr/>
    </dgm:pt>
    <dgm:pt modelId="{AC88232B-0C4B-4748-BC53-25E0FC73AFAC}" type="pres">
      <dgm:prSet presAssocID="{162363DE-B01F-4FD0-987F-0B58186EB755}" presName="compNode" presStyleCnt="0"/>
      <dgm:spPr/>
    </dgm:pt>
    <dgm:pt modelId="{A437021C-9819-4313-A91A-EDEC7B13EB20}" type="pres">
      <dgm:prSet presAssocID="{162363DE-B01F-4FD0-987F-0B58186EB755}" presName="bgRect" presStyleLbl="bgShp" presStyleIdx="2" presStyleCnt="7"/>
      <dgm:spPr/>
    </dgm:pt>
    <dgm:pt modelId="{98B4F868-EC5F-4711-BD71-49F6D28051CD}" type="pres">
      <dgm:prSet presAssocID="{162363DE-B01F-4FD0-987F-0B58186EB75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AC4AAC44-0B71-4B97-9E2F-2B10EB4F8351}" type="pres">
      <dgm:prSet presAssocID="{162363DE-B01F-4FD0-987F-0B58186EB755}" presName="spaceRect" presStyleCnt="0"/>
      <dgm:spPr/>
    </dgm:pt>
    <dgm:pt modelId="{B9B6AD5F-09DB-4E75-B315-D348AD392C29}" type="pres">
      <dgm:prSet presAssocID="{162363DE-B01F-4FD0-987F-0B58186EB755}" presName="parTx" presStyleLbl="revTx" presStyleIdx="4" presStyleCnt="14">
        <dgm:presLayoutVars>
          <dgm:chMax val="0"/>
          <dgm:chPref val="0"/>
        </dgm:presLayoutVars>
      </dgm:prSet>
      <dgm:spPr/>
    </dgm:pt>
    <dgm:pt modelId="{3B80BAC0-1B9A-45C4-912B-0C569B2DF571}" type="pres">
      <dgm:prSet presAssocID="{162363DE-B01F-4FD0-987F-0B58186EB755}" presName="desTx" presStyleLbl="revTx" presStyleIdx="5" presStyleCnt="14">
        <dgm:presLayoutVars/>
      </dgm:prSet>
      <dgm:spPr/>
    </dgm:pt>
    <dgm:pt modelId="{3CFC4861-349D-4FDE-881B-72AFFC40D971}" type="pres">
      <dgm:prSet presAssocID="{3EB72060-51E6-4A81-B50E-20F1EBA625FA}" presName="sibTrans" presStyleCnt="0"/>
      <dgm:spPr/>
    </dgm:pt>
    <dgm:pt modelId="{AE17AE70-4067-4A2B-AA96-76F4D1046762}" type="pres">
      <dgm:prSet presAssocID="{A0467162-F5D8-4D63-AED1-A20B3E77E055}" presName="compNode" presStyleCnt="0"/>
      <dgm:spPr/>
    </dgm:pt>
    <dgm:pt modelId="{B1104D51-D164-4504-A742-BE81BD186518}" type="pres">
      <dgm:prSet presAssocID="{A0467162-F5D8-4D63-AED1-A20B3E77E055}" presName="bgRect" presStyleLbl="bgShp" presStyleIdx="3" presStyleCnt="7"/>
      <dgm:spPr/>
    </dgm:pt>
    <dgm:pt modelId="{24F093C8-471C-4791-B736-3AC3828EF239}" type="pres">
      <dgm:prSet presAssocID="{A0467162-F5D8-4D63-AED1-A20B3E77E055}"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77D6B4F7-33AE-404F-80EA-15FB0EEB7E4B}" type="pres">
      <dgm:prSet presAssocID="{A0467162-F5D8-4D63-AED1-A20B3E77E055}" presName="spaceRect" presStyleCnt="0"/>
      <dgm:spPr/>
    </dgm:pt>
    <dgm:pt modelId="{1875835E-121C-4BB9-B0D6-5101C9CF0DA3}" type="pres">
      <dgm:prSet presAssocID="{A0467162-F5D8-4D63-AED1-A20B3E77E055}" presName="parTx" presStyleLbl="revTx" presStyleIdx="6" presStyleCnt="14">
        <dgm:presLayoutVars>
          <dgm:chMax val="0"/>
          <dgm:chPref val="0"/>
        </dgm:presLayoutVars>
      </dgm:prSet>
      <dgm:spPr/>
    </dgm:pt>
    <dgm:pt modelId="{DDB7AD3D-4B3A-40C3-B66A-E672E8EC43D4}" type="pres">
      <dgm:prSet presAssocID="{A0467162-F5D8-4D63-AED1-A20B3E77E055}" presName="desTx" presStyleLbl="revTx" presStyleIdx="7" presStyleCnt="14">
        <dgm:presLayoutVars/>
      </dgm:prSet>
      <dgm:spPr/>
    </dgm:pt>
    <dgm:pt modelId="{0702115E-DAC0-435D-A52F-A4DC7B765810}" type="pres">
      <dgm:prSet presAssocID="{44850EAB-2C01-425A-AC9F-5CF0FA1FD3F3}" presName="sibTrans" presStyleCnt="0"/>
      <dgm:spPr/>
    </dgm:pt>
    <dgm:pt modelId="{085F55E4-5AE7-4874-8E5E-EB556623CE57}" type="pres">
      <dgm:prSet presAssocID="{389A39AD-AEB0-467F-899B-3EDE323C58A5}" presName="compNode" presStyleCnt="0"/>
      <dgm:spPr/>
    </dgm:pt>
    <dgm:pt modelId="{F143D933-A038-4893-ADBD-16ACF09783E2}" type="pres">
      <dgm:prSet presAssocID="{389A39AD-AEB0-467F-899B-3EDE323C58A5}" presName="bgRect" presStyleLbl="bgShp" presStyleIdx="4" presStyleCnt="7"/>
      <dgm:spPr/>
    </dgm:pt>
    <dgm:pt modelId="{CAC0615D-0105-4FCC-998D-9F5FDE69EEAE}" type="pres">
      <dgm:prSet presAssocID="{389A39AD-AEB0-467F-899B-3EDE323C58A5}"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list"/>
        </a:ext>
      </dgm:extLst>
    </dgm:pt>
    <dgm:pt modelId="{37411626-C1A0-480A-9644-69B81344F5FA}" type="pres">
      <dgm:prSet presAssocID="{389A39AD-AEB0-467F-899B-3EDE323C58A5}" presName="spaceRect" presStyleCnt="0"/>
      <dgm:spPr/>
    </dgm:pt>
    <dgm:pt modelId="{6DA07E21-45D4-45AD-9F22-20B464CBB181}" type="pres">
      <dgm:prSet presAssocID="{389A39AD-AEB0-467F-899B-3EDE323C58A5}" presName="parTx" presStyleLbl="revTx" presStyleIdx="8" presStyleCnt="14">
        <dgm:presLayoutVars>
          <dgm:chMax val="0"/>
          <dgm:chPref val="0"/>
        </dgm:presLayoutVars>
      </dgm:prSet>
      <dgm:spPr/>
    </dgm:pt>
    <dgm:pt modelId="{370394DA-2E62-4991-A891-2E6B1C77AD20}" type="pres">
      <dgm:prSet presAssocID="{389A39AD-AEB0-467F-899B-3EDE323C58A5}" presName="desTx" presStyleLbl="revTx" presStyleIdx="9" presStyleCnt="14">
        <dgm:presLayoutVars/>
      </dgm:prSet>
      <dgm:spPr/>
    </dgm:pt>
    <dgm:pt modelId="{8BD2E592-6D30-4B07-BA70-CB1B24978C69}" type="pres">
      <dgm:prSet presAssocID="{224638CC-54CE-4D98-97FC-906849541420}" presName="sibTrans" presStyleCnt="0"/>
      <dgm:spPr/>
    </dgm:pt>
    <dgm:pt modelId="{51C347E3-D1F0-4B39-BA4B-7DEFD1F81E7E}" type="pres">
      <dgm:prSet presAssocID="{1A319651-EEAB-4A97-99A4-E85A8C40AC4B}" presName="compNode" presStyleCnt="0"/>
      <dgm:spPr/>
    </dgm:pt>
    <dgm:pt modelId="{DCDFC892-21A6-4620-8F49-BA7DF4DB9C2F}" type="pres">
      <dgm:prSet presAssocID="{1A319651-EEAB-4A97-99A4-E85A8C40AC4B}" presName="bgRect" presStyleLbl="bgShp" presStyleIdx="5" presStyleCnt="7"/>
      <dgm:spPr/>
    </dgm:pt>
    <dgm:pt modelId="{67038845-65F0-4E0A-A57C-B9CEC4034BE9}" type="pres">
      <dgm:prSet presAssocID="{1A319651-EEAB-4A97-99A4-E85A8C40AC4B}"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DC25871C-851B-474E-A9DC-338836623560}" type="pres">
      <dgm:prSet presAssocID="{1A319651-EEAB-4A97-99A4-E85A8C40AC4B}" presName="spaceRect" presStyleCnt="0"/>
      <dgm:spPr/>
    </dgm:pt>
    <dgm:pt modelId="{4385A8E9-AD3E-42A2-A108-752FBCE43B59}" type="pres">
      <dgm:prSet presAssocID="{1A319651-EEAB-4A97-99A4-E85A8C40AC4B}" presName="parTx" presStyleLbl="revTx" presStyleIdx="10" presStyleCnt="14">
        <dgm:presLayoutVars>
          <dgm:chMax val="0"/>
          <dgm:chPref val="0"/>
        </dgm:presLayoutVars>
      </dgm:prSet>
      <dgm:spPr/>
    </dgm:pt>
    <dgm:pt modelId="{7C156F0E-00C0-4537-8FEC-B77D490D89D9}" type="pres">
      <dgm:prSet presAssocID="{1A319651-EEAB-4A97-99A4-E85A8C40AC4B}" presName="desTx" presStyleLbl="revTx" presStyleIdx="11" presStyleCnt="14">
        <dgm:presLayoutVars/>
      </dgm:prSet>
      <dgm:spPr/>
    </dgm:pt>
    <dgm:pt modelId="{997B318E-66AE-49C9-9C9C-6E2CDCFD5323}" type="pres">
      <dgm:prSet presAssocID="{2CACDF4F-20F2-4D67-83C2-956528CE2319}" presName="sibTrans" presStyleCnt="0"/>
      <dgm:spPr/>
    </dgm:pt>
    <dgm:pt modelId="{EB643879-DBBD-4D95-A240-BB8828565294}" type="pres">
      <dgm:prSet presAssocID="{CBB47945-4807-4CDD-B5EC-A9ED142BE64A}" presName="compNode" presStyleCnt="0"/>
      <dgm:spPr/>
    </dgm:pt>
    <dgm:pt modelId="{AA5ECD6D-1606-443A-A73C-981F3F557AD7}" type="pres">
      <dgm:prSet presAssocID="{CBB47945-4807-4CDD-B5EC-A9ED142BE64A}" presName="bgRect" presStyleLbl="bgShp" presStyleIdx="6" presStyleCnt="7"/>
      <dgm:spPr/>
    </dgm:pt>
    <dgm:pt modelId="{1FD5BA1F-BAA3-41FD-B8FC-67E6DF0D5879}" type="pres">
      <dgm:prSet presAssocID="{CBB47945-4807-4CDD-B5EC-A9ED142BE64A}"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eam"/>
        </a:ext>
      </dgm:extLst>
    </dgm:pt>
    <dgm:pt modelId="{DD83DC32-9390-40B7-9AB8-A8DA159002A0}" type="pres">
      <dgm:prSet presAssocID="{CBB47945-4807-4CDD-B5EC-A9ED142BE64A}" presName="spaceRect" presStyleCnt="0"/>
      <dgm:spPr/>
    </dgm:pt>
    <dgm:pt modelId="{CAC0EDAB-732E-4E2A-A75B-EC2A194EA298}" type="pres">
      <dgm:prSet presAssocID="{CBB47945-4807-4CDD-B5EC-A9ED142BE64A}" presName="parTx" presStyleLbl="revTx" presStyleIdx="12" presStyleCnt="14">
        <dgm:presLayoutVars>
          <dgm:chMax val="0"/>
          <dgm:chPref val="0"/>
        </dgm:presLayoutVars>
      </dgm:prSet>
      <dgm:spPr/>
    </dgm:pt>
    <dgm:pt modelId="{796932C1-AB4C-4274-B9EC-9DDAC0B7E4EC}" type="pres">
      <dgm:prSet presAssocID="{CBB47945-4807-4CDD-B5EC-A9ED142BE64A}" presName="desTx" presStyleLbl="revTx" presStyleIdx="13" presStyleCnt="14">
        <dgm:presLayoutVars/>
      </dgm:prSet>
      <dgm:spPr/>
    </dgm:pt>
  </dgm:ptLst>
  <dgm:cxnLst>
    <dgm:cxn modelId="{22C9E716-8111-4235-950E-4024E45CEF76}" srcId="{A0467162-F5D8-4D63-AED1-A20B3E77E055}" destId="{26308133-15FE-47FA-A33E-0D49AD80D811}" srcOrd="0" destOrd="0" parTransId="{DB8589E1-F000-4C36-A459-634A84E8F82D}" sibTransId="{D96834F2-A130-42E3-B2A3-5ED040925AEB}"/>
    <dgm:cxn modelId="{A326091E-3721-48EB-B2AE-186764984F11}" srcId="{162363DE-B01F-4FD0-987F-0B58186EB755}" destId="{0D68ACF7-6DC3-40A7-91DE-956D0382EBE7}" srcOrd="0" destOrd="0" parTransId="{5881AD88-BC71-4208-A93F-881D19F2BC5E}" sibTransId="{300B5D6A-26B5-4C79-A10E-E5CD413A3DD4}"/>
    <dgm:cxn modelId="{B70EEF22-B88D-4A67-ABB8-0BCEE83990D5}" srcId="{162363DE-B01F-4FD0-987F-0B58186EB755}" destId="{1F1057B2-0CDB-47CB-A083-FCE2BF96A471}" srcOrd="1" destOrd="0" parTransId="{A8722C68-A136-476B-BE4C-6B7AC746F56C}" sibTransId="{185F3315-5B89-4F42-8D3B-9C080FF78B44}"/>
    <dgm:cxn modelId="{C8A5FE2E-6B9F-4CC3-A0FC-0064D11C0005}" type="presOf" srcId="{162363DE-B01F-4FD0-987F-0B58186EB755}" destId="{B9B6AD5F-09DB-4E75-B315-D348AD392C29}" srcOrd="0" destOrd="0" presId="urn:microsoft.com/office/officeart/2018/2/layout/IconVerticalSolidList"/>
    <dgm:cxn modelId="{15D95C30-9F2C-4372-8C69-4B02F85F533E}" type="presOf" srcId="{CBB47945-4807-4CDD-B5EC-A9ED142BE64A}" destId="{CAC0EDAB-732E-4E2A-A75B-EC2A194EA298}" srcOrd="0" destOrd="0" presId="urn:microsoft.com/office/officeart/2018/2/layout/IconVerticalSolidList"/>
    <dgm:cxn modelId="{AB1D8B30-9D58-400B-B3F4-59BF069081BF}" type="presOf" srcId="{DF6AF639-AC07-4752-AFBD-4A9B0611E93B}" destId="{8ED1EFEB-658B-44D4-BB45-A69B099C6A36}" srcOrd="0" destOrd="0" presId="urn:microsoft.com/office/officeart/2018/2/layout/IconVerticalSolidList"/>
    <dgm:cxn modelId="{D4F5A734-AD61-4C98-AF1A-30B2FC350FE1}" srcId="{389A39AD-AEB0-467F-899B-3EDE323C58A5}" destId="{776D3B0F-78A0-422B-9428-9AD929617A94}" srcOrd="1" destOrd="0" parTransId="{1FF7CBEF-0959-4A17-ACD6-E2DA4159955B}" sibTransId="{04A84F39-EFDA-47AE-BE15-2BD3B50684E0}"/>
    <dgm:cxn modelId="{7BAF353B-0D2B-4866-B133-C132CF8CB7B6}" type="presOf" srcId="{A0467162-F5D8-4D63-AED1-A20B3E77E055}" destId="{1875835E-121C-4BB9-B0D6-5101C9CF0DA3}" srcOrd="0" destOrd="0" presId="urn:microsoft.com/office/officeart/2018/2/layout/IconVerticalSolidList"/>
    <dgm:cxn modelId="{196D764E-EB26-4843-8094-3E996BF9C985}" type="presOf" srcId="{1F1057B2-0CDB-47CB-A083-FCE2BF96A471}" destId="{3B80BAC0-1B9A-45C4-912B-0C569B2DF571}" srcOrd="0" destOrd="1" presId="urn:microsoft.com/office/officeart/2018/2/layout/IconVerticalSolidList"/>
    <dgm:cxn modelId="{7704F54E-5590-40CB-8571-67783F071AEF}" type="presOf" srcId="{7AA26F11-414C-40E5-A5A3-D7A4DAC4AD60}" destId="{5722E260-C899-47B5-86A2-E03CF0BD9338}" srcOrd="0" destOrd="0" presId="urn:microsoft.com/office/officeart/2018/2/layout/IconVerticalSolidList"/>
    <dgm:cxn modelId="{ABBDE44F-48C2-4119-8791-A01448673DF4}" srcId="{A0467162-F5D8-4D63-AED1-A20B3E77E055}" destId="{2BC3D863-D933-4C21-B524-65F0D97D2DDD}" srcOrd="1" destOrd="0" parTransId="{03EC7ADF-DC11-45A4-976A-C026D199E8E9}" sibTransId="{BFD41D0E-D19D-4ADF-A7F2-84DE1CF56350}"/>
    <dgm:cxn modelId="{7A409350-F1A2-4054-AC9B-D34E0B14FE59}" type="presOf" srcId="{7785BAE9-047A-4EA0-A67E-5A2E9F536A81}" destId="{796932C1-AB4C-4274-B9EC-9DDAC0B7E4EC}" srcOrd="0" destOrd="0" presId="urn:microsoft.com/office/officeart/2018/2/layout/IconVerticalSolidList"/>
    <dgm:cxn modelId="{12549751-B81A-4C62-AE80-009BC6337D48}" type="presOf" srcId="{DD0195E8-D3B5-43C2-932D-CC454F13E886}" destId="{7C156F0E-00C0-4537-8FEC-B77D490D89D9}" srcOrd="0" destOrd="1" presId="urn:microsoft.com/office/officeart/2018/2/layout/IconVerticalSolidList"/>
    <dgm:cxn modelId="{F8C80653-BE10-472B-B678-A5F56C888B2D}" srcId="{DF6AF639-AC07-4752-AFBD-4A9B0611E93B}" destId="{956CF733-132B-4686-9127-47625981E4BD}" srcOrd="0" destOrd="0" parTransId="{BE610771-12FD-4642-B81B-C797429CD3F5}" sibTransId="{C869A107-0B29-4587-A0C3-E34F474A1B1F}"/>
    <dgm:cxn modelId="{99447353-8AA3-4F51-BA2A-BB24959612E6}" type="presOf" srcId="{389A39AD-AEB0-467F-899B-3EDE323C58A5}" destId="{6DA07E21-45D4-45AD-9F22-20B464CBB181}" srcOrd="0" destOrd="0" presId="urn:microsoft.com/office/officeart/2018/2/layout/IconVerticalSolidList"/>
    <dgm:cxn modelId="{D0E47E56-BB9C-43B2-8533-EB430722F7E2}" srcId="{389A39AD-AEB0-467F-899B-3EDE323C58A5}" destId="{7EFDB9A6-78CE-496C-8879-F4916376BA4C}" srcOrd="0" destOrd="0" parTransId="{074BCA4D-F624-425F-81A5-860936E50872}" sibTransId="{226D4ED6-0983-4ADA-B5CB-7E71D918638E}"/>
    <dgm:cxn modelId="{96920357-11FB-4898-A4D2-227B6B22182F}" srcId="{AB1AD0D0-8436-4572-A703-7ADAEAF970FC}" destId="{DBCE8233-C53A-43E6-BFE6-94EF91E0397D}" srcOrd="1" destOrd="0" parTransId="{2E15DF3F-AE0A-456E-BDD9-E40D79039CDE}" sibTransId="{CD9FFF94-2047-480F-8CB2-927AF57E26AA}"/>
    <dgm:cxn modelId="{DFD41857-3DDD-4759-B049-811FDEEB6935}" srcId="{1A319651-EEAB-4A97-99A4-E85A8C40AC4B}" destId="{1ED8924F-4D92-4430-8085-3EE98ACC1DFB}" srcOrd="0" destOrd="0" parTransId="{A51960E4-AD5D-493B-8321-D77219AE642F}" sibTransId="{4613EE1C-A0EE-448A-9B45-2549AE610525}"/>
    <dgm:cxn modelId="{260A5E58-F986-4326-B58B-95FDB287FAF3}" srcId="{7AA26F11-414C-40E5-A5A3-D7A4DAC4AD60}" destId="{AB1AD0D0-8436-4572-A703-7ADAEAF970FC}" srcOrd="0" destOrd="0" parTransId="{2A6B2463-CA73-4C91-9138-C17486D0AA4C}" sibTransId="{AAA415F6-B4C3-46DC-BB1F-A2A6493C21A2}"/>
    <dgm:cxn modelId="{9D78ED59-EF3D-4EED-8DFB-935D8658FDB9}" type="presOf" srcId="{1ED8924F-4D92-4430-8085-3EE98ACC1DFB}" destId="{7C156F0E-00C0-4537-8FEC-B77D490D89D9}" srcOrd="0" destOrd="0" presId="urn:microsoft.com/office/officeart/2018/2/layout/IconVerticalSolidList"/>
    <dgm:cxn modelId="{4C8B235C-AFF0-4667-BA8D-E7816B0A81AF}" type="presOf" srcId="{26308133-15FE-47FA-A33E-0D49AD80D811}" destId="{DDB7AD3D-4B3A-40C3-B66A-E672E8EC43D4}" srcOrd="0" destOrd="0" presId="urn:microsoft.com/office/officeart/2018/2/layout/IconVerticalSolidList"/>
    <dgm:cxn modelId="{5A2C8A5C-1DB5-4426-8EF7-97109EE7449B}" type="presOf" srcId="{956CF733-132B-4686-9127-47625981E4BD}" destId="{DB920D0F-BD94-40BF-B962-786E47C008F5}" srcOrd="0" destOrd="0" presId="urn:microsoft.com/office/officeart/2018/2/layout/IconVerticalSolidList"/>
    <dgm:cxn modelId="{C160976B-2430-4F02-91E5-11E7D98A9D5E}" srcId="{7AA26F11-414C-40E5-A5A3-D7A4DAC4AD60}" destId="{CBB47945-4807-4CDD-B5EC-A9ED142BE64A}" srcOrd="6" destOrd="0" parTransId="{5B06A453-471F-426C-ACCA-7F24C1CDAD03}" sibTransId="{5FC16CDF-185D-46D1-ADE7-53769BA5FEF8}"/>
    <dgm:cxn modelId="{93FFB572-D1B7-4A93-A941-969C35489822}" srcId="{7AA26F11-414C-40E5-A5A3-D7A4DAC4AD60}" destId="{1A319651-EEAB-4A97-99A4-E85A8C40AC4B}" srcOrd="5" destOrd="0" parTransId="{39ACEDE9-7748-40A6-9BEC-2B75624A9A24}" sibTransId="{2CACDF4F-20F2-4D67-83C2-956528CE2319}"/>
    <dgm:cxn modelId="{63796A79-FBF1-48D1-ACDE-79C1164881A1}" type="presOf" srcId="{776D3B0F-78A0-422B-9428-9AD929617A94}" destId="{370394DA-2E62-4991-A891-2E6B1C77AD20}" srcOrd="0" destOrd="1" presId="urn:microsoft.com/office/officeart/2018/2/layout/IconVerticalSolidList"/>
    <dgm:cxn modelId="{34A28E83-0AC4-4631-AEE3-AEDAF702786A}" srcId="{CBB47945-4807-4CDD-B5EC-A9ED142BE64A}" destId="{392751BB-B440-4864-A4F1-4A713776CE0B}" srcOrd="1" destOrd="0" parTransId="{BC515E9F-AFDC-4E29-91DD-58B87928C71C}" sibTransId="{0649AC92-A0CF-4331-9655-0A4D856E0D3C}"/>
    <dgm:cxn modelId="{6731BB8C-D9D6-4526-8C9E-C4041D3C0E46}" type="presOf" srcId="{217A9709-7181-42ED-ACD6-3C754BCBE3D3}" destId="{DB920D0F-BD94-40BF-B962-786E47C008F5}" srcOrd="0" destOrd="1" presId="urn:microsoft.com/office/officeart/2018/2/layout/IconVerticalSolidList"/>
    <dgm:cxn modelId="{76646F8E-5DBA-4F39-B370-98FB8606F737}" srcId="{7AA26F11-414C-40E5-A5A3-D7A4DAC4AD60}" destId="{A0467162-F5D8-4D63-AED1-A20B3E77E055}" srcOrd="3" destOrd="0" parTransId="{D2BE42CE-DEA0-4457-ADB9-FF0ED5ABFF85}" sibTransId="{44850EAB-2C01-425A-AC9F-5CF0FA1FD3F3}"/>
    <dgm:cxn modelId="{32C61890-C44E-461C-826D-261BBEB26599}" type="presOf" srcId="{5F9534BC-CABF-4B63-A2E9-77009B6197AE}" destId="{370394DA-2E62-4991-A891-2E6B1C77AD20}" srcOrd="0" destOrd="2" presId="urn:microsoft.com/office/officeart/2018/2/layout/IconVerticalSolidList"/>
    <dgm:cxn modelId="{95E99597-AEC0-425F-9C6B-5B009B7C52F4}" srcId="{389A39AD-AEB0-467F-899B-3EDE323C58A5}" destId="{5F9534BC-CABF-4B63-A2E9-77009B6197AE}" srcOrd="2" destOrd="0" parTransId="{CAB04A67-541A-4095-9174-A23C9985D030}" sibTransId="{0437C3E6-4119-4E1E-B33C-76B0B9226B45}"/>
    <dgm:cxn modelId="{B6DDDD98-A1E4-4F7C-8B15-E4A3CF3C72E9}" srcId="{7AA26F11-414C-40E5-A5A3-D7A4DAC4AD60}" destId="{389A39AD-AEB0-467F-899B-3EDE323C58A5}" srcOrd="4" destOrd="0" parTransId="{6EFE3E3E-221E-43DF-846C-B81027C0F9C2}" sibTransId="{224638CC-54CE-4D98-97FC-906849541420}"/>
    <dgm:cxn modelId="{5EF3DFA7-2395-40F4-B80B-DCF94FB2B18E}" srcId="{7AA26F11-414C-40E5-A5A3-D7A4DAC4AD60}" destId="{DF6AF639-AC07-4752-AFBD-4A9B0611E93B}" srcOrd="1" destOrd="0" parTransId="{34BAF870-E682-4D7F-B0BC-05EAC20AA599}" sibTransId="{37219F85-277E-46F0-A53A-3851E9D11722}"/>
    <dgm:cxn modelId="{EE1C57AD-CD42-4BBE-8501-222039E3E531}" type="presOf" srcId="{0D68ACF7-6DC3-40A7-91DE-956D0382EBE7}" destId="{3B80BAC0-1B9A-45C4-912B-0C569B2DF571}" srcOrd="0" destOrd="0" presId="urn:microsoft.com/office/officeart/2018/2/layout/IconVerticalSolidList"/>
    <dgm:cxn modelId="{3266DBB4-6C0E-44C5-94C5-3E91CEDACE29}" type="presOf" srcId="{392751BB-B440-4864-A4F1-4A713776CE0B}" destId="{796932C1-AB4C-4274-B9EC-9DDAC0B7E4EC}" srcOrd="0" destOrd="1" presId="urn:microsoft.com/office/officeart/2018/2/layout/IconVerticalSolidList"/>
    <dgm:cxn modelId="{A2435EB6-699D-4416-B806-EA4B467C961B}" srcId="{1A319651-EEAB-4A97-99A4-E85A8C40AC4B}" destId="{DD0195E8-D3B5-43C2-932D-CC454F13E886}" srcOrd="1" destOrd="0" parTransId="{D9C20F26-2F29-4294-9026-4A09023F7827}" sibTransId="{5A0E6E4A-9A47-4BF4-8A6B-42B2FFEBFD5A}"/>
    <dgm:cxn modelId="{A20718BA-B18C-4991-8FCA-79E6219C42CF}" srcId="{AB1AD0D0-8436-4572-A703-7ADAEAF970FC}" destId="{87D2E466-F23C-4E8E-A0B4-395E115445DE}" srcOrd="0" destOrd="0" parTransId="{6A99E11F-0C32-43D4-AE61-D24FB1582FAE}" sibTransId="{22E6F1CB-7185-42E4-8B4B-D9493AD302D3}"/>
    <dgm:cxn modelId="{44C56AC1-D1C8-4585-9D46-72E8DB99C127}" type="presOf" srcId="{DBCE8233-C53A-43E6-BFE6-94EF91E0397D}" destId="{E964F1BC-2256-48DC-BB0B-FC60632D216C}" srcOrd="0" destOrd="1" presId="urn:microsoft.com/office/officeart/2018/2/layout/IconVerticalSolidList"/>
    <dgm:cxn modelId="{D8F7BBC4-95BD-473B-AD11-050DE811B3A8}" type="presOf" srcId="{AB1AD0D0-8436-4572-A703-7ADAEAF970FC}" destId="{7E57D672-6ED2-48B9-B6DB-838056FCBCC2}" srcOrd="0" destOrd="0" presId="urn:microsoft.com/office/officeart/2018/2/layout/IconVerticalSolidList"/>
    <dgm:cxn modelId="{77ED70C6-E801-4CD4-9C3F-A4CAFE4941E2}" type="presOf" srcId="{1A319651-EEAB-4A97-99A4-E85A8C40AC4B}" destId="{4385A8E9-AD3E-42A2-A108-752FBCE43B59}" srcOrd="0" destOrd="0" presId="urn:microsoft.com/office/officeart/2018/2/layout/IconVerticalSolidList"/>
    <dgm:cxn modelId="{B4E227C9-A549-4FA6-9A69-BC340CACBE74}" srcId="{CBB47945-4807-4CDD-B5EC-A9ED142BE64A}" destId="{7785BAE9-047A-4EA0-A67E-5A2E9F536A81}" srcOrd="0" destOrd="0" parTransId="{0799F507-0288-480D-96FE-62EF42465318}" sibTransId="{CA42A1B1-C2EB-4178-863D-7D8BBCB45990}"/>
    <dgm:cxn modelId="{27DA0CD0-E9AE-4671-A6CF-72CAEF6F525A}" type="presOf" srcId="{2BC3D863-D933-4C21-B524-65F0D97D2DDD}" destId="{DDB7AD3D-4B3A-40C3-B66A-E672E8EC43D4}" srcOrd="0" destOrd="1" presId="urn:microsoft.com/office/officeart/2018/2/layout/IconVerticalSolidList"/>
    <dgm:cxn modelId="{3ED3C6D0-AEA2-4767-9C39-385BD2C9A900}" srcId="{7AA26F11-414C-40E5-A5A3-D7A4DAC4AD60}" destId="{162363DE-B01F-4FD0-987F-0B58186EB755}" srcOrd="2" destOrd="0" parTransId="{820E52A5-BEAF-4836-AD6D-AABAC42E9AB5}" sibTransId="{3EB72060-51E6-4A81-B50E-20F1EBA625FA}"/>
    <dgm:cxn modelId="{4F4F93D9-F259-42FB-95DF-070EEC360C56}" type="presOf" srcId="{87D2E466-F23C-4E8E-A0B4-395E115445DE}" destId="{E964F1BC-2256-48DC-BB0B-FC60632D216C}" srcOrd="0" destOrd="0" presId="urn:microsoft.com/office/officeart/2018/2/layout/IconVerticalSolidList"/>
    <dgm:cxn modelId="{9DA104E9-B9A2-4817-A140-E3EDF6EF7E68}" type="presOf" srcId="{7EFDB9A6-78CE-496C-8879-F4916376BA4C}" destId="{370394DA-2E62-4991-A891-2E6B1C77AD20}" srcOrd="0" destOrd="0" presId="urn:microsoft.com/office/officeart/2018/2/layout/IconVerticalSolidList"/>
    <dgm:cxn modelId="{020741FF-8C08-42D6-B0A6-989FB3FD085E}" srcId="{DF6AF639-AC07-4752-AFBD-4A9B0611E93B}" destId="{217A9709-7181-42ED-ACD6-3C754BCBE3D3}" srcOrd="1" destOrd="0" parTransId="{4CF30B09-573D-4F68-B763-0C5E940DF789}" sibTransId="{D03FDA42-357F-4222-893A-AF806DB99960}"/>
    <dgm:cxn modelId="{50BF9F39-7DEB-4819-BBC1-9417F78E3BA4}" type="presParOf" srcId="{5722E260-C899-47B5-86A2-E03CF0BD9338}" destId="{7F1DC565-DB4A-4EBF-B1C1-9DCE60EE34B7}" srcOrd="0" destOrd="0" presId="urn:microsoft.com/office/officeart/2018/2/layout/IconVerticalSolidList"/>
    <dgm:cxn modelId="{E53E64B4-6AF5-485B-8265-4962E576042C}" type="presParOf" srcId="{7F1DC565-DB4A-4EBF-B1C1-9DCE60EE34B7}" destId="{2A31A92F-D4C8-4B40-AFF9-BEE32B4A4809}" srcOrd="0" destOrd="0" presId="urn:microsoft.com/office/officeart/2018/2/layout/IconVerticalSolidList"/>
    <dgm:cxn modelId="{4C2002F6-DFB3-49FE-A4D3-79F61E3825B8}" type="presParOf" srcId="{7F1DC565-DB4A-4EBF-B1C1-9DCE60EE34B7}" destId="{E11A6A0B-6CE8-4D87-81E1-C1C3F6DC2CC3}" srcOrd="1" destOrd="0" presId="urn:microsoft.com/office/officeart/2018/2/layout/IconVerticalSolidList"/>
    <dgm:cxn modelId="{B8EBA99A-F45B-4F13-AF3F-591963500CA8}" type="presParOf" srcId="{7F1DC565-DB4A-4EBF-B1C1-9DCE60EE34B7}" destId="{8B9CBF6E-C4E5-4515-BE7F-6AC95B1D8896}" srcOrd="2" destOrd="0" presId="urn:microsoft.com/office/officeart/2018/2/layout/IconVerticalSolidList"/>
    <dgm:cxn modelId="{721359A3-F550-4651-BDC5-B52380A63F0D}" type="presParOf" srcId="{7F1DC565-DB4A-4EBF-B1C1-9DCE60EE34B7}" destId="{7E57D672-6ED2-48B9-B6DB-838056FCBCC2}" srcOrd="3" destOrd="0" presId="urn:microsoft.com/office/officeart/2018/2/layout/IconVerticalSolidList"/>
    <dgm:cxn modelId="{28EDE9F3-3E3E-4870-B62D-4403A7EB80B2}" type="presParOf" srcId="{7F1DC565-DB4A-4EBF-B1C1-9DCE60EE34B7}" destId="{E964F1BC-2256-48DC-BB0B-FC60632D216C}" srcOrd="4" destOrd="0" presId="urn:microsoft.com/office/officeart/2018/2/layout/IconVerticalSolidList"/>
    <dgm:cxn modelId="{5698B4FD-2493-463E-A487-C99C65C4A233}" type="presParOf" srcId="{5722E260-C899-47B5-86A2-E03CF0BD9338}" destId="{48CC759D-9225-4082-8A60-0A078525C74D}" srcOrd="1" destOrd="0" presId="urn:microsoft.com/office/officeart/2018/2/layout/IconVerticalSolidList"/>
    <dgm:cxn modelId="{1D5157B5-E709-4266-8952-543DC6D02DB2}" type="presParOf" srcId="{5722E260-C899-47B5-86A2-E03CF0BD9338}" destId="{7D2EE8F3-8ACE-420B-A289-924664F4F4C2}" srcOrd="2" destOrd="0" presId="urn:microsoft.com/office/officeart/2018/2/layout/IconVerticalSolidList"/>
    <dgm:cxn modelId="{C4A9B93E-D199-451C-B123-4FDD7DA8C3CC}" type="presParOf" srcId="{7D2EE8F3-8ACE-420B-A289-924664F4F4C2}" destId="{33A89016-E752-49C2-A5A7-CB41B2109D62}" srcOrd="0" destOrd="0" presId="urn:microsoft.com/office/officeart/2018/2/layout/IconVerticalSolidList"/>
    <dgm:cxn modelId="{4CB61C9E-CABC-4C6C-A667-3D5FB1C2A711}" type="presParOf" srcId="{7D2EE8F3-8ACE-420B-A289-924664F4F4C2}" destId="{CB506349-A08A-4CF2-A2FB-FB3A4A2FCC13}" srcOrd="1" destOrd="0" presId="urn:microsoft.com/office/officeart/2018/2/layout/IconVerticalSolidList"/>
    <dgm:cxn modelId="{24D4DBC1-6D77-47C3-8C8F-5E1E47EA222D}" type="presParOf" srcId="{7D2EE8F3-8ACE-420B-A289-924664F4F4C2}" destId="{821A788F-70FD-4B12-9562-51299A6EF546}" srcOrd="2" destOrd="0" presId="urn:microsoft.com/office/officeart/2018/2/layout/IconVerticalSolidList"/>
    <dgm:cxn modelId="{00D45493-A6C6-4D46-AF46-02F46E9DEC75}" type="presParOf" srcId="{7D2EE8F3-8ACE-420B-A289-924664F4F4C2}" destId="{8ED1EFEB-658B-44D4-BB45-A69B099C6A36}" srcOrd="3" destOrd="0" presId="urn:microsoft.com/office/officeart/2018/2/layout/IconVerticalSolidList"/>
    <dgm:cxn modelId="{2A8C53CD-7A4B-4270-903A-9659C98243EB}" type="presParOf" srcId="{7D2EE8F3-8ACE-420B-A289-924664F4F4C2}" destId="{DB920D0F-BD94-40BF-B962-786E47C008F5}" srcOrd="4" destOrd="0" presId="urn:microsoft.com/office/officeart/2018/2/layout/IconVerticalSolidList"/>
    <dgm:cxn modelId="{39F5116E-8D73-4D69-966F-9F3101866EE7}" type="presParOf" srcId="{5722E260-C899-47B5-86A2-E03CF0BD9338}" destId="{8EBEC314-D0E7-402A-8F87-6D91190E3882}" srcOrd="3" destOrd="0" presId="urn:microsoft.com/office/officeart/2018/2/layout/IconVerticalSolidList"/>
    <dgm:cxn modelId="{27C76AA5-E0B5-484B-8C8E-0E1E95DDBCCC}" type="presParOf" srcId="{5722E260-C899-47B5-86A2-E03CF0BD9338}" destId="{AC88232B-0C4B-4748-BC53-25E0FC73AFAC}" srcOrd="4" destOrd="0" presId="urn:microsoft.com/office/officeart/2018/2/layout/IconVerticalSolidList"/>
    <dgm:cxn modelId="{F19B91EC-06E4-416D-A5D9-794AA322745B}" type="presParOf" srcId="{AC88232B-0C4B-4748-BC53-25E0FC73AFAC}" destId="{A437021C-9819-4313-A91A-EDEC7B13EB20}" srcOrd="0" destOrd="0" presId="urn:microsoft.com/office/officeart/2018/2/layout/IconVerticalSolidList"/>
    <dgm:cxn modelId="{F37C501F-14BD-48F4-A33E-D50BC570C2B4}" type="presParOf" srcId="{AC88232B-0C4B-4748-BC53-25E0FC73AFAC}" destId="{98B4F868-EC5F-4711-BD71-49F6D28051CD}" srcOrd="1" destOrd="0" presId="urn:microsoft.com/office/officeart/2018/2/layout/IconVerticalSolidList"/>
    <dgm:cxn modelId="{82E43664-B6F0-4AA4-9602-A50E7F961593}" type="presParOf" srcId="{AC88232B-0C4B-4748-BC53-25E0FC73AFAC}" destId="{AC4AAC44-0B71-4B97-9E2F-2B10EB4F8351}" srcOrd="2" destOrd="0" presId="urn:microsoft.com/office/officeart/2018/2/layout/IconVerticalSolidList"/>
    <dgm:cxn modelId="{83AB3480-8DB9-4885-BB1B-7CD85E9E8053}" type="presParOf" srcId="{AC88232B-0C4B-4748-BC53-25E0FC73AFAC}" destId="{B9B6AD5F-09DB-4E75-B315-D348AD392C29}" srcOrd="3" destOrd="0" presId="urn:microsoft.com/office/officeart/2018/2/layout/IconVerticalSolidList"/>
    <dgm:cxn modelId="{0280F871-8B66-4289-9CF2-274222D618B4}" type="presParOf" srcId="{AC88232B-0C4B-4748-BC53-25E0FC73AFAC}" destId="{3B80BAC0-1B9A-45C4-912B-0C569B2DF571}" srcOrd="4" destOrd="0" presId="urn:microsoft.com/office/officeart/2018/2/layout/IconVerticalSolidList"/>
    <dgm:cxn modelId="{E2C2C50A-25E2-4D44-83C6-9BB27A6F4003}" type="presParOf" srcId="{5722E260-C899-47B5-86A2-E03CF0BD9338}" destId="{3CFC4861-349D-4FDE-881B-72AFFC40D971}" srcOrd="5" destOrd="0" presId="urn:microsoft.com/office/officeart/2018/2/layout/IconVerticalSolidList"/>
    <dgm:cxn modelId="{6C7EDC90-0F6C-4DD9-B0E4-8E4EDC2BFC03}" type="presParOf" srcId="{5722E260-C899-47B5-86A2-E03CF0BD9338}" destId="{AE17AE70-4067-4A2B-AA96-76F4D1046762}" srcOrd="6" destOrd="0" presId="urn:microsoft.com/office/officeart/2018/2/layout/IconVerticalSolidList"/>
    <dgm:cxn modelId="{7FBE5C1D-5485-425B-AA6D-4B79CF88F5B3}" type="presParOf" srcId="{AE17AE70-4067-4A2B-AA96-76F4D1046762}" destId="{B1104D51-D164-4504-A742-BE81BD186518}" srcOrd="0" destOrd="0" presId="urn:microsoft.com/office/officeart/2018/2/layout/IconVerticalSolidList"/>
    <dgm:cxn modelId="{0017F4E9-CF06-4D2E-8683-C336718028D5}" type="presParOf" srcId="{AE17AE70-4067-4A2B-AA96-76F4D1046762}" destId="{24F093C8-471C-4791-B736-3AC3828EF239}" srcOrd="1" destOrd="0" presId="urn:microsoft.com/office/officeart/2018/2/layout/IconVerticalSolidList"/>
    <dgm:cxn modelId="{168C5BDE-9E9C-4691-8DA7-74D6D6F18B3E}" type="presParOf" srcId="{AE17AE70-4067-4A2B-AA96-76F4D1046762}" destId="{77D6B4F7-33AE-404F-80EA-15FB0EEB7E4B}" srcOrd="2" destOrd="0" presId="urn:microsoft.com/office/officeart/2018/2/layout/IconVerticalSolidList"/>
    <dgm:cxn modelId="{F2B5D159-C978-42C4-B435-32EF512D75F0}" type="presParOf" srcId="{AE17AE70-4067-4A2B-AA96-76F4D1046762}" destId="{1875835E-121C-4BB9-B0D6-5101C9CF0DA3}" srcOrd="3" destOrd="0" presId="urn:microsoft.com/office/officeart/2018/2/layout/IconVerticalSolidList"/>
    <dgm:cxn modelId="{6888DC98-681D-4FCB-B850-08577B0E25C0}" type="presParOf" srcId="{AE17AE70-4067-4A2B-AA96-76F4D1046762}" destId="{DDB7AD3D-4B3A-40C3-B66A-E672E8EC43D4}" srcOrd="4" destOrd="0" presId="urn:microsoft.com/office/officeart/2018/2/layout/IconVerticalSolidList"/>
    <dgm:cxn modelId="{71E319F8-9033-4231-B743-823CCD685866}" type="presParOf" srcId="{5722E260-C899-47B5-86A2-E03CF0BD9338}" destId="{0702115E-DAC0-435D-A52F-A4DC7B765810}" srcOrd="7" destOrd="0" presId="urn:microsoft.com/office/officeart/2018/2/layout/IconVerticalSolidList"/>
    <dgm:cxn modelId="{F8D2AE0C-AF96-43B8-BCF5-A529985426D3}" type="presParOf" srcId="{5722E260-C899-47B5-86A2-E03CF0BD9338}" destId="{085F55E4-5AE7-4874-8E5E-EB556623CE57}" srcOrd="8" destOrd="0" presId="urn:microsoft.com/office/officeart/2018/2/layout/IconVerticalSolidList"/>
    <dgm:cxn modelId="{9F9F22AB-C7B7-43B0-8D09-5CB9B604B44A}" type="presParOf" srcId="{085F55E4-5AE7-4874-8E5E-EB556623CE57}" destId="{F143D933-A038-4893-ADBD-16ACF09783E2}" srcOrd="0" destOrd="0" presId="urn:microsoft.com/office/officeart/2018/2/layout/IconVerticalSolidList"/>
    <dgm:cxn modelId="{46132924-7D3A-42FA-B32B-925DB409B7A6}" type="presParOf" srcId="{085F55E4-5AE7-4874-8E5E-EB556623CE57}" destId="{CAC0615D-0105-4FCC-998D-9F5FDE69EEAE}" srcOrd="1" destOrd="0" presId="urn:microsoft.com/office/officeart/2018/2/layout/IconVerticalSolidList"/>
    <dgm:cxn modelId="{107D6A5A-D21F-4735-952B-420D6E9DA445}" type="presParOf" srcId="{085F55E4-5AE7-4874-8E5E-EB556623CE57}" destId="{37411626-C1A0-480A-9644-69B81344F5FA}" srcOrd="2" destOrd="0" presId="urn:microsoft.com/office/officeart/2018/2/layout/IconVerticalSolidList"/>
    <dgm:cxn modelId="{710D3A12-8A51-4B8F-8EE3-697C5DF1ACCE}" type="presParOf" srcId="{085F55E4-5AE7-4874-8E5E-EB556623CE57}" destId="{6DA07E21-45D4-45AD-9F22-20B464CBB181}" srcOrd="3" destOrd="0" presId="urn:microsoft.com/office/officeart/2018/2/layout/IconVerticalSolidList"/>
    <dgm:cxn modelId="{BD300A9C-3B20-4B80-8B75-8154E9E1E140}" type="presParOf" srcId="{085F55E4-5AE7-4874-8E5E-EB556623CE57}" destId="{370394DA-2E62-4991-A891-2E6B1C77AD20}" srcOrd="4" destOrd="0" presId="urn:microsoft.com/office/officeart/2018/2/layout/IconVerticalSolidList"/>
    <dgm:cxn modelId="{7E122E18-6758-49E7-8C61-B1295D230C3D}" type="presParOf" srcId="{5722E260-C899-47B5-86A2-E03CF0BD9338}" destId="{8BD2E592-6D30-4B07-BA70-CB1B24978C69}" srcOrd="9" destOrd="0" presId="urn:microsoft.com/office/officeart/2018/2/layout/IconVerticalSolidList"/>
    <dgm:cxn modelId="{8F19F6C2-F8FA-4536-948C-00066317F159}" type="presParOf" srcId="{5722E260-C899-47B5-86A2-E03CF0BD9338}" destId="{51C347E3-D1F0-4B39-BA4B-7DEFD1F81E7E}" srcOrd="10" destOrd="0" presId="urn:microsoft.com/office/officeart/2018/2/layout/IconVerticalSolidList"/>
    <dgm:cxn modelId="{88BDF7CB-AD44-43C0-A66C-77AD0AD85D8A}" type="presParOf" srcId="{51C347E3-D1F0-4B39-BA4B-7DEFD1F81E7E}" destId="{DCDFC892-21A6-4620-8F49-BA7DF4DB9C2F}" srcOrd="0" destOrd="0" presId="urn:microsoft.com/office/officeart/2018/2/layout/IconVerticalSolidList"/>
    <dgm:cxn modelId="{F80B0ADE-07D6-4579-8FEB-B64D60818A9F}" type="presParOf" srcId="{51C347E3-D1F0-4B39-BA4B-7DEFD1F81E7E}" destId="{67038845-65F0-4E0A-A57C-B9CEC4034BE9}" srcOrd="1" destOrd="0" presId="urn:microsoft.com/office/officeart/2018/2/layout/IconVerticalSolidList"/>
    <dgm:cxn modelId="{733FB6C1-3D41-4B67-A518-D50ED717F665}" type="presParOf" srcId="{51C347E3-D1F0-4B39-BA4B-7DEFD1F81E7E}" destId="{DC25871C-851B-474E-A9DC-338836623560}" srcOrd="2" destOrd="0" presId="urn:microsoft.com/office/officeart/2018/2/layout/IconVerticalSolidList"/>
    <dgm:cxn modelId="{39DE6DAC-59E9-4E2E-A037-5058565071FA}" type="presParOf" srcId="{51C347E3-D1F0-4B39-BA4B-7DEFD1F81E7E}" destId="{4385A8E9-AD3E-42A2-A108-752FBCE43B59}" srcOrd="3" destOrd="0" presId="urn:microsoft.com/office/officeart/2018/2/layout/IconVerticalSolidList"/>
    <dgm:cxn modelId="{5BD27D96-1F44-4244-8DAF-03478267229D}" type="presParOf" srcId="{51C347E3-D1F0-4B39-BA4B-7DEFD1F81E7E}" destId="{7C156F0E-00C0-4537-8FEC-B77D490D89D9}" srcOrd="4" destOrd="0" presId="urn:microsoft.com/office/officeart/2018/2/layout/IconVerticalSolidList"/>
    <dgm:cxn modelId="{4A3B5561-9EF6-45D2-909E-5DC3230C0ED0}" type="presParOf" srcId="{5722E260-C899-47B5-86A2-E03CF0BD9338}" destId="{997B318E-66AE-49C9-9C9C-6E2CDCFD5323}" srcOrd="11" destOrd="0" presId="urn:microsoft.com/office/officeart/2018/2/layout/IconVerticalSolidList"/>
    <dgm:cxn modelId="{1DDD0444-C076-4923-9072-4829AAE49A6F}" type="presParOf" srcId="{5722E260-C899-47B5-86A2-E03CF0BD9338}" destId="{EB643879-DBBD-4D95-A240-BB8828565294}" srcOrd="12" destOrd="0" presId="urn:microsoft.com/office/officeart/2018/2/layout/IconVerticalSolidList"/>
    <dgm:cxn modelId="{1C041356-41BB-4F4E-9ED7-1CF01D956A0D}" type="presParOf" srcId="{EB643879-DBBD-4D95-A240-BB8828565294}" destId="{AA5ECD6D-1606-443A-A73C-981F3F557AD7}" srcOrd="0" destOrd="0" presId="urn:microsoft.com/office/officeart/2018/2/layout/IconVerticalSolidList"/>
    <dgm:cxn modelId="{1A85848D-C2A5-42CC-94A2-071334C0CADE}" type="presParOf" srcId="{EB643879-DBBD-4D95-A240-BB8828565294}" destId="{1FD5BA1F-BAA3-41FD-B8FC-67E6DF0D5879}" srcOrd="1" destOrd="0" presId="urn:microsoft.com/office/officeart/2018/2/layout/IconVerticalSolidList"/>
    <dgm:cxn modelId="{61882F26-EC95-40F9-B20B-6E9442B7CE4C}" type="presParOf" srcId="{EB643879-DBBD-4D95-A240-BB8828565294}" destId="{DD83DC32-9390-40B7-9AB8-A8DA159002A0}" srcOrd="2" destOrd="0" presId="urn:microsoft.com/office/officeart/2018/2/layout/IconVerticalSolidList"/>
    <dgm:cxn modelId="{7965DEB6-01AE-4696-A702-FB2609BC5B25}" type="presParOf" srcId="{EB643879-DBBD-4D95-A240-BB8828565294}" destId="{CAC0EDAB-732E-4E2A-A75B-EC2A194EA298}" srcOrd="3" destOrd="0" presId="urn:microsoft.com/office/officeart/2018/2/layout/IconVerticalSolidList"/>
    <dgm:cxn modelId="{78ACFD3F-FD14-416C-8792-31EE45DBCC9A}" type="presParOf" srcId="{EB643879-DBBD-4D95-A240-BB8828565294}" destId="{796932C1-AB4C-4274-B9EC-9DDAC0B7E4E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A26F11-414C-40E5-A5A3-D7A4DAC4AD6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AB1AD0D0-8436-4572-A703-7ADAEAF970FC}">
      <dgm:prSet/>
      <dgm:spPr/>
      <dgm:t>
        <a:bodyPr/>
        <a:lstStyle/>
        <a:p>
          <a:pPr>
            <a:defRPr b="1"/>
          </a:pPr>
          <a:r>
            <a:rPr lang="en-US"/>
            <a:t>Skills</a:t>
          </a:r>
        </a:p>
      </dgm:t>
    </dgm:pt>
    <dgm:pt modelId="{2A6B2463-CA73-4C91-9138-C17486D0AA4C}" type="parTrans" cxnId="{260A5E58-F986-4326-B58B-95FDB287FAF3}">
      <dgm:prSet/>
      <dgm:spPr/>
      <dgm:t>
        <a:bodyPr/>
        <a:lstStyle/>
        <a:p>
          <a:endParaRPr lang="en-US"/>
        </a:p>
      </dgm:t>
    </dgm:pt>
    <dgm:pt modelId="{AAA415F6-B4C3-46DC-BB1F-A2A6493C21A2}" type="sibTrans" cxnId="{260A5E58-F986-4326-B58B-95FDB287FAF3}">
      <dgm:prSet/>
      <dgm:spPr/>
      <dgm:t>
        <a:bodyPr/>
        <a:lstStyle/>
        <a:p>
          <a:endParaRPr lang="en-US"/>
        </a:p>
      </dgm:t>
    </dgm:pt>
    <dgm:pt modelId="{87D2E466-F23C-4E8E-A0B4-395E115445DE}">
      <dgm:prSet/>
      <dgm:spPr/>
      <dgm:t>
        <a:bodyPr/>
        <a:lstStyle/>
        <a:p>
          <a:r>
            <a:rPr lang="en-US"/>
            <a:t>Faster testing / cycle time</a:t>
          </a:r>
        </a:p>
      </dgm:t>
    </dgm:pt>
    <dgm:pt modelId="{6A99E11F-0C32-43D4-AE61-D24FB1582FAE}" type="parTrans" cxnId="{A20718BA-B18C-4991-8FCA-79E6219C42CF}">
      <dgm:prSet/>
      <dgm:spPr/>
      <dgm:t>
        <a:bodyPr/>
        <a:lstStyle/>
        <a:p>
          <a:endParaRPr lang="en-US"/>
        </a:p>
      </dgm:t>
    </dgm:pt>
    <dgm:pt modelId="{22E6F1CB-7185-42E4-8B4B-D9493AD302D3}" type="sibTrans" cxnId="{A20718BA-B18C-4991-8FCA-79E6219C42CF}">
      <dgm:prSet/>
      <dgm:spPr/>
      <dgm:t>
        <a:bodyPr/>
        <a:lstStyle/>
        <a:p>
          <a:endParaRPr lang="en-US"/>
        </a:p>
      </dgm:t>
    </dgm:pt>
    <dgm:pt modelId="{DBCE8233-C53A-43E6-BFE6-94EF91E0397D}">
      <dgm:prSet/>
      <dgm:spPr/>
      <dgm:t>
        <a:bodyPr/>
        <a:lstStyle/>
        <a:p>
          <a:r>
            <a:rPr lang="en-US"/>
            <a:t>Less production issues</a:t>
          </a:r>
        </a:p>
      </dgm:t>
    </dgm:pt>
    <dgm:pt modelId="{2E15DF3F-AE0A-456E-BDD9-E40D79039CDE}" type="parTrans" cxnId="{96920357-11FB-4898-A4D2-227B6B22182F}">
      <dgm:prSet/>
      <dgm:spPr/>
      <dgm:t>
        <a:bodyPr/>
        <a:lstStyle/>
        <a:p>
          <a:endParaRPr lang="en-US"/>
        </a:p>
      </dgm:t>
    </dgm:pt>
    <dgm:pt modelId="{CD9FFF94-2047-480F-8CB2-927AF57E26AA}" type="sibTrans" cxnId="{96920357-11FB-4898-A4D2-227B6B22182F}">
      <dgm:prSet/>
      <dgm:spPr/>
      <dgm:t>
        <a:bodyPr/>
        <a:lstStyle/>
        <a:p>
          <a:endParaRPr lang="en-US"/>
        </a:p>
      </dgm:t>
    </dgm:pt>
    <dgm:pt modelId="{DF6AF639-AC07-4752-AFBD-4A9B0611E93B}">
      <dgm:prSet/>
      <dgm:spPr/>
      <dgm:t>
        <a:bodyPr/>
        <a:lstStyle/>
        <a:p>
          <a:pPr>
            <a:defRPr b="1"/>
          </a:pPr>
          <a:r>
            <a:rPr lang="en-US"/>
            <a:t>Automation</a:t>
          </a:r>
        </a:p>
      </dgm:t>
    </dgm:pt>
    <dgm:pt modelId="{34BAF870-E682-4D7F-B0BC-05EAC20AA599}" type="parTrans" cxnId="{5EF3DFA7-2395-40F4-B80B-DCF94FB2B18E}">
      <dgm:prSet/>
      <dgm:spPr/>
      <dgm:t>
        <a:bodyPr/>
        <a:lstStyle/>
        <a:p>
          <a:endParaRPr lang="en-US"/>
        </a:p>
      </dgm:t>
    </dgm:pt>
    <dgm:pt modelId="{37219F85-277E-46F0-A53A-3851E9D11722}" type="sibTrans" cxnId="{5EF3DFA7-2395-40F4-B80B-DCF94FB2B18E}">
      <dgm:prSet/>
      <dgm:spPr/>
      <dgm:t>
        <a:bodyPr/>
        <a:lstStyle/>
        <a:p>
          <a:endParaRPr lang="en-US"/>
        </a:p>
      </dgm:t>
    </dgm:pt>
    <dgm:pt modelId="{956CF733-132B-4686-9127-47625981E4BD}">
      <dgm:prSet/>
      <dgm:spPr/>
      <dgm:t>
        <a:bodyPr/>
        <a:lstStyle/>
        <a:p>
          <a:r>
            <a:rPr lang="en-US"/>
            <a:t>Faster testing / cycle time</a:t>
          </a:r>
        </a:p>
      </dgm:t>
    </dgm:pt>
    <dgm:pt modelId="{BE610771-12FD-4642-B81B-C797429CD3F5}" type="parTrans" cxnId="{F8C80653-BE10-472B-B678-A5F56C888B2D}">
      <dgm:prSet/>
      <dgm:spPr/>
      <dgm:t>
        <a:bodyPr/>
        <a:lstStyle/>
        <a:p>
          <a:endParaRPr lang="en-US"/>
        </a:p>
      </dgm:t>
    </dgm:pt>
    <dgm:pt modelId="{C869A107-0B29-4587-A0C3-E34F474A1B1F}" type="sibTrans" cxnId="{F8C80653-BE10-472B-B678-A5F56C888B2D}">
      <dgm:prSet/>
      <dgm:spPr/>
      <dgm:t>
        <a:bodyPr/>
        <a:lstStyle/>
        <a:p>
          <a:endParaRPr lang="en-US"/>
        </a:p>
      </dgm:t>
    </dgm:pt>
    <dgm:pt modelId="{217A9709-7181-42ED-ACD6-3C754BCBE3D3}">
      <dgm:prSet/>
      <dgm:spPr/>
      <dgm:t>
        <a:bodyPr/>
        <a:lstStyle/>
        <a:p>
          <a:r>
            <a:rPr lang="en-US"/>
            <a:t>More bugs found in testing</a:t>
          </a:r>
        </a:p>
      </dgm:t>
    </dgm:pt>
    <dgm:pt modelId="{4CF30B09-573D-4F68-B763-0C5E940DF789}" type="parTrans" cxnId="{020741FF-8C08-42D6-B0A6-989FB3FD085E}">
      <dgm:prSet/>
      <dgm:spPr/>
      <dgm:t>
        <a:bodyPr/>
        <a:lstStyle/>
        <a:p>
          <a:endParaRPr lang="en-US"/>
        </a:p>
      </dgm:t>
    </dgm:pt>
    <dgm:pt modelId="{D03FDA42-357F-4222-893A-AF806DB99960}" type="sibTrans" cxnId="{020741FF-8C08-42D6-B0A6-989FB3FD085E}">
      <dgm:prSet/>
      <dgm:spPr/>
      <dgm:t>
        <a:bodyPr/>
        <a:lstStyle/>
        <a:p>
          <a:endParaRPr lang="en-US"/>
        </a:p>
      </dgm:t>
    </dgm:pt>
    <dgm:pt modelId="{162363DE-B01F-4FD0-987F-0B58186EB755}">
      <dgm:prSet/>
      <dgm:spPr/>
      <dgm:t>
        <a:bodyPr/>
        <a:lstStyle/>
        <a:p>
          <a:pPr>
            <a:defRPr b="1"/>
          </a:pPr>
          <a:r>
            <a:rPr lang="en-US"/>
            <a:t>Static</a:t>
          </a:r>
        </a:p>
      </dgm:t>
    </dgm:pt>
    <dgm:pt modelId="{820E52A5-BEAF-4836-AD6D-AABAC42E9AB5}" type="parTrans" cxnId="{3ED3C6D0-AEA2-4767-9C39-385BD2C9A900}">
      <dgm:prSet/>
      <dgm:spPr/>
      <dgm:t>
        <a:bodyPr/>
        <a:lstStyle/>
        <a:p>
          <a:endParaRPr lang="en-US"/>
        </a:p>
      </dgm:t>
    </dgm:pt>
    <dgm:pt modelId="{3EB72060-51E6-4A81-B50E-20F1EBA625FA}" type="sibTrans" cxnId="{3ED3C6D0-AEA2-4767-9C39-385BD2C9A900}">
      <dgm:prSet/>
      <dgm:spPr/>
      <dgm:t>
        <a:bodyPr/>
        <a:lstStyle/>
        <a:p>
          <a:endParaRPr lang="en-US"/>
        </a:p>
      </dgm:t>
    </dgm:pt>
    <dgm:pt modelId="{0D68ACF7-6DC3-40A7-91DE-956D0382EBE7}">
      <dgm:prSet/>
      <dgm:spPr/>
      <dgm:t>
        <a:bodyPr/>
        <a:lstStyle/>
        <a:p>
          <a:r>
            <a:rPr lang="en-US"/>
            <a:t>Earlier uptake of items from Backlog</a:t>
          </a:r>
        </a:p>
      </dgm:t>
    </dgm:pt>
    <dgm:pt modelId="{5881AD88-BC71-4208-A93F-881D19F2BC5E}" type="parTrans" cxnId="{A326091E-3721-48EB-B2AE-186764984F11}">
      <dgm:prSet/>
      <dgm:spPr/>
      <dgm:t>
        <a:bodyPr/>
        <a:lstStyle/>
        <a:p>
          <a:endParaRPr lang="en-US"/>
        </a:p>
      </dgm:t>
    </dgm:pt>
    <dgm:pt modelId="{300B5D6A-26B5-4C79-A10E-E5CD413A3DD4}" type="sibTrans" cxnId="{A326091E-3721-48EB-B2AE-186764984F11}">
      <dgm:prSet/>
      <dgm:spPr/>
      <dgm:t>
        <a:bodyPr/>
        <a:lstStyle/>
        <a:p>
          <a:endParaRPr lang="en-US"/>
        </a:p>
      </dgm:t>
    </dgm:pt>
    <dgm:pt modelId="{1F1057B2-0CDB-47CB-A083-FCE2BF96A471}">
      <dgm:prSet/>
      <dgm:spPr/>
      <dgm:t>
        <a:bodyPr/>
        <a:lstStyle/>
        <a:p>
          <a:r>
            <a:rPr lang="en-US"/>
            <a:t>Less bugs in general</a:t>
          </a:r>
        </a:p>
      </dgm:t>
    </dgm:pt>
    <dgm:pt modelId="{A8722C68-A136-476B-BE4C-6B7AC746F56C}" type="parTrans" cxnId="{B70EEF22-B88D-4A67-ABB8-0BCEE83990D5}">
      <dgm:prSet/>
      <dgm:spPr/>
      <dgm:t>
        <a:bodyPr/>
        <a:lstStyle/>
        <a:p>
          <a:endParaRPr lang="en-US"/>
        </a:p>
      </dgm:t>
    </dgm:pt>
    <dgm:pt modelId="{185F3315-5B89-4F42-8D3B-9C080FF78B44}" type="sibTrans" cxnId="{B70EEF22-B88D-4A67-ABB8-0BCEE83990D5}">
      <dgm:prSet/>
      <dgm:spPr/>
      <dgm:t>
        <a:bodyPr/>
        <a:lstStyle/>
        <a:p>
          <a:endParaRPr lang="en-US"/>
        </a:p>
      </dgm:t>
    </dgm:pt>
    <dgm:pt modelId="{A0467162-F5D8-4D63-AED1-A20B3E77E055}">
      <dgm:prSet/>
      <dgm:spPr/>
      <dgm:t>
        <a:bodyPr/>
        <a:lstStyle/>
        <a:p>
          <a:pPr>
            <a:defRPr b="1"/>
          </a:pPr>
          <a:r>
            <a:rPr lang="en-US"/>
            <a:t>Awareness</a:t>
          </a:r>
        </a:p>
      </dgm:t>
    </dgm:pt>
    <dgm:pt modelId="{D2BE42CE-DEA0-4457-ADB9-FF0ED5ABFF85}" type="parTrans" cxnId="{76646F8E-5DBA-4F39-B370-98FB8606F737}">
      <dgm:prSet/>
      <dgm:spPr/>
      <dgm:t>
        <a:bodyPr/>
        <a:lstStyle/>
        <a:p>
          <a:endParaRPr lang="en-US"/>
        </a:p>
      </dgm:t>
    </dgm:pt>
    <dgm:pt modelId="{44850EAB-2C01-425A-AC9F-5CF0FA1FD3F3}" type="sibTrans" cxnId="{76646F8E-5DBA-4F39-B370-98FB8606F737}">
      <dgm:prSet/>
      <dgm:spPr/>
      <dgm:t>
        <a:bodyPr/>
        <a:lstStyle/>
        <a:p>
          <a:endParaRPr lang="en-US"/>
        </a:p>
      </dgm:t>
    </dgm:pt>
    <dgm:pt modelId="{26308133-15FE-47FA-A33E-0D49AD80D811}">
      <dgm:prSet/>
      <dgm:spPr/>
      <dgm:t>
        <a:bodyPr/>
        <a:lstStyle/>
        <a:p>
          <a:r>
            <a:rPr lang="en-US"/>
            <a:t>Better reliability of test results</a:t>
          </a:r>
        </a:p>
      </dgm:t>
    </dgm:pt>
    <dgm:pt modelId="{DB8589E1-F000-4C36-A459-634A84E8F82D}" type="parTrans" cxnId="{22C9E716-8111-4235-950E-4024E45CEF76}">
      <dgm:prSet/>
      <dgm:spPr/>
      <dgm:t>
        <a:bodyPr/>
        <a:lstStyle/>
        <a:p>
          <a:endParaRPr lang="en-US"/>
        </a:p>
      </dgm:t>
    </dgm:pt>
    <dgm:pt modelId="{D96834F2-A130-42E3-B2A3-5ED040925AEB}" type="sibTrans" cxnId="{22C9E716-8111-4235-950E-4024E45CEF76}">
      <dgm:prSet/>
      <dgm:spPr/>
      <dgm:t>
        <a:bodyPr/>
        <a:lstStyle/>
        <a:p>
          <a:endParaRPr lang="en-US"/>
        </a:p>
      </dgm:t>
    </dgm:pt>
    <dgm:pt modelId="{2BC3D863-D933-4C21-B524-65F0D97D2DDD}">
      <dgm:prSet/>
      <dgm:spPr/>
      <dgm:t>
        <a:bodyPr/>
        <a:lstStyle/>
        <a:p>
          <a:r>
            <a:rPr lang="en-US"/>
            <a:t>New innovations </a:t>
          </a:r>
        </a:p>
      </dgm:t>
    </dgm:pt>
    <dgm:pt modelId="{03EC7ADF-DC11-45A4-976A-C026D199E8E9}" type="parTrans" cxnId="{ABBDE44F-48C2-4119-8791-A01448673DF4}">
      <dgm:prSet/>
      <dgm:spPr/>
      <dgm:t>
        <a:bodyPr/>
        <a:lstStyle/>
        <a:p>
          <a:endParaRPr lang="en-US"/>
        </a:p>
      </dgm:t>
    </dgm:pt>
    <dgm:pt modelId="{BFD41D0E-D19D-4ADF-A7F2-84DE1CF56350}" type="sibTrans" cxnId="{ABBDE44F-48C2-4119-8791-A01448673DF4}">
      <dgm:prSet/>
      <dgm:spPr/>
      <dgm:t>
        <a:bodyPr/>
        <a:lstStyle/>
        <a:p>
          <a:endParaRPr lang="en-US"/>
        </a:p>
      </dgm:t>
    </dgm:pt>
    <dgm:pt modelId="{389A39AD-AEB0-467F-899B-3EDE323C58A5}">
      <dgm:prSet/>
      <dgm:spPr/>
      <dgm:t>
        <a:bodyPr/>
        <a:lstStyle/>
        <a:p>
          <a:pPr>
            <a:defRPr b="1"/>
          </a:pPr>
          <a:r>
            <a:rPr lang="en-US"/>
            <a:t>Risk</a:t>
          </a:r>
        </a:p>
      </dgm:t>
    </dgm:pt>
    <dgm:pt modelId="{6EFE3E3E-221E-43DF-846C-B81027C0F9C2}" type="parTrans" cxnId="{B6DDDD98-A1E4-4F7C-8B15-E4A3CF3C72E9}">
      <dgm:prSet/>
      <dgm:spPr/>
      <dgm:t>
        <a:bodyPr/>
        <a:lstStyle/>
        <a:p>
          <a:endParaRPr lang="en-US"/>
        </a:p>
      </dgm:t>
    </dgm:pt>
    <dgm:pt modelId="{224638CC-54CE-4D98-97FC-906849541420}" type="sibTrans" cxnId="{B6DDDD98-A1E4-4F7C-8B15-E4A3CF3C72E9}">
      <dgm:prSet/>
      <dgm:spPr/>
      <dgm:t>
        <a:bodyPr/>
        <a:lstStyle/>
        <a:p>
          <a:endParaRPr lang="en-US"/>
        </a:p>
      </dgm:t>
    </dgm:pt>
    <dgm:pt modelId="{7EFDB9A6-78CE-496C-8879-F4916376BA4C}">
      <dgm:prSet/>
      <dgm:spPr/>
      <dgm:t>
        <a:bodyPr/>
        <a:lstStyle/>
        <a:p>
          <a:r>
            <a:rPr lang="en-US"/>
            <a:t>Less production issues</a:t>
          </a:r>
        </a:p>
      </dgm:t>
    </dgm:pt>
    <dgm:pt modelId="{074BCA4D-F624-425F-81A5-860936E50872}" type="parTrans" cxnId="{D0E47E56-BB9C-43B2-8533-EB430722F7E2}">
      <dgm:prSet/>
      <dgm:spPr/>
      <dgm:t>
        <a:bodyPr/>
        <a:lstStyle/>
        <a:p>
          <a:endParaRPr lang="en-US"/>
        </a:p>
      </dgm:t>
    </dgm:pt>
    <dgm:pt modelId="{226D4ED6-0983-4ADA-B5CB-7E71D918638E}" type="sibTrans" cxnId="{D0E47E56-BB9C-43B2-8533-EB430722F7E2}">
      <dgm:prSet/>
      <dgm:spPr/>
      <dgm:t>
        <a:bodyPr/>
        <a:lstStyle/>
        <a:p>
          <a:endParaRPr lang="en-US"/>
        </a:p>
      </dgm:t>
    </dgm:pt>
    <dgm:pt modelId="{776D3B0F-78A0-422B-9428-9AD929617A94}">
      <dgm:prSet/>
      <dgm:spPr/>
      <dgm:t>
        <a:bodyPr/>
        <a:lstStyle/>
        <a:p>
          <a:r>
            <a:rPr lang="en-US"/>
            <a:t>Better formulated business requests</a:t>
          </a:r>
        </a:p>
      </dgm:t>
    </dgm:pt>
    <dgm:pt modelId="{1FF7CBEF-0959-4A17-ACD6-E2DA4159955B}" type="parTrans" cxnId="{D4F5A734-AD61-4C98-AF1A-30B2FC350FE1}">
      <dgm:prSet/>
      <dgm:spPr/>
      <dgm:t>
        <a:bodyPr/>
        <a:lstStyle/>
        <a:p>
          <a:endParaRPr lang="en-US"/>
        </a:p>
      </dgm:t>
    </dgm:pt>
    <dgm:pt modelId="{04A84F39-EFDA-47AE-BE15-2BD3B50684E0}" type="sibTrans" cxnId="{D4F5A734-AD61-4C98-AF1A-30B2FC350FE1}">
      <dgm:prSet/>
      <dgm:spPr/>
      <dgm:t>
        <a:bodyPr/>
        <a:lstStyle/>
        <a:p>
          <a:endParaRPr lang="en-US"/>
        </a:p>
      </dgm:t>
    </dgm:pt>
    <dgm:pt modelId="{1A319651-EEAB-4A97-99A4-E85A8C40AC4B}">
      <dgm:prSet/>
      <dgm:spPr/>
      <dgm:t>
        <a:bodyPr/>
        <a:lstStyle/>
        <a:p>
          <a:pPr>
            <a:defRPr b="1"/>
          </a:pPr>
          <a:r>
            <a:rPr lang="en-US"/>
            <a:t>Alignment</a:t>
          </a:r>
        </a:p>
      </dgm:t>
    </dgm:pt>
    <dgm:pt modelId="{39ACEDE9-7748-40A6-9BEC-2B75624A9A24}" type="parTrans" cxnId="{93FFB572-D1B7-4A93-A941-969C35489822}">
      <dgm:prSet/>
      <dgm:spPr/>
      <dgm:t>
        <a:bodyPr/>
        <a:lstStyle/>
        <a:p>
          <a:endParaRPr lang="en-US"/>
        </a:p>
      </dgm:t>
    </dgm:pt>
    <dgm:pt modelId="{2CACDF4F-20F2-4D67-83C2-956528CE2319}" type="sibTrans" cxnId="{93FFB572-D1B7-4A93-A941-969C35489822}">
      <dgm:prSet/>
      <dgm:spPr/>
      <dgm:t>
        <a:bodyPr/>
        <a:lstStyle/>
        <a:p>
          <a:endParaRPr lang="en-US"/>
        </a:p>
      </dgm:t>
    </dgm:pt>
    <dgm:pt modelId="{1ED8924F-4D92-4430-8085-3EE98ACC1DFB}">
      <dgm:prSet/>
      <dgm:spPr/>
      <dgm:t>
        <a:bodyPr/>
        <a:lstStyle/>
        <a:p>
          <a:r>
            <a:rPr lang="en-US"/>
            <a:t>Cross-domain team support</a:t>
          </a:r>
        </a:p>
      </dgm:t>
    </dgm:pt>
    <dgm:pt modelId="{A51960E4-AD5D-493B-8321-D77219AE642F}" type="parTrans" cxnId="{DFD41857-3DDD-4759-B049-811FDEEB6935}">
      <dgm:prSet/>
      <dgm:spPr/>
      <dgm:t>
        <a:bodyPr/>
        <a:lstStyle/>
        <a:p>
          <a:endParaRPr lang="en-US"/>
        </a:p>
      </dgm:t>
    </dgm:pt>
    <dgm:pt modelId="{4613EE1C-A0EE-448A-9B45-2549AE610525}" type="sibTrans" cxnId="{DFD41857-3DDD-4759-B049-811FDEEB6935}">
      <dgm:prSet/>
      <dgm:spPr/>
      <dgm:t>
        <a:bodyPr/>
        <a:lstStyle/>
        <a:p>
          <a:endParaRPr lang="en-US"/>
        </a:p>
      </dgm:t>
    </dgm:pt>
    <dgm:pt modelId="{DD0195E8-D3B5-43C2-932D-CC454F13E886}">
      <dgm:prSet/>
      <dgm:spPr/>
      <dgm:t>
        <a:bodyPr/>
        <a:lstStyle/>
        <a:p>
          <a:r>
            <a:rPr lang="en-US"/>
            <a:t>Less escalated impediments</a:t>
          </a:r>
        </a:p>
      </dgm:t>
    </dgm:pt>
    <dgm:pt modelId="{D9C20F26-2F29-4294-9026-4A09023F7827}" type="parTrans" cxnId="{A2435EB6-699D-4416-B806-EA4B467C961B}">
      <dgm:prSet/>
      <dgm:spPr/>
      <dgm:t>
        <a:bodyPr/>
        <a:lstStyle/>
        <a:p>
          <a:endParaRPr lang="en-US"/>
        </a:p>
      </dgm:t>
    </dgm:pt>
    <dgm:pt modelId="{5A0E6E4A-9A47-4BF4-8A6B-42B2FFEBFD5A}" type="sibTrans" cxnId="{A2435EB6-699D-4416-B806-EA4B467C961B}">
      <dgm:prSet/>
      <dgm:spPr/>
      <dgm:t>
        <a:bodyPr/>
        <a:lstStyle/>
        <a:p>
          <a:endParaRPr lang="en-US"/>
        </a:p>
      </dgm:t>
    </dgm:pt>
    <dgm:pt modelId="{CBB47945-4807-4CDD-B5EC-A9ED142BE64A}">
      <dgm:prSet/>
      <dgm:spPr/>
      <dgm:t>
        <a:bodyPr/>
        <a:lstStyle/>
        <a:p>
          <a:pPr>
            <a:defRPr b="1"/>
          </a:pPr>
          <a:r>
            <a:rPr lang="en-US"/>
            <a:t>Fundamentals</a:t>
          </a:r>
        </a:p>
      </dgm:t>
    </dgm:pt>
    <dgm:pt modelId="{5B06A453-471F-426C-ACCA-7F24C1CDAD03}" type="parTrans" cxnId="{C160976B-2430-4F02-91E5-11E7D98A9D5E}">
      <dgm:prSet/>
      <dgm:spPr/>
      <dgm:t>
        <a:bodyPr/>
        <a:lstStyle/>
        <a:p>
          <a:endParaRPr lang="en-US"/>
        </a:p>
      </dgm:t>
    </dgm:pt>
    <dgm:pt modelId="{5FC16CDF-185D-46D1-ADE7-53769BA5FEF8}" type="sibTrans" cxnId="{C160976B-2430-4F02-91E5-11E7D98A9D5E}">
      <dgm:prSet/>
      <dgm:spPr/>
      <dgm:t>
        <a:bodyPr/>
        <a:lstStyle/>
        <a:p>
          <a:endParaRPr lang="en-US"/>
        </a:p>
      </dgm:t>
    </dgm:pt>
    <dgm:pt modelId="{7785BAE9-047A-4EA0-A67E-5A2E9F536A81}">
      <dgm:prSet/>
      <dgm:spPr/>
      <dgm:t>
        <a:bodyPr/>
        <a:lstStyle/>
        <a:p>
          <a:r>
            <a:rPr lang="en-US"/>
            <a:t>Faster testing</a:t>
          </a:r>
        </a:p>
      </dgm:t>
    </dgm:pt>
    <dgm:pt modelId="{0799F507-0288-480D-96FE-62EF42465318}" type="parTrans" cxnId="{B4E227C9-A549-4FA6-9A69-BC340CACBE74}">
      <dgm:prSet/>
      <dgm:spPr/>
      <dgm:t>
        <a:bodyPr/>
        <a:lstStyle/>
        <a:p>
          <a:endParaRPr lang="en-US"/>
        </a:p>
      </dgm:t>
    </dgm:pt>
    <dgm:pt modelId="{CA42A1B1-C2EB-4178-863D-7D8BBCB45990}" type="sibTrans" cxnId="{B4E227C9-A549-4FA6-9A69-BC340CACBE74}">
      <dgm:prSet/>
      <dgm:spPr/>
      <dgm:t>
        <a:bodyPr/>
        <a:lstStyle/>
        <a:p>
          <a:endParaRPr lang="en-US"/>
        </a:p>
      </dgm:t>
    </dgm:pt>
    <dgm:pt modelId="{392751BB-B440-4864-A4F1-4A713776CE0B}">
      <dgm:prSet/>
      <dgm:spPr/>
      <dgm:t>
        <a:bodyPr/>
        <a:lstStyle/>
        <a:p>
          <a:r>
            <a:rPr lang="en-US"/>
            <a:t>Less production issues</a:t>
          </a:r>
        </a:p>
      </dgm:t>
    </dgm:pt>
    <dgm:pt modelId="{BC515E9F-AFDC-4E29-91DD-58B87928C71C}" type="parTrans" cxnId="{34A28E83-0AC4-4631-AEE3-AEDAF702786A}">
      <dgm:prSet/>
      <dgm:spPr/>
      <dgm:t>
        <a:bodyPr/>
        <a:lstStyle/>
        <a:p>
          <a:endParaRPr lang="en-US"/>
        </a:p>
      </dgm:t>
    </dgm:pt>
    <dgm:pt modelId="{0649AC92-A0CF-4331-9655-0A4D856E0D3C}" type="sibTrans" cxnId="{34A28E83-0AC4-4631-AEE3-AEDAF702786A}">
      <dgm:prSet/>
      <dgm:spPr/>
      <dgm:t>
        <a:bodyPr/>
        <a:lstStyle/>
        <a:p>
          <a:endParaRPr lang="en-US"/>
        </a:p>
      </dgm:t>
    </dgm:pt>
    <dgm:pt modelId="{B289174A-6C3C-6041-ABB1-EEAB1F0DAF2A}">
      <dgm:prSet/>
      <dgm:spPr/>
      <dgm:t>
        <a:bodyPr/>
        <a:lstStyle/>
        <a:p>
          <a:r>
            <a:rPr lang="en-US"/>
            <a:t>Happier Testers</a:t>
          </a:r>
        </a:p>
      </dgm:t>
    </dgm:pt>
    <dgm:pt modelId="{6A11FE81-959C-2247-AD31-4728767DABC5}" type="parTrans" cxnId="{0F5FDB1D-90A0-A84D-BF68-21168D3EFB95}">
      <dgm:prSet/>
      <dgm:spPr/>
      <dgm:t>
        <a:bodyPr/>
        <a:lstStyle/>
        <a:p>
          <a:endParaRPr lang="en-US"/>
        </a:p>
      </dgm:t>
    </dgm:pt>
    <dgm:pt modelId="{4CD883D6-2C58-B74C-89CC-B20AAF71E1B1}" type="sibTrans" cxnId="{0F5FDB1D-90A0-A84D-BF68-21168D3EFB95}">
      <dgm:prSet/>
      <dgm:spPr/>
      <dgm:t>
        <a:bodyPr/>
        <a:lstStyle/>
        <a:p>
          <a:endParaRPr lang="en-US"/>
        </a:p>
      </dgm:t>
    </dgm:pt>
    <dgm:pt modelId="{700C4A13-7BF3-6849-8674-724FC7D1C52E}" type="pres">
      <dgm:prSet presAssocID="{7AA26F11-414C-40E5-A5A3-D7A4DAC4AD60}" presName="diagram" presStyleCnt="0">
        <dgm:presLayoutVars>
          <dgm:dir/>
          <dgm:resizeHandles val="exact"/>
        </dgm:presLayoutVars>
      </dgm:prSet>
      <dgm:spPr/>
    </dgm:pt>
    <dgm:pt modelId="{33AA6BBC-0ADB-5A44-A74E-24F8472CC94E}" type="pres">
      <dgm:prSet presAssocID="{AB1AD0D0-8436-4572-A703-7ADAEAF970FC}" presName="node" presStyleLbl="node1" presStyleIdx="0" presStyleCnt="7">
        <dgm:presLayoutVars>
          <dgm:bulletEnabled val="1"/>
        </dgm:presLayoutVars>
      </dgm:prSet>
      <dgm:spPr/>
    </dgm:pt>
    <dgm:pt modelId="{640D4581-EDD3-FD49-B472-0F58638E187C}" type="pres">
      <dgm:prSet presAssocID="{AAA415F6-B4C3-46DC-BB1F-A2A6493C21A2}" presName="sibTrans" presStyleCnt="0"/>
      <dgm:spPr/>
    </dgm:pt>
    <dgm:pt modelId="{C8EB0935-AF58-E44F-920A-431B6586C562}" type="pres">
      <dgm:prSet presAssocID="{DF6AF639-AC07-4752-AFBD-4A9B0611E93B}" presName="node" presStyleLbl="node1" presStyleIdx="1" presStyleCnt="7">
        <dgm:presLayoutVars>
          <dgm:bulletEnabled val="1"/>
        </dgm:presLayoutVars>
      </dgm:prSet>
      <dgm:spPr/>
    </dgm:pt>
    <dgm:pt modelId="{A0716B18-58EF-5D41-88B7-53E1EF6303EA}" type="pres">
      <dgm:prSet presAssocID="{37219F85-277E-46F0-A53A-3851E9D11722}" presName="sibTrans" presStyleCnt="0"/>
      <dgm:spPr/>
    </dgm:pt>
    <dgm:pt modelId="{7DC2F6C9-381C-0D45-99B3-DEB2DCD5B70F}" type="pres">
      <dgm:prSet presAssocID="{162363DE-B01F-4FD0-987F-0B58186EB755}" presName="node" presStyleLbl="node1" presStyleIdx="2" presStyleCnt="7">
        <dgm:presLayoutVars>
          <dgm:bulletEnabled val="1"/>
        </dgm:presLayoutVars>
      </dgm:prSet>
      <dgm:spPr/>
    </dgm:pt>
    <dgm:pt modelId="{86B2AA84-0696-2548-B583-568B568FCBFD}" type="pres">
      <dgm:prSet presAssocID="{3EB72060-51E6-4A81-B50E-20F1EBA625FA}" presName="sibTrans" presStyleCnt="0"/>
      <dgm:spPr/>
    </dgm:pt>
    <dgm:pt modelId="{ECBE4F5F-77D7-0744-A9C8-B1C40AF0A73C}" type="pres">
      <dgm:prSet presAssocID="{A0467162-F5D8-4D63-AED1-A20B3E77E055}" presName="node" presStyleLbl="node1" presStyleIdx="3" presStyleCnt="7">
        <dgm:presLayoutVars>
          <dgm:bulletEnabled val="1"/>
        </dgm:presLayoutVars>
      </dgm:prSet>
      <dgm:spPr/>
    </dgm:pt>
    <dgm:pt modelId="{004F1CC0-95FE-2E4F-B406-C1358CB710C2}" type="pres">
      <dgm:prSet presAssocID="{44850EAB-2C01-425A-AC9F-5CF0FA1FD3F3}" presName="sibTrans" presStyleCnt="0"/>
      <dgm:spPr/>
    </dgm:pt>
    <dgm:pt modelId="{EB29AF16-6F98-0F41-AE1B-46334090294B}" type="pres">
      <dgm:prSet presAssocID="{389A39AD-AEB0-467F-899B-3EDE323C58A5}" presName="node" presStyleLbl="node1" presStyleIdx="4" presStyleCnt="7">
        <dgm:presLayoutVars>
          <dgm:bulletEnabled val="1"/>
        </dgm:presLayoutVars>
      </dgm:prSet>
      <dgm:spPr/>
    </dgm:pt>
    <dgm:pt modelId="{3EECE1E1-9A32-0F40-989D-99A62EFD45FE}" type="pres">
      <dgm:prSet presAssocID="{224638CC-54CE-4D98-97FC-906849541420}" presName="sibTrans" presStyleCnt="0"/>
      <dgm:spPr/>
    </dgm:pt>
    <dgm:pt modelId="{09DE5A53-87D5-904D-AFBD-EC28E5EF7262}" type="pres">
      <dgm:prSet presAssocID="{1A319651-EEAB-4A97-99A4-E85A8C40AC4B}" presName="node" presStyleLbl="node1" presStyleIdx="5" presStyleCnt="7">
        <dgm:presLayoutVars>
          <dgm:bulletEnabled val="1"/>
        </dgm:presLayoutVars>
      </dgm:prSet>
      <dgm:spPr/>
    </dgm:pt>
    <dgm:pt modelId="{4EE144B9-954D-C641-B6D9-39B08C683224}" type="pres">
      <dgm:prSet presAssocID="{2CACDF4F-20F2-4D67-83C2-956528CE2319}" presName="sibTrans" presStyleCnt="0"/>
      <dgm:spPr/>
    </dgm:pt>
    <dgm:pt modelId="{300B83F1-A65B-6542-A1CD-E614C061E276}" type="pres">
      <dgm:prSet presAssocID="{CBB47945-4807-4CDD-B5EC-A9ED142BE64A}" presName="node" presStyleLbl="node1" presStyleIdx="6" presStyleCnt="7">
        <dgm:presLayoutVars>
          <dgm:bulletEnabled val="1"/>
        </dgm:presLayoutVars>
      </dgm:prSet>
      <dgm:spPr/>
    </dgm:pt>
  </dgm:ptLst>
  <dgm:cxnLst>
    <dgm:cxn modelId="{62127506-A226-BC40-B191-3337A20D6338}" type="presOf" srcId="{87D2E466-F23C-4E8E-A0B4-395E115445DE}" destId="{33AA6BBC-0ADB-5A44-A74E-24F8472CC94E}" srcOrd="0" destOrd="1" presId="urn:microsoft.com/office/officeart/2005/8/layout/default"/>
    <dgm:cxn modelId="{951ECD06-49D4-354B-B079-E63FF35BF168}" type="presOf" srcId="{2BC3D863-D933-4C21-B524-65F0D97D2DDD}" destId="{ECBE4F5F-77D7-0744-A9C8-B1C40AF0A73C}" srcOrd="0" destOrd="2" presId="urn:microsoft.com/office/officeart/2005/8/layout/default"/>
    <dgm:cxn modelId="{50924F0E-9458-1E42-A1A3-7A8C7187378B}" type="presOf" srcId="{AB1AD0D0-8436-4572-A703-7ADAEAF970FC}" destId="{33AA6BBC-0ADB-5A44-A74E-24F8472CC94E}" srcOrd="0" destOrd="0" presId="urn:microsoft.com/office/officeart/2005/8/layout/default"/>
    <dgm:cxn modelId="{8501A110-C6C8-2142-807F-ED0A55BA6061}" type="presOf" srcId="{7AA26F11-414C-40E5-A5A3-D7A4DAC4AD60}" destId="{700C4A13-7BF3-6849-8674-724FC7D1C52E}" srcOrd="0" destOrd="0" presId="urn:microsoft.com/office/officeart/2005/8/layout/default"/>
    <dgm:cxn modelId="{22C9E716-8111-4235-950E-4024E45CEF76}" srcId="{A0467162-F5D8-4D63-AED1-A20B3E77E055}" destId="{26308133-15FE-47FA-A33E-0D49AD80D811}" srcOrd="0" destOrd="0" parTransId="{DB8589E1-F000-4C36-A459-634A84E8F82D}" sibTransId="{D96834F2-A130-42E3-B2A3-5ED040925AEB}"/>
    <dgm:cxn modelId="{0F5FDB1D-90A0-A84D-BF68-21168D3EFB95}" srcId="{CBB47945-4807-4CDD-B5EC-A9ED142BE64A}" destId="{B289174A-6C3C-6041-ABB1-EEAB1F0DAF2A}" srcOrd="2" destOrd="0" parTransId="{6A11FE81-959C-2247-AD31-4728767DABC5}" sibTransId="{4CD883D6-2C58-B74C-89CC-B20AAF71E1B1}"/>
    <dgm:cxn modelId="{A326091E-3721-48EB-B2AE-186764984F11}" srcId="{162363DE-B01F-4FD0-987F-0B58186EB755}" destId="{0D68ACF7-6DC3-40A7-91DE-956D0382EBE7}" srcOrd="0" destOrd="0" parTransId="{5881AD88-BC71-4208-A93F-881D19F2BC5E}" sibTransId="{300B5D6A-26B5-4C79-A10E-E5CD413A3DD4}"/>
    <dgm:cxn modelId="{D5CB901E-3518-7946-9ED3-3885325B1307}" type="presOf" srcId="{1ED8924F-4D92-4430-8085-3EE98ACC1DFB}" destId="{09DE5A53-87D5-904D-AFBD-EC28E5EF7262}" srcOrd="0" destOrd="1" presId="urn:microsoft.com/office/officeart/2005/8/layout/default"/>
    <dgm:cxn modelId="{B70EEF22-B88D-4A67-ABB8-0BCEE83990D5}" srcId="{162363DE-B01F-4FD0-987F-0B58186EB755}" destId="{1F1057B2-0CDB-47CB-A083-FCE2BF96A471}" srcOrd="1" destOrd="0" parTransId="{A8722C68-A136-476B-BE4C-6B7AC746F56C}" sibTransId="{185F3315-5B89-4F42-8D3B-9C080FF78B44}"/>
    <dgm:cxn modelId="{E9B01126-775B-6D46-8148-61FFB5248B11}" type="presOf" srcId="{A0467162-F5D8-4D63-AED1-A20B3E77E055}" destId="{ECBE4F5F-77D7-0744-A9C8-B1C40AF0A73C}" srcOrd="0" destOrd="0" presId="urn:microsoft.com/office/officeart/2005/8/layout/default"/>
    <dgm:cxn modelId="{D4F5A734-AD61-4C98-AF1A-30B2FC350FE1}" srcId="{389A39AD-AEB0-467F-899B-3EDE323C58A5}" destId="{776D3B0F-78A0-422B-9428-9AD929617A94}" srcOrd="1" destOrd="0" parTransId="{1FF7CBEF-0959-4A17-ACD6-E2DA4159955B}" sibTransId="{04A84F39-EFDA-47AE-BE15-2BD3B50684E0}"/>
    <dgm:cxn modelId="{DDF64F35-D7DF-774F-A995-4C2F79F44E21}" type="presOf" srcId="{389A39AD-AEB0-467F-899B-3EDE323C58A5}" destId="{EB29AF16-6F98-0F41-AE1B-46334090294B}" srcOrd="0" destOrd="0" presId="urn:microsoft.com/office/officeart/2005/8/layout/default"/>
    <dgm:cxn modelId="{2E249840-400B-5F4B-9CD7-464D1733CF48}" type="presOf" srcId="{7EFDB9A6-78CE-496C-8879-F4916376BA4C}" destId="{EB29AF16-6F98-0F41-AE1B-46334090294B}" srcOrd="0" destOrd="1" presId="urn:microsoft.com/office/officeart/2005/8/layout/default"/>
    <dgm:cxn modelId="{D4992444-E053-9E4C-B598-8B6D4952EFF4}" type="presOf" srcId="{DBCE8233-C53A-43E6-BFE6-94EF91E0397D}" destId="{33AA6BBC-0ADB-5A44-A74E-24F8472CC94E}" srcOrd="0" destOrd="2" presId="urn:microsoft.com/office/officeart/2005/8/layout/default"/>
    <dgm:cxn modelId="{27EFF24A-20FA-F248-A21E-38FD7D4E778D}" type="presOf" srcId="{CBB47945-4807-4CDD-B5EC-A9ED142BE64A}" destId="{300B83F1-A65B-6542-A1CD-E614C061E276}" srcOrd="0" destOrd="0" presId="urn:microsoft.com/office/officeart/2005/8/layout/default"/>
    <dgm:cxn modelId="{AF4BFE4C-F158-9340-9841-51342CB7FFEF}" type="presOf" srcId="{1F1057B2-0CDB-47CB-A083-FCE2BF96A471}" destId="{7DC2F6C9-381C-0D45-99B3-DEB2DCD5B70F}" srcOrd="0" destOrd="2" presId="urn:microsoft.com/office/officeart/2005/8/layout/default"/>
    <dgm:cxn modelId="{C476CE4F-E736-5245-909E-514DF5594CD1}" type="presOf" srcId="{956CF733-132B-4686-9127-47625981E4BD}" destId="{C8EB0935-AF58-E44F-920A-431B6586C562}" srcOrd="0" destOrd="1" presId="urn:microsoft.com/office/officeart/2005/8/layout/default"/>
    <dgm:cxn modelId="{ABBDE44F-48C2-4119-8791-A01448673DF4}" srcId="{A0467162-F5D8-4D63-AED1-A20B3E77E055}" destId="{2BC3D863-D933-4C21-B524-65F0D97D2DDD}" srcOrd="1" destOrd="0" parTransId="{03EC7ADF-DC11-45A4-976A-C026D199E8E9}" sibTransId="{BFD41D0E-D19D-4ADF-A7F2-84DE1CF56350}"/>
    <dgm:cxn modelId="{F8C80653-BE10-472B-B678-A5F56C888B2D}" srcId="{DF6AF639-AC07-4752-AFBD-4A9B0611E93B}" destId="{956CF733-132B-4686-9127-47625981E4BD}" srcOrd="0" destOrd="0" parTransId="{BE610771-12FD-4642-B81B-C797429CD3F5}" sibTransId="{C869A107-0B29-4587-A0C3-E34F474A1B1F}"/>
    <dgm:cxn modelId="{D0E47E56-BB9C-43B2-8533-EB430722F7E2}" srcId="{389A39AD-AEB0-467F-899B-3EDE323C58A5}" destId="{7EFDB9A6-78CE-496C-8879-F4916376BA4C}" srcOrd="0" destOrd="0" parTransId="{074BCA4D-F624-425F-81A5-860936E50872}" sibTransId="{226D4ED6-0983-4ADA-B5CB-7E71D918638E}"/>
    <dgm:cxn modelId="{96920357-11FB-4898-A4D2-227B6B22182F}" srcId="{AB1AD0D0-8436-4572-A703-7ADAEAF970FC}" destId="{DBCE8233-C53A-43E6-BFE6-94EF91E0397D}" srcOrd="1" destOrd="0" parTransId="{2E15DF3F-AE0A-456E-BDD9-E40D79039CDE}" sibTransId="{CD9FFF94-2047-480F-8CB2-927AF57E26AA}"/>
    <dgm:cxn modelId="{DFD41857-3DDD-4759-B049-811FDEEB6935}" srcId="{1A319651-EEAB-4A97-99A4-E85A8C40AC4B}" destId="{1ED8924F-4D92-4430-8085-3EE98ACC1DFB}" srcOrd="0" destOrd="0" parTransId="{A51960E4-AD5D-493B-8321-D77219AE642F}" sibTransId="{4613EE1C-A0EE-448A-9B45-2549AE610525}"/>
    <dgm:cxn modelId="{260A5E58-F986-4326-B58B-95FDB287FAF3}" srcId="{7AA26F11-414C-40E5-A5A3-D7A4DAC4AD60}" destId="{AB1AD0D0-8436-4572-A703-7ADAEAF970FC}" srcOrd="0" destOrd="0" parTransId="{2A6B2463-CA73-4C91-9138-C17486D0AA4C}" sibTransId="{AAA415F6-B4C3-46DC-BB1F-A2A6493C21A2}"/>
    <dgm:cxn modelId="{D5C09B5B-9E95-B048-8B2A-7C0DA8F829BD}" type="presOf" srcId="{0D68ACF7-6DC3-40A7-91DE-956D0382EBE7}" destId="{7DC2F6C9-381C-0D45-99B3-DEB2DCD5B70F}" srcOrd="0" destOrd="1" presId="urn:microsoft.com/office/officeart/2005/8/layout/default"/>
    <dgm:cxn modelId="{C160976B-2430-4F02-91E5-11E7D98A9D5E}" srcId="{7AA26F11-414C-40E5-A5A3-D7A4DAC4AD60}" destId="{CBB47945-4807-4CDD-B5EC-A9ED142BE64A}" srcOrd="6" destOrd="0" parTransId="{5B06A453-471F-426C-ACCA-7F24C1CDAD03}" sibTransId="{5FC16CDF-185D-46D1-ADE7-53769BA5FEF8}"/>
    <dgm:cxn modelId="{93FFB572-D1B7-4A93-A941-969C35489822}" srcId="{7AA26F11-414C-40E5-A5A3-D7A4DAC4AD60}" destId="{1A319651-EEAB-4A97-99A4-E85A8C40AC4B}" srcOrd="5" destOrd="0" parTransId="{39ACEDE9-7748-40A6-9BEC-2B75624A9A24}" sibTransId="{2CACDF4F-20F2-4D67-83C2-956528CE2319}"/>
    <dgm:cxn modelId="{05092F7A-2D3E-6047-A2B2-60FDBBE9A92C}" type="presOf" srcId="{162363DE-B01F-4FD0-987F-0B58186EB755}" destId="{7DC2F6C9-381C-0D45-99B3-DEB2DCD5B70F}" srcOrd="0" destOrd="0" presId="urn:microsoft.com/office/officeart/2005/8/layout/default"/>
    <dgm:cxn modelId="{34A28E83-0AC4-4631-AEE3-AEDAF702786A}" srcId="{CBB47945-4807-4CDD-B5EC-A9ED142BE64A}" destId="{392751BB-B440-4864-A4F1-4A713776CE0B}" srcOrd="1" destOrd="0" parTransId="{BC515E9F-AFDC-4E29-91DD-58B87928C71C}" sibTransId="{0649AC92-A0CF-4331-9655-0A4D856E0D3C}"/>
    <dgm:cxn modelId="{CC5FE28A-32EE-F045-9A47-7F3B49989F4A}" type="presOf" srcId="{DD0195E8-D3B5-43C2-932D-CC454F13E886}" destId="{09DE5A53-87D5-904D-AFBD-EC28E5EF7262}" srcOrd="0" destOrd="2" presId="urn:microsoft.com/office/officeart/2005/8/layout/default"/>
    <dgm:cxn modelId="{76646F8E-5DBA-4F39-B370-98FB8606F737}" srcId="{7AA26F11-414C-40E5-A5A3-D7A4DAC4AD60}" destId="{A0467162-F5D8-4D63-AED1-A20B3E77E055}" srcOrd="3" destOrd="0" parTransId="{D2BE42CE-DEA0-4457-ADB9-FF0ED5ABFF85}" sibTransId="{44850EAB-2C01-425A-AC9F-5CF0FA1FD3F3}"/>
    <dgm:cxn modelId="{008DEC8E-50F1-3343-9C63-EC4F36AC761B}" type="presOf" srcId="{26308133-15FE-47FA-A33E-0D49AD80D811}" destId="{ECBE4F5F-77D7-0744-A9C8-B1C40AF0A73C}" srcOrd="0" destOrd="1" presId="urn:microsoft.com/office/officeart/2005/8/layout/default"/>
    <dgm:cxn modelId="{B6DDDD98-A1E4-4F7C-8B15-E4A3CF3C72E9}" srcId="{7AA26F11-414C-40E5-A5A3-D7A4DAC4AD60}" destId="{389A39AD-AEB0-467F-899B-3EDE323C58A5}" srcOrd="4" destOrd="0" parTransId="{6EFE3E3E-221E-43DF-846C-B81027C0F9C2}" sibTransId="{224638CC-54CE-4D98-97FC-906849541420}"/>
    <dgm:cxn modelId="{A33A1499-D44C-A840-9B80-1F21E411F6E4}" type="presOf" srcId="{DF6AF639-AC07-4752-AFBD-4A9B0611E93B}" destId="{C8EB0935-AF58-E44F-920A-431B6586C562}" srcOrd="0" destOrd="0" presId="urn:microsoft.com/office/officeart/2005/8/layout/default"/>
    <dgm:cxn modelId="{5ACC0CA0-3F07-B044-9DF7-F3D1709F4308}" type="presOf" srcId="{392751BB-B440-4864-A4F1-4A713776CE0B}" destId="{300B83F1-A65B-6542-A1CD-E614C061E276}" srcOrd="0" destOrd="2" presId="urn:microsoft.com/office/officeart/2005/8/layout/default"/>
    <dgm:cxn modelId="{5EF3DFA7-2395-40F4-B80B-DCF94FB2B18E}" srcId="{7AA26F11-414C-40E5-A5A3-D7A4DAC4AD60}" destId="{DF6AF639-AC07-4752-AFBD-4A9B0611E93B}" srcOrd="1" destOrd="0" parTransId="{34BAF870-E682-4D7F-B0BC-05EAC20AA599}" sibTransId="{37219F85-277E-46F0-A53A-3851E9D11722}"/>
    <dgm:cxn modelId="{AA8125B0-4B8F-F041-8389-4821FCB35F1D}" type="presOf" srcId="{217A9709-7181-42ED-ACD6-3C754BCBE3D3}" destId="{C8EB0935-AF58-E44F-920A-431B6586C562}" srcOrd="0" destOrd="2" presId="urn:microsoft.com/office/officeart/2005/8/layout/default"/>
    <dgm:cxn modelId="{A2435EB6-699D-4416-B806-EA4B467C961B}" srcId="{1A319651-EEAB-4A97-99A4-E85A8C40AC4B}" destId="{DD0195E8-D3B5-43C2-932D-CC454F13E886}" srcOrd="1" destOrd="0" parTransId="{D9C20F26-2F29-4294-9026-4A09023F7827}" sibTransId="{5A0E6E4A-9A47-4BF4-8A6B-42B2FFEBFD5A}"/>
    <dgm:cxn modelId="{A20718BA-B18C-4991-8FCA-79E6219C42CF}" srcId="{AB1AD0D0-8436-4572-A703-7ADAEAF970FC}" destId="{87D2E466-F23C-4E8E-A0B4-395E115445DE}" srcOrd="0" destOrd="0" parTransId="{6A99E11F-0C32-43D4-AE61-D24FB1582FAE}" sibTransId="{22E6F1CB-7185-42E4-8B4B-D9493AD302D3}"/>
    <dgm:cxn modelId="{1C61E6BF-DB97-5149-B5CE-F153A45708C2}" type="presOf" srcId="{776D3B0F-78A0-422B-9428-9AD929617A94}" destId="{EB29AF16-6F98-0F41-AE1B-46334090294B}" srcOrd="0" destOrd="2" presId="urn:microsoft.com/office/officeart/2005/8/layout/default"/>
    <dgm:cxn modelId="{B4E227C9-A549-4FA6-9A69-BC340CACBE74}" srcId="{CBB47945-4807-4CDD-B5EC-A9ED142BE64A}" destId="{7785BAE9-047A-4EA0-A67E-5A2E9F536A81}" srcOrd="0" destOrd="0" parTransId="{0799F507-0288-480D-96FE-62EF42465318}" sibTransId="{CA42A1B1-C2EB-4178-863D-7D8BBCB45990}"/>
    <dgm:cxn modelId="{3ED3C6D0-AEA2-4767-9C39-385BD2C9A900}" srcId="{7AA26F11-414C-40E5-A5A3-D7A4DAC4AD60}" destId="{162363DE-B01F-4FD0-987F-0B58186EB755}" srcOrd="2" destOrd="0" parTransId="{820E52A5-BEAF-4836-AD6D-AABAC42E9AB5}" sibTransId="{3EB72060-51E6-4A81-B50E-20F1EBA625FA}"/>
    <dgm:cxn modelId="{D20429D3-FB1F-7246-BE1E-81F9F3A0B770}" type="presOf" srcId="{7785BAE9-047A-4EA0-A67E-5A2E9F536A81}" destId="{300B83F1-A65B-6542-A1CD-E614C061E276}" srcOrd="0" destOrd="1" presId="urn:microsoft.com/office/officeart/2005/8/layout/default"/>
    <dgm:cxn modelId="{68979BD6-BE71-3949-8F21-E3133D99C0ED}" type="presOf" srcId="{B289174A-6C3C-6041-ABB1-EEAB1F0DAF2A}" destId="{300B83F1-A65B-6542-A1CD-E614C061E276}" srcOrd="0" destOrd="3" presId="urn:microsoft.com/office/officeart/2005/8/layout/default"/>
    <dgm:cxn modelId="{84313AEF-AD43-9546-B374-03ABDB6C2EE2}" type="presOf" srcId="{1A319651-EEAB-4A97-99A4-E85A8C40AC4B}" destId="{09DE5A53-87D5-904D-AFBD-EC28E5EF7262}" srcOrd="0" destOrd="0" presId="urn:microsoft.com/office/officeart/2005/8/layout/default"/>
    <dgm:cxn modelId="{020741FF-8C08-42D6-B0A6-989FB3FD085E}" srcId="{DF6AF639-AC07-4752-AFBD-4A9B0611E93B}" destId="{217A9709-7181-42ED-ACD6-3C754BCBE3D3}" srcOrd="1" destOrd="0" parTransId="{4CF30B09-573D-4F68-B763-0C5E940DF789}" sibTransId="{D03FDA42-357F-4222-893A-AF806DB99960}"/>
    <dgm:cxn modelId="{97A63C2A-EBB0-B84F-A24A-B57B4DA0E722}" type="presParOf" srcId="{700C4A13-7BF3-6849-8674-724FC7D1C52E}" destId="{33AA6BBC-0ADB-5A44-A74E-24F8472CC94E}" srcOrd="0" destOrd="0" presId="urn:microsoft.com/office/officeart/2005/8/layout/default"/>
    <dgm:cxn modelId="{937B1827-1B6C-4B46-8202-995F021BB3E3}" type="presParOf" srcId="{700C4A13-7BF3-6849-8674-724FC7D1C52E}" destId="{640D4581-EDD3-FD49-B472-0F58638E187C}" srcOrd="1" destOrd="0" presId="urn:microsoft.com/office/officeart/2005/8/layout/default"/>
    <dgm:cxn modelId="{CA1007A9-FD7D-DB40-9287-52DA2FBB442C}" type="presParOf" srcId="{700C4A13-7BF3-6849-8674-724FC7D1C52E}" destId="{C8EB0935-AF58-E44F-920A-431B6586C562}" srcOrd="2" destOrd="0" presId="urn:microsoft.com/office/officeart/2005/8/layout/default"/>
    <dgm:cxn modelId="{1EE7CC22-01E9-1C48-AA8B-C522CBD5AA19}" type="presParOf" srcId="{700C4A13-7BF3-6849-8674-724FC7D1C52E}" destId="{A0716B18-58EF-5D41-88B7-53E1EF6303EA}" srcOrd="3" destOrd="0" presId="urn:microsoft.com/office/officeart/2005/8/layout/default"/>
    <dgm:cxn modelId="{444C08E0-7A8C-8742-ADB5-9FA7D50CF6D1}" type="presParOf" srcId="{700C4A13-7BF3-6849-8674-724FC7D1C52E}" destId="{7DC2F6C9-381C-0D45-99B3-DEB2DCD5B70F}" srcOrd="4" destOrd="0" presId="urn:microsoft.com/office/officeart/2005/8/layout/default"/>
    <dgm:cxn modelId="{8E8BC299-AE0D-334F-A02A-A3313E7AB189}" type="presParOf" srcId="{700C4A13-7BF3-6849-8674-724FC7D1C52E}" destId="{86B2AA84-0696-2548-B583-568B568FCBFD}" srcOrd="5" destOrd="0" presId="urn:microsoft.com/office/officeart/2005/8/layout/default"/>
    <dgm:cxn modelId="{7B13F455-F813-4240-BD24-BA21B6EEC434}" type="presParOf" srcId="{700C4A13-7BF3-6849-8674-724FC7D1C52E}" destId="{ECBE4F5F-77D7-0744-A9C8-B1C40AF0A73C}" srcOrd="6" destOrd="0" presId="urn:microsoft.com/office/officeart/2005/8/layout/default"/>
    <dgm:cxn modelId="{FAC29073-D279-E74B-A9B1-9B3796B55981}" type="presParOf" srcId="{700C4A13-7BF3-6849-8674-724FC7D1C52E}" destId="{004F1CC0-95FE-2E4F-B406-C1358CB710C2}" srcOrd="7" destOrd="0" presId="urn:microsoft.com/office/officeart/2005/8/layout/default"/>
    <dgm:cxn modelId="{060472FF-0995-D047-8774-618148091B1E}" type="presParOf" srcId="{700C4A13-7BF3-6849-8674-724FC7D1C52E}" destId="{EB29AF16-6F98-0F41-AE1B-46334090294B}" srcOrd="8" destOrd="0" presId="urn:microsoft.com/office/officeart/2005/8/layout/default"/>
    <dgm:cxn modelId="{7BEF3186-B560-A245-8900-9816DBF73DD0}" type="presParOf" srcId="{700C4A13-7BF3-6849-8674-724FC7D1C52E}" destId="{3EECE1E1-9A32-0F40-989D-99A62EFD45FE}" srcOrd="9" destOrd="0" presId="urn:microsoft.com/office/officeart/2005/8/layout/default"/>
    <dgm:cxn modelId="{545AE77D-3ACF-914B-8F1E-545649CD3583}" type="presParOf" srcId="{700C4A13-7BF3-6849-8674-724FC7D1C52E}" destId="{09DE5A53-87D5-904D-AFBD-EC28E5EF7262}" srcOrd="10" destOrd="0" presId="urn:microsoft.com/office/officeart/2005/8/layout/default"/>
    <dgm:cxn modelId="{7CC5A2FB-40E2-3642-A870-7D681AFCA95A}" type="presParOf" srcId="{700C4A13-7BF3-6849-8674-724FC7D1C52E}" destId="{4EE144B9-954D-C641-B6D9-39B08C683224}" srcOrd="11" destOrd="0" presId="urn:microsoft.com/office/officeart/2005/8/layout/default"/>
    <dgm:cxn modelId="{F51FA7EE-8468-F54A-A6BD-C4C745B0C0E7}" type="presParOf" srcId="{700C4A13-7BF3-6849-8674-724FC7D1C52E}" destId="{300B83F1-A65B-6542-A1CD-E614C061E276}"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A26F11-414C-40E5-A5A3-D7A4DAC4AD60}"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AB1AD0D0-8436-4572-A703-7ADAEAF970FC}">
      <dgm:prSet/>
      <dgm:spPr/>
      <dgm:t>
        <a:bodyPr/>
        <a:lstStyle/>
        <a:p>
          <a:r>
            <a:rPr lang="en-US"/>
            <a:t>Skills</a:t>
          </a:r>
        </a:p>
      </dgm:t>
    </dgm:pt>
    <dgm:pt modelId="{2A6B2463-CA73-4C91-9138-C17486D0AA4C}" type="parTrans" cxnId="{260A5E58-F986-4326-B58B-95FDB287FAF3}">
      <dgm:prSet/>
      <dgm:spPr/>
      <dgm:t>
        <a:bodyPr/>
        <a:lstStyle/>
        <a:p>
          <a:endParaRPr lang="en-US"/>
        </a:p>
      </dgm:t>
    </dgm:pt>
    <dgm:pt modelId="{AAA415F6-B4C3-46DC-BB1F-A2A6493C21A2}" type="sibTrans" cxnId="{260A5E58-F986-4326-B58B-95FDB287FAF3}">
      <dgm:prSet/>
      <dgm:spPr/>
      <dgm:t>
        <a:bodyPr/>
        <a:lstStyle/>
        <a:p>
          <a:endParaRPr lang="en-US"/>
        </a:p>
      </dgm:t>
    </dgm:pt>
    <dgm:pt modelId="{87D2E466-F23C-4E8E-A0B4-395E115445DE}">
      <dgm:prSet/>
      <dgm:spPr/>
      <dgm:t>
        <a:bodyPr/>
        <a:lstStyle/>
        <a:p>
          <a:r>
            <a:rPr lang="en-US"/>
            <a:t>Team Cycle Times</a:t>
          </a:r>
        </a:p>
      </dgm:t>
    </dgm:pt>
    <dgm:pt modelId="{6A99E11F-0C32-43D4-AE61-D24FB1582FAE}" type="parTrans" cxnId="{A20718BA-B18C-4991-8FCA-79E6219C42CF}">
      <dgm:prSet/>
      <dgm:spPr/>
      <dgm:t>
        <a:bodyPr/>
        <a:lstStyle/>
        <a:p>
          <a:endParaRPr lang="en-US"/>
        </a:p>
      </dgm:t>
    </dgm:pt>
    <dgm:pt modelId="{22E6F1CB-7185-42E4-8B4B-D9493AD302D3}" type="sibTrans" cxnId="{A20718BA-B18C-4991-8FCA-79E6219C42CF}">
      <dgm:prSet/>
      <dgm:spPr/>
      <dgm:t>
        <a:bodyPr/>
        <a:lstStyle/>
        <a:p>
          <a:endParaRPr lang="en-US"/>
        </a:p>
      </dgm:t>
    </dgm:pt>
    <dgm:pt modelId="{DBCE8233-C53A-43E6-BFE6-94EF91E0397D}">
      <dgm:prSet/>
      <dgm:spPr/>
      <dgm:t>
        <a:bodyPr/>
        <a:lstStyle/>
        <a:p>
          <a:r>
            <a:rPr lang="en-US"/>
            <a:t>Production Issues Logged</a:t>
          </a:r>
        </a:p>
      </dgm:t>
    </dgm:pt>
    <dgm:pt modelId="{2E15DF3F-AE0A-456E-BDD9-E40D79039CDE}" type="parTrans" cxnId="{96920357-11FB-4898-A4D2-227B6B22182F}">
      <dgm:prSet/>
      <dgm:spPr/>
      <dgm:t>
        <a:bodyPr/>
        <a:lstStyle/>
        <a:p>
          <a:endParaRPr lang="en-US"/>
        </a:p>
      </dgm:t>
    </dgm:pt>
    <dgm:pt modelId="{CD9FFF94-2047-480F-8CB2-927AF57E26AA}" type="sibTrans" cxnId="{96920357-11FB-4898-A4D2-227B6B22182F}">
      <dgm:prSet/>
      <dgm:spPr/>
      <dgm:t>
        <a:bodyPr/>
        <a:lstStyle/>
        <a:p>
          <a:endParaRPr lang="en-US"/>
        </a:p>
      </dgm:t>
    </dgm:pt>
    <dgm:pt modelId="{DF6AF639-AC07-4752-AFBD-4A9B0611E93B}">
      <dgm:prSet/>
      <dgm:spPr/>
      <dgm:t>
        <a:bodyPr/>
        <a:lstStyle/>
        <a:p>
          <a:r>
            <a:rPr lang="en-US"/>
            <a:t>Automation</a:t>
          </a:r>
        </a:p>
      </dgm:t>
    </dgm:pt>
    <dgm:pt modelId="{34BAF870-E682-4D7F-B0BC-05EAC20AA599}" type="parTrans" cxnId="{5EF3DFA7-2395-40F4-B80B-DCF94FB2B18E}">
      <dgm:prSet/>
      <dgm:spPr/>
      <dgm:t>
        <a:bodyPr/>
        <a:lstStyle/>
        <a:p>
          <a:endParaRPr lang="en-US"/>
        </a:p>
      </dgm:t>
    </dgm:pt>
    <dgm:pt modelId="{37219F85-277E-46F0-A53A-3851E9D11722}" type="sibTrans" cxnId="{5EF3DFA7-2395-40F4-B80B-DCF94FB2B18E}">
      <dgm:prSet/>
      <dgm:spPr/>
      <dgm:t>
        <a:bodyPr/>
        <a:lstStyle/>
        <a:p>
          <a:endParaRPr lang="en-US"/>
        </a:p>
      </dgm:t>
    </dgm:pt>
    <dgm:pt modelId="{956CF733-132B-4686-9127-47625981E4BD}">
      <dgm:prSet/>
      <dgm:spPr/>
      <dgm:t>
        <a:bodyPr/>
        <a:lstStyle/>
        <a:p>
          <a:r>
            <a:rPr lang="en-US"/>
            <a:t>Team Cycle Times</a:t>
          </a:r>
        </a:p>
      </dgm:t>
    </dgm:pt>
    <dgm:pt modelId="{BE610771-12FD-4642-B81B-C797429CD3F5}" type="parTrans" cxnId="{F8C80653-BE10-472B-B678-A5F56C888B2D}">
      <dgm:prSet/>
      <dgm:spPr/>
      <dgm:t>
        <a:bodyPr/>
        <a:lstStyle/>
        <a:p>
          <a:endParaRPr lang="en-US"/>
        </a:p>
      </dgm:t>
    </dgm:pt>
    <dgm:pt modelId="{C869A107-0B29-4587-A0C3-E34F474A1B1F}" type="sibTrans" cxnId="{F8C80653-BE10-472B-B678-A5F56C888B2D}">
      <dgm:prSet/>
      <dgm:spPr/>
      <dgm:t>
        <a:bodyPr/>
        <a:lstStyle/>
        <a:p>
          <a:endParaRPr lang="en-US"/>
        </a:p>
      </dgm:t>
    </dgm:pt>
    <dgm:pt modelId="{217A9709-7181-42ED-ACD6-3C754BCBE3D3}">
      <dgm:prSet/>
      <dgm:spPr/>
      <dgm:t>
        <a:bodyPr/>
        <a:lstStyle/>
        <a:p>
          <a:r>
            <a:rPr lang="en-US"/>
            <a:t>Ratio of bugs found vs production issues</a:t>
          </a:r>
        </a:p>
      </dgm:t>
    </dgm:pt>
    <dgm:pt modelId="{4CF30B09-573D-4F68-B763-0C5E940DF789}" type="parTrans" cxnId="{020741FF-8C08-42D6-B0A6-989FB3FD085E}">
      <dgm:prSet/>
      <dgm:spPr/>
      <dgm:t>
        <a:bodyPr/>
        <a:lstStyle/>
        <a:p>
          <a:endParaRPr lang="en-US"/>
        </a:p>
      </dgm:t>
    </dgm:pt>
    <dgm:pt modelId="{D03FDA42-357F-4222-893A-AF806DB99960}" type="sibTrans" cxnId="{020741FF-8C08-42D6-B0A6-989FB3FD085E}">
      <dgm:prSet/>
      <dgm:spPr/>
      <dgm:t>
        <a:bodyPr/>
        <a:lstStyle/>
        <a:p>
          <a:endParaRPr lang="en-US"/>
        </a:p>
      </dgm:t>
    </dgm:pt>
    <dgm:pt modelId="{162363DE-B01F-4FD0-987F-0B58186EB755}">
      <dgm:prSet/>
      <dgm:spPr/>
      <dgm:t>
        <a:bodyPr/>
        <a:lstStyle/>
        <a:p>
          <a:r>
            <a:rPr lang="en-US"/>
            <a:t>Static</a:t>
          </a:r>
        </a:p>
      </dgm:t>
    </dgm:pt>
    <dgm:pt modelId="{820E52A5-BEAF-4836-AD6D-AABAC42E9AB5}" type="parTrans" cxnId="{3ED3C6D0-AEA2-4767-9C39-385BD2C9A900}">
      <dgm:prSet/>
      <dgm:spPr/>
      <dgm:t>
        <a:bodyPr/>
        <a:lstStyle/>
        <a:p>
          <a:endParaRPr lang="en-US"/>
        </a:p>
      </dgm:t>
    </dgm:pt>
    <dgm:pt modelId="{3EB72060-51E6-4A81-B50E-20F1EBA625FA}" type="sibTrans" cxnId="{3ED3C6D0-AEA2-4767-9C39-385BD2C9A900}">
      <dgm:prSet/>
      <dgm:spPr/>
      <dgm:t>
        <a:bodyPr/>
        <a:lstStyle/>
        <a:p>
          <a:endParaRPr lang="en-US"/>
        </a:p>
      </dgm:t>
    </dgm:pt>
    <dgm:pt modelId="{0D68ACF7-6DC3-40A7-91DE-956D0382EBE7}">
      <dgm:prSet/>
      <dgm:spPr/>
      <dgm:t>
        <a:bodyPr/>
        <a:lstStyle/>
        <a:p>
          <a:r>
            <a:rPr lang="en-US"/>
            <a:t>Full Cycle Times</a:t>
          </a:r>
        </a:p>
      </dgm:t>
    </dgm:pt>
    <dgm:pt modelId="{5881AD88-BC71-4208-A93F-881D19F2BC5E}" type="parTrans" cxnId="{A326091E-3721-48EB-B2AE-186764984F11}">
      <dgm:prSet/>
      <dgm:spPr/>
      <dgm:t>
        <a:bodyPr/>
        <a:lstStyle/>
        <a:p>
          <a:endParaRPr lang="en-US"/>
        </a:p>
      </dgm:t>
    </dgm:pt>
    <dgm:pt modelId="{300B5D6A-26B5-4C79-A10E-E5CD413A3DD4}" type="sibTrans" cxnId="{A326091E-3721-48EB-B2AE-186764984F11}">
      <dgm:prSet/>
      <dgm:spPr/>
      <dgm:t>
        <a:bodyPr/>
        <a:lstStyle/>
        <a:p>
          <a:endParaRPr lang="en-US"/>
        </a:p>
      </dgm:t>
    </dgm:pt>
    <dgm:pt modelId="{1F1057B2-0CDB-47CB-A083-FCE2BF96A471}">
      <dgm:prSet/>
      <dgm:spPr/>
      <dgm:t>
        <a:bodyPr/>
        <a:lstStyle/>
        <a:p>
          <a:r>
            <a:rPr lang="en-US"/>
            <a:t>Bugs over time per team</a:t>
          </a:r>
        </a:p>
      </dgm:t>
    </dgm:pt>
    <dgm:pt modelId="{A8722C68-A136-476B-BE4C-6B7AC746F56C}" type="parTrans" cxnId="{B70EEF22-B88D-4A67-ABB8-0BCEE83990D5}">
      <dgm:prSet/>
      <dgm:spPr/>
      <dgm:t>
        <a:bodyPr/>
        <a:lstStyle/>
        <a:p>
          <a:endParaRPr lang="en-US"/>
        </a:p>
      </dgm:t>
    </dgm:pt>
    <dgm:pt modelId="{185F3315-5B89-4F42-8D3B-9C080FF78B44}" type="sibTrans" cxnId="{B70EEF22-B88D-4A67-ABB8-0BCEE83990D5}">
      <dgm:prSet/>
      <dgm:spPr/>
      <dgm:t>
        <a:bodyPr/>
        <a:lstStyle/>
        <a:p>
          <a:endParaRPr lang="en-US"/>
        </a:p>
      </dgm:t>
    </dgm:pt>
    <dgm:pt modelId="{A0467162-F5D8-4D63-AED1-A20B3E77E055}">
      <dgm:prSet/>
      <dgm:spPr/>
      <dgm:t>
        <a:bodyPr/>
        <a:lstStyle/>
        <a:p>
          <a:r>
            <a:rPr lang="en-US"/>
            <a:t>Awareness</a:t>
          </a:r>
        </a:p>
      </dgm:t>
    </dgm:pt>
    <dgm:pt modelId="{D2BE42CE-DEA0-4457-ADB9-FF0ED5ABFF85}" type="parTrans" cxnId="{76646F8E-5DBA-4F39-B370-98FB8606F737}">
      <dgm:prSet/>
      <dgm:spPr/>
      <dgm:t>
        <a:bodyPr/>
        <a:lstStyle/>
        <a:p>
          <a:endParaRPr lang="en-US"/>
        </a:p>
      </dgm:t>
    </dgm:pt>
    <dgm:pt modelId="{44850EAB-2C01-425A-AC9F-5CF0FA1FD3F3}" type="sibTrans" cxnId="{76646F8E-5DBA-4F39-B370-98FB8606F737}">
      <dgm:prSet/>
      <dgm:spPr/>
      <dgm:t>
        <a:bodyPr/>
        <a:lstStyle/>
        <a:p>
          <a:endParaRPr lang="en-US"/>
        </a:p>
      </dgm:t>
    </dgm:pt>
    <dgm:pt modelId="{26308133-15FE-47FA-A33E-0D49AD80D811}">
      <dgm:prSet/>
      <dgm:spPr/>
      <dgm:t>
        <a:bodyPr/>
        <a:lstStyle/>
        <a:p>
          <a:r>
            <a:rPr lang="en-US"/>
            <a:t>User Report of Reliability</a:t>
          </a:r>
        </a:p>
      </dgm:t>
    </dgm:pt>
    <dgm:pt modelId="{DB8589E1-F000-4C36-A459-634A84E8F82D}" type="parTrans" cxnId="{22C9E716-8111-4235-950E-4024E45CEF76}">
      <dgm:prSet/>
      <dgm:spPr/>
      <dgm:t>
        <a:bodyPr/>
        <a:lstStyle/>
        <a:p>
          <a:endParaRPr lang="en-US"/>
        </a:p>
      </dgm:t>
    </dgm:pt>
    <dgm:pt modelId="{D96834F2-A130-42E3-B2A3-5ED040925AEB}" type="sibTrans" cxnId="{22C9E716-8111-4235-950E-4024E45CEF76}">
      <dgm:prSet/>
      <dgm:spPr/>
      <dgm:t>
        <a:bodyPr/>
        <a:lstStyle/>
        <a:p>
          <a:endParaRPr lang="en-US"/>
        </a:p>
      </dgm:t>
    </dgm:pt>
    <dgm:pt modelId="{2BC3D863-D933-4C21-B524-65F0D97D2DDD}">
      <dgm:prSet/>
      <dgm:spPr/>
      <dgm:t>
        <a:bodyPr/>
        <a:lstStyle/>
        <a:p>
          <a:r>
            <a:rPr lang="en-US"/>
            <a:t>Completed improvement projects</a:t>
          </a:r>
        </a:p>
      </dgm:t>
    </dgm:pt>
    <dgm:pt modelId="{03EC7ADF-DC11-45A4-976A-C026D199E8E9}" type="parTrans" cxnId="{ABBDE44F-48C2-4119-8791-A01448673DF4}">
      <dgm:prSet/>
      <dgm:spPr/>
      <dgm:t>
        <a:bodyPr/>
        <a:lstStyle/>
        <a:p>
          <a:endParaRPr lang="en-US"/>
        </a:p>
      </dgm:t>
    </dgm:pt>
    <dgm:pt modelId="{BFD41D0E-D19D-4ADF-A7F2-84DE1CF56350}" type="sibTrans" cxnId="{ABBDE44F-48C2-4119-8791-A01448673DF4}">
      <dgm:prSet/>
      <dgm:spPr/>
      <dgm:t>
        <a:bodyPr/>
        <a:lstStyle/>
        <a:p>
          <a:endParaRPr lang="en-US"/>
        </a:p>
      </dgm:t>
    </dgm:pt>
    <dgm:pt modelId="{389A39AD-AEB0-467F-899B-3EDE323C58A5}">
      <dgm:prSet/>
      <dgm:spPr/>
      <dgm:t>
        <a:bodyPr/>
        <a:lstStyle/>
        <a:p>
          <a:r>
            <a:rPr lang="en-US"/>
            <a:t>Risk</a:t>
          </a:r>
        </a:p>
      </dgm:t>
    </dgm:pt>
    <dgm:pt modelId="{6EFE3E3E-221E-43DF-846C-B81027C0F9C2}" type="parTrans" cxnId="{B6DDDD98-A1E4-4F7C-8B15-E4A3CF3C72E9}">
      <dgm:prSet/>
      <dgm:spPr/>
      <dgm:t>
        <a:bodyPr/>
        <a:lstStyle/>
        <a:p>
          <a:endParaRPr lang="en-US"/>
        </a:p>
      </dgm:t>
    </dgm:pt>
    <dgm:pt modelId="{224638CC-54CE-4D98-97FC-906849541420}" type="sibTrans" cxnId="{B6DDDD98-A1E4-4F7C-8B15-E4A3CF3C72E9}">
      <dgm:prSet/>
      <dgm:spPr/>
      <dgm:t>
        <a:bodyPr/>
        <a:lstStyle/>
        <a:p>
          <a:endParaRPr lang="en-US"/>
        </a:p>
      </dgm:t>
    </dgm:pt>
    <dgm:pt modelId="{7EFDB9A6-78CE-496C-8879-F4916376BA4C}">
      <dgm:prSet/>
      <dgm:spPr/>
      <dgm:t>
        <a:bodyPr/>
        <a:lstStyle/>
        <a:p>
          <a:r>
            <a:rPr lang="en-US"/>
            <a:t>Production Issues Logged</a:t>
          </a:r>
        </a:p>
      </dgm:t>
    </dgm:pt>
    <dgm:pt modelId="{074BCA4D-F624-425F-81A5-860936E50872}" type="parTrans" cxnId="{D0E47E56-BB9C-43B2-8533-EB430722F7E2}">
      <dgm:prSet/>
      <dgm:spPr/>
      <dgm:t>
        <a:bodyPr/>
        <a:lstStyle/>
        <a:p>
          <a:endParaRPr lang="en-US"/>
        </a:p>
      </dgm:t>
    </dgm:pt>
    <dgm:pt modelId="{226D4ED6-0983-4ADA-B5CB-7E71D918638E}" type="sibTrans" cxnId="{D0E47E56-BB9C-43B2-8533-EB430722F7E2}">
      <dgm:prSet/>
      <dgm:spPr/>
      <dgm:t>
        <a:bodyPr/>
        <a:lstStyle/>
        <a:p>
          <a:endParaRPr lang="en-US"/>
        </a:p>
      </dgm:t>
    </dgm:pt>
    <dgm:pt modelId="{776D3B0F-78A0-422B-9428-9AD929617A94}">
      <dgm:prSet/>
      <dgm:spPr/>
      <dgm:t>
        <a:bodyPr/>
        <a:lstStyle/>
        <a:p>
          <a:r>
            <a:rPr lang="en-US"/>
            <a:t>Full Cycle Times</a:t>
          </a:r>
        </a:p>
        <a:p>
          <a:r>
            <a:rPr lang="en-US"/>
            <a:t>Team Report on Requests for Change Clarity</a:t>
          </a:r>
        </a:p>
      </dgm:t>
    </dgm:pt>
    <dgm:pt modelId="{1FF7CBEF-0959-4A17-ACD6-E2DA4159955B}" type="parTrans" cxnId="{D4F5A734-AD61-4C98-AF1A-30B2FC350FE1}">
      <dgm:prSet/>
      <dgm:spPr/>
      <dgm:t>
        <a:bodyPr/>
        <a:lstStyle/>
        <a:p>
          <a:endParaRPr lang="en-US"/>
        </a:p>
      </dgm:t>
    </dgm:pt>
    <dgm:pt modelId="{04A84F39-EFDA-47AE-BE15-2BD3B50684E0}" type="sibTrans" cxnId="{D4F5A734-AD61-4C98-AF1A-30B2FC350FE1}">
      <dgm:prSet/>
      <dgm:spPr/>
      <dgm:t>
        <a:bodyPr/>
        <a:lstStyle/>
        <a:p>
          <a:endParaRPr lang="en-US"/>
        </a:p>
      </dgm:t>
    </dgm:pt>
    <dgm:pt modelId="{1A319651-EEAB-4A97-99A4-E85A8C40AC4B}">
      <dgm:prSet/>
      <dgm:spPr/>
      <dgm:t>
        <a:bodyPr/>
        <a:lstStyle/>
        <a:p>
          <a:r>
            <a:rPr lang="en-US"/>
            <a:t>Alignment</a:t>
          </a:r>
        </a:p>
      </dgm:t>
    </dgm:pt>
    <dgm:pt modelId="{39ACEDE9-7748-40A6-9BEC-2B75624A9A24}" type="parTrans" cxnId="{93FFB572-D1B7-4A93-A941-969C35489822}">
      <dgm:prSet/>
      <dgm:spPr/>
      <dgm:t>
        <a:bodyPr/>
        <a:lstStyle/>
        <a:p>
          <a:endParaRPr lang="en-US"/>
        </a:p>
      </dgm:t>
    </dgm:pt>
    <dgm:pt modelId="{2CACDF4F-20F2-4D67-83C2-956528CE2319}" type="sibTrans" cxnId="{93FFB572-D1B7-4A93-A941-969C35489822}">
      <dgm:prSet/>
      <dgm:spPr/>
      <dgm:t>
        <a:bodyPr/>
        <a:lstStyle/>
        <a:p>
          <a:endParaRPr lang="en-US"/>
        </a:p>
      </dgm:t>
    </dgm:pt>
    <dgm:pt modelId="{1ED8924F-4D92-4430-8085-3EE98ACC1DFB}">
      <dgm:prSet/>
      <dgm:spPr/>
      <dgm:t>
        <a:bodyPr/>
        <a:lstStyle/>
        <a:p>
          <a:r>
            <a:rPr lang="en-US"/>
            <a:t>Cross-Domain Projects</a:t>
          </a:r>
        </a:p>
      </dgm:t>
    </dgm:pt>
    <dgm:pt modelId="{A51960E4-AD5D-493B-8321-D77219AE642F}" type="parTrans" cxnId="{DFD41857-3DDD-4759-B049-811FDEEB6935}">
      <dgm:prSet/>
      <dgm:spPr/>
      <dgm:t>
        <a:bodyPr/>
        <a:lstStyle/>
        <a:p>
          <a:endParaRPr lang="en-US"/>
        </a:p>
      </dgm:t>
    </dgm:pt>
    <dgm:pt modelId="{4613EE1C-A0EE-448A-9B45-2549AE610525}" type="sibTrans" cxnId="{DFD41857-3DDD-4759-B049-811FDEEB6935}">
      <dgm:prSet/>
      <dgm:spPr/>
      <dgm:t>
        <a:bodyPr/>
        <a:lstStyle/>
        <a:p>
          <a:endParaRPr lang="en-US"/>
        </a:p>
      </dgm:t>
    </dgm:pt>
    <dgm:pt modelId="{DD0195E8-D3B5-43C2-932D-CC454F13E886}">
      <dgm:prSet/>
      <dgm:spPr/>
      <dgm:t>
        <a:bodyPr/>
        <a:lstStyle/>
        <a:p>
          <a:r>
            <a:rPr lang="en-US"/>
            <a:t>Impediment Logs / Ratio Priority</a:t>
          </a:r>
        </a:p>
      </dgm:t>
    </dgm:pt>
    <dgm:pt modelId="{D9C20F26-2F29-4294-9026-4A09023F7827}" type="parTrans" cxnId="{A2435EB6-699D-4416-B806-EA4B467C961B}">
      <dgm:prSet/>
      <dgm:spPr/>
      <dgm:t>
        <a:bodyPr/>
        <a:lstStyle/>
        <a:p>
          <a:endParaRPr lang="en-US"/>
        </a:p>
      </dgm:t>
    </dgm:pt>
    <dgm:pt modelId="{5A0E6E4A-9A47-4BF4-8A6B-42B2FFEBFD5A}" type="sibTrans" cxnId="{A2435EB6-699D-4416-B806-EA4B467C961B}">
      <dgm:prSet/>
      <dgm:spPr/>
      <dgm:t>
        <a:bodyPr/>
        <a:lstStyle/>
        <a:p>
          <a:endParaRPr lang="en-US"/>
        </a:p>
      </dgm:t>
    </dgm:pt>
    <dgm:pt modelId="{CBB47945-4807-4CDD-B5EC-A9ED142BE64A}">
      <dgm:prSet/>
      <dgm:spPr/>
      <dgm:t>
        <a:bodyPr/>
        <a:lstStyle/>
        <a:p>
          <a:r>
            <a:rPr lang="en-US"/>
            <a:t>Fundamentals</a:t>
          </a:r>
        </a:p>
      </dgm:t>
    </dgm:pt>
    <dgm:pt modelId="{5B06A453-471F-426C-ACCA-7F24C1CDAD03}" type="parTrans" cxnId="{C160976B-2430-4F02-91E5-11E7D98A9D5E}">
      <dgm:prSet/>
      <dgm:spPr/>
      <dgm:t>
        <a:bodyPr/>
        <a:lstStyle/>
        <a:p>
          <a:endParaRPr lang="en-US"/>
        </a:p>
      </dgm:t>
    </dgm:pt>
    <dgm:pt modelId="{5FC16CDF-185D-46D1-ADE7-53769BA5FEF8}" type="sibTrans" cxnId="{C160976B-2430-4F02-91E5-11E7D98A9D5E}">
      <dgm:prSet/>
      <dgm:spPr/>
      <dgm:t>
        <a:bodyPr/>
        <a:lstStyle/>
        <a:p>
          <a:endParaRPr lang="en-US"/>
        </a:p>
      </dgm:t>
    </dgm:pt>
    <dgm:pt modelId="{7785BAE9-047A-4EA0-A67E-5A2E9F536A81}">
      <dgm:prSet/>
      <dgm:spPr/>
      <dgm:t>
        <a:bodyPr/>
        <a:lstStyle/>
        <a:p>
          <a:r>
            <a:rPr lang="en-US"/>
            <a:t>Team Cycle Times</a:t>
          </a:r>
        </a:p>
      </dgm:t>
    </dgm:pt>
    <dgm:pt modelId="{0799F507-0288-480D-96FE-62EF42465318}" type="parTrans" cxnId="{B4E227C9-A549-4FA6-9A69-BC340CACBE74}">
      <dgm:prSet/>
      <dgm:spPr/>
      <dgm:t>
        <a:bodyPr/>
        <a:lstStyle/>
        <a:p>
          <a:endParaRPr lang="en-US"/>
        </a:p>
      </dgm:t>
    </dgm:pt>
    <dgm:pt modelId="{CA42A1B1-C2EB-4178-863D-7D8BBCB45990}" type="sibTrans" cxnId="{B4E227C9-A549-4FA6-9A69-BC340CACBE74}">
      <dgm:prSet/>
      <dgm:spPr/>
      <dgm:t>
        <a:bodyPr/>
        <a:lstStyle/>
        <a:p>
          <a:endParaRPr lang="en-US"/>
        </a:p>
      </dgm:t>
    </dgm:pt>
    <dgm:pt modelId="{392751BB-B440-4864-A4F1-4A713776CE0B}">
      <dgm:prSet/>
      <dgm:spPr/>
      <dgm:t>
        <a:bodyPr/>
        <a:lstStyle/>
        <a:p>
          <a:r>
            <a:rPr lang="en-US"/>
            <a:t>Production Issues Logged</a:t>
          </a:r>
        </a:p>
      </dgm:t>
    </dgm:pt>
    <dgm:pt modelId="{BC515E9F-AFDC-4E29-91DD-58B87928C71C}" type="parTrans" cxnId="{34A28E83-0AC4-4631-AEE3-AEDAF702786A}">
      <dgm:prSet/>
      <dgm:spPr/>
      <dgm:t>
        <a:bodyPr/>
        <a:lstStyle/>
        <a:p>
          <a:endParaRPr lang="en-US"/>
        </a:p>
      </dgm:t>
    </dgm:pt>
    <dgm:pt modelId="{0649AC92-A0CF-4331-9655-0A4D856E0D3C}" type="sibTrans" cxnId="{34A28E83-0AC4-4631-AEE3-AEDAF702786A}">
      <dgm:prSet/>
      <dgm:spPr/>
      <dgm:t>
        <a:bodyPr/>
        <a:lstStyle/>
        <a:p>
          <a:endParaRPr lang="en-US"/>
        </a:p>
      </dgm:t>
    </dgm:pt>
    <dgm:pt modelId="{B289174A-6C3C-6041-ABB1-EEAB1F0DAF2A}">
      <dgm:prSet/>
      <dgm:spPr/>
      <dgm:t>
        <a:bodyPr/>
        <a:lstStyle/>
        <a:p>
          <a:r>
            <a:rPr lang="en-US"/>
            <a:t>Happier Testers</a:t>
          </a:r>
        </a:p>
      </dgm:t>
    </dgm:pt>
    <dgm:pt modelId="{6A11FE81-959C-2247-AD31-4728767DABC5}" type="parTrans" cxnId="{0F5FDB1D-90A0-A84D-BF68-21168D3EFB95}">
      <dgm:prSet/>
      <dgm:spPr/>
      <dgm:t>
        <a:bodyPr/>
        <a:lstStyle/>
        <a:p>
          <a:endParaRPr lang="en-US"/>
        </a:p>
      </dgm:t>
    </dgm:pt>
    <dgm:pt modelId="{4CD883D6-2C58-B74C-89CC-B20AAF71E1B1}" type="sibTrans" cxnId="{0F5FDB1D-90A0-A84D-BF68-21168D3EFB95}">
      <dgm:prSet/>
      <dgm:spPr/>
      <dgm:t>
        <a:bodyPr/>
        <a:lstStyle/>
        <a:p>
          <a:endParaRPr lang="en-US"/>
        </a:p>
      </dgm:t>
    </dgm:pt>
    <dgm:pt modelId="{D03A2CE8-291D-B647-9E03-9F94B2306B11}" type="pres">
      <dgm:prSet presAssocID="{7AA26F11-414C-40E5-A5A3-D7A4DAC4AD60}" presName="diagram" presStyleCnt="0">
        <dgm:presLayoutVars>
          <dgm:chPref val="1"/>
          <dgm:dir/>
          <dgm:animOne val="branch"/>
          <dgm:animLvl val="lvl"/>
          <dgm:resizeHandles/>
        </dgm:presLayoutVars>
      </dgm:prSet>
      <dgm:spPr/>
    </dgm:pt>
    <dgm:pt modelId="{20763576-C357-C443-B131-56AF13ACD9C3}" type="pres">
      <dgm:prSet presAssocID="{AB1AD0D0-8436-4572-A703-7ADAEAF970FC}" presName="root" presStyleCnt="0"/>
      <dgm:spPr/>
    </dgm:pt>
    <dgm:pt modelId="{6513A923-9D52-004C-B402-B5458B696292}" type="pres">
      <dgm:prSet presAssocID="{AB1AD0D0-8436-4572-A703-7ADAEAF970FC}" presName="rootComposite" presStyleCnt="0"/>
      <dgm:spPr/>
    </dgm:pt>
    <dgm:pt modelId="{048B903A-6F6D-B244-A0F8-B466D1FB55FC}" type="pres">
      <dgm:prSet presAssocID="{AB1AD0D0-8436-4572-A703-7ADAEAF970FC}" presName="rootText" presStyleLbl="node1" presStyleIdx="0" presStyleCnt="7"/>
      <dgm:spPr/>
    </dgm:pt>
    <dgm:pt modelId="{9C87B5BA-06D7-6D42-A98C-F4A3174315DF}" type="pres">
      <dgm:prSet presAssocID="{AB1AD0D0-8436-4572-A703-7ADAEAF970FC}" presName="rootConnector" presStyleLbl="node1" presStyleIdx="0" presStyleCnt="7"/>
      <dgm:spPr/>
    </dgm:pt>
    <dgm:pt modelId="{CC4ADDAC-97FA-754C-A5C1-23AFF9E230CF}" type="pres">
      <dgm:prSet presAssocID="{AB1AD0D0-8436-4572-A703-7ADAEAF970FC}" presName="childShape" presStyleCnt="0"/>
      <dgm:spPr/>
    </dgm:pt>
    <dgm:pt modelId="{E456F45F-77DD-384A-82E1-92E18B8EDE96}" type="pres">
      <dgm:prSet presAssocID="{6A99E11F-0C32-43D4-AE61-D24FB1582FAE}" presName="Name13" presStyleLbl="parChTrans1D2" presStyleIdx="0" presStyleCnt="15"/>
      <dgm:spPr/>
    </dgm:pt>
    <dgm:pt modelId="{43C78C8E-79C8-274F-996C-4B18C658C2A7}" type="pres">
      <dgm:prSet presAssocID="{87D2E466-F23C-4E8E-A0B4-395E115445DE}" presName="childText" presStyleLbl="bgAcc1" presStyleIdx="0" presStyleCnt="15">
        <dgm:presLayoutVars>
          <dgm:bulletEnabled val="1"/>
        </dgm:presLayoutVars>
      </dgm:prSet>
      <dgm:spPr/>
    </dgm:pt>
    <dgm:pt modelId="{8EB4E07A-31B5-A344-A13F-120DCD5257D4}" type="pres">
      <dgm:prSet presAssocID="{2E15DF3F-AE0A-456E-BDD9-E40D79039CDE}" presName="Name13" presStyleLbl="parChTrans1D2" presStyleIdx="1" presStyleCnt="15"/>
      <dgm:spPr/>
    </dgm:pt>
    <dgm:pt modelId="{A00561CE-0CFB-864F-8AFA-6B44A693A6E7}" type="pres">
      <dgm:prSet presAssocID="{DBCE8233-C53A-43E6-BFE6-94EF91E0397D}" presName="childText" presStyleLbl="bgAcc1" presStyleIdx="1" presStyleCnt="15">
        <dgm:presLayoutVars>
          <dgm:bulletEnabled val="1"/>
        </dgm:presLayoutVars>
      </dgm:prSet>
      <dgm:spPr/>
    </dgm:pt>
    <dgm:pt modelId="{A816D8E9-0DC6-0C4A-8C3D-CFD4A36F2BED}" type="pres">
      <dgm:prSet presAssocID="{DF6AF639-AC07-4752-AFBD-4A9B0611E93B}" presName="root" presStyleCnt="0"/>
      <dgm:spPr/>
    </dgm:pt>
    <dgm:pt modelId="{D203BC5B-2863-EC47-A123-D6EB51A4D998}" type="pres">
      <dgm:prSet presAssocID="{DF6AF639-AC07-4752-AFBD-4A9B0611E93B}" presName="rootComposite" presStyleCnt="0"/>
      <dgm:spPr/>
    </dgm:pt>
    <dgm:pt modelId="{DA77143D-0E94-604D-AE67-86821CF9DA2C}" type="pres">
      <dgm:prSet presAssocID="{DF6AF639-AC07-4752-AFBD-4A9B0611E93B}" presName="rootText" presStyleLbl="node1" presStyleIdx="1" presStyleCnt="7"/>
      <dgm:spPr/>
    </dgm:pt>
    <dgm:pt modelId="{C3B40B56-D7FC-0741-A9C3-29F3B5BD753D}" type="pres">
      <dgm:prSet presAssocID="{DF6AF639-AC07-4752-AFBD-4A9B0611E93B}" presName="rootConnector" presStyleLbl="node1" presStyleIdx="1" presStyleCnt="7"/>
      <dgm:spPr/>
    </dgm:pt>
    <dgm:pt modelId="{2C59C78C-361C-E642-9459-0D57020ED609}" type="pres">
      <dgm:prSet presAssocID="{DF6AF639-AC07-4752-AFBD-4A9B0611E93B}" presName="childShape" presStyleCnt="0"/>
      <dgm:spPr/>
    </dgm:pt>
    <dgm:pt modelId="{8C8F3D5D-B33A-8147-9530-885A4E3F1BAD}" type="pres">
      <dgm:prSet presAssocID="{BE610771-12FD-4642-B81B-C797429CD3F5}" presName="Name13" presStyleLbl="parChTrans1D2" presStyleIdx="2" presStyleCnt="15"/>
      <dgm:spPr/>
    </dgm:pt>
    <dgm:pt modelId="{A573B3CC-E33A-DA40-88AE-65BF949A5891}" type="pres">
      <dgm:prSet presAssocID="{956CF733-132B-4686-9127-47625981E4BD}" presName="childText" presStyleLbl="bgAcc1" presStyleIdx="2" presStyleCnt="15">
        <dgm:presLayoutVars>
          <dgm:bulletEnabled val="1"/>
        </dgm:presLayoutVars>
      </dgm:prSet>
      <dgm:spPr/>
    </dgm:pt>
    <dgm:pt modelId="{280F2FA9-C4C6-2B47-9B59-8994F5B175D0}" type="pres">
      <dgm:prSet presAssocID="{4CF30B09-573D-4F68-B763-0C5E940DF789}" presName="Name13" presStyleLbl="parChTrans1D2" presStyleIdx="3" presStyleCnt="15"/>
      <dgm:spPr/>
    </dgm:pt>
    <dgm:pt modelId="{C0E1941D-A8AD-0C47-8E12-521E98210E3C}" type="pres">
      <dgm:prSet presAssocID="{217A9709-7181-42ED-ACD6-3C754BCBE3D3}" presName="childText" presStyleLbl="bgAcc1" presStyleIdx="3" presStyleCnt="15">
        <dgm:presLayoutVars>
          <dgm:bulletEnabled val="1"/>
        </dgm:presLayoutVars>
      </dgm:prSet>
      <dgm:spPr/>
    </dgm:pt>
    <dgm:pt modelId="{616D32E1-BA12-1C48-BA2F-A84EE15479E6}" type="pres">
      <dgm:prSet presAssocID="{162363DE-B01F-4FD0-987F-0B58186EB755}" presName="root" presStyleCnt="0"/>
      <dgm:spPr/>
    </dgm:pt>
    <dgm:pt modelId="{99CC4D15-3F48-8047-83FA-0BA9FF691A3E}" type="pres">
      <dgm:prSet presAssocID="{162363DE-B01F-4FD0-987F-0B58186EB755}" presName="rootComposite" presStyleCnt="0"/>
      <dgm:spPr/>
    </dgm:pt>
    <dgm:pt modelId="{4010C05E-B4D7-F340-87DF-1F73DFE3D7CB}" type="pres">
      <dgm:prSet presAssocID="{162363DE-B01F-4FD0-987F-0B58186EB755}" presName="rootText" presStyleLbl="node1" presStyleIdx="2" presStyleCnt="7"/>
      <dgm:spPr/>
    </dgm:pt>
    <dgm:pt modelId="{2553B7D3-466F-5A4C-8F18-1591AEEDACC1}" type="pres">
      <dgm:prSet presAssocID="{162363DE-B01F-4FD0-987F-0B58186EB755}" presName="rootConnector" presStyleLbl="node1" presStyleIdx="2" presStyleCnt="7"/>
      <dgm:spPr/>
    </dgm:pt>
    <dgm:pt modelId="{46674EA5-C72A-CE45-A406-BBCC8B97B0E2}" type="pres">
      <dgm:prSet presAssocID="{162363DE-B01F-4FD0-987F-0B58186EB755}" presName="childShape" presStyleCnt="0"/>
      <dgm:spPr/>
    </dgm:pt>
    <dgm:pt modelId="{C88167AC-8994-7149-B22B-C5C18E0FC728}" type="pres">
      <dgm:prSet presAssocID="{5881AD88-BC71-4208-A93F-881D19F2BC5E}" presName="Name13" presStyleLbl="parChTrans1D2" presStyleIdx="4" presStyleCnt="15"/>
      <dgm:spPr/>
    </dgm:pt>
    <dgm:pt modelId="{68700F41-6F87-B249-867D-33AC56DEA7DB}" type="pres">
      <dgm:prSet presAssocID="{0D68ACF7-6DC3-40A7-91DE-956D0382EBE7}" presName="childText" presStyleLbl="bgAcc1" presStyleIdx="4" presStyleCnt="15">
        <dgm:presLayoutVars>
          <dgm:bulletEnabled val="1"/>
        </dgm:presLayoutVars>
      </dgm:prSet>
      <dgm:spPr/>
    </dgm:pt>
    <dgm:pt modelId="{D26D5D47-9735-F74F-BF05-1C47DD253995}" type="pres">
      <dgm:prSet presAssocID="{A8722C68-A136-476B-BE4C-6B7AC746F56C}" presName="Name13" presStyleLbl="parChTrans1D2" presStyleIdx="5" presStyleCnt="15"/>
      <dgm:spPr/>
    </dgm:pt>
    <dgm:pt modelId="{0F6E55FD-0F87-C64B-8C22-B83652931139}" type="pres">
      <dgm:prSet presAssocID="{1F1057B2-0CDB-47CB-A083-FCE2BF96A471}" presName="childText" presStyleLbl="bgAcc1" presStyleIdx="5" presStyleCnt="15">
        <dgm:presLayoutVars>
          <dgm:bulletEnabled val="1"/>
        </dgm:presLayoutVars>
      </dgm:prSet>
      <dgm:spPr/>
    </dgm:pt>
    <dgm:pt modelId="{43FE21E4-E9AE-924F-86E5-F5B7C290BC8B}" type="pres">
      <dgm:prSet presAssocID="{A0467162-F5D8-4D63-AED1-A20B3E77E055}" presName="root" presStyleCnt="0"/>
      <dgm:spPr/>
    </dgm:pt>
    <dgm:pt modelId="{AE3C748C-716F-5B48-A8DE-4CC0CBEFC5F7}" type="pres">
      <dgm:prSet presAssocID="{A0467162-F5D8-4D63-AED1-A20B3E77E055}" presName="rootComposite" presStyleCnt="0"/>
      <dgm:spPr/>
    </dgm:pt>
    <dgm:pt modelId="{759226BE-0291-954D-B725-909DE54C836C}" type="pres">
      <dgm:prSet presAssocID="{A0467162-F5D8-4D63-AED1-A20B3E77E055}" presName="rootText" presStyleLbl="node1" presStyleIdx="3" presStyleCnt="7"/>
      <dgm:spPr/>
    </dgm:pt>
    <dgm:pt modelId="{9DDE2235-228F-3244-90DC-1945474B01EB}" type="pres">
      <dgm:prSet presAssocID="{A0467162-F5D8-4D63-AED1-A20B3E77E055}" presName="rootConnector" presStyleLbl="node1" presStyleIdx="3" presStyleCnt="7"/>
      <dgm:spPr/>
    </dgm:pt>
    <dgm:pt modelId="{6D89F9F5-CE2C-8C47-8043-4E593D9F1D70}" type="pres">
      <dgm:prSet presAssocID="{A0467162-F5D8-4D63-AED1-A20B3E77E055}" presName="childShape" presStyleCnt="0"/>
      <dgm:spPr/>
    </dgm:pt>
    <dgm:pt modelId="{F4C0204B-9261-FF4F-8207-2E7CBC17D1E3}" type="pres">
      <dgm:prSet presAssocID="{DB8589E1-F000-4C36-A459-634A84E8F82D}" presName="Name13" presStyleLbl="parChTrans1D2" presStyleIdx="6" presStyleCnt="15"/>
      <dgm:spPr/>
    </dgm:pt>
    <dgm:pt modelId="{AF69323E-F237-4149-909C-779E6C777EB9}" type="pres">
      <dgm:prSet presAssocID="{26308133-15FE-47FA-A33E-0D49AD80D811}" presName="childText" presStyleLbl="bgAcc1" presStyleIdx="6" presStyleCnt="15">
        <dgm:presLayoutVars>
          <dgm:bulletEnabled val="1"/>
        </dgm:presLayoutVars>
      </dgm:prSet>
      <dgm:spPr/>
    </dgm:pt>
    <dgm:pt modelId="{09163C63-228F-4949-8CB3-8FD541815882}" type="pres">
      <dgm:prSet presAssocID="{03EC7ADF-DC11-45A4-976A-C026D199E8E9}" presName="Name13" presStyleLbl="parChTrans1D2" presStyleIdx="7" presStyleCnt="15"/>
      <dgm:spPr/>
    </dgm:pt>
    <dgm:pt modelId="{04F6CDB5-0FFB-8540-A9B5-0BDD86E89002}" type="pres">
      <dgm:prSet presAssocID="{2BC3D863-D933-4C21-B524-65F0D97D2DDD}" presName="childText" presStyleLbl="bgAcc1" presStyleIdx="7" presStyleCnt="15">
        <dgm:presLayoutVars>
          <dgm:bulletEnabled val="1"/>
        </dgm:presLayoutVars>
      </dgm:prSet>
      <dgm:spPr/>
    </dgm:pt>
    <dgm:pt modelId="{7FD0EA1C-DC18-A340-8D0D-1C7798F9DD47}" type="pres">
      <dgm:prSet presAssocID="{389A39AD-AEB0-467F-899B-3EDE323C58A5}" presName="root" presStyleCnt="0"/>
      <dgm:spPr/>
    </dgm:pt>
    <dgm:pt modelId="{F342ED5B-3BA4-584D-8F2B-5ADF28569FD9}" type="pres">
      <dgm:prSet presAssocID="{389A39AD-AEB0-467F-899B-3EDE323C58A5}" presName="rootComposite" presStyleCnt="0"/>
      <dgm:spPr/>
    </dgm:pt>
    <dgm:pt modelId="{E30C87CA-3CD1-9144-8480-83C66563A968}" type="pres">
      <dgm:prSet presAssocID="{389A39AD-AEB0-467F-899B-3EDE323C58A5}" presName="rootText" presStyleLbl="node1" presStyleIdx="4" presStyleCnt="7"/>
      <dgm:spPr/>
    </dgm:pt>
    <dgm:pt modelId="{AE8DFC79-550B-6246-9FC7-51F31CD42990}" type="pres">
      <dgm:prSet presAssocID="{389A39AD-AEB0-467F-899B-3EDE323C58A5}" presName="rootConnector" presStyleLbl="node1" presStyleIdx="4" presStyleCnt="7"/>
      <dgm:spPr/>
    </dgm:pt>
    <dgm:pt modelId="{F86F283F-1BE7-DE41-8502-6AC318864784}" type="pres">
      <dgm:prSet presAssocID="{389A39AD-AEB0-467F-899B-3EDE323C58A5}" presName="childShape" presStyleCnt="0"/>
      <dgm:spPr/>
    </dgm:pt>
    <dgm:pt modelId="{C7D786F9-A0FD-0447-B056-13E2228A7A43}" type="pres">
      <dgm:prSet presAssocID="{074BCA4D-F624-425F-81A5-860936E50872}" presName="Name13" presStyleLbl="parChTrans1D2" presStyleIdx="8" presStyleCnt="15"/>
      <dgm:spPr/>
    </dgm:pt>
    <dgm:pt modelId="{A89B8501-E1EC-7E4A-B283-CE6BEB3A416F}" type="pres">
      <dgm:prSet presAssocID="{7EFDB9A6-78CE-496C-8879-F4916376BA4C}" presName="childText" presStyleLbl="bgAcc1" presStyleIdx="8" presStyleCnt="15">
        <dgm:presLayoutVars>
          <dgm:bulletEnabled val="1"/>
        </dgm:presLayoutVars>
      </dgm:prSet>
      <dgm:spPr/>
    </dgm:pt>
    <dgm:pt modelId="{63565F03-F72C-4544-B900-E0156071304E}" type="pres">
      <dgm:prSet presAssocID="{1FF7CBEF-0959-4A17-ACD6-E2DA4159955B}" presName="Name13" presStyleLbl="parChTrans1D2" presStyleIdx="9" presStyleCnt="15"/>
      <dgm:spPr/>
    </dgm:pt>
    <dgm:pt modelId="{B054BDFF-AD5F-B94A-9C03-19C26AE62FE7}" type="pres">
      <dgm:prSet presAssocID="{776D3B0F-78A0-422B-9428-9AD929617A94}" presName="childText" presStyleLbl="bgAcc1" presStyleIdx="9" presStyleCnt="15">
        <dgm:presLayoutVars>
          <dgm:bulletEnabled val="1"/>
        </dgm:presLayoutVars>
      </dgm:prSet>
      <dgm:spPr/>
    </dgm:pt>
    <dgm:pt modelId="{362161B3-700A-304A-9283-551ED9ACD6F1}" type="pres">
      <dgm:prSet presAssocID="{1A319651-EEAB-4A97-99A4-E85A8C40AC4B}" presName="root" presStyleCnt="0"/>
      <dgm:spPr/>
    </dgm:pt>
    <dgm:pt modelId="{22CC5BF3-C301-5643-B40B-96ED854CBA6F}" type="pres">
      <dgm:prSet presAssocID="{1A319651-EEAB-4A97-99A4-E85A8C40AC4B}" presName="rootComposite" presStyleCnt="0"/>
      <dgm:spPr/>
    </dgm:pt>
    <dgm:pt modelId="{740FAD26-2F78-1649-A8A4-3491ED81DE1B}" type="pres">
      <dgm:prSet presAssocID="{1A319651-EEAB-4A97-99A4-E85A8C40AC4B}" presName="rootText" presStyleLbl="node1" presStyleIdx="5" presStyleCnt="7"/>
      <dgm:spPr/>
    </dgm:pt>
    <dgm:pt modelId="{6854185B-D266-4647-AD16-A357D9866897}" type="pres">
      <dgm:prSet presAssocID="{1A319651-EEAB-4A97-99A4-E85A8C40AC4B}" presName="rootConnector" presStyleLbl="node1" presStyleIdx="5" presStyleCnt="7"/>
      <dgm:spPr/>
    </dgm:pt>
    <dgm:pt modelId="{6FD9B81F-1224-3547-8F30-7CD409028939}" type="pres">
      <dgm:prSet presAssocID="{1A319651-EEAB-4A97-99A4-E85A8C40AC4B}" presName="childShape" presStyleCnt="0"/>
      <dgm:spPr/>
    </dgm:pt>
    <dgm:pt modelId="{EF0BED20-F871-3046-BA82-DB65F6DD4AFC}" type="pres">
      <dgm:prSet presAssocID="{A51960E4-AD5D-493B-8321-D77219AE642F}" presName="Name13" presStyleLbl="parChTrans1D2" presStyleIdx="10" presStyleCnt="15"/>
      <dgm:spPr/>
    </dgm:pt>
    <dgm:pt modelId="{7B544BA3-786B-5844-AA78-85405A9B4935}" type="pres">
      <dgm:prSet presAssocID="{1ED8924F-4D92-4430-8085-3EE98ACC1DFB}" presName="childText" presStyleLbl="bgAcc1" presStyleIdx="10" presStyleCnt="15">
        <dgm:presLayoutVars>
          <dgm:bulletEnabled val="1"/>
        </dgm:presLayoutVars>
      </dgm:prSet>
      <dgm:spPr/>
    </dgm:pt>
    <dgm:pt modelId="{BF21FC29-AE3A-E241-A494-719884A3EF5F}" type="pres">
      <dgm:prSet presAssocID="{D9C20F26-2F29-4294-9026-4A09023F7827}" presName="Name13" presStyleLbl="parChTrans1D2" presStyleIdx="11" presStyleCnt="15"/>
      <dgm:spPr/>
    </dgm:pt>
    <dgm:pt modelId="{3AD32FE0-F347-C54D-BAA2-2753F53D190C}" type="pres">
      <dgm:prSet presAssocID="{DD0195E8-D3B5-43C2-932D-CC454F13E886}" presName="childText" presStyleLbl="bgAcc1" presStyleIdx="11" presStyleCnt="15">
        <dgm:presLayoutVars>
          <dgm:bulletEnabled val="1"/>
        </dgm:presLayoutVars>
      </dgm:prSet>
      <dgm:spPr/>
    </dgm:pt>
    <dgm:pt modelId="{E6FDAAD8-EB02-1C4A-92C1-D241D561B620}" type="pres">
      <dgm:prSet presAssocID="{CBB47945-4807-4CDD-B5EC-A9ED142BE64A}" presName="root" presStyleCnt="0"/>
      <dgm:spPr/>
    </dgm:pt>
    <dgm:pt modelId="{267A1187-CC77-B84A-8733-79A8B6B7A6C7}" type="pres">
      <dgm:prSet presAssocID="{CBB47945-4807-4CDD-B5EC-A9ED142BE64A}" presName="rootComposite" presStyleCnt="0"/>
      <dgm:spPr/>
    </dgm:pt>
    <dgm:pt modelId="{170D3832-855F-EE44-A5CE-F3FF533AFC02}" type="pres">
      <dgm:prSet presAssocID="{CBB47945-4807-4CDD-B5EC-A9ED142BE64A}" presName="rootText" presStyleLbl="node1" presStyleIdx="6" presStyleCnt="7"/>
      <dgm:spPr/>
    </dgm:pt>
    <dgm:pt modelId="{C5387DDA-92D7-0E49-A6E7-1C3D2E878BEA}" type="pres">
      <dgm:prSet presAssocID="{CBB47945-4807-4CDD-B5EC-A9ED142BE64A}" presName="rootConnector" presStyleLbl="node1" presStyleIdx="6" presStyleCnt="7"/>
      <dgm:spPr/>
    </dgm:pt>
    <dgm:pt modelId="{25966FE7-8D04-B74E-B4E8-4C2B7074E619}" type="pres">
      <dgm:prSet presAssocID="{CBB47945-4807-4CDD-B5EC-A9ED142BE64A}" presName="childShape" presStyleCnt="0"/>
      <dgm:spPr/>
    </dgm:pt>
    <dgm:pt modelId="{F953872B-D016-0542-B2CE-11734A4564C7}" type="pres">
      <dgm:prSet presAssocID="{0799F507-0288-480D-96FE-62EF42465318}" presName="Name13" presStyleLbl="parChTrans1D2" presStyleIdx="12" presStyleCnt="15"/>
      <dgm:spPr/>
    </dgm:pt>
    <dgm:pt modelId="{712CF6A9-4306-C942-8908-C7B25264B6AB}" type="pres">
      <dgm:prSet presAssocID="{7785BAE9-047A-4EA0-A67E-5A2E9F536A81}" presName="childText" presStyleLbl="bgAcc1" presStyleIdx="12" presStyleCnt="15">
        <dgm:presLayoutVars>
          <dgm:bulletEnabled val="1"/>
        </dgm:presLayoutVars>
      </dgm:prSet>
      <dgm:spPr/>
    </dgm:pt>
    <dgm:pt modelId="{0D4E8CA8-6BDF-6341-A22D-9E06B91F4DA3}" type="pres">
      <dgm:prSet presAssocID="{BC515E9F-AFDC-4E29-91DD-58B87928C71C}" presName="Name13" presStyleLbl="parChTrans1D2" presStyleIdx="13" presStyleCnt="15"/>
      <dgm:spPr/>
    </dgm:pt>
    <dgm:pt modelId="{5639B94E-BDC4-B64E-B81C-9E526F33B060}" type="pres">
      <dgm:prSet presAssocID="{392751BB-B440-4864-A4F1-4A713776CE0B}" presName="childText" presStyleLbl="bgAcc1" presStyleIdx="13" presStyleCnt="15">
        <dgm:presLayoutVars>
          <dgm:bulletEnabled val="1"/>
        </dgm:presLayoutVars>
      </dgm:prSet>
      <dgm:spPr/>
    </dgm:pt>
    <dgm:pt modelId="{45B853F8-BA37-A64B-B247-23FEA529E4DD}" type="pres">
      <dgm:prSet presAssocID="{6A11FE81-959C-2247-AD31-4728767DABC5}" presName="Name13" presStyleLbl="parChTrans1D2" presStyleIdx="14" presStyleCnt="15"/>
      <dgm:spPr/>
    </dgm:pt>
    <dgm:pt modelId="{CAB415ED-F86B-8248-8D82-E9951DC0E0A8}" type="pres">
      <dgm:prSet presAssocID="{B289174A-6C3C-6041-ABB1-EEAB1F0DAF2A}" presName="childText" presStyleLbl="bgAcc1" presStyleIdx="14" presStyleCnt="15">
        <dgm:presLayoutVars>
          <dgm:bulletEnabled val="1"/>
        </dgm:presLayoutVars>
      </dgm:prSet>
      <dgm:spPr/>
    </dgm:pt>
  </dgm:ptLst>
  <dgm:cxnLst>
    <dgm:cxn modelId="{A5E64406-BB84-2441-AEE5-19125DB714DF}" type="presOf" srcId="{1F1057B2-0CDB-47CB-A083-FCE2BF96A471}" destId="{0F6E55FD-0F87-C64B-8C22-B83652931139}" srcOrd="0" destOrd="0" presId="urn:microsoft.com/office/officeart/2005/8/layout/hierarchy3"/>
    <dgm:cxn modelId="{5C1E7C0F-AD27-FF49-A70F-99F66522ACAC}" type="presOf" srcId="{776D3B0F-78A0-422B-9428-9AD929617A94}" destId="{B054BDFF-AD5F-B94A-9C03-19C26AE62FE7}" srcOrd="0" destOrd="0" presId="urn:microsoft.com/office/officeart/2005/8/layout/hierarchy3"/>
    <dgm:cxn modelId="{25475A14-56A6-DA40-B0ED-48C8192A48AC}" type="presOf" srcId="{5881AD88-BC71-4208-A93F-881D19F2BC5E}" destId="{C88167AC-8994-7149-B22B-C5C18E0FC728}" srcOrd="0" destOrd="0" presId="urn:microsoft.com/office/officeart/2005/8/layout/hierarchy3"/>
    <dgm:cxn modelId="{22C9E716-8111-4235-950E-4024E45CEF76}" srcId="{A0467162-F5D8-4D63-AED1-A20B3E77E055}" destId="{26308133-15FE-47FA-A33E-0D49AD80D811}" srcOrd="0" destOrd="0" parTransId="{DB8589E1-F000-4C36-A459-634A84E8F82D}" sibTransId="{D96834F2-A130-42E3-B2A3-5ED040925AEB}"/>
    <dgm:cxn modelId="{94894318-353A-4745-8905-1117FFE09F2B}" type="presOf" srcId="{389A39AD-AEB0-467F-899B-3EDE323C58A5}" destId="{E30C87CA-3CD1-9144-8480-83C66563A968}" srcOrd="0" destOrd="0" presId="urn:microsoft.com/office/officeart/2005/8/layout/hierarchy3"/>
    <dgm:cxn modelId="{E949F71A-91FD-444C-AC92-1AC4CA076D3A}" type="presOf" srcId="{A8722C68-A136-476B-BE4C-6B7AC746F56C}" destId="{D26D5D47-9735-F74F-BF05-1C47DD253995}" srcOrd="0" destOrd="0" presId="urn:microsoft.com/office/officeart/2005/8/layout/hierarchy3"/>
    <dgm:cxn modelId="{DB3BF71B-D7DF-0748-BA47-F968A743739F}" type="presOf" srcId="{D9C20F26-2F29-4294-9026-4A09023F7827}" destId="{BF21FC29-AE3A-E241-A494-719884A3EF5F}" srcOrd="0" destOrd="0" presId="urn:microsoft.com/office/officeart/2005/8/layout/hierarchy3"/>
    <dgm:cxn modelId="{0F5FDB1D-90A0-A84D-BF68-21168D3EFB95}" srcId="{CBB47945-4807-4CDD-B5EC-A9ED142BE64A}" destId="{B289174A-6C3C-6041-ABB1-EEAB1F0DAF2A}" srcOrd="2" destOrd="0" parTransId="{6A11FE81-959C-2247-AD31-4728767DABC5}" sibTransId="{4CD883D6-2C58-B74C-89CC-B20AAF71E1B1}"/>
    <dgm:cxn modelId="{A326091E-3721-48EB-B2AE-186764984F11}" srcId="{162363DE-B01F-4FD0-987F-0B58186EB755}" destId="{0D68ACF7-6DC3-40A7-91DE-956D0382EBE7}" srcOrd="0" destOrd="0" parTransId="{5881AD88-BC71-4208-A93F-881D19F2BC5E}" sibTransId="{300B5D6A-26B5-4C79-A10E-E5CD413A3DD4}"/>
    <dgm:cxn modelId="{AE64E11E-695B-7A45-8AE7-7AC2049C0BC7}" type="presOf" srcId="{0799F507-0288-480D-96FE-62EF42465318}" destId="{F953872B-D016-0542-B2CE-11734A4564C7}" srcOrd="0" destOrd="0" presId="urn:microsoft.com/office/officeart/2005/8/layout/hierarchy3"/>
    <dgm:cxn modelId="{0A76E61E-334E-E24C-A3A0-2A7E1861C793}" type="presOf" srcId="{A0467162-F5D8-4D63-AED1-A20B3E77E055}" destId="{759226BE-0291-954D-B725-909DE54C836C}" srcOrd="0" destOrd="0" presId="urn:microsoft.com/office/officeart/2005/8/layout/hierarchy3"/>
    <dgm:cxn modelId="{B70EEF22-B88D-4A67-ABB8-0BCEE83990D5}" srcId="{162363DE-B01F-4FD0-987F-0B58186EB755}" destId="{1F1057B2-0CDB-47CB-A083-FCE2BF96A471}" srcOrd="1" destOrd="0" parTransId="{A8722C68-A136-476B-BE4C-6B7AC746F56C}" sibTransId="{185F3315-5B89-4F42-8D3B-9C080FF78B44}"/>
    <dgm:cxn modelId="{ECDD6124-F23E-D547-B6A9-2D96733EEDCF}" type="presOf" srcId="{7EFDB9A6-78CE-496C-8879-F4916376BA4C}" destId="{A89B8501-E1EC-7E4A-B283-CE6BEB3A416F}" srcOrd="0" destOrd="0" presId="urn:microsoft.com/office/officeart/2005/8/layout/hierarchy3"/>
    <dgm:cxn modelId="{0E377528-FFB8-594E-99D5-D248EB5CC18D}" type="presOf" srcId="{389A39AD-AEB0-467F-899B-3EDE323C58A5}" destId="{AE8DFC79-550B-6246-9FC7-51F31CD42990}" srcOrd="1" destOrd="0" presId="urn:microsoft.com/office/officeart/2005/8/layout/hierarchy3"/>
    <dgm:cxn modelId="{1C2B8B29-777D-D74D-ACC1-D654B727699D}" type="presOf" srcId="{1FF7CBEF-0959-4A17-ACD6-E2DA4159955B}" destId="{63565F03-F72C-4544-B900-E0156071304E}" srcOrd="0" destOrd="0" presId="urn:microsoft.com/office/officeart/2005/8/layout/hierarchy3"/>
    <dgm:cxn modelId="{F99FB932-AEF2-CE4F-88F1-653BCA2B0CA4}" type="presOf" srcId="{7785BAE9-047A-4EA0-A67E-5A2E9F536A81}" destId="{712CF6A9-4306-C942-8908-C7B25264B6AB}" srcOrd="0" destOrd="0" presId="urn:microsoft.com/office/officeart/2005/8/layout/hierarchy3"/>
    <dgm:cxn modelId="{D4F5A734-AD61-4C98-AF1A-30B2FC350FE1}" srcId="{389A39AD-AEB0-467F-899B-3EDE323C58A5}" destId="{776D3B0F-78A0-422B-9428-9AD929617A94}" srcOrd="1" destOrd="0" parTransId="{1FF7CBEF-0959-4A17-ACD6-E2DA4159955B}" sibTransId="{04A84F39-EFDA-47AE-BE15-2BD3B50684E0}"/>
    <dgm:cxn modelId="{F6DCF437-45C7-5A45-B67C-5E6ADCA741F3}" type="presOf" srcId="{6A99E11F-0C32-43D4-AE61-D24FB1582FAE}" destId="{E456F45F-77DD-384A-82E1-92E18B8EDE96}" srcOrd="0" destOrd="0" presId="urn:microsoft.com/office/officeart/2005/8/layout/hierarchy3"/>
    <dgm:cxn modelId="{8597203A-7D81-BF43-9A8D-9EACA22F25C2}" type="presOf" srcId="{074BCA4D-F624-425F-81A5-860936E50872}" destId="{C7D786F9-A0FD-0447-B056-13E2228A7A43}" srcOrd="0" destOrd="0" presId="urn:microsoft.com/office/officeart/2005/8/layout/hierarchy3"/>
    <dgm:cxn modelId="{D6588043-6FFC-5E49-8618-ED917D7C29E7}" type="presOf" srcId="{B289174A-6C3C-6041-ABB1-EEAB1F0DAF2A}" destId="{CAB415ED-F86B-8248-8D82-E9951DC0E0A8}" srcOrd="0" destOrd="0" presId="urn:microsoft.com/office/officeart/2005/8/layout/hierarchy3"/>
    <dgm:cxn modelId="{37655D47-FBBF-FF4E-A5C4-B45150D15A4C}" type="presOf" srcId="{AB1AD0D0-8436-4572-A703-7ADAEAF970FC}" destId="{048B903A-6F6D-B244-A0F8-B466D1FB55FC}" srcOrd="0" destOrd="0" presId="urn:microsoft.com/office/officeart/2005/8/layout/hierarchy3"/>
    <dgm:cxn modelId="{E1B9904C-3082-3C4C-8B3D-FA687611ABFC}" type="presOf" srcId="{DF6AF639-AC07-4752-AFBD-4A9B0611E93B}" destId="{C3B40B56-D7FC-0741-A9C3-29F3B5BD753D}" srcOrd="1" destOrd="0" presId="urn:microsoft.com/office/officeart/2005/8/layout/hierarchy3"/>
    <dgm:cxn modelId="{ABBDE44F-48C2-4119-8791-A01448673DF4}" srcId="{A0467162-F5D8-4D63-AED1-A20B3E77E055}" destId="{2BC3D863-D933-4C21-B524-65F0D97D2DDD}" srcOrd="1" destOrd="0" parTransId="{03EC7ADF-DC11-45A4-976A-C026D199E8E9}" sibTransId="{BFD41D0E-D19D-4ADF-A7F2-84DE1CF56350}"/>
    <dgm:cxn modelId="{4A0B8F51-E312-0541-9CC2-5E41EE862994}" type="presOf" srcId="{87D2E466-F23C-4E8E-A0B4-395E115445DE}" destId="{43C78C8E-79C8-274F-996C-4B18C658C2A7}" srcOrd="0" destOrd="0" presId="urn:microsoft.com/office/officeart/2005/8/layout/hierarchy3"/>
    <dgm:cxn modelId="{F8C80653-BE10-472B-B678-A5F56C888B2D}" srcId="{DF6AF639-AC07-4752-AFBD-4A9B0611E93B}" destId="{956CF733-132B-4686-9127-47625981E4BD}" srcOrd="0" destOrd="0" parTransId="{BE610771-12FD-4642-B81B-C797429CD3F5}" sibTransId="{C869A107-0B29-4587-A0C3-E34F474A1B1F}"/>
    <dgm:cxn modelId="{D0E47E56-BB9C-43B2-8533-EB430722F7E2}" srcId="{389A39AD-AEB0-467F-899B-3EDE323C58A5}" destId="{7EFDB9A6-78CE-496C-8879-F4916376BA4C}" srcOrd="0" destOrd="0" parTransId="{074BCA4D-F624-425F-81A5-860936E50872}" sibTransId="{226D4ED6-0983-4ADA-B5CB-7E71D918638E}"/>
    <dgm:cxn modelId="{BA42C856-524F-6547-8CCD-6D006D394B27}" type="presOf" srcId="{7AA26F11-414C-40E5-A5A3-D7A4DAC4AD60}" destId="{D03A2CE8-291D-B647-9E03-9F94B2306B11}" srcOrd="0" destOrd="0" presId="urn:microsoft.com/office/officeart/2005/8/layout/hierarchy3"/>
    <dgm:cxn modelId="{96920357-11FB-4898-A4D2-227B6B22182F}" srcId="{AB1AD0D0-8436-4572-A703-7ADAEAF970FC}" destId="{DBCE8233-C53A-43E6-BFE6-94EF91E0397D}" srcOrd="1" destOrd="0" parTransId="{2E15DF3F-AE0A-456E-BDD9-E40D79039CDE}" sibTransId="{CD9FFF94-2047-480F-8CB2-927AF57E26AA}"/>
    <dgm:cxn modelId="{DFD41857-3DDD-4759-B049-811FDEEB6935}" srcId="{1A319651-EEAB-4A97-99A4-E85A8C40AC4B}" destId="{1ED8924F-4D92-4430-8085-3EE98ACC1DFB}" srcOrd="0" destOrd="0" parTransId="{A51960E4-AD5D-493B-8321-D77219AE642F}" sibTransId="{4613EE1C-A0EE-448A-9B45-2549AE610525}"/>
    <dgm:cxn modelId="{260A5E58-F986-4326-B58B-95FDB287FAF3}" srcId="{7AA26F11-414C-40E5-A5A3-D7A4DAC4AD60}" destId="{AB1AD0D0-8436-4572-A703-7ADAEAF970FC}" srcOrd="0" destOrd="0" parTransId="{2A6B2463-CA73-4C91-9138-C17486D0AA4C}" sibTransId="{AAA415F6-B4C3-46DC-BB1F-A2A6493C21A2}"/>
    <dgm:cxn modelId="{CF81835F-F889-864B-BEA8-3E45029EC615}" type="presOf" srcId="{BC515E9F-AFDC-4E29-91DD-58B87928C71C}" destId="{0D4E8CA8-6BDF-6341-A22D-9E06B91F4DA3}" srcOrd="0" destOrd="0" presId="urn:microsoft.com/office/officeart/2005/8/layout/hierarchy3"/>
    <dgm:cxn modelId="{95546964-E9C5-AA42-85BB-671182E090EF}" type="presOf" srcId="{392751BB-B440-4864-A4F1-4A713776CE0B}" destId="{5639B94E-BDC4-B64E-B81C-9E526F33B060}" srcOrd="0" destOrd="0" presId="urn:microsoft.com/office/officeart/2005/8/layout/hierarchy3"/>
    <dgm:cxn modelId="{032C536B-E043-3149-97B7-69F46B43DA8F}" type="presOf" srcId="{CBB47945-4807-4CDD-B5EC-A9ED142BE64A}" destId="{170D3832-855F-EE44-A5CE-F3FF533AFC02}" srcOrd="0" destOrd="0" presId="urn:microsoft.com/office/officeart/2005/8/layout/hierarchy3"/>
    <dgm:cxn modelId="{C160976B-2430-4F02-91E5-11E7D98A9D5E}" srcId="{7AA26F11-414C-40E5-A5A3-D7A4DAC4AD60}" destId="{CBB47945-4807-4CDD-B5EC-A9ED142BE64A}" srcOrd="6" destOrd="0" parTransId="{5B06A453-471F-426C-ACCA-7F24C1CDAD03}" sibTransId="{5FC16CDF-185D-46D1-ADE7-53769BA5FEF8}"/>
    <dgm:cxn modelId="{B09C9470-B6ED-3941-95A5-A3233A0DE2F6}" type="presOf" srcId="{A0467162-F5D8-4D63-AED1-A20B3E77E055}" destId="{9DDE2235-228F-3244-90DC-1945474B01EB}" srcOrd="1" destOrd="0" presId="urn:microsoft.com/office/officeart/2005/8/layout/hierarchy3"/>
    <dgm:cxn modelId="{93FFB572-D1B7-4A93-A941-969C35489822}" srcId="{7AA26F11-414C-40E5-A5A3-D7A4DAC4AD60}" destId="{1A319651-EEAB-4A97-99A4-E85A8C40AC4B}" srcOrd="5" destOrd="0" parTransId="{39ACEDE9-7748-40A6-9BEC-2B75624A9A24}" sibTransId="{2CACDF4F-20F2-4D67-83C2-956528CE2319}"/>
    <dgm:cxn modelId="{57ED1773-58B6-D440-AC25-8DD65DCF483A}" type="presOf" srcId="{0D68ACF7-6DC3-40A7-91DE-956D0382EBE7}" destId="{68700F41-6F87-B249-867D-33AC56DEA7DB}" srcOrd="0" destOrd="0" presId="urn:microsoft.com/office/officeart/2005/8/layout/hierarchy3"/>
    <dgm:cxn modelId="{0C3A0C76-AEF9-A846-85DC-F20410BF5D8F}" type="presOf" srcId="{2BC3D863-D933-4C21-B524-65F0D97D2DDD}" destId="{04F6CDB5-0FFB-8540-A9B5-0BDD86E89002}" srcOrd="0" destOrd="0" presId="urn:microsoft.com/office/officeart/2005/8/layout/hierarchy3"/>
    <dgm:cxn modelId="{1C7F3976-F439-3D44-89FA-4AA30DF2D016}" type="presOf" srcId="{2E15DF3F-AE0A-456E-BDD9-E40D79039CDE}" destId="{8EB4E07A-31B5-A344-A13F-120DCD5257D4}" srcOrd="0" destOrd="0" presId="urn:microsoft.com/office/officeart/2005/8/layout/hierarchy3"/>
    <dgm:cxn modelId="{2147857F-233A-D24F-B4AC-AB700B7A1661}" type="presOf" srcId="{DF6AF639-AC07-4752-AFBD-4A9B0611E93B}" destId="{DA77143D-0E94-604D-AE67-86821CF9DA2C}" srcOrd="0" destOrd="0" presId="urn:microsoft.com/office/officeart/2005/8/layout/hierarchy3"/>
    <dgm:cxn modelId="{34A28E83-0AC4-4631-AEE3-AEDAF702786A}" srcId="{CBB47945-4807-4CDD-B5EC-A9ED142BE64A}" destId="{392751BB-B440-4864-A4F1-4A713776CE0B}" srcOrd="1" destOrd="0" parTransId="{BC515E9F-AFDC-4E29-91DD-58B87928C71C}" sibTransId="{0649AC92-A0CF-4331-9655-0A4D856E0D3C}"/>
    <dgm:cxn modelId="{908D0388-80A2-374E-8BB8-FAC143136004}" type="presOf" srcId="{DBCE8233-C53A-43E6-BFE6-94EF91E0397D}" destId="{A00561CE-0CFB-864F-8AFA-6B44A693A6E7}" srcOrd="0" destOrd="0" presId="urn:microsoft.com/office/officeart/2005/8/layout/hierarchy3"/>
    <dgm:cxn modelId="{76646F8E-5DBA-4F39-B370-98FB8606F737}" srcId="{7AA26F11-414C-40E5-A5A3-D7A4DAC4AD60}" destId="{A0467162-F5D8-4D63-AED1-A20B3E77E055}" srcOrd="3" destOrd="0" parTransId="{D2BE42CE-DEA0-4457-ADB9-FF0ED5ABFF85}" sibTransId="{44850EAB-2C01-425A-AC9F-5CF0FA1FD3F3}"/>
    <dgm:cxn modelId="{483D8791-0769-E74A-BC4E-EA19C75D8D02}" type="presOf" srcId="{AB1AD0D0-8436-4572-A703-7ADAEAF970FC}" destId="{9C87B5BA-06D7-6D42-A98C-F4A3174315DF}" srcOrd="1" destOrd="0" presId="urn:microsoft.com/office/officeart/2005/8/layout/hierarchy3"/>
    <dgm:cxn modelId="{70474F96-7789-0142-A5CB-9E6DB100F821}" type="presOf" srcId="{1A319651-EEAB-4A97-99A4-E85A8C40AC4B}" destId="{6854185B-D266-4647-AD16-A357D9866897}" srcOrd="1" destOrd="0" presId="urn:microsoft.com/office/officeart/2005/8/layout/hierarchy3"/>
    <dgm:cxn modelId="{B6DDDD98-A1E4-4F7C-8B15-E4A3CF3C72E9}" srcId="{7AA26F11-414C-40E5-A5A3-D7A4DAC4AD60}" destId="{389A39AD-AEB0-467F-899B-3EDE323C58A5}" srcOrd="4" destOrd="0" parTransId="{6EFE3E3E-221E-43DF-846C-B81027C0F9C2}" sibTransId="{224638CC-54CE-4D98-97FC-906849541420}"/>
    <dgm:cxn modelId="{56058999-F468-7B40-929A-D101F3AD036A}" type="presOf" srcId="{1ED8924F-4D92-4430-8085-3EE98ACC1DFB}" destId="{7B544BA3-786B-5844-AA78-85405A9B4935}" srcOrd="0" destOrd="0" presId="urn:microsoft.com/office/officeart/2005/8/layout/hierarchy3"/>
    <dgm:cxn modelId="{5EF3DFA7-2395-40F4-B80B-DCF94FB2B18E}" srcId="{7AA26F11-414C-40E5-A5A3-D7A4DAC4AD60}" destId="{DF6AF639-AC07-4752-AFBD-4A9B0611E93B}" srcOrd="1" destOrd="0" parTransId="{34BAF870-E682-4D7F-B0BC-05EAC20AA599}" sibTransId="{37219F85-277E-46F0-A53A-3851E9D11722}"/>
    <dgm:cxn modelId="{A2435EB6-699D-4416-B806-EA4B467C961B}" srcId="{1A319651-EEAB-4A97-99A4-E85A8C40AC4B}" destId="{DD0195E8-D3B5-43C2-932D-CC454F13E886}" srcOrd="1" destOrd="0" parTransId="{D9C20F26-2F29-4294-9026-4A09023F7827}" sibTransId="{5A0E6E4A-9A47-4BF4-8A6B-42B2FFEBFD5A}"/>
    <dgm:cxn modelId="{C4DE8BB7-72E7-7C4D-BF14-14EB108F1859}" type="presOf" srcId="{26308133-15FE-47FA-A33E-0D49AD80D811}" destId="{AF69323E-F237-4149-909C-779E6C777EB9}" srcOrd="0" destOrd="0" presId="urn:microsoft.com/office/officeart/2005/8/layout/hierarchy3"/>
    <dgm:cxn modelId="{A20718BA-B18C-4991-8FCA-79E6219C42CF}" srcId="{AB1AD0D0-8436-4572-A703-7ADAEAF970FC}" destId="{87D2E466-F23C-4E8E-A0B4-395E115445DE}" srcOrd="0" destOrd="0" parTransId="{6A99E11F-0C32-43D4-AE61-D24FB1582FAE}" sibTransId="{22E6F1CB-7185-42E4-8B4B-D9493AD302D3}"/>
    <dgm:cxn modelId="{339C67BE-1C31-7041-9127-4DC72CEDB9BE}" type="presOf" srcId="{1A319651-EEAB-4A97-99A4-E85A8C40AC4B}" destId="{740FAD26-2F78-1649-A8A4-3491ED81DE1B}" srcOrd="0" destOrd="0" presId="urn:microsoft.com/office/officeart/2005/8/layout/hierarchy3"/>
    <dgm:cxn modelId="{13E075C0-D3CB-9B49-88AF-F372CEFE86B9}" type="presOf" srcId="{DD0195E8-D3B5-43C2-932D-CC454F13E886}" destId="{3AD32FE0-F347-C54D-BAA2-2753F53D190C}" srcOrd="0" destOrd="0" presId="urn:microsoft.com/office/officeart/2005/8/layout/hierarchy3"/>
    <dgm:cxn modelId="{5CEC1BC5-D97F-F84C-9E58-A63E65B7E9AD}" type="presOf" srcId="{162363DE-B01F-4FD0-987F-0B58186EB755}" destId="{4010C05E-B4D7-F340-87DF-1F73DFE3D7CB}" srcOrd="0" destOrd="0" presId="urn:microsoft.com/office/officeart/2005/8/layout/hierarchy3"/>
    <dgm:cxn modelId="{E0D90FC9-32F1-244D-ADEE-E2BF5F880A5E}" type="presOf" srcId="{BE610771-12FD-4642-B81B-C797429CD3F5}" destId="{8C8F3D5D-B33A-8147-9530-885A4E3F1BAD}" srcOrd="0" destOrd="0" presId="urn:microsoft.com/office/officeart/2005/8/layout/hierarchy3"/>
    <dgm:cxn modelId="{B4E227C9-A549-4FA6-9A69-BC340CACBE74}" srcId="{CBB47945-4807-4CDD-B5EC-A9ED142BE64A}" destId="{7785BAE9-047A-4EA0-A67E-5A2E9F536A81}" srcOrd="0" destOrd="0" parTransId="{0799F507-0288-480D-96FE-62EF42465318}" sibTransId="{CA42A1B1-C2EB-4178-863D-7D8BBCB45990}"/>
    <dgm:cxn modelId="{EB3658CD-9F9D-A242-8827-89F9189D51E7}" type="presOf" srcId="{217A9709-7181-42ED-ACD6-3C754BCBE3D3}" destId="{C0E1941D-A8AD-0C47-8E12-521E98210E3C}" srcOrd="0" destOrd="0" presId="urn:microsoft.com/office/officeart/2005/8/layout/hierarchy3"/>
    <dgm:cxn modelId="{3ED3C6D0-AEA2-4767-9C39-385BD2C9A900}" srcId="{7AA26F11-414C-40E5-A5A3-D7A4DAC4AD60}" destId="{162363DE-B01F-4FD0-987F-0B58186EB755}" srcOrd="2" destOrd="0" parTransId="{820E52A5-BEAF-4836-AD6D-AABAC42E9AB5}" sibTransId="{3EB72060-51E6-4A81-B50E-20F1EBA625FA}"/>
    <dgm:cxn modelId="{2A97D6D0-34F8-E94A-831C-A246EE5337F9}" type="presOf" srcId="{4CF30B09-573D-4F68-B763-0C5E940DF789}" destId="{280F2FA9-C4C6-2B47-9B59-8994F5B175D0}" srcOrd="0" destOrd="0" presId="urn:microsoft.com/office/officeart/2005/8/layout/hierarchy3"/>
    <dgm:cxn modelId="{89AFE7E2-35F2-D34A-ADF3-496963A1E489}" type="presOf" srcId="{03EC7ADF-DC11-45A4-976A-C026D199E8E9}" destId="{09163C63-228F-4949-8CB3-8FD541815882}" srcOrd="0" destOrd="0" presId="urn:microsoft.com/office/officeart/2005/8/layout/hierarchy3"/>
    <dgm:cxn modelId="{AD4D31EB-1B28-134C-AED5-1A84838F4615}" type="presOf" srcId="{956CF733-132B-4686-9127-47625981E4BD}" destId="{A573B3CC-E33A-DA40-88AE-65BF949A5891}" srcOrd="0" destOrd="0" presId="urn:microsoft.com/office/officeart/2005/8/layout/hierarchy3"/>
    <dgm:cxn modelId="{689EA4ED-7B6F-7B48-95DC-16CF74C11922}" type="presOf" srcId="{162363DE-B01F-4FD0-987F-0B58186EB755}" destId="{2553B7D3-466F-5A4C-8F18-1591AEEDACC1}" srcOrd="1" destOrd="0" presId="urn:microsoft.com/office/officeart/2005/8/layout/hierarchy3"/>
    <dgm:cxn modelId="{DFD34DEF-A65D-B248-A23A-A090EE02A3AB}" type="presOf" srcId="{A51960E4-AD5D-493B-8321-D77219AE642F}" destId="{EF0BED20-F871-3046-BA82-DB65F6DD4AFC}" srcOrd="0" destOrd="0" presId="urn:microsoft.com/office/officeart/2005/8/layout/hierarchy3"/>
    <dgm:cxn modelId="{D9153FF4-415F-2046-B6BD-B10B37D3BDBA}" type="presOf" srcId="{CBB47945-4807-4CDD-B5EC-A9ED142BE64A}" destId="{C5387DDA-92D7-0E49-A6E7-1C3D2E878BEA}" srcOrd="1" destOrd="0" presId="urn:microsoft.com/office/officeart/2005/8/layout/hierarchy3"/>
    <dgm:cxn modelId="{FE0E5BF8-2443-B147-B75C-9B976E52B222}" type="presOf" srcId="{DB8589E1-F000-4C36-A459-634A84E8F82D}" destId="{F4C0204B-9261-FF4F-8207-2E7CBC17D1E3}" srcOrd="0" destOrd="0" presId="urn:microsoft.com/office/officeart/2005/8/layout/hierarchy3"/>
    <dgm:cxn modelId="{06BD63FC-BB89-5247-9E60-07BB7E28AE46}" type="presOf" srcId="{6A11FE81-959C-2247-AD31-4728767DABC5}" destId="{45B853F8-BA37-A64B-B247-23FEA529E4DD}" srcOrd="0" destOrd="0" presId="urn:microsoft.com/office/officeart/2005/8/layout/hierarchy3"/>
    <dgm:cxn modelId="{020741FF-8C08-42D6-B0A6-989FB3FD085E}" srcId="{DF6AF639-AC07-4752-AFBD-4A9B0611E93B}" destId="{217A9709-7181-42ED-ACD6-3C754BCBE3D3}" srcOrd="1" destOrd="0" parTransId="{4CF30B09-573D-4F68-B763-0C5E940DF789}" sibTransId="{D03FDA42-357F-4222-893A-AF806DB99960}"/>
    <dgm:cxn modelId="{3D8339A8-C8D6-C64E-8B82-39DCA16D0A86}" type="presParOf" srcId="{D03A2CE8-291D-B647-9E03-9F94B2306B11}" destId="{20763576-C357-C443-B131-56AF13ACD9C3}" srcOrd="0" destOrd="0" presId="urn:microsoft.com/office/officeart/2005/8/layout/hierarchy3"/>
    <dgm:cxn modelId="{A1F04BB6-50EB-9449-B2D6-FE5DFEEAD0D9}" type="presParOf" srcId="{20763576-C357-C443-B131-56AF13ACD9C3}" destId="{6513A923-9D52-004C-B402-B5458B696292}" srcOrd="0" destOrd="0" presId="urn:microsoft.com/office/officeart/2005/8/layout/hierarchy3"/>
    <dgm:cxn modelId="{839DEEE1-BFDA-7141-97F1-5CE2C6F11D39}" type="presParOf" srcId="{6513A923-9D52-004C-B402-B5458B696292}" destId="{048B903A-6F6D-B244-A0F8-B466D1FB55FC}" srcOrd="0" destOrd="0" presId="urn:microsoft.com/office/officeart/2005/8/layout/hierarchy3"/>
    <dgm:cxn modelId="{C5BA21ED-59C2-0746-871E-A178DD236153}" type="presParOf" srcId="{6513A923-9D52-004C-B402-B5458B696292}" destId="{9C87B5BA-06D7-6D42-A98C-F4A3174315DF}" srcOrd="1" destOrd="0" presId="urn:microsoft.com/office/officeart/2005/8/layout/hierarchy3"/>
    <dgm:cxn modelId="{6BD8E212-56A4-F84E-B17B-E9AF06B4141D}" type="presParOf" srcId="{20763576-C357-C443-B131-56AF13ACD9C3}" destId="{CC4ADDAC-97FA-754C-A5C1-23AFF9E230CF}" srcOrd="1" destOrd="0" presId="urn:microsoft.com/office/officeart/2005/8/layout/hierarchy3"/>
    <dgm:cxn modelId="{9E61F1AE-7286-A44C-B6C8-7B8E595E4169}" type="presParOf" srcId="{CC4ADDAC-97FA-754C-A5C1-23AFF9E230CF}" destId="{E456F45F-77DD-384A-82E1-92E18B8EDE96}" srcOrd="0" destOrd="0" presId="urn:microsoft.com/office/officeart/2005/8/layout/hierarchy3"/>
    <dgm:cxn modelId="{FB24500B-F5CA-7E47-B700-304919555B4A}" type="presParOf" srcId="{CC4ADDAC-97FA-754C-A5C1-23AFF9E230CF}" destId="{43C78C8E-79C8-274F-996C-4B18C658C2A7}" srcOrd="1" destOrd="0" presId="urn:microsoft.com/office/officeart/2005/8/layout/hierarchy3"/>
    <dgm:cxn modelId="{8C9E0299-251C-8640-A8EB-8512EBC33555}" type="presParOf" srcId="{CC4ADDAC-97FA-754C-A5C1-23AFF9E230CF}" destId="{8EB4E07A-31B5-A344-A13F-120DCD5257D4}" srcOrd="2" destOrd="0" presId="urn:microsoft.com/office/officeart/2005/8/layout/hierarchy3"/>
    <dgm:cxn modelId="{1A1DA905-A112-E248-AF12-C2BE0D7429FF}" type="presParOf" srcId="{CC4ADDAC-97FA-754C-A5C1-23AFF9E230CF}" destId="{A00561CE-0CFB-864F-8AFA-6B44A693A6E7}" srcOrd="3" destOrd="0" presId="urn:microsoft.com/office/officeart/2005/8/layout/hierarchy3"/>
    <dgm:cxn modelId="{3F8A049E-9E3D-044C-B2AD-14807C62D6EE}" type="presParOf" srcId="{D03A2CE8-291D-B647-9E03-9F94B2306B11}" destId="{A816D8E9-0DC6-0C4A-8C3D-CFD4A36F2BED}" srcOrd="1" destOrd="0" presId="urn:microsoft.com/office/officeart/2005/8/layout/hierarchy3"/>
    <dgm:cxn modelId="{B7BEB364-054E-0742-B1E7-FE18ABB6BAB6}" type="presParOf" srcId="{A816D8E9-0DC6-0C4A-8C3D-CFD4A36F2BED}" destId="{D203BC5B-2863-EC47-A123-D6EB51A4D998}" srcOrd="0" destOrd="0" presId="urn:microsoft.com/office/officeart/2005/8/layout/hierarchy3"/>
    <dgm:cxn modelId="{ECE6CF6E-4B5C-3948-9A61-454A41B5F96E}" type="presParOf" srcId="{D203BC5B-2863-EC47-A123-D6EB51A4D998}" destId="{DA77143D-0E94-604D-AE67-86821CF9DA2C}" srcOrd="0" destOrd="0" presId="urn:microsoft.com/office/officeart/2005/8/layout/hierarchy3"/>
    <dgm:cxn modelId="{842F27E9-BFD7-064F-928B-80B534D8B8D0}" type="presParOf" srcId="{D203BC5B-2863-EC47-A123-D6EB51A4D998}" destId="{C3B40B56-D7FC-0741-A9C3-29F3B5BD753D}" srcOrd="1" destOrd="0" presId="urn:microsoft.com/office/officeart/2005/8/layout/hierarchy3"/>
    <dgm:cxn modelId="{80FC57A4-886F-4549-8473-513CC35B5D6B}" type="presParOf" srcId="{A816D8E9-0DC6-0C4A-8C3D-CFD4A36F2BED}" destId="{2C59C78C-361C-E642-9459-0D57020ED609}" srcOrd="1" destOrd="0" presId="urn:microsoft.com/office/officeart/2005/8/layout/hierarchy3"/>
    <dgm:cxn modelId="{525F9513-C6E6-0647-854E-52367F930E69}" type="presParOf" srcId="{2C59C78C-361C-E642-9459-0D57020ED609}" destId="{8C8F3D5D-B33A-8147-9530-885A4E3F1BAD}" srcOrd="0" destOrd="0" presId="urn:microsoft.com/office/officeart/2005/8/layout/hierarchy3"/>
    <dgm:cxn modelId="{FE89A561-5BDA-8543-B43B-6C5B4AAC2998}" type="presParOf" srcId="{2C59C78C-361C-E642-9459-0D57020ED609}" destId="{A573B3CC-E33A-DA40-88AE-65BF949A5891}" srcOrd="1" destOrd="0" presId="urn:microsoft.com/office/officeart/2005/8/layout/hierarchy3"/>
    <dgm:cxn modelId="{3E4BD777-D417-8B4F-8F56-96782488062A}" type="presParOf" srcId="{2C59C78C-361C-E642-9459-0D57020ED609}" destId="{280F2FA9-C4C6-2B47-9B59-8994F5B175D0}" srcOrd="2" destOrd="0" presId="urn:microsoft.com/office/officeart/2005/8/layout/hierarchy3"/>
    <dgm:cxn modelId="{636C44B7-08CE-144C-9F48-A7A9C74C7DD6}" type="presParOf" srcId="{2C59C78C-361C-E642-9459-0D57020ED609}" destId="{C0E1941D-A8AD-0C47-8E12-521E98210E3C}" srcOrd="3" destOrd="0" presId="urn:microsoft.com/office/officeart/2005/8/layout/hierarchy3"/>
    <dgm:cxn modelId="{9F04FF8E-C8A0-6545-8D50-DE53B4C46B66}" type="presParOf" srcId="{D03A2CE8-291D-B647-9E03-9F94B2306B11}" destId="{616D32E1-BA12-1C48-BA2F-A84EE15479E6}" srcOrd="2" destOrd="0" presId="urn:microsoft.com/office/officeart/2005/8/layout/hierarchy3"/>
    <dgm:cxn modelId="{43A32870-17DA-264A-84EA-CDEE1D60438C}" type="presParOf" srcId="{616D32E1-BA12-1C48-BA2F-A84EE15479E6}" destId="{99CC4D15-3F48-8047-83FA-0BA9FF691A3E}" srcOrd="0" destOrd="0" presId="urn:microsoft.com/office/officeart/2005/8/layout/hierarchy3"/>
    <dgm:cxn modelId="{E8477F72-1E32-2F42-973E-ACF9DAFDA1F0}" type="presParOf" srcId="{99CC4D15-3F48-8047-83FA-0BA9FF691A3E}" destId="{4010C05E-B4D7-F340-87DF-1F73DFE3D7CB}" srcOrd="0" destOrd="0" presId="urn:microsoft.com/office/officeart/2005/8/layout/hierarchy3"/>
    <dgm:cxn modelId="{E3D44BE5-9B6F-9044-B2B0-69E0B91ED21B}" type="presParOf" srcId="{99CC4D15-3F48-8047-83FA-0BA9FF691A3E}" destId="{2553B7D3-466F-5A4C-8F18-1591AEEDACC1}" srcOrd="1" destOrd="0" presId="urn:microsoft.com/office/officeart/2005/8/layout/hierarchy3"/>
    <dgm:cxn modelId="{1BC84B15-8178-FC4E-B96A-997143C18B24}" type="presParOf" srcId="{616D32E1-BA12-1C48-BA2F-A84EE15479E6}" destId="{46674EA5-C72A-CE45-A406-BBCC8B97B0E2}" srcOrd="1" destOrd="0" presId="urn:microsoft.com/office/officeart/2005/8/layout/hierarchy3"/>
    <dgm:cxn modelId="{7F1876C1-D887-DA41-94B4-7F040E6C4D1C}" type="presParOf" srcId="{46674EA5-C72A-CE45-A406-BBCC8B97B0E2}" destId="{C88167AC-8994-7149-B22B-C5C18E0FC728}" srcOrd="0" destOrd="0" presId="urn:microsoft.com/office/officeart/2005/8/layout/hierarchy3"/>
    <dgm:cxn modelId="{4AF53B95-CBB7-7F41-B21E-91935531EDC6}" type="presParOf" srcId="{46674EA5-C72A-CE45-A406-BBCC8B97B0E2}" destId="{68700F41-6F87-B249-867D-33AC56DEA7DB}" srcOrd="1" destOrd="0" presId="urn:microsoft.com/office/officeart/2005/8/layout/hierarchy3"/>
    <dgm:cxn modelId="{C598303A-6770-AE4D-B521-F4AED090BA18}" type="presParOf" srcId="{46674EA5-C72A-CE45-A406-BBCC8B97B0E2}" destId="{D26D5D47-9735-F74F-BF05-1C47DD253995}" srcOrd="2" destOrd="0" presId="urn:microsoft.com/office/officeart/2005/8/layout/hierarchy3"/>
    <dgm:cxn modelId="{45901C30-01C8-AF48-A6B0-011803903A44}" type="presParOf" srcId="{46674EA5-C72A-CE45-A406-BBCC8B97B0E2}" destId="{0F6E55FD-0F87-C64B-8C22-B83652931139}" srcOrd="3" destOrd="0" presId="urn:microsoft.com/office/officeart/2005/8/layout/hierarchy3"/>
    <dgm:cxn modelId="{5087A8E5-5058-174F-9C23-A5624BE7D493}" type="presParOf" srcId="{D03A2CE8-291D-B647-9E03-9F94B2306B11}" destId="{43FE21E4-E9AE-924F-86E5-F5B7C290BC8B}" srcOrd="3" destOrd="0" presId="urn:microsoft.com/office/officeart/2005/8/layout/hierarchy3"/>
    <dgm:cxn modelId="{45411F0B-B985-624C-AD0A-D375ABB8A1A9}" type="presParOf" srcId="{43FE21E4-E9AE-924F-86E5-F5B7C290BC8B}" destId="{AE3C748C-716F-5B48-A8DE-4CC0CBEFC5F7}" srcOrd="0" destOrd="0" presId="urn:microsoft.com/office/officeart/2005/8/layout/hierarchy3"/>
    <dgm:cxn modelId="{1F43EC84-751B-5240-BF07-008B4C7613C7}" type="presParOf" srcId="{AE3C748C-716F-5B48-A8DE-4CC0CBEFC5F7}" destId="{759226BE-0291-954D-B725-909DE54C836C}" srcOrd="0" destOrd="0" presId="urn:microsoft.com/office/officeart/2005/8/layout/hierarchy3"/>
    <dgm:cxn modelId="{A2E4AED7-F8A6-0141-8776-FEE0990022D5}" type="presParOf" srcId="{AE3C748C-716F-5B48-A8DE-4CC0CBEFC5F7}" destId="{9DDE2235-228F-3244-90DC-1945474B01EB}" srcOrd="1" destOrd="0" presId="urn:microsoft.com/office/officeart/2005/8/layout/hierarchy3"/>
    <dgm:cxn modelId="{5EF29613-5C36-9348-A469-62E5A6ECB4CD}" type="presParOf" srcId="{43FE21E4-E9AE-924F-86E5-F5B7C290BC8B}" destId="{6D89F9F5-CE2C-8C47-8043-4E593D9F1D70}" srcOrd="1" destOrd="0" presId="urn:microsoft.com/office/officeart/2005/8/layout/hierarchy3"/>
    <dgm:cxn modelId="{B2C34C79-F388-7D4A-A990-AAC7EEC7AE8F}" type="presParOf" srcId="{6D89F9F5-CE2C-8C47-8043-4E593D9F1D70}" destId="{F4C0204B-9261-FF4F-8207-2E7CBC17D1E3}" srcOrd="0" destOrd="0" presId="urn:microsoft.com/office/officeart/2005/8/layout/hierarchy3"/>
    <dgm:cxn modelId="{6107B662-178F-6B4D-BCFA-E0A8268B0340}" type="presParOf" srcId="{6D89F9F5-CE2C-8C47-8043-4E593D9F1D70}" destId="{AF69323E-F237-4149-909C-779E6C777EB9}" srcOrd="1" destOrd="0" presId="urn:microsoft.com/office/officeart/2005/8/layout/hierarchy3"/>
    <dgm:cxn modelId="{F057B7EA-896E-E64C-A2FC-BF4FD3A5A3A8}" type="presParOf" srcId="{6D89F9F5-CE2C-8C47-8043-4E593D9F1D70}" destId="{09163C63-228F-4949-8CB3-8FD541815882}" srcOrd="2" destOrd="0" presId="urn:microsoft.com/office/officeart/2005/8/layout/hierarchy3"/>
    <dgm:cxn modelId="{25588FBC-9253-3242-B836-59C55F775C10}" type="presParOf" srcId="{6D89F9F5-CE2C-8C47-8043-4E593D9F1D70}" destId="{04F6CDB5-0FFB-8540-A9B5-0BDD86E89002}" srcOrd="3" destOrd="0" presId="urn:microsoft.com/office/officeart/2005/8/layout/hierarchy3"/>
    <dgm:cxn modelId="{EC167884-0407-EC4D-8926-C3DA9FA1793F}" type="presParOf" srcId="{D03A2CE8-291D-B647-9E03-9F94B2306B11}" destId="{7FD0EA1C-DC18-A340-8D0D-1C7798F9DD47}" srcOrd="4" destOrd="0" presId="urn:microsoft.com/office/officeart/2005/8/layout/hierarchy3"/>
    <dgm:cxn modelId="{55EFC2AB-A9CC-4E4C-AA84-5C086919ECDA}" type="presParOf" srcId="{7FD0EA1C-DC18-A340-8D0D-1C7798F9DD47}" destId="{F342ED5B-3BA4-584D-8F2B-5ADF28569FD9}" srcOrd="0" destOrd="0" presId="urn:microsoft.com/office/officeart/2005/8/layout/hierarchy3"/>
    <dgm:cxn modelId="{2E1CC9E0-5E52-744F-9653-8DFDEDD8394A}" type="presParOf" srcId="{F342ED5B-3BA4-584D-8F2B-5ADF28569FD9}" destId="{E30C87CA-3CD1-9144-8480-83C66563A968}" srcOrd="0" destOrd="0" presId="urn:microsoft.com/office/officeart/2005/8/layout/hierarchy3"/>
    <dgm:cxn modelId="{3CEED6FE-4805-864A-AD5A-474E0C48121C}" type="presParOf" srcId="{F342ED5B-3BA4-584D-8F2B-5ADF28569FD9}" destId="{AE8DFC79-550B-6246-9FC7-51F31CD42990}" srcOrd="1" destOrd="0" presId="urn:microsoft.com/office/officeart/2005/8/layout/hierarchy3"/>
    <dgm:cxn modelId="{80F95108-841B-0240-AAA1-5933FDF76D4A}" type="presParOf" srcId="{7FD0EA1C-DC18-A340-8D0D-1C7798F9DD47}" destId="{F86F283F-1BE7-DE41-8502-6AC318864784}" srcOrd="1" destOrd="0" presId="urn:microsoft.com/office/officeart/2005/8/layout/hierarchy3"/>
    <dgm:cxn modelId="{963DE9C2-A17E-344B-BD3A-F42E9A8A84CE}" type="presParOf" srcId="{F86F283F-1BE7-DE41-8502-6AC318864784}" destId="{C7D786F9-A0FD-0447-B056-13E2228A7A43}" srcOrd="0" destOrd="0" presId="urn:microsoft.com/office/officeart/2005/8/layout/hierarchy3"/>
    <dgm:cxn modelId="{A89D720C-7B31-DA46-8604-A9F9599CB1DC}" type="presParOf" srcId="{F86F283F-1BE7-DE41-8502-6AC318864784}" destId="{A89B8501-E1EC-7E4A-B283-CE6BEB3A416F}" srcOrd="1" destOrd="0" presId="urn:microsoft.com/office/officeart/2005/8/layout/hierarchy3"/>
    <dgm:cxn modelId="{DD544D3D-5A35-C443-B04F-18CC3633BD03}" type="presParOf" srcId="{F86F283F-1BE7-DE41-8502-6AC318864784}" destId="{63565F03-F72C-4544-B900-E0156071304E}" srcOrd="2" destOrd="0" presId="urn:microsoft.com/office/officeart/2005/8/layout/hierarchy3"/>
    <dgm:cxn modelId="{6FFDB46E-6D1E-9A4A-A4AB-5AFEF03AAC15}" type="presParOf" srcId="{F86F283F-1BE7-DE41-8502-6AC318864784}" destId="{B054BDFF-AD5F-B94A-9C03-19C26AE62FE7}" srcOrd="3" destOrd="0" presId="urn:microsoft.com/office/officeart/2005/8/layout/hierarchy3"/>
    <dgm:cxn modelId="{842AB7D1-870B-D24F-8808-EAF9BF107939}" type="presParOf" srcId="{D03A2CE8-291D-B647-9E03-9F94B2306B11}" destId="{362161B3-700A-304A-9283-551ED9ACD6F1}" srcOrd="5" destOrd="0" presId="urn:microsoft.com/office/officeart/2005/8/layout/hierarchy3"/>
    <dgm:cxn modelId="{2B035754-A4F4-B54B-A24F-1C7D4CDF0A56}" type="presParOf" srcId="{362161B3-700A-304A-9283-551ED9ACD6F1}" destId="{22CC5BF3-C301-5643-B40B-96ED854CBA6F}" srcOrd="0" destOrd="0" presId="urn:microsoft.com/office/officeart/2005/8/layout/hierarchy3"/>
    <dgm:cxn modelId="{BA056F11-D889-B94E-97DA-5C2FB9EA7502}" type="presParOf" srcId="{22CC5BF3-C301-5643-B40B-96ED854CBA6F}" destId="{740FAD26-2F78-1649-A8A4-3491ED81DE1B}" srcOrd="0" destOrd="0" presId="urn:microsoft.com/office/officeart/2005/8/layout/hierarchy3"/>
    <dgm:cxn modelId="{0126E4DD-4CBF-3D42-AE68-0653BD342AF5}" type="presParOf" srcId="{22CC5BF3-C301-5643-B40B-96ED854CBA6F}" destId="{6854185B-D266-4647-AD16-A357D9866897}" srcOrd="1" destOrd="0" presId="urn:microsoft.com/office/officeart/2005/8/layout/hierarchy3"/>
    <dgm:cxn modelId="{DD730E67-8567-B044-AA3D-F9039500856C}" type="presParOf" srcId="{362161B3-700A-304A-9283-551ED9ACD6F1}" destId="{6FD9B81F-1224-3547-8F30-7CD409028939}" srcOrd="1" destOrd="0" presId="urn:microsoft.com/office/officeart/2005/8/layout/hierarchy3"/>
    <dgm:cxn modelId="{0A678739-CED7-974C-B9AA-13A2A91DB2C8}" type="presParOf" srcId="{6FD9B81F-1224-3547-8F30-7CD409028939}" destId="{EF0BED20-F871-3046-BA82-DB65F6DD4AFC}" srcOrd="0" destOrd="0" presId="urn:microsoft.com/office/officeart/2005/8/layout/hierarchy3"/>
    <dgm:cxn modelId="{5F27B9AC-29B2-AB4E-AD45-5D1C1DD34D08}" type="presParOf" srcId="{6FD9B81F-1224-3547-8F30-7CD409028939}" destId="{7B544BA3-786B-5844-AA78-85405A9B4935}" srcOrd="1" destOrd="0" presId="urn:microsoft.com/office/officeart/2005/8/layout/hierarchy3"/>
    <dgm:cxn modelId="{F5445ED1-D454-9C48-801F-B49100113AA0}" type="presParOf" srcId="{6FD9B81F-1224-3547-8F30-7CD409028939}" destId="{BF21FC29-AE3A-E241-A494-719884A3EF5F}" srcOrd="2" destOrd="0" presId="urn:microsoft.com/office/officeart/2005/8/layout/hierarchy3"/>
    <dgm:cxn modelId="{846A2DA0-690D-874B-BADB-3873691B89F5}" type="presParOf" srcId="{6FD9B81F-1224-3547-8F30-7CD409028939}" destId="{3AD32FE0-F347-C54D-BAA2-2753F53D190C}" srcOrd="3" destOrd="0" presId="urn:microsoft.com/office/officeart/2005/8/layout/hierarchy3"/>
    <dgm:cxn modelId="{D3AC30AC-A24A-5546-B01B-EC1F3D438D7A}" type="presParOf" srcId="{D03A2CE8-291D-B647-9E03-9F94B2306B11}" destId="{E6FDAAD8-EB02-1C4A-92C1-D241D561B620}" srcOrd="6" destOrd="0" presId="urn:microsoft.com/office/officeart/2005/8/layout/hierarchy3"/>
    <dgm:cxn modelId="{50BCC32A-F021-394E-81FE-7317ABDEEF6C}" type="presParOf" srcId="{E6FDAAD8-EB02-1C4A-92C1-D241D561B620}" destId="{267A1187-CC77-B84A-8733-79A8B6B7A6C7}" srcOrd="0" destOrd="0" presId="urn:microsoft.com/office/officeart/2005/8/layout/hierarchy3"/>
    <dgm:cxn modelId="{0A1DF445-9B1D-6C4A-B1BA-EA07F60BEF45}" type="presParOf" srcId="{267A1187-CC77-B84A-8733-79A8B6B7A6C7}" destId="{170D3832-855F-EE44-A5CE-F3FF533AFC02}" srcOrd="0" destOrd="0" presId="urn:microsoft.com/office/officeart/2005/8/layout/hierarchy3"/>
    <dgm:cxn modelId="{24BCCB0C-EA71-F643-A745-AA3F9B014FB9}" type="presParOf" srcId="{267A1187-CC77-B84A-8733-79A8B6B7A6C7}" destId="{C5387DDA-92D7-0E49-A6E7-1C3D2E878BEA}" srcOrd="1" destOrd="0" presId="urn:microsoft.com/office/officeart/2005/8/layout/hierarchy3"/>
    <dgm:cxn modelId="{0E955A46-2C6E-1C4E-BC6B-96E7910F5A3D}" type="presParOf" srcId="{E6FDAAD8-EB02-1C4A-92C1-D241D561B620}" destId="{25966FE7-8D04-B74E-B4E8-4C2B7074E619}" srcOrd="1" destOrd="0" presId="urn:microsoft.com/office/officeart/2005/8/layout/hierarchy3"/>
    <dgm:cxn modelId="{3D47BA72-32DE-3A47-87DA-BC72E937E3CC}" type="presParOf" srcId="{25966FE7-8D04-B74E-B4E8-4C2B7074E619}" destId="{F953872B-D016-0542-B2CE-11734A4564C7}" srcOrd="0" destOrd="0" presId="urn:microsoft.com/office/officeart/2005/8/layout/hierarchy3"/>
    <dgm:cxn modelId="{56AEA79A-E73F-7742-B5CA-04069063BC71}" type="presParOf" srcId="{25966FE7-8D04-B74E-B4E8-4C2B7074E619}" destId="{712CF6A9-4306-C942-8908-C7B25264B6AB}" srcOrd="1" destOrd="0" presId="urn:microsoft.com/office/officeart/2005/8/layout/hierarchy3"/>
    <dgm:cxn modelId="{AC8F6024-5140-C049-A23B-4BB6D4A89B62}" type="presParOf" srcId="{25966FE7-8D04-B74E-B4E8-4C2B7074E619}" destId="{0D4E8CA8-6BDF-6341-A22D-9E06B91F4DA3}" srcOrd="2" destOrd="0" presId="urn:microsoft.com/office/officeart/2005/8/layout/hierarchy3"/>
    <dgm:cxn modelId="{9592393F-99CB-7841-8321-0562E4077043}" type="presParOf" srcId="{25966FE7-8D04-B74E-B4E8-4C2B7074E619}" destId="{5639B94E-BDC4-B64E-B81C-9E526F33B060}" srcOrd="3" destOrd="0" presId="urn:microsoft.com/office/officeart/2005/8/layout/hierarchy3"/>
    <dgm:cxn modelId="{6517DF28-6B58-8747-A937-3E5A441BA22D}" type="presParOf" srcId="{25966FE7-8D04-B74E-B4E8-4C2B7074E619}" destId="{45B853F8-BA37-A64B-B247-23FEA529E4DD}" srcOrd="4" destOrd="0" presId="urn:microsoft.com/office/officeart/2005/8/layout/hierarchy3"/>
    <dgm:cxn modelId="{B985F0A1-85F2-2441-827D-19378CDF5B53}" type="presParOf" srcId="{25966FE7-8D04-B74E-B4E8-4C2B7074E619}" destId="{CAB415ED-F86B-8248-8D82-E9951DC0E0A8}"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A26F11-414C-40E5-A5A3-D7A4DAC4AD60}"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AB1AD0D0-8436-4572-A703-7ADAEAF970FC}">
      <dgm:prSet/>
      <dgm:spPr/>
      <dgm:t>
        <a:bodyPr/>
        <a:lstStyle/>
        <a:p>
          <a:r>
            <a:rPr lang="en-US"/>
            <a:t>Skills</a:t>
          </a:r>
        </a:p>
      </dgm:t>
    </dgm:pt>
    <dgm:pt modelId="{2A6B2463-CA73-4C91-9138-C17486D0AA4C}" type="parTrans" cxnId="{260A5E58-F986-4326-B58B-95FDB287FAF3}">
      <dgm:prSet/>
      <dgm:spPr/>
      <dgm:t>
        <a:bodyPr/>
        <a:lstStyle/>
        <a:p>
          <a:endParaRPr lang="en-US"/>
        </a:p>
      </dgm:t>
    </dgm:pt>
    <dgm:pt modelId="{AAA415F6-B4C3-46DC-BB1F-A2A6493C21A2}" type="sibTrans" cxnId="{260A5E58-F986-4326-B58B-95FDB287FAF3}">
      <dgm:prSet/>
      <dgm:spPr/>
      <dgm:t>
        <a:bodyPr/>
        <a:lstStyle/>
        <a:p>
          <a:endParaRPr lang="en-US"/>
        </a:p>
      </dgm:t>
    </dgm:pt>
    <dgm:pt modelId="{87D2E466-F23C-4E8E-A0B4-395E115445DE}">
      <dgm:prSet/>
      <dgm:spPr/>
      <dgm:t>
        <a:bodyPr/>
        <a:lstStyle/>
        <a:p>
          <a:r>
            <a:rPr lang="de-DE" b="0" i="0" u="none" strike="noStrike">
              <a:effectLst/>
              <a:latin typeface="Source Sans Pro" panose="020B0503030403020204" pitchFamily="34" charset="77"/>
            </a:rPr>
            <a:t>Faster time to Market</a:t>
          </a:r>
        </a:p>
        <a:p>
          <a:r>
            <a:rPr lang="en-US"/>
            <a:t>Save money on production issues</a:t>
          </a:r>
        </a:p>
      </dgm:t>
    </dgm:pt>
    <dgm:pt modelId="{6A99E11F-0C32-43D4-AE61-D24FB1582FAE}" type="parTrans" cxnId="{A20718BA-B18C-4991-8FCA-79E6219C42CF}">
      <dgm:prSet/>
      <dgm:spPr/>
      <dgm:t>
        <a:bodyPr/>
        <a:lstStyle/>
        <a:p>
          <a:endParaRPr lang="en-US"/>
        </a:p>
      </dgm:t>
    </dgm:pt>
    <dgm:pt modelId="{22E6F1CB-7185-42E4-8B4B-D9493AD302D3}" type="sibTrans" cxnId="{A20718BA-B18C-4991-8FCA-79E6219C42CF}">
      <dgm:prSet/>
      <dgm:spPr/>
      <dgm:t>
        <a:bodyPr/>
        <a:lstStyle/>
        <a:p>
          <a:endParaRPr lang="en-US"/>
        </a:p>
      </dgm:t>
    </dgm:pt>
    <dgm:pt modelId="{DF6AF639-AC07-4752-AFBD-4A9B0611E93B}">
      <dgm:prSet/>
      <dgm:spPr/>
      <dgm:t>
        <a:bodyPr/>
        <a:lstStyle/>
        <a:p>
          <a:r>
            <a:rPr lang="en-US" b="0"/>
            <a:t>Automation</a:t>
          </a:r>
        </a:p>
      </dgm:t>
    </dgm:pt>
    <dgm:pt modelId="{34BAF870-E682-4D7F-B0BC-05EAC20AA599}" type="parTrans" cxnId="{5EF3DFA7-2395-40F4-B80B-DCF94FB2B18E}">
      <dgm:prSet/>
      <dgm:spPr/>
      <dgm:t>
        <a:bodyPr/>
        <a:lstStyle/>
        <a:p>
          <a:endParaRPr lang="en-US"/>
        </a:p>
      </dgm:t>
    </dgm:pt>
    <dgm:pt modelId="{37219F85-277E-46F0-A53A-3851E9D11722}" type="sibTrans" cxnId="{5EF3DFA7-2395-40F4-B80B-DCF94FB2B18E}">
      <dgm:prSet/>
      <dgm:spPr/>
      <dgm:t>
        <a:bodyPr/>
        <a:lstStyle/>
        <a:p>
          <a:endParaRPr lang="en-US"/>
        </a:p>
      </dgm:t>
    </dgm:pt>
    <dgm:pt modelId="{956CF733-132B-4686-9127-47625981E4BD}">
      <dgm:prSet/>
      <dgm:spPr/>
      <dgm:t>
        <a:bodyPr/>
        <a:lstStyle/>
        <a:p>
          <a:r>
            <a:rPr lang="de-DE" b="0" i="0" u="none" strike="noStrike">
              <a:effectLst/>
              <a:latin typeface="Source Sans Pro" panose="020B0503030403020204" pitchFamily="34" charset="77"/>
            </a:rPr>
            <a:t>Faster time to Market</a:t>
          </a:r>
        </a:p>
        <a:p>
          <a:r>
            <a:rPr lang="de-DE" b="0" i="0" u="none" strike="noStrike">
              <a:effectLst/>
              <a:latin typeface="Source Sans Pro" panose="020B0503030403020204" pitchFamily="34" charset="77"/>
            </a:rPr>
            <a:t>Save money on production issues</a:t>
          </a:r>
          <a:endParaRPr lang="en-US"/>
        </a:p>
      </dgm:t>
    </dgm:pt>
    <dgm:pt modelId="{BE610771-12FD-4642-B81B-C797429CD3F5}" type="parTrans" cxnId="{F8C80653-BE10-472B-B678-A5F56C888B2D}">
      <dgm:prSet/>
      <dgm:spPr/>
      <dgm:t>
        <a:bodyPr/>
        <a:lstStyle/>
        <a:p>
          <a:endParaRPr lang="en-US"/>
        </a:p>
      </dgm:t>
    </dgm:pt>
    <dgm:pt modelId="{C869A107-0B29-4587-A0C3-E34F474A1B1F}" type="sibTrans" cxnId="{F8C80653-BE10-472B-B678-A5F56C888B2D}">
      <dgm:prSet/>
      <dgm:spPr/>
      <dgm:t>
        <a:bodyPr/>
        <a:lstStyle/>
        <a:p>
          <a:endParaRPr lang="en-US"/>
        </a:p>
      </dgm:t>
    </dgm:pt>
    <dgm:pt modelId="{162363DE-B01F-4FD0-987F-0B58186EB755}">
      <dgm:prSet/>
      <dgm:spPr/>
      <dgm:t>
        <a:bodyPr/>
        <a:lstStyle/>
        <a:p>
          <a:r>
            <a:rPr lang="en-US"/>
            <a:t>Static</a:t>
          </a:r>
        </a:p>
      </dgm:t>
    </dgm:pt>
    <dgm:pt modelId="{820E52A5-BEAF-4836-AD6D-AABAC42E9AB5}" type="parTrans" cxnId="{3ED3C6D0-AEA2-4767-9C39-385BD2C9A900}">
      <dgm:prSet/>
      <dgm:spPr/>
      <dgm:t>
        <a:bodyPr/>
        <a:lstStyle/>
        <a:p>
          <a:endParaRPr lang="en-US"/>
        </a:p>
      </dgm:t>
    </dgm:pt>
    <dgm:pt modelId="{3EB72060-51E6-4A81-B50E-20F1EBA625FA}" type="sibTrans" cxnId="{3ED3C6D0-AEA2-4767-9C39-385BD2C9A900}">
      <dgm:prSet/>
      <dgm:spPr/>
      <dgm:t>
        <a:bodyPr/>
        <a:lstStyle/>
        <a:p>
          <a:endParaRPr lang="en-US"/>
        </a:p>
      </dgm:t>
    </dgm:pt>
    <dgm:pt modelId="{0D68ACF7-6DC3-40A7-91DE-956D0382EBE7}">
      <dgm:prSet/>
      <dgm:spPr/>
      <dgm:t>
        <a:bodyPr/>
        <a:lstStyle/>
        <a:p>
          <a:r>
            <a:rPr lang="de-DE" b="0" i="0" u="none" strike="noStrike">
              <a:effectLst/>
              <a:latin typeface="Source Sans Pro" panose="020B0503030403020204" pitchFamily="34" charset="77"/>
            </a:rPr>
            <a:t>Faster time to Market</a:t>
          </a:r>
        </a:p>
        <a:p>
          <a:r>
            <a:rPr lang="de-DE" b="0" i="0" u="none" strike="noStrike">
              <a:effectLst/>
              <a:latin typeface="Source Sans Pro" panose="020B0503030403020204" pitchFamily="34" charset="77"/>
            </a:rPr>
            <a:t>Save money on production issues</a:t>
          </a:r>
          <a:endParaRPr lang="en-US"/>
        </a:p>
      </dgm:t>
    </dgm:pt>
    <dgm:pt modelId="{5881AD88-BC71-4208-A93F-881D19F2BC5E}" type="parTrans" cxnId="{A326091E-3721-48EB-B2AE-186764984F11}">
      <dgm:prSet/>
      <dgm:spPr/>
      <dgm:t>
        <a:bodyPr/>
        <a:lstStyle/>
        <a:p>
          <a:endParaRPr lang="en-US"/>
        </a:p>
      </dgm:t>
    </dgm:pt>
    <dgm:pt modelId="{300B5D6A-26B5-4C79-A10E-E5CD413A3DD4}" type="sibTrans" cxnId="{A326091E-3721-48EB-B2AE-186764984F11}">
      <dgm:prSet/>
      <dgm:spPr/>
      <dgm:t>
        <a:bodyPr/>
        <a:lstStyle/>
        <a:p>
          <a:endParaRPr lang="en-US"/>
        </a:p>
      </dgm:t>
    </dgm:pt>
    <dgm:pt modelId="{A0467162-F5D8-4D63-AED1-A20B3E77E055}">
      <dgm:prSet/>
      <dgm:spPr/>
      <dgm:t>
        <a:bodyPr/>
        <a:lstStyle/>
        <a:p>
          <a:r>
            <a:rPr lang="en-US"/>
            <a:t>Awareness</a:t>
          </a:r>
        </a:p>
      </dgm:t>
    </dgm:pt>
    <dgm:pt modelId="{D2BE42CE-DEA0-4457-ADB9-FF0ED5ABFF85}" type="parTrans" cxnId="{76646F8E-5DBA-4F39-B370-98FB8606F737}">
      <dgm:prSet/>
      <dgm:spPr/>
      <dgm:t>
        <a:bodyPr/>
        <a:lstStyle/>
        <a:p>
          <a:endParaRPr lang="en-US"/>
        </a:p>
      </dgm:t>
    </dgm:pt>
    <dgm:pt modelId="{44850EAB-2C01-425A-AC9F-5CF0FA1FD3F3}" type="sibTrans" cxnId="{76646F8E-5DBA-4F39-B370-98FB8606F737}">
      <dgm:prSet/>
      <dgm:spPr/>
      <dgm:t>
        <a:bodyPr/>
        <a:lstStyle/>
        <a:p>
          <a:endParaRPr lang="en-US"/>
        </a:p>
      </dgm:t>
    </dgm:pt>
    <dgm:pt modelId="{26308133-15FE-47FA-A33E-0D49AD80D811}">
      <dgm:prSet/>
      <dgm:spPr/>
      <dgm:t>
        <a:bodyPr/>
        <a:lstStyle/>
        <a:p>
          <a:r>
            <a:rPr lang="de-DE" b="0" i="0" u="none" strike="noStrike">
              <a:effectLst/>
              <a:latin typeface="Source Sans Pro" panose="020B0503030403020204" pitchFamily="34" charset="77"/>
            </a:rPr>
            <a:t>Better Customer Trust in Systems</a:t>
          </a:r>
        </a:p>
        <a:p>
          <a:r>
            <a:rPr lang="de-DE" b="0" i="0" u="none" strike="noStrike">
              <a:effectLst/>
              <a:latin typeface="Source Sans Pro" panose="020B0503030403020204" pitchFamily="34" charset="77"/>
            </a:rPr>
            <a:t>New Innovative products to sell/use</a:t>
          </a:r>
          <a:endParaRPr lang="en-US"/>
        </a:p>
      </dgm:t>
    </dgm:pt>
    <dgm:pt modelId="{DB8589E1-F000-4C36-A459-634A84E8F82D}" type="parTrans" cxnId="{22C9E716-8111-4235-950E-4024E45CEF76}">
      <dgm:prSet/>
      <dgm:spPr/>
      <dgm:t>
        <a:bodyPr/>
        <a:lstStyle/>
        <a:p>
          <a:endParaRPr lang="en-US"/>
        </a:p>
      </dgm:t>
    </dgm:pt>
    <dgm:pt modelId="{D96834F2-A130-42E3-B2A3-5ED040925AEB}" type="sibTrans" cxnId="{22C9E716-8111-4235-950E-4024E45CEF76}">
      <dgm:prSet/>
      <dgm:spPr/>
      <dgm:t>
        <a:bodyPr/>
        <a:lstStyle/>
        <a:p>
          <a:endParaRPr lang="en-US"/>
        </a:p>
      </dgm:t>
    </dgm:pt>
    <dgm:pt modelId="{389A39AD-AEB0-467F-899B-3EDE323C58A5}">
      <dgm:prSet/>
      <dgm:spPr/>
      <dgm:t>
        <a:bodyPr/>
        <a:lstStyle/>
        <a:p>
          <a:r>
            <a:rPr lang="en-US"/>
            <a:t>Risk</a:t>
          </a:r>
        </a:p>
      </dgm:t>
    </dgm:pt>
    <dgm:pt modelId="{6EFE3E3E-221E-43DF-846C-B81027C0F9C2}" type="parTrans" cxnId="{B6DDDD98-A1E4-4F7C-8B15-E4A3CF3C72E9}">
      <dgm:prSet/>
      <dgm:spPr/>
      <dgm:t>
        <a:bodyPr/>
        <a:lstStyle/>
        <a:p>
          <a:endParaRPr lang="en-US"/>
        </a:p>
      </dgm:t>
    </dgm:pt>
    <dgm:pt modelId="{224638CC-54CE-4D98-97FC-906849541420}" type="sibTrans" cxnId="{B6DDDD98-A1E4-4F7C-8B15-E4A3CF3C72E9}">
      <dgm:prSet/>
      <dgm:spPr/>
      <dgm:t>
        <a:bodyPr/>
        <a:lstStyle/>
        <a:p>
          <a:endParaRPr lang="en-US"/>
        </a:p>
      </dgm:t>
    </dgm:pt>
    <dgm:pt modelId="{7EFDB9A6-78CE-496C-8879-F4916376BA4C}">
      <dgm:prSet/>
      <dgm:spPr/>
      <dgm:t>
        <a:bodyPr/>
        <a:lstStyle/>
        <a:p>
          <a:r>
            <a:rPr lang="de-DE" b="0" i="0" u="none" strike="noStrike">
              <a:effectLst/>
              <a:latin typeface="Source Sans Pro" panose="020B0503030403020204" pitchFamily="34" charset="77"/>
            </a:rPr>
            <a:t>Save money on production issues</a:t>
          </a:r>
        </a:p>
        <a:p>
          <a:r>
            <a:rPr lang="de-DE" b="0" i="0" u="none" strike="noStrike">
              <a:effectLst/>
              <a:latin typeface="Source Sans Pro" panose="020B0503030403020204" pitchFamily="34" charset="77"/>
            </a:rPr>
            <a:t>Better Customer Trust in Systems</a:t>
          </a:r>
          <a:endParaRPr lang="en-US"/>
        </a:p>
      </dgm:t>
    </dgm:pt>
    <dgm:pt modelId="{074BCA4D-F624-425F-81A5-860936E50872}" type="parTrans" cxnId="{D0E47E56-BB9C-43B2-8533-EB430722F7E2}">
      <dgm:prSet/>
      <dgm:spPr/>
      <dgm:t>
        <a:bodyPr/>
        <a:lstStyle/>
        <a:p>
          <a:endParaRPr lang="en-US"/>
        </a:p>
      </dgm:t>
    </dgm:pt>
    <dgm:pt modelId="{226D4ED6-0983-4ADA-B5CB-7E71D918638E}" type="sibTrans" cxnId="{D0E47E56-BB9C-43B2-8533-EB430722F7E2}">
      <dgm:prSet/>
      <dgm:spPr/>
      <dgm:t>
        <a:bodyPr/>
        <a:lstStyle/>
        <a:p>
          <a:endParaRPr lang="en-US"/>
        </a:p>
      </dgm:t>
    </dgm:pt>
    <dgm:pt modelId="{1A319651-EEAB-4A97-99A4-E85A8C40AC4B}">
      <dgm:prSet/>
      <dgm:spPr/>
      <dgm:t>
        <a:bodyPr/>
        <a:lstStyle/>
        <a:p>
          <a:r>
            <a:rPr lang="en-US"/>
            <a:t>Alignment</a:t>
          </a:r>
        </a:p>
      </dgm:t>
    </dgm:pt>
    <dgm:pt modelId="{39ACEDE9-7748-40A6-9BEC-2B75624A9A24}" type="parTrans" cxnId="{93FFB572-D1B7-4A93-A941-969C35489822}">
      <dgm:prSet/>
      <dgm:spPr/>
      <dgm:t>
        <a:bodyPr/>
        <a:lstStyle/>
        <a:p>
          <a:endParaRPr lang="en-US"/>
        </a:p>
      </dgm:t>
    </dgm:pt>
    <dgm:pt modelId="{2CACDF4F-20F2-4D67-83C2-956528CE2319}" type="sibTrans" cxnId="{93FFB572-D1B7-4A93-A941-969C35489822}">
      <dgm:prSet/>
      <dgm:spPr/>
      <dgm:t>
        <a:bodyPr/>
        <a:lstStyle/>
        <a:p>
          <a:endParaRPr lang="en-US"/>
        </a:p>
      </dgm:t>
    </dgm:pt>
    <dgm:pt modelId="{1ED8924F-4D92-4430-8085-3EE98ACC1DFB}">
      <dgm:prSet/>
      <dgm:spPr/>
      <dgm:t>
        <a:bodyPr/>
        <a:lstStyle/>
        <a:p>
          <a:r>
            <a:rPr lang="de-DE" b="0" i="0" u="none" strike="noStrike">
              <a:effectLst/>
              <a:latin typeface="Source Sans Pro" panose="020B0503030403020204" pitchFamily="34" charset="77"/>
            </a:rPr>
            <a:t>New Innovative products to sell/use</a:t>
          </a:r>
        </a:p>
        <a:p>
          <a:r>
            <a:rPr lang="de-DE" b="0" i="0" u="none" strike="noStrike">
              <a:effectLst/>
              <a:latin typeface="Source Sans Pro" panose="020B0503030403020204" pitchFamily="34" charset="77"/>
            </a:rPr>
            <a:t>Faster time to Market</a:t>
          </a:r>
        </a:p>
        <a:p>
          <a:r>
            <a:rPr lang="de-DE" b="0" i="0" u="none" strike="noStrike">
              <a:effectLst/>
              <a:latin typeface="Source Sans Pro" panose="020B0503030403020204" pitchFamily="34" charset="77"/>
            </a:rPr>
            <a:t>Save money on production issues</a:t>
          </a:r>
          <a:endParaRPr lang="en-US"/>
        </a:p>
      </dgm:t>
    </dgm:pt>
    <dgm:pt modelId="{A51960E4-AD5D-493B-8321-D77219AE642F}" type="parTrans" cxnId="{DFD41857-3DDD-4759-B049-811FDEEB6935}">
      <dgm:prSet/>
      <dgm:spPr/>
      <dgm:t>
        <a:bodyPr/>
        <a:lstStyle/>
        <a:p>
          <a:endParaRPr lang="en-US"/>
        </a:p>
      </dgm:t>
    </dgm:pt>
    <dgm:pt modelId="{4613EE1C-A0EE-448A-9B45-2549AE610525}" type="sibTrans" cxnId="{DFD41857-3DDD-4759-B049-811FDEEB6935}">
      <dgm:prSet/>
      <dgm:spPr/>
      <dgm:t>
        <a:bodyPr/>
        <a:lstStyle/>
        <a:p>
          <a:endParaRPr lang="en-US"/>
        </a:p>
      </dgm:t>
    </dgm:pt>
    <dgm:pt modelId="{CBB47945-4807-4CDD-B5EC-A9ED142BE64A}">
      <dgm:prSet/>
      <dgm:spPr/>
      <dgm:t>
        <a:bodyPr/>
        <a:lstStyle/>
        <a:p>
          <a:r>
            <a:rPr lang="en-US"/>
            <a:t>Fundamentals</a:t>
          </a:r>
        </a:p>
      </dgm:t>
    </dgm:pt>
    <dgm:pt modelId="{5B06A453-471F-426C-ACCA-7F24C1CDAD03}" type="parTrans" cxnId="{C160976B-2430-4F02-91E5-11E7D98A9D5E}">
      <dgm:prSet/>
      <dgm:spPr/>
      <dgm:t>
        <a:bodyPr/>
        <a:lstStyle/>
        <a:p>
          <a:endParaRPr lang="en-US"/>
        </a:p>
      </dgm:t>
    </dgm:pt>
    <dgm:pt modelId="{5FC16CDF-185D-46D1-ADE7-53769BA5FEF8}" type="sibTrans" cxnId="{C160976B-2430-4F02-91E5-11E7D98A9D5E}">
      <dgm:prSet/>
      <dgm:spPr/>
      <dgm:t>
        <a:bodyPr/>
        <a:lstStyle/>
        <a:p>
          <a:endParaRPr lang="en-US"/>
        </a:p>
      </dgm:t>
    </dgm:pt>
    <dgm:pt modelId="{7785BAE9-047A-4EA0-A67E-5A2E9F536A81}">
      <dgm:prSet/>
      <dgm:spPr/>
      <dgm:t>
        <a:bodyPr/>
        <a:lstStyle/>
        <a:p>
          <a:r>
            <a:rPr lang="de-DE" b="0" i="0" u="none" strike="noStrike" dirty="0" err="1">
              <a:effectLst/>
              <a:latin typeface="Source Sans Pro" panose="020B0503030403020204" pitchFamily="34" charset="77"/>
            </a:rPr>
            <a:t>Faster</a:t>
          </a:r>
          <a:r>
            <a:rPr lang="de-DE" b="0" i="0" u="none" strike="noStrike" dirty="0">
              <a:effectLst/>
              <a:latin typeface="Source Sans Pro" panose="020B0503030403020204" pitchFamily="34" charset="77"/>
            </a:rPr>
            <a:t> time </a:t>
          </a:r>
          <a:r>
            <a:rPr lang="de-DE" b="0" i="0" u="none" strike="noStrike" dirty="0" err="1">
              <a:effectLst/>
              <a:latin typeface="Source Sans Pro" panose="020B0503030403020204" pitchFamily="34" charset="77"/>
            </a:rPr>
            <a:t>to</a:t>
          </a:r>
          <a:r>
            <a:rPr lang="de-DE" b="0" i="0" u="none" strike="noStrike" dirty="0">
              <a:effectLst/>
              <a:latin typeface="Source Sans Pro" panose="020B0503030403020204" pitchFamily="34" charset="77"/>
            </a:rPr>
            <a:t> Market</a:t>
          </a:r>
        </a:p>
        <a:p>
          <a:r>
            <a:rPr lang="de-DE" b="0" i="0" u="none" strike="noStrike" dirty="0">
              <a:effectLst/>
              <a:latin typeface="Source Sans Pro" panose="020B0503030403020204" pitchFamily="34" charset="77"/>
            </a:rPr>
            <a:t>Save </a:t>
          </a:r>
          <a:r>
            <a:rPr lang="de-DE" b="0" i="0" u="none" strike="noStrike" dirty="0" err="1">
              <a:effectLst/>
              <a:latin typeface="Source Sans Pro" panose="020B0503030403020204" pitchFamily="34" charset="77"/>
            </a:rPr>
            <a:t>money</a:t>
          </a:r>
          <a:r>
            <a:rPr lang="de-DE" b="0" i="0" u="none" strike="noStrike" dirty="0">
              <a:effectLst/>
              <a:latin typeface="Source Sans Pro" panose="020B0503030403020204" pitchFamily="34" charset="77"/>
            </a:rPr>
            <a:t> on </a:t>
          </a:r>
          <a:r>
            <a:rPr lang="de-DE" b="0" i="0" u="none" strike="noStrike" dirty="0" err="1">
              <a:effectLst/>
              <a:latin typeface="Source Sans Pro" panose="020B0503030403020204" pitchFamily="34" charset="77"/>
            </a:rPr>
            <a:t>production</a:t>
          </a:r>
          <a:r>
            <a:rPr lang="de-DE" b="0" i="0" u="none" strike="noStrike" dirty="0">
              <a:effectLst/>
              <a:latin typeface="Source Sans Pro" panose="020B0503030403020204" pitchFamily="34" charset="77"/>
            </a:rPr>
            <a:t> </a:t>
          </a:r>
          <a:r>
            <a:rPr lang="de-DE" b="0" i="0" u="none" strike="noStrike" dirty="0" err="1">
              <a:effectLst/>
              <a:latin typeface="Source Sans Pro" panose="020B0503030403020204" pitchFamily="34" charset="77"/>
            </a:rPr>
            <a:t>issues</a:t>
          </a:r>
          <a:endParaRPr lang="de-DE" b="0" i="0" u="none" strike="noStrike" dirty="0">
            <a:effectLst/>
            <a:latin typeface="Source Sans Pro" panose="020B0503030403020204" pitchFamily="34" charset="77"/>
          </a:endParaRPr>
        </a:p>
        <a:p>
          <a:r>
            <a:rPr lang="de-DE" b="0" i="0" u="none" strike="noStrike" dirty="0" err="1">
              <a:effectLst/>
              <a:latin typeface="Source Sans Pro" panose="020B0503030403020204" pitchFamily="34" charset="77"/>
            </a:rPr>
            <a:t>Better</a:t>
          </a:r>
          <a:r>
            <a:rPr lang="de-DE" b="0" i="0" u="none" strike="noStrike" dirty="0">
              <a:effectLst/>
              <a:latin typeface="Source Sans Pro" panose="020B0503030403020204" pitchFamily="34" charset="77"/>
            </a:rPr>
            <a:t> </a:t>
          </a:r>
          <a:r>
            <a:rPr lang="de-DE" b="0" i="0" u="none" strike="noStrike" dirty="0" err="1">
              <a:effectLst/>
              <a:latin typeface="Source Sans Pro" panose="020B0503030403020204" pitchFamily="34" charset="77"/>
            </a:rPr>
            <a:t>Recruitment</a:t>
          </a:r>
          <a:r>
            <a:rPr lang="de-DE" b="0" i="0" u="none" strike="noStrike" dirty="0">
              <a:effectLst/>
              <a:latin typeface="Source Sans Pro" panose="020B0503030403020204" pitchFamily="34" charset="77"/>
            </a:rPr>
            <a:t> </a:t>
          </a:r>
          <a:r>
            <a:rPr lang="de-DE" b="0" i="0" u="none" strike="noStrike" dirty="0" err="1">
              <a:effectLst/>
              <a:latin typeface="Source Sans Pro" panose="020B0503030403020204" pitchFamily="34" charset="77"/>
            </a:rPr>
            <a:t>Results</a:t>
          </a:r>
          <a:endParaRPr lang="en-US" dirty="0"/>
        </a:p>
      </dgm:t>
    </dgm:pt>
    <dgm:pt modelId="{0799F507-0288-480D-96FE-62EF42465318}" type="parTrans" cxnId="{B4E227C9-A549-4FA6-9A69-BC340CACBE74}">
      <dgm:prSet/>
      <dgm:spPr/>
      <dgm:t>
        <a:bodyPr/>
        <a:lstStyle/>
        <a:p>
          <a:endParaRPr lang="en-US"/>
        </a:p>
      </dgm:t>
    </dgm:pt>
    <dgm:pt modelId="{CA42A1B1-C2EB-4178-863D-7D8BBCB45990}" type="sibTrans" cxnId="{B4E227C9-A549-4FA6-9A69-BC340CACBE74}">
      <dgm:prSet/>
      <dgm:spPr/>
      <dgm:t>
        <a:bodyPr/>
        <a:lstStyle/>
        <a:p>
          <a:endParaRPr lang="en-US"/>
        </a:p>
      </dgm:t>
    </dgm:pt>
    <dgm:pt modelId="{01C9BC26-86E7-7040-A7AD-BB2B8AE71FF8}" type="pres">
      <dgm:prSet presAssocID="{7AA26F11-414C-40E5-A5A3-D7A4DAC4AD60}" presName="diagram" presStyleCnt="0">
        <dgm:presLayoutVars>
          <dgm:dir/>
          <dgm:resizeHandles val="exact"/>
        </dgm:presLayoutVars>
      </dgm:prSet>
      <dgm:spPr/>
    </dgm:pt>
    <dgm:pt modelId="{48D98B43-FB38-F94C-AF5A-8EB7D18C8C12}" type="pres">
      <dgm:prSet presAssocID="{AB1AD0D0-8436-4572-A703-7ADAEAF970FC}" presName="node" presStyleLbl="node1" presStyleIdx="0" presStyleCnt="7">
        <dgm:presLayoutVars>
          <dgm:bulletEnabled val="1"/>
        </dgm:presLayoutVars>
      </dgm:prSet>
      <dgm:spPr/>
    </dgm:pt>
    <dgm:pt modelId="{0B193862-F062-6649-AA68-7A01CEB56871}" type="pres">
      <dgm:prSet presAssocID="{AAA415F6-B4C3-46DC-BB1F-A2A6493C21A2}" presName="sibTrans" presStyleCnt="0"/>
      <dgm:spPr/>
    </dgm:pt>
    <dgm:pt modelId="{45570916-6BA0-1A4F-A844-4B334F4C5E6F}" type="pres">
      <dgm:prSet presAssocID="{DF6AF639-AC07-4752-AFBD-4A9B0611E93B}" presName="node" presStyleLbl="node1" presStyleIdx="1" presStyleCnt="7">
        <dgm:presLayoutVars>
          <dgm:bulletEnabled val="1"/>
        </dgm:presLayoutVars>
      </dgm:prSet>
      <dgm:spPr/>
    </dgm:pt>
    <dgm:pt modelId="{839A9B06-E97F-5244-BB1E-4437CEB334DD}" type="pres">
      <dgm:prSet presAssocID="{37219F85-277E-46F0-A53A-3851E9D11722}" presName="sibTrans" presStyleCnt="0"/>
      <dgm:spPr/>
    </dgm:pt>
    <dgm:pt modelId="{967A7F94-B5C3-B545-A2C3-6E66E644BD28}" type="pres">
      <dgm:prSet presAssocID="{162363DE-B01F-4FD0-987F-0B58186EB755}" presName="node" presStyleLbl="node1" presStyleIdx="2" presStyleCnt="7">
        <dgm:presLayoutVars>
          <dgm:bulletEnabled val="1"/>
        </dgm:presLayoutVars>
      </dgm:prSet>
      <dgm:spPr/>
    </dgm:pt>
    <dgm:pt modelId="{B30AAEC3-FC48-914D-82DB-85291D57D63B}" type="pres">
      <dgm:prSet presAssocID="{3EB72060-51E6-4A81-B50E-20F1EBA625FA}" presName="sibTrans" presStyleCnt="0"/>
      <dgm:spPr/>
    </dgm:pt>
    <dgm:pt modelId="{44990F0F-CDE1-D14D-8DA2-DEF4CEE938E4}" type="pres">
      <dgm:prSet presAssocID="{A0467162-F5D8-4D63-AED1-A20B3E77E055}" presName="node" presStyleLbl="node1" presStyleIdx="3" presStyleCnt="7">
        <dgm:presLayoutVars>
          <dgm:bulletEnabled val="1"/>
        </dgm:presLayoutVars>
      </dgm:prSet>
      <dgm:spPr/>
    </dgm:pt>
    <dgm:pt modelId="{3ABAE299-5986-6546-A273-58ADD88C9B54}" type="pres">
      <dgm:prSet presAssocID="{44850EAB-2C01-425A-AC9F-5CF0FA1FD3F3}" presName="sibTrans" presStyleCnt="0"/>
      <dgm:spPr/>
    </dgm:pt>
    <dgm:pt modelId="{AAFAF702-D68E-3341-B6D6-A262B11A8460}" type="pres">
      <dgm:prSet presAssocID="{389A39AD-AEB0-467F-899B-3EDE323C58A5}" presName="node" presStyleLbl="node1" presStyleIdx="4" presStyleCnt="7">
        <dgm:presLayoutVars>
          <dgm:bulletEnabled val="1"/>
        </dgm:presLayoutVars>
      </dgm:prSet>
      <dgm:spPr/>
    </dgm:pt>
    <dgm:pt modelId="{A98B34D6-1A41-E242-9DA1-74874A478391}" type="pres">
      <dgm:prSet presAssocID="{224638CC-54CE-4D98-97FC-906849541420}" presName="sibTrans" presStyleCnt="0"/>
      <dgm:spPr/>
    </dgm:pt>
    <dgm:pt modelId="{B8DC5A8E-C7FC-FB41-BCFE-20E92CEA70CC}" type="pres">
      <dgm:prSet presAssocID="{1A319651-EEAB-4A97-99A4-E85A8C40AC4B}" presName="node" presStyleLbl="node1" presStyleIdx="5" presStyleCnt="7">
        <dgm:presLayoutVars>
          <dgm:bulletEnabled val="1"/>
        </dgm:presLayoutVars>
      </dgm:prSet>
      <dgm:spPr/>
    </dgm:pt>
    <dgm:pt modelId="{E55272E1-9568-7049-B5C9-0CD129920A3C}" type="pres">
      <dgm:prSet presAssocID="{2CACDF4F-20F2-4D67-83C2-956528CE2319}" presName="sibTrans" presStyleCnt="0"/>
      <dgm:spPr/>
    </dgm:pt>
    <dgm:pt modelId="{71321280-0C50-DF47-A95C-85FF01DF1DFD}" type="pres">
      <dgm:prSet presAssocID="{CBB47945-4807-4CDD-B5EC-A9ED142BE64A}" presName="node" presStyleLbl="node1" presStyleIdx="6" presStyleCnt="7">
        <dgm:presLayoutVars>
          <dgm:bulletEnabled val="1"/>
        </dgm:presLayoutVars>
      </dgm:prSet>
      <dgm:spPr/>
    </dgm:pt>
  </dgm:ptLst>
  <dgm:cxnLst>
    <dgm:cxn modelId="{E6F15E08-A476-C64E-B935-FB5FBC6BF0F9}" type="presOf" srcId="{7785BAE9-047A-4EA0-A67E-5A2E9F536A81}" destId="{71321280-0C50-DF47-A95C-85FF01DF1DFD}" srcOrd="0" destOrd="1" presId="urn:microsoft.com/office/officeart/2005/8/layout/default"/>
    <dgm:cxn modelId="{22C9E716-8111-4235-950E-4024E45CEF76}" srcId="{A0467162-F5D8-4D63-AED1-A20B3E77E055}" destId="{26308133-15FE-47FA-A33E-0D49AD80D811}" srcOrd="0" destOrd="0" parTransId="{DB8589E1-F000-4C36-A459-634A84E8F82D}" sibTransId="{D96834F2-A130-42E3-B2A3-5ED040925AEB}"/>
    <dgm:cxn modelId="{A326091E-3721-48EB-B2AE-186764984F11}" srcId="{162363DE-B01F-4FD0-987F-0B58186EB755}" destId="{0D68ACF7-6DC3-40A7-91DE-956D0382EBE7}" srcOrd="0" destOrd="0" parTransId="{5881AD88-BC71-4208-A93F-881D19F2BC5E}" sibTransId="{300B5D6A-26B5-4C79-A10E-E5CD413A3DD4}"/>
    <dgm:cxn modelId="{32717B21-0013-DF45-AD3C-5CB6510B62FF}" type="presOf" srcId="{26308133-15FE-47FA-A33E-0D49AD80D811}" destId="{44990F0F-CDE1-D14D-8DA2-DEF4CEE938E4}" srcOrd="0" destOrd="1" presId="urn:microsoft.com/office/officeart/2005/8/layout/default"/>
    <dgm:cxn modelId="{DA5A9825-03E6-4147-B7A3-E119EA0509A7}" type="presOf" srcId="{162363DE-B01F-4FD0-987F-0B58186EB755}" destId="{967A7F94-B5C3-B545-A2C3-6E66E644BD28}" srcOrd="0" destOrd="0" presId="urn:microsoft.com/office/officeart/2005/8/layout/default"/>
    <dgm:cxn modelId="{F20D8739-7E53-734E-8739-A0EC39D22CF7}" type="presOf" srcId="{7AA26F11-414C-40E5-A5A3-D7A4DAC4AD60}" destId="{01C9BC26-86E7-7040-A7AD-BB2B8AE71FF8}" srcOrd="0" destOrd="0" presId="urn:microsoft.com/office/officeart/2005/8/layout/default"/>
    <dgm:cxn modelId="{F4A08C3A-10C1-7D45-AF8E-9CF143EF4C6F}" type="presOf" srcId="{956CF733-132B-4686-9127-47625981E4BD}" destId="{45570916-6BA0-1A4F-A844-4B334F4C5E6F}" srcOrd="0" destOrd="1" presId="urn:microsoft.com/office/officeart/2005/8/layout/default"/>
    <dgm:cxn modelId="{BE7D6B4B-514E-F84A-B406-6F9941717337}" type="presOf" srcId="{1ED8924F-4D92-4430-8085-3EE98ACC1DFB}" destId="{B8DC5A8E-C7FC-FB41-BCFE-20E92CEA70CC}" srcOrd="0" destOrd="1" presId="urn:microsoft.com/office/officeart/2005/8/layout/default"/>
    <dgm:cxn modelId="{F8C80653-BE10-472B-B678-A5F56C888B2D}" srcId="{DF6AF639-AC07-4752-AFBD-4A9B0611E93B}" destId="{956CF733-132B-4686-9127-47625981E4BD}" srcOrd="0" destOrd="0" parTransId="{BE610771-12FD-4642-B81B-C797429CD3F5}" sibTransId="{C869A107-0B29-4587-A0C3-E34F474A1B1F}"/>
    <dgm:cxn modelId="{D0E47E56-BB9C-43B2-8533-EB430722F7E2}" srcId="{389A39AD-AEB0-467F-899B-3EDE323C58A5}" destId="{7EFDB9A6-78CE-496C-8879-F4916376BA4C}" srcOrd="0" destOrd="0" parTransId="{074BCA4D-F624-425F-81A5-860936E50872}" sibTransId="{226D4ED6-0983-4ADA-B5CB-7E71D918638E}"/>
    <dgm:cxn modelId="{DFD41857-3DDD-4759-B049-811FDEEB6935}" srcId="{1A319651-EEAB-4A97-99A4-E85A8C40AC4B}" destId="{1ED8924F-4D92-4430-8085-3EE98ACC1DFB}" srcOrd="0" destOrd="0" parTransId="{A51960E4-AD5D-493B-8321-D77219AE642F}" sibTransId="{4613EE1C-A0EE-448A-9B45-2549AE610525}"/>
    <dgm:cxn modelId="{260A5E58-F986-4326-B58B-95FDB287FAF3}" srcId="{7AA26F11-414C-40E5-A5A3-D7A4DAC4AD60}" destId="{AB1AD0D0-8436-4572-A703-7ADAEAF970FC}" srcOrd="0" destOrd="0" parTransId="{2A6B2463-CA73-4C91-9138-C17486D0AA4C}" sibTransId="{AAA415F6-B4C3-46DC-BB1F-A2A6493C21A2}"/>
    <dgm:cxn modelId="{C160976B-2430-4F02-91E5-11E7D98A9D5E}" srcId="{7AA26F11-414C-40E5-A5A3-D7A4DAC4AD60}" destId="{CBB47945-4807-4CDD-B5EC-A9ED142BE64A}" srcOrd="6" destOrd="0" parTransId="{5B06A453-471F-426C-ACCA-7F24C1CDAD03}" sibTransId="{5FC16CDF-185D-46D1-ADE7-53769BA5FEF8}"/>
    <dgm:cxn modelId="{93FFB572-D1B7-4A93-A941-969C35489822}" srcId="{7AA26F11-414C-40E5-A5A3-D7A4DAC4AD60}" destId="{1A319651-EEAB-4A97-99A4-E85A8C40AC4B}" srcOrd="5" destOrd="0" parTransId="{39ACEDE9-7748-40A6-9BEC-2B75624A9A24}" sibTransId="{2CACDF4F-20F2-4D67-83C2-956528CE2319}"/>
    <dgm:cxn modelId="{D3238C7B-9A01-2B44-A808-66F35E1F8986}" type="presOf" srcId="{1A319651-EEAB-4A97-99A4-E85A8C40AC4B}" destId="{B8DC5A8E-C7FC-FB41-BCFE-20E92CEA70CC}" srcOrd="0" destOrd="0" presId="urn:microsoft.com/office/officeart/2005/8/layout/default"/>
    <dgm:cxn modelId="{A214EF88-18B8-0847-B1AD-49B498DF8958}" type="presOf" srcId="{AB1AD0D0-8436-4572-A703-7ADAEAF970FC}" destId="{48D98B43-FB38-F94C-AF5A-8EB7D18C8C12}" srcOrd="0" destOrd="0" presId="urn:microsoft.com/office/officeart/2005/8/layout/default"/>
    <dgm:cxn modelId="{76646F8E-5DBA-4F39-B370-98FB8606F737}" srcId="{7AA26F11-414C-40E5-A5A3-D7A4DAC4AD60}" destId="{A0467162-F5D8-4D63-AED1-A20B3E77E055}" srcOrd="3" destOrd="0" parTransId="{D2BE42CE-DEA0-4457-ADB9-FF0ED5ABFF85}" sibTransId="{44850EAB-2C01-425A-AC9F-5CF0FA1FD3F3}"/>
    <dgm:cxn modelId="{2EB93C90-1307-774A-9685-32B33D612BEA}" type="presOf" srcId="{A0467162-F5D8-4D63-AED1-A20B3E77E055}" destId="{44990F0F-CDE1-D14D-8DA2-DEF4CEE938E4}" srcOrd="0" destOrd="0" presId="urn:microsoft.com/office/officeart/2005/8/layout/default"/>
    <dgm:cxn modelId="{B6DDDD98-A1E4-4F7C-8B15-E4A3CF3C72E9}" srcId="{7AA26F11-414C-40E5-A5A3-D7A4DAC4AD60}" destId="{389A39AD-AEB0-467F-899B-3EDE323C58A5}" srcOrd="4" destOrd="0" parTransId="{6EFE3E3E-221E-43DF-846C-B81027C0F9C2}" sibTransId="{224638CC-54CE-4D98-97FC-906849541420}"/>
    <dgm:cxn modelId="{2542E9A2-7287-7F41-9D28-3B0FD6B7EDD8}" type="presOf" srcId="{0D68ACF7-6DC3-40A7-91DE-956D0382EBE7}" destId="{967A7F94-B5C3-B545-A2C3-6E66E644BD28}" srcOrd="0" destOrd="1" presId="urn:microsoft.com/office/officeart/2005/8/layout/default"/>
    <dgm:cxn modelId="{5EF3DFA7-2395-40F4-B80B-DCF94FB2B18E}" srcId="{7AA26F11-414C-40E5-A5A3-D7A4DAC4AD60}" destId="{DF6AF639-AC07-4752-AFBD-4A9B0611E93B}" srcOrd="1" destOrd="0" parTransId="{34BAF870-E682-4D7F-B0BC-05EAC20AA599}" sibTransId="{37219F85-277E-46F0-A53A-3851E9D11722}"/>
    <dgm:cxn modelId="{3FC0A5B2-E1C1-BE42-A7E9-3A5A2E810DFB}" type="presOf" srcId="{87D2E466-F23C-4E8E-A0B4-395E115445DE}" destId="{48D98B43-FB38-F94C-AF5A-8EB7D18C8C12}" srcOrd="0" destOrd="1" presId="urn:microsoft.com/office/officeart/2005/8/layout/default"/>
    <dgm:cxn modelId="{851007B8-4DDB-B144-8320-4213A6DF3D30}" type="presOf" srcId="{389A39AD-AEB0-467F-899B-3EDE323C58A5}" destId="{AAFAF702-D68E-3341-B6D6-A262B11A8460}" srcOrd="0" destOrd="0" presId="urn:microsoft.com/office/officeart/2005/8/layout/default"/>
    <dgm:cxn modelId="{A20718BA-B18C-4991-8FCA-79E6219C42CF}" srcId="{AB1AD0D0-8436-4572-A703-7ADAEAF970FC}" destId="{87D2E466-F23C-4E8E-A0B4-395E115445DE}" srcOrd="0" destOrd="0" parTransId="{6A99E11F-0C32-43D4-AE61-D24FB1582FAE}" sibTransId="{22E6F1CB-7185-42E4-8B4B-D9493AD302D3}"/>
    <dgm:cxn modelId="{BD197ABE-C648-DE40-98E4-02EDC94AD3A4}" type="presOf" srcId="{7EFDB9A6-78CE-496C-8879-F4916376BA4C}" destId="{AAFAF702-D68E-3341-B6D6-A262B11A8460}" srcOrd="0" destOrd="1" presId="urn:microsoft.com/office/officeart/2005/8/layout/default"/>
    <dgm:cxn modelId="{B4E227C9-A549-4FA6-9A69-BC340CACBE74}" srcId="{CBB47945-4807-4CDD-B5EC-A9ED142BE64A}" destId="{7785BAE9-047A-4EA0-A67E-5A2E9F536A81}" srcOrd="0" destOrd="0" parTransId="{0799F507-0288-480D-96FE-62EF42465318}" sibTransId="{CA42A1B1-C2EB-4178-863D-7D8BBCB45990}"/>
    <dgm:cxn modelId="{9603CFCE-708B-5748-8570-210D5362845D}" type="presOf" srcId="{DF6AF639-AC07-4752-AFBD-4A9B0611E93B}" destId="{45570916-6BA0-1A4F-A844-4B334F4C5E6F}" srcOrd="0" destOrd="0" presId="urn:microsoft.com/office/officeart/2005/8/layout/default"/>
    <dgm:cxn modelId="{3ED3C6D0-AEA2-4767-9C39-385BD2C9A900}" srcId="{7AA26F11-414C-40E5-A5A3-D7A4DAC4AD60}" destId="{162363DE-B01F-4FD0-987F-0B58186EB755}" srcOrd="2" destOrd="0" parTransId="{820E52A5-BEAF-4836-AD6D-AABAC42E9AB5}" sibTransId="{3EB72060-51E6-4A81-B50E-20F1EBA625FA}"/>
    <dgm:cxn modelId="{02C640E9-D293-9A4D-B484-A9808D22DE41}" type="presOf" srcId="{CBB47945-4807-4CDD-B5EC-A9ED142BE64A}" destId="{71321280-0C50-DF47-A95C-85FF01DF1DFD}" srcOrd="0" destOrd="0" presId="urn:microsoft.com/office/officeart/2005/8/layout/default"/>
    <dgm:cxn modelId="{D7D1BCFF-8CCA-4D4F-B3AF-06C303F36452}" type="presParOf" srcId="{01C9BC26-86E7-7040-A7AD-BB2B8AE71FF8}" destId="{48D98B43-FB38-F94C-AF5A-8EB7D18C8C12}" srcOrd="0" destOrd="0" presId="urn:microsoft.com/office/officeart/2005/8/layout/default"/>
    <dgm:cxn modelId="{DD5C488B-D5A7-CB4D-B337-1C383C5927FA}" type="presParOf" srcId="{01C9BC26-86E7-7040-A7AD-BB2B8AE71FF8}" destId="{0B193862-F062-6649-AA68-7A01CEB56871}" srcOrd="1" destOrd="0" presId="urn:microsoft.com/office/officeart/2005/8/layout/default"/>
    <dgm:cxn modelId="{47189C28-8E4A-DF4B-A3D4-847F0BA54AE7}" type="presParOf" srcId="{01C9BC26-86E7-7040-A7AD-BB2B8AE71FF8}" destId="{45570916-6BA0-1A4F-A844-4B334F4C5E6F}" srcOrd="2" destOrd="0" presId="urn:microsoft.com/office/officeart/2005/8/layout/default"/>
    <dgm:cxn modelId="{1DE395DA-6D02-E643-9236-95764A3228ED}" type="presParOf" srcId="{01C9BC26-86E7-7040-A7AD-BB2B8AE71FF8}" destId="{839A9B06-E97F-5244-BB1E-4437CEB334DD}" srcOrd="3" destOrd="0" presId="urn:microsoft.com/office/officeart/2005/8/layout/default"/>
    <dgm:cxn modelId="{A578E6B9-D7D6-724E-9932-455092E4893E}" type="presParOf" srcId="{01C9BC26-86E7-7040-A7AD-BB2B8AE71FF8}" destId="{967A7F94-B5C3-B545-A2C3-6E66E644BD28}" srcOrd="4" destOrd="0" presId="urn:microsoft.com/office/officeart/2005/8/layout/default"/>
    <dgm:cxn modelId="{CA9CA642-C4E1-C740-BCBF-CC7E8C1061E7}" type="presParOf" srcId="{01C9BC26-86E7-7040-A7AD-BB2B8AE71FF8}" destId="{B30AAEC3-FC48-914D-82DB-85291D57D63B}" srcOrd="5" destOrd="0" presId="urn:microsoft.com/office/officeart/2005/8/layout/default"/>
    <dgm:cxn modelId="{481BC177-2B88-534D-9DFB-6E7AEEFD4463}" type="presParOf" srcId="{01C9BC26-86E7-7040-A7AD-BB2B8AE71FF8}" destId="{44990F0F-CDE1-D14D-8DA2-DEF4CEE938E4}" srcOrd="6" destOrd="0" presId="urn:microsoft.com/office/officeart/2005/8/layout/default"/>
    <dgm:cxn modelId="{4CB9619E-6CC3-134D-AEBF-B99315AEC05F}" type="presParOf" srcId="{01C9BC26-86E7-7040-A7AD-BB2B8AE71FF8}" destId="{3ABAE299-5986-6546-A273-58ADD88C9B54}" srcOrd="7" destOrd="0" presId="urn:microsoft.com/office/officeart/2005/8/layout/default"/>
    <dgm:cxn modelId="{352CAA08-6686-FF44-B2FD-AC2481DCD835}" type="presParOf" srcId="{01C9BC26-86E7-7040-A7AD-BB2B8AE71FF8}" destId="{AAFAF702-D68E-3341-B6D6-A262B11A8460}" srcOrd="8" destOrd="0" presId="urn:microsoft.com/office/officeart/2005/8/layout/default"/>
    <dgm:cxn modelId="{04C7C50E-60A4-8E47-97D4-3DF54259B00D}" type="presParOf" srcId="{01C9BC26-86E7-7040-A7AD-BB2B8AE71FF8}" destId="{A98B34D6-1A41-E242-9DA1-74874A478391}" srcOrd="9" destOrd="0" presId="urn:microsoft.com/office/officeart/2005/8/layout/default"/>
    <dgm:cxn modelId="{2B5DBB6E-9E66-334F-9BBB-46BB836BC9BB}" type="presParOf" srcId="{01C9BC26-86E7-7040-A7AD-BB2B8AE71FF8}" destId="{B8DC5A8E-C7FC-FB41-BCFE-20E92CEA70CC}" srcOrd="10" destOrd="0" presId="urn:microsoft.com/office/officeart/2005/8/layout/default"/>
    <dgm:cxn modelId="{D9351FFE-D80D-2144-BF3E-B5457C125568}" type="presParOf" srcId="{01C9BC26-86E7-7040-A7AD-BB2B8AE71FF8}" destId="{E55272E1-9568-7049-B5C9-0CD129920A3C}" srcOrd="11" destOrd="0" presId="urn:microsoft.com/office/officeart/2005/8/layout/default"/>
    <dgm:cxn modelId="{A58C6A66-713C-CE42-80B8-73F738C50B47}" type="presParOf" srcId="{01C9BC26-86E7-7040-A7AD-BB2B8AE71FF8}" destId="{71321280-0C50-DF47-A95C-85FF01DF1DFD}"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2B2B80-1E2C-4111-BF9D-360CA539125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A83AC5E-85C5-4790-BD6F-73AEFC678704}">
      <dgm:prSet/>
      <dgm:spPr/>
      <dgm:t>
        <a:bodyPr/>
        <a:lstStyle/>
        <a:p>
          <a:r>
            <a:rPr lang="en-US"/>
            <a:t>Coaching essential skills for testing</a:t>
          </a:r>
        </a:p>
      </dgm:t>
    </dgm:pt>
    <dgm:pt modelId="{1C2E8FF7-134F-4C30-808B-575E125AD381}" type="parTrans" cxnId="{72D9AEB0-131B-452B-B9A1-9EFEE0555300}">
      <dgm:prSet/>
      <dgm:spPr/>
      <dgm:t>
        <a:bodyPr/>
        <a:lstStyle/>
        <a:p>
          <a:endParaRPr lang="en-US"/>
        </a:p>
      </dgm:t>
    </dgm:pt>
    <dgm:pt modelId="{4B3A71DC-6C57-4E4B-9029-342419CB5C94}" type="sibTrans" cxnId="{72D9AEB0-131B-452B-B9A1-9EFEE0555300}">
      <dgm:prSet/>
      <dgm:spPr/>
      <dgm:t>
        <a:bodyPr/>
        <a:lstStyle/>
        <a:p>
          <a:endParaRPr lang="en-US"/>
        </a:p>
      </dgm:t>
    </dgm:pt>
    <dgm:pt modelId="{46B9799A-FD2F-4EC7-8146-137E13C0B7CD}">
      <dgm:prSet/>
      <dgm:spPr/>
      <dgm:t>
        <a:bodyPr/>
        <a:lstStyle/>
        <a:p>
          <a:r>
            <a:rPr lang="en-US"/>
            <a:t>Designing frameworks for testing and automation</a:t>
          </a:r>
        </a:p>
      </dgm:t>
    </dgm:pt>
    <dgm:pt modelId="{B4BE6A0E-A58F-4A20-BE87-FB1E9262723C}" type="parTrans" cxnId="{8F3DB421-5BC1-456C-81F0-E7D0964F7FD7}">
      <dgm:prSet/>
      <dgm:spPr/>
      <dgm:t>
        <a:bodyPr/>
        <a:lstStyle/>
        <a:p>
          <a:endParaRPr lang="en-US"/>
        </a:p>
      </dgm:t>
    </dgm:pt>
    <dgm:pt modelId="{09877BC2-0AF7-40F6-8245-C436BFF8C794}" type="sibTrans" cxnId="{8F3DB421-5BC1-456C-81F0-E7D0964F7FD7}">
      <dgm:prSet/>
      <dgm:spPr/>
      <dgm:t>
        <a:bodyPr/>
        <a:lstStyle/>
        <a:p>
          <a:endParaRPr lang="en-US"/>
        </a:p>
      </dgm:t>
    </dgm:pt>
    <dgm:pt modelId="{BA73AB57-3A79-464C-96DB-3E1717F21FBF}">
      <dgm:prSet/>
      <dgm:spPr/>
      <dgm:t>
        <a:bodyPr/>
        <a:lstStyle/>
        <a:p>
          <a:r>
            <a:rPr lang="en-US"/>
            <a:t>Expanding the scope of testing</a:t>
          </a:r>
        </a:p>
      </dgm:t>
    </dgm:pt>
    <dgm:pt modelId="{8C8A39EF-346B-47D9-ACA2-D569F5F17245}" type="parTrans" cxnId="{65F60EE3-FFB9-49C8-AE71-96AD47B3D715}">
      <dgm:prSet/>
      <dgm:spPr/>
      <dgm:t>
        <a:bodyPr/>
        <a:lstStyle/>
        <a:p>
          <a:endParaRPr lang="en-US"/>
        </a:p>
      </dgm:t>
    </dgm:pt>
    <dgm:pt modelId="{94E0A428-9DE5-411A-B690-BC197765910E}" type="sibTrans" cxnId="{65F60EE3-FFB9-49C8-AE71-96AD47B3D715}">
      <dgm:prSet/>
      <dgm:spPr/>
      <dgm:t>
        <a:bodyPr/>
        <a:lstStyle/>
        <a:p>
          <a:endParaRPr lang="en-US"/>
        </a:p>
      </dgm:t>
    </dgm:pt>
    <dgm:pt modelId="{D67DC716-D01C-4B33-9B10-AC2ADA111430}">
      <dgm:prSet/>
      <dgm:spPr/>
      <dgm:t>
        <a:bodyPr/>
        <a:lstStyle/>
        <a:p>
          <a:r>
            <a:rPr lang="en-US"/>
            <a:t>Supporting and inducing knowledge sharing on all levels</a:t>
          </a:r>
        </a:p>
      </dgm:t>
    </dgm:pt>
    <dgm:pt modelId="{ECD833FB-D0EB-4B7B-9927-0FEDE70C1BBA}" type="parTrans" cxnId="{649B49DF-BD1A-4131-B2C2-EC8B18E9EDE0}">
      <dgm:prSet/>
      <dgm:spPr/>
      <dgm:t>
        <a:bodyPr/>
        <a:lstStyle/>
        <a:p>
          <a:endParaRPr lang="en-US"/>
        </a:p>
      </dgm:t>
    </dgm:pt>
    <dgm:pt modelId="{B3DB54A9-A278-4AD1-9607-4CEFAE123B99}" type="sibTrans" cxnId="{649B49DF-BD1A-4131-B2C2-EC8B18E9EDE0}">
      <dgm:prSet/>
      <dgm:spPr/>
      <dgm:t>
        <a:bodyPr/>
        <a:lstStyle/>
        <a:p>
          <a:endParaRPr lang="en-US"/>
        </a:p>
      </dgm:t>
    </dgm:pt>
    <dgm:pt modelId="{844340B9-E837-44D2-8018-B1E9D4D35B11}">
      <dgm:prSet/>
      <dgm:spPr/>
      <dgm:t>
        <a:bodyPr/>
        <a:lstStyle/>
        <a:p>
          <a:r>
            <a:rPr lang="en-US"/>
            <a:t>Increasing awareness of risk and risk management</a:t>
          </a:r>
        </a:p>
      </dgm:t>
    </dgm:pt>
    <dgm:pt modelId="{DFAF9955-3D9B-4AE8-9BF5-3E58A28E31FC}" type="parTrans" cxnId="{75181EC0-5F80-494B-9376-D67F5F03794C}">
      <dgm:prSet/>
      <dgm:spPr/>
      <dgm:t>
        <a:bodyPr/>
        <a:lstStyle/>
        <a:p>
          <a:endParaRPr lang="en-US"/>
        </a:p>
      </dgm:t>
    </dgm:pt>
    <dgm:pt modelId="{DF6D5256-B89E-4C44-B518-7D2B904A6EBE}" type="sibTrans" cxnId="{75181EC0-5F80-494B-9376-D67F5F03794C}">
      <dgm:prSet/>
      <dgm:spPr/>
      <dgm:t>
        <a:bodyPr/>
        <a:lstStyle/>
        <a:p>
          <a:endParaRPr lang="en-US"/>
        </a:p>
      </dgm:t>
    </dgm:pt>
    <dgm:pt modelId="{4289DEAB-0862-455C-8E6C-B2CCC653C7AE}">
      <dgm:prSet/>
      <dgm:spPr/>
      <dgm:t>
        <a:bodyPr/>
        <a:lstStyle/>
        <a:p>
          <a:r>
            <a:rPr lang="en-US"/>
            <a:t>Aligning teams for reliable results and criteria</a:t>
          </a:r>
        </a:p>
      </dgm:t>
    </dgm:pt>
    <dgm:pt modelId="{1C09B2D7-48D2-49A7-BA69-9406BD87900F}" type="parTrans" cxnId="{D32910E5-6514-439A-B86D-6480A19B3CAE}">
      <dgm:prSet/>
      <dgm:spPr/>
      <dgm:t>
        <a:bodyPr/>
        <a:lstStyle/>
        <a:p>
          <a:endParaRPr lang="en-US"/>
        </a:p>
      </dgm:t>
    </dgm:pt>
    <dgm:pt modelId="{E56A7D51-E82F-4264-AFCC-A20B689D24E9}" type="sibTrans" cxnId="{D32910E5-6514-439A-B86D-6480A19B3CAE}">
      <dgm:prSet/>
      <dgm:spPr/>
      <dgm:t>
        <a:bodyPr/>
        <a:lstStyle/>
        <a:p>
          <a:endParaRPr lang="en-US"/>
        </a:p>
      </dgm:t>
    </dgm:pt>
    <dgm:pt modelId="{250795AE-D9B5-465F-90A6-C7AE0A2C9C9B}">
      <dgm:prSet/>
      <dgm:spPr/>
      <dgm:t>
        <a:bodyPr/>
        <a:lstStyle/>
        <a:p>
          <a:r>
            <a:rPr lang="en-US"/>
            <a:t>And finally: </a:t>
          </a:r>
        </a:p>
        <a:p>
          <a:r>
            <a:rPr lang="en-US"/>
            <a:t>Pathfinders improve testing by co-creating, supporting and maintaining the foundations of testing! </a:t>
          </a:r>
        </a:p>
      </dgm:t>
    </dgm:pt>
    <dgm:pt modelId="{A56BB3D0-25DF-4F39-AA83-89940E1D8715}" type="parTrans" cxnId="{C7F911FA-6D24-458A-904D-38CC266D4CFE}">
      <dgm:prSet/>
      <dgm:spPr/>
      <dgm:t>
        <a:bodyPr/>
        <a:lstStyle/>
        <a:p>
          <a:endParaRPr lang="en-US"/>
        </a:p>
      </dgm:t>
    </dgm:pt>
    <dgm:pt modelId="{B502DA4C-6DBC-43F7-928D-D164157B74EA}" type="sibTrans" cxnId="{C7F911FA-6D24-458A-904D-38CC266D4CFE}">
      <dgm:prSet/>
      <dgm:spPr/>
      <dgm:t>
        <a:bodyPr/>
        <a:lstStyle/>
        <a:p>
          <a:endParaRPr lang="en-US"/>
        </a:p>
      </dgm:t>
    </dgm:pt>
    <dgm:pt modelId="{5989A8AC-AA4C-DA4E-A520-B6E04CDA43C2}" type="pres">
      <dgm:prSet presAssocID="{9F2B2B80-1E2C-4111-BF9D-360CA539125E}" presName="diagram" presStyleCnt="0">
        <dgm:presLayoutVars>
          <dgm:dir/>
          <dgm:resizeHandles val="exact"/>
        </dgm:presLayoutVars>
      </dgm:prSet>
      <dgm:spPr/>
    </dgm:pt>
    <dgm:pt modelId="{B1B75119-164A-8E40-9CE6-9B43A4958FE1}" type="pres">
      <dgm:prSet presAssocID="{EA83AC5E-85C5-4790-BD6F-73AEFC678704}" presName="node" presStyleLbl="node1" presStyleIdx="0" presStyleCnt="7">
        <dgm:presLayoutVars>
          <dgm:bulletEnabled val="1"/>
        </dgm:presLayoutVars>
      </dgm:prSet>
      <dgm:spPr/>
    </dgm:pt>
    <dgm:pt modelId="{1EA8FB2B-4DFA-DD46-AC81-ADBA6FECC9CA}" type="pres">
      <dgm:prSet presAssocID="{4B3A71DC-6C57-4E4B-9029-342419CB5C94}" presName="sibTrans" presStyleCnt="0"/>
      <dgm:spPr/>
    </dgm:pt>
    <dgm:pt modelId="{D7AF9B47-9833-E34A-AB7D-65020C335AF2}" type="pres">
      <dgm:prSet presAssocID="{46B9799A-FD2F-4EC7-8146-137E13C0B7CD}" presName="node" presStyleLbl="node1" presStyleIdx="1" presStyleCnt="7">
        <dgm:presLayoutVars>
          <dgm:bulletEnabled val="1"/>
        </dgm:presLayoutVars>
      </dgm:prSet>
      <dgm:spPr/>
    </dgm:pt>
    <dgm:pt modelId="{55CBFEAB-6970-3143-B9EC-464385AF6BEC}" type="pres">
      <dgm:prSet presAssocID="{09877BC2-0AF7-40F6-8245-C436BFF8C794}" presName="sibTrans" presStyleCnt="0"/>
      <dgm:spPr/>
    </dgm:pt>
    <dgm:pt modelId="{2243E2A1-E569-ED47-A08D-ED9FA55AF793}" type="pres">
      <dgm:prSet presAssocID="{BA73AB57-3A79-464C-96DB-3E1717F21FBF}" presName="node" presStyleLbl="node1" presStyleIdx="2" presStyleCnt="7">
        <dgm:presLayoutVars>
          <dgm:bulletEnabled val="1"/>
        </dgm:presLayoutVars>
      </dgm:prSet>
      <dgm:spPr/>
    </dgm:pt>
    <dgm:pt modelId="{11ACAE0F-7D7B-9045-8666-F1FA33B443DA}" type="pres">
      <dgm:prSet presAssocID="{94E0A428-9DE5-411A-B690-BC197765910E}" presName="sibTrans" presStyleCnt="0"/>
      <dgm:spPr/>
    </dgm:pt>
    <dgm:pt modelId="{8D5161F7-08A8-FB41-806A-FC5B256C2034}" type="pres">
      <dgm:prSet presAssocID="{D67DC716-D01C-4B33-9B10-AC2ADA111430}" presName="node" presStyleLbl="node1" presStyleIdx="3" presStyleCnt="7">
        <dgm:presLayoutVars>
          <dgm:bulletEnabled val="1"/>
        </dgm:presLayoutVars>
      </dgm:prSet>
      <dgm:spPr/>
    </dgm:pt>
    <dgm:pt modelId="{EEA42B2C-F71A-4242-B3B3-F87D3154F94D}" type="pres">
      <dgm:prSet presAssocID="{B3DB54A9-A278-4AD1-9607-4CEFAE123B99}" presName="sibTrans" presStyleCnt="0"/>
      <dgm:spPr/>
    </dgm:pt>
    <dgm:pt modelId="{0AE35544-B35C-6B46-87EF-476E68486F6A}" type="pres">
      <dgm:prSet presAssocID="{844340B9-E837-44D2-8018-B1E9D4D35B11}" presName="node" presStyleLbl="node1" presStyleIdx="4" presStyleCnt="7">
        <dgm:presLayoutVars>
          <dgm:bulletEnabled val="1"/>
        </dgm:presLayoutVars>
      </dgm:prSet>
      <dgm:spPr/>
    </dgm:pt>
    <dgm:pt modelId="{784E1CBD-608F-3842-8E83-5378F3BDE1BA}" type="pres">
      <dgm:prSet presAssocID="{DF6D5256-B89E-4C44-B518-7D2B904A6EBE}" presName="sibTrans" presStyleCnt="0"/>
      <dgm:spPr/>
    </dgm:pt>
    <dgm:pt modelId="{2BDAC3F5-DA5C-B84C-8777-535B327C7384}" type="pres">
      <dgm:prSet presAssocID="{4289DEAB-0862-455C-8E6C-B2CCC653C7AE}" presName="node" presStyleLbl="node1" presStyleIdx="5" presStyleCnt="7">
        <dgm:presLayoutVars>
          <dgm:bulletEnabled val="1"/>
        </dgm:presLayoutVars>
      </dgm:prSet>
      <dgm:spPr/>
    </dgm:pt>
    <dgm:pt modelId="{381AD2BC-768E-DF4E-AF34-CFC1BAE04497}" type="pres">
      <dgm:prSet presAssocID="{E56A7D51-E82F-4264-AFCC-A20B689D24E9}" presName="sibTrans" presStyleCnt="0"/>
      <dgm:spPr/>
    </dgm:pt>
    <dgm:pt modelId="{FCA4382A-3CCA-334A-A149-3989B433306A}" type="pres">
      <dgm:prSet presAssocID="{250795AE-D9B5-465F-90A6-C7AE0A2C9C9B}" presName="node" presStyleLbl="node1" presStyleIdx="6" presStyleCnt="7">
        <dgm:presLayoutVars>
          <dgm:bulletEnabled val="1"/>
        </dgm:presLayoutVars>
      </dgm:prSet>
      <dgm:spPr/>
    </dgm:pt>
  </dgm:ptLst>
  <dgm:cxnLst>
    <dgm:cxn modelId="{AEC25605-A929-914F-A027-4285793E50DC}" type="presOf" srcId="{844340B9-E837-44D2-8018-B1E9D4D35B11}" destId="{0AE35544-B35C-6B46-87EF-476E68486F6A}" srcOrd="0" destOrd="0" presId="urn:microsoft.com/office/officeart/2005/8/layout/default"/>
    <dgm:cxn modelId="{6B3FBA0F-3840-CC4E-ADDD-FC50114E1E4E}" type="presOf" srcId="{BA73AB57-3A79-464C-96DB-3E1717F21FBF}" destId="{2243E2A1-E569-ED47-A08D-ED9FA55AF793}" srcOrd="0" destOrd="0" presId="urn:microsoft.com/office/officeart/2005/8/layout/default"/>
    <dgm:cxn modelId="{D8C65920-E328-9F41-B491-874998CB52D2}" type="presOf" srcId="{9F2B2B80-1E2C-4111-BF9D-360CA539125E}" destId="{5989A8AC-AA4C-DA4E-A520-B6E04CDA43C2}" srcOrd="0" destOrd="0" presId="urn:microsoft.com/office/officeart/2005/8/layout/default"/>
    <dgm:cxn modelId="{8F3DB421-5BC1-456C-81F0-E7D0964F7FD7}" srcId="{9F2B2B80-1E2C-4111-BF9D-360CA539125E}" destId="{46B9799A-FD2F-4EC7-8146-137E13C0B7CD}" srcOrd="1" destOrd="0" parTransId="{B4BE6A0E-A58F-4A20-BE87-FB1E9262723C}" sibTransId="{09877BC2-0AF7-40F6-8245-C436BFF8C794}"/>
    <dgm:cxn modelId="{E8D1CB3C-2658-9A49-A310-F657DEEC0091}" type="presOf" srcId="{4289DEAB-0862-455C-8E6C-B2CCC653C7AE}" destId="{2BDAC3F5-DA5C-B84C-8777-535B327C7384}" srcOrd="0" destOrd="0" presId="urn:microsoft.com/office/officeart/2005/8/layout/default"/>
    <dgm:cxn modelId="{178FDE4F-81AA-614C-8AEE-211531418242}" type="presOf" srcId="{250795AE-D9B5-465F-90A6-C7AE0A2C9C9B}" destId="{FCA4382A-3CCA-334A-A149-3989B433306A}" srcOrd="0" destOrd="0" presId="urn:microsoft.com/office/officeart/2005/8/layout/default"/>
    <dgm:cxn modelId="{15BD9977-12F7-8A4B-BE67-E5C0F6451F57}" type="presOf" srcId="{46B9799A-FD2F-4EC7-8146-137E13C0B7CD}" destId="{D7AF9B47-9833-E34A-AB7D-65020C335AF2}" srcOrd="0" destOrd="0" presId="urn:microsoft.com/office/officeart/2005/8/layout/default"/>
    <dgm:cxn modelId="{28496589-66E7-AA4A-8E9B-D94442A82026}" type="presOf" srcId="{D67DC716-D01C-4B33-9B10-AC2ADA111430}" destId="{8D5161F7-08A8-FB41-806A-FC5B256C2034}" srcOrd="0" destOrd="0" presId="urn:microsoft.com/office/officeart/2005/8/layout/default"/>
    <dgm:cxn modelId="{72D9AEB0-131B-452B-B9A1-9EFEE0555300}" srcId="{9F2B2B80-1E2C-4111-BF9D-360CA539125E}" destId="{EA83AC5E-85C5-4790-BD6F-73AEFC678704}" srcOrd="0" destOrd="0" parTransId="{1C2E8FF7-134F-4C30-808B-575E125AD381}" sibTransId="{4B3A71DC-6C57-4E4B-9029-342419CB5C94}"/>
    <dgm:cxn modelId="{75181EC0-5F80-494B-9376-D67F5F03794C}" srcId="{9F2B2B80-1E2C-4111-BF9D-360CA539125E}" destId="{844340B9-E837-44D2-8018-B1E9D4D35B11}" srcOrd="4" destOrd="0" parTransId="{DFAF9955-3D9B-4AE8-9BF5-3E58A28E31FC}" sibTransId="{DF6D5256-B89E-4C44-B518-7D2B904A6EBE}"/>
    <dgm:cxn modelId="{5A89EDC4-A7CD-0F4E-9D78-5577ADBDFB72}" type="presOf" srcId="{EA83AC5E-85C5-4790-BD6F-73AEFC678704}" destId="{B1B75119-164A-8E40-9CE6-9B43A4958FE1}" srcOrd="0" destOrd="0" presId="urn:microsoft.com/office/officeart/2005/8/layout/default"/>
    <dgm:cxn modelId="{649B49DF-BD1A-4131-B2C2-EC8B18E9EDE0}" srcId="{9F2B2B80-1E2C-4111-BF9D-360CA539125E}" destId="{D67DC716-D01C-4B33-9B10-AC2ADA111430}" srcOrd="3" destOrd="0" parTransId="{ECD833FB-D0EB-4B7B-9927-0FEDE70C1BBA}" sibTransId="{B3DB54A9-A278-4AD1-9607-4CEFAE123B99}"/>
    <dgm:cxn modelId="{65F60EE3-FFB9-49C8-AE71-96AD47B3D715}" srcId="{9F2B2B80-1E2C-4111-BF9D-360CA539125E}" destId="{BA73AB57-3A79-464C-96DB-3E1717F21FBF}" srcOrd="2" destOrd="0" parTransId="{8C8A39EF-346B-47D9-ACA2-D569F5F17245}" sibTransId="{94E0A428-9DE5-411A-B690-BC197765910E}"/>
    <dgm:cxn modelId="{D32910E5-6514-439A-B86D-6480A19B3CAE}" srcId="{9F2B2B80-1E2C-4111-BF9D-360CA539125E}" destId="{4289DEAB-0862-455C-8E6C-B2CCC653C7AE}" srcOrd="5" destOrd="0" parTransId="{1C09B2D7-48D2-49A7-BA69-9406BD87900F}" sibTransId="{E56A7D51-E82F-4264-AFCC-A20B689D24E9}"/>
    <dgm:cxn modelId="{C7F911FA-6D24-458A-904D-38CC266D4CFE}" srcId="{9F2B2B80-1E2C-4111-BF9D-360CA539125E}" destId="{250795AE-D9B5-465F-90A6-C7AE0A2C9C9B}" srcOrd="6" destOrd="0" parTransId="{A56BB3D0-25DF-4F39-AA83-89940E1D8715}" sibTransId="{B502DA4C-6DBC-43F7-928D-D164157B74EA}"/>
    <dgm:cxn modelId="{D826A386-0C70-0F41-BD3B-AF779158B15D}" type="presParOf" srcId="{5989A8AC-AA4C-DA4E-A520-B6E04CDA43C2}" destId="{B1B75119-164A-8E40-9CE6-9B43A4958FE1}" srcOrd="0" destOrd="0" presId="urn:microsoft.com/office/officeart/2005/8/layout/default"/>
    <dgm:cxn modelId="{4093AB69-8626-AA4F-8D23-57FE256744FC}" type="presParOf" srcId="{5989A8AC-AA4C-DA4E-A520-B6E04CDA43C2}" destId="{1EA8FB2B-4DFA-DD46-AC81-ADBA6FECC9CA}" srcOrd="1" destOrd="0" presId="urn:microsoft.com/office/officeart/2005/8/layout/default"/>
    <dgm:cxn modelId="{359A92F8-57E6-304C-BB78-DEA5343A01E4}" type="presParOf" srcId="{5989A8AC-AA4C-DA4E-A520-B6E04CDA43C2}" destId="{D7AF9B47-9833-E34A-AB7D-65020C335AF2}" srcOrd="2" destOrd="0" presId="urn:microsoft.com/office/officeart/2005/8/layout/default"/>
    <dgm:cxn modelId="{307BD76C-7649-5546-84F6-55DFE1B3513B}" type="presParOf" srcId="{5989A8AC-AA4C-DA4E-A520-B6E04CDA43C2}" destId="{55CBFEAB-6970-3143-B9EC-464385AF6BEC}" srcOrd="3" destOrd="0" presId="urn:microsoft.com/office/officeart/2005/8/layout/default"/>
    <dgm:cxn modelId="{08300D3E-CAA0-A747-B321-7DEE6ECED497}" type="presParOf" srcId="{5989A8AC-AA4C-DA4E-A520-B6E04CDA43C2}" destId="{2243E2A1-E569-ED47-A08D-ED9FA55AF793}" srcOrd="4" destOrd="0" presId="urn:microsoft.com/office/officeart/2005/8/layout/default"/>
    <dgm:cxn modelId="{82185FE9-587F-D142-B98E-07B9F103B7FD}" type="presParOf" srcId="{5989A8AC-AA4C-DA4E-A520-B6E04CDA43C2}" destId="{11ACAE0F-7D7B-9045-8666-F1FA33B443DA}" srcOrd="5" destOrd="0" presId="urn:microsoft.com/office/officeart/2005/8/layout/default"/>
    <dgm:cxn modelId="{ACF9C56C-1827-5845-8A03-7FD61758890B}" type="presParOf" srcId="{5989A8AC-AA4C-DA4E-A520-B6E04CDA43C2}" destId="{8D5161F7-08A8-FB41-806A-FC5B256C2034}" srcOrd="6" destOrd="0" presId="urn:microsoft.com/office/officeart/2005/8/layout/default"/>
    <dgm:cxn modelId="{2D443470-4E52-C941-85BA-6FD38310A27B}" type="presParOf" srcId="{5989A8AC-AA4C-DA4E-A520-B6E04CDA43C2}" destId="{EEA42B2C-F71A-4242-B3B3-F87D3154F94D}" srcOrd="7" destOrd="0" presId="urn:microsoft.com/office/officeart/2005/8/layout/default"/>
    <dgm:cxn modelId="{B5A37787-ABD5-B04F-BC8F-D0140C7BEE38}" type="presParOf" srcId="{5989A8AC-AA4C-DA4E-A520-B6E04CDA43C2}" destId="{0AE35544-B35C-6B46-87EF-476E68486F6A}" srcOrd="8" destOrd="0" presId="urn:microsoft.com/office/officeart/2005/8/layout/default"/>
    <dgm:cxn modelId="{8720005E-D2AC-9145-96A5-6BE9D7EF4DF5}" type="presParOf" srcId="{5989A8AC-AA4C-DA4E-A520-B6E04CDA43C2}" destId="{784E1CBD-608F-3842-8E83-5378F3BDE1BA}" srcOrd="9" destOrd="0" presId="urn:microsoft.com/office/officeart/2005/8/layout/default"/>
    <dgm:cxn modelId="{65C67B6F-2F42-A843-86C3-952DFCA75039}" type="presParOf" srcId="{5989A8AC-AA4C-DA4E-A520-B6E04CDA43C2}" destId="{2BDAC3F5-DA5C-B84C-8777-535B327C7384}" srcOrd="10" destOrd="0" presId="urn:microsoft.com/office/officeart/2005/8/layout/default"/>
    <dgm:cxn modelId="{1DBB7E54-88C3-0642-81CD-A1230ADE667A}" type="presParOf" srcId="{5989A8AC-AA4C-DA4E-A520-B6E04CDA43C2}" destId="{381AD2BC-768E-DF4E-AF34-CFC1BAE04497}" srcOrd="11" destOrd="0" presId="urn:microsoft.com/office/officeart/2005/8/layout/default"/>
    <dgm:cxn modelId="{F2D43A37-46B8-0F4F-8FB1-0B6DE50201E0}" type="presParOf" srcId="{5989A8AC-AA4C-DA4E-A520-B6E04CDA43C2}" destId="{FCA4382A-3CCA-334A-A149-3989B433306A}"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2EFB4E-A3D9-4C1B-9732-58C366769393}" type="doc">
      <dgm:prSet loTypeId="urn:microsoft.com/office/officeart/2018/5/layout/IconCircleLabelList" loCatId="icon" qsTypeId="urn:microsoft.com/office/officeart/2005/8/quickstyle/simple1" qsCatId="simple" csTypeId="urn:microsoft.com/office/officeart/2018/5/colors/Iconchunking_neutralicon_colorful2" csCatId="colorful" phldr="1"/>
      <dgm:spPr/>
      <dgm:t>
        <a:bodyPr/>
        <a:lstStyle/>
        <a:p>
          <a:endParaRPr lang="en-US"/>
        </a:p>
      </dgm:t>
    </dgm:pt>
    <dgm:pt modelId="{C7CE0353-30BD-4B4A-B361-E01886B862E9}">
      <dgm:prSet/>
      <dgm:spPr/>
      <dgm:t>
        <a:bodyPr/>
        <a:lstStyle/>
        <a:p>
          <a:pPr>
            <a:defRPr cap="all"/>
          </a:pPr>
          <a:r>
            <a:rPr lang="en-US"/>
            <a:t>We need the fundamentals or nothing will return much</a:t>
          </a:r>
        </a:p>
      </dgm:t>
    </dgm:pt>
    <dgm:pt modelId="{7315B8E6-7950-4626-A091-F1D9B76BA524}" type="parTrans" cxnId="{85C8FF2A-FAA1-46FC-92C2-2437895591E1}">
      <dgm:prSet/>
      <dgm:spPr/>
      <dgm:t>
        <a:bodyPr/>
        <a:lstStyle/>
        <a:p>
          <a:endParaRPr lang="en-US"/>
        </a:p>
      </dgm:t>
    </dgm:pt>
    <dgm:pt modelId="{87D90C4D-FA2D-4274-BDBD-3369C75C6BE5}" type="sibTrans" cxnId="{85C8FF2A-FAA1-46FC-92C2-2437895591E1}">
      <dgm:prSet/>
      <dgm:spPr/>
      <dgm:t>
        <a:bodyPr/>
        <a:lstStyle/>
        <a:p>
          <a:endParaRPr lang="en-US"/>
        </a:p>
      </dgm:t>
    </dgm:pt>
    <dgm:pt modelId="{8FE1BDD9-9376-4736-88BA-66CD6483D1F6}">
      <dgm:prSet/>
      <dgm:spPr/>
      <dgm:t>
        <a:bodyPr/>
        <a:lstStyle/>
        <a:p>
          <a:pPr>
            <a:defRPr cap="all"/>
          </a:pPr>
          <a:r>
            <a:rPr lang="en-US"/>
            <a:t>Testing value is more than finding bugs</a:t>
          </a:r>
        </a:p>
      </dgm:t>
    </dgm:pt>
    <dgm:pt modelId="{739DC920-3772-435E-9C41-8F5C00A50860}" type="parTrans" cxnId="{1319445F-52F0-451E-8D16-F366F73AAAC2}">
      <dgm:prSet/>
      <dgm:spPr/>
      <dgm:t>
        <a:bodyPr/>
        <a:lstStyle/>
        <a:p>
          <a:endParaRPr lang="en-US"/>
        </a:p>
      </dgm:t>
    </dgm:pt>
    <dgm:pt modelId="{4E5CDCDF-06AF-4974-A5A9-A574BA3CB2E2}" type="sibTrans" cxnId="{1319445F-52F0-451E-8D16-F366F73AAAC2}">
      <dgm:prSet/>
      <dgm:spPr/>
      <dgm:t>
        <a:bodyPr/>
        <a:lstStyle/>
        <a:p>
          <a:endParaRPr lang="en-US"/>
        </a:p>
      </dgm:t>
    </dgm:pt>
    <dgm:pt modelId="{90841B50-1809-48F9-A4E9-087EF807C355}">
      <dgm:prSet/>
      <dgm:spPr/>
      <dgm:t>
        <a:bodyPr/>
        <a:lstStyle/>
        <a:p>
          <a:pPr>
            <a:defRPr cap="all"/>
          </a:pPr>
          <a:r>
            <a:rPr lang="en-US"/>
            <a:t>Pathfinding works on all 7 levels of value in testing </a:t>
          </a:r>
        </a:p>
      </dgm:t>
    </dgm:pt>
    <dgm:pt modelId="{0D21CA15-B3A5-4E8F-B42D-E58860052B19}" type="parTrans" cxnId="{E552E3DC-1962-48DA-B9CF-505B83921B3F}">
      <dgm:prSet/>
      <dgm:spPr/>
      <dgm:t>
        <a:bodyPr/>
        <a:lstStyle/>
        <a:p>
          <a:endParaRPr lang="en-US"/>
        </a:p>
      </dgm:t>
    </dgm:pt>
    <dgm:pt modelId="{00AC9D61-C4C4-4AB7-A4B1-51CB7DC77E71}" type="sibTrans" cxnId="{E552E3DC-1962-48DA-B9CF-505B83921B3F}">
      <dgm:prSet/>
      <dgm:spPr/>
      <dgm:t>
        <a:bodyPr/>
        <a:lstStyle/>
        <a:p>
          <a:endParaRPr lang="en-US"/>
        </a:p>
      </dgm:t>
    </dgm:pt>
    <dgm:pt modelId="{1F1FDB53-B374-4F0E-8AD8-1A0ED7C994E6}" type="pres">
      <dgm:prSet presAssocID="{D12EFB4E-A3D9-4C1B-9732-58C366769393}" presName="root" presStyleCnt="0">
        <dgm:presLayoutVars>
          <dgm:dir/>
          <dgm:resizeHandles val="exact"/>
        </dgm:presLayoutVars>
      </dgm:prSet>
      <dgm:spPr/>
    </dgm:pt>
    <dgm:pt modelId="{18894201-DC6E-4C2A-955E-8158C8F827C7}" type="pres">
      <dgm:prSet presAssocID="{8FE1BDD9-9376-4736-88BA-66CD6483D1F6}" presName="compNode" presStyleCnt="0"/>
      <dgm:spPr/>
    </dgm:pt>
    <dgm:pt modelId="{3D039637-00C1-4C38-9E87-184851AEA83F}" type="pres">
      <dgm:prSet presAssocID="{8FE1BDD9-9376-4736-88BA-66CD6483D1F6}" presName="iconBgRect" presStyleLbl="bgShp" presStyleIdx="0" presStyleCnt="3"/>
      <dgm:spPr/>
    </dgm:pt>
    <dgm:pt modelId="{297AD1B7-7FA6-4080-9852-C6E0B9A6B88E}" type="pres">
      <dgm:prSet presAssocID="{8FE1BDD9-9376-4736-88BA-66CD6483D1F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FFF61B5D-E744-40FD-84D0-96DA13531E99}" type="pres">
      <dgm:prSet presAssocID="{8FE1BDD9-9376-4736-88BA-66CD6483D1F6}" presName="spaceRect" presStyleCnt="0"/>
      <dgm:spPr/>
    </dgm:pt>
    <dgm:pt modelId="{B30BC18E-95EB-4FF4-BFF9-1F20CB724E8B}" type="pres">
      <dgm:prSet presAssocID="{8FE1BDD9-9376-4736-88BA-66CD6483D1F6}" presName="textRect" presStyleLbl="revTx" presStyleIdx="0" presStyleCnt="3">
        <dgm:presLayoutVars>
          <dgm:chMax val="1"/>
          <dgm:chPref val="1"/>
        </dgm:presLayoutVars>
      </dgm:prSet>
      <dgm:spPr/>
    </dgm:pt>
    <dgm:pt modelId="{7D56379F-C84D-4CFC-B08C-0850616011B6}" type="pres">
      <dgm:prSet presAssocID="{4E5CDCDF-06AF-4974-A5A9-A574BA3CB2E2}" presName="sibTrans" presStyleCnt="0"/>
      <dgm:spPr/>
    </dgm:pt>
    <dgm:pt modelId="{28B02C82-C214-4624-BF91-FFDBB81107EC}" type="pres">
      <dgm:prSet presAssocID="{C7CE0353-30BD-4B4A-B361-E01886B862E9}" presName="compNode" presStyleCnt="0"/>
      <dgm:spPr/>
    </dgm:pt>
    <dgm:pt modelId="{26EAB35C-11B9-41F9-8ABB-B423060A1DA8}" type="pres">
      <dgm:prSet presAssocID="{C7CE0353-30BD-4B4A-B361-E01886B862E9}" presName="iconBgRect" presStyleLbl="bgShp" presStyleIdx="1" presStyleCnt="3"/>
      <dgm:spPr/>
    </dgm:pt>
    <dgm:pt modelId="{354100F0-1A3F-47FC-805A-4CF6BBD76631}" type="pres">
      <dgm:prSet presAssocID="{C7CE0353-30BD-4B4A-B361-E01886B862E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6B4DE8D2-692F-4603-A3E5-E95FAE80E454}" type="pres">
      <dgm:prSet presAssocID="{C7CE0353-30BD-4B4A-B361-E01886B862E9}" presName="spaceRect" presStyleCnt="0"/>
      <dgm:spPr/>
    </dgm:pt>
    <dgm:pt modelId="{0FB43A87-C752-4128-839C-0ABD44065F4B}" type="pres">
      <dgm:prSet presAssocID="{C7CE0353-30BD-4B4A-B361-E01886B862E9}" presName="textRect" presStyleLbl="revTx" presStyleIdx="1" presStyleCnt="3">
        <dgm:presLayoutVars>
          <dgm:chMax val="1"/>
          <dgm:chPref val="1"/>
        </dgm:presLayoutVars>
      </dgm:prSet>
      <dgm:spPr/>
    </dgm:pt>
    <dgm:pt modelId="{491A3D7B-8478-45DD-AFE6-861CEB27615A}" type="pres">
      <dgm:prSet presAssocID="{87D90C4D-FA2D-4274-BDBD-3369C75C6BE5}" presName="sibTrans" presStyleCnt="0"/>
      <dgm:spPr/>
    </dgm:pt>
    <dgm:pt modelId="{E740A5C3-114E-4240-B83E-065771627E23}" type="pres">
      <dgm:prSet presAssocID="{90841B50-1809-48F9-A4E9-087EF807C355}" presName="compNode" presStyleCnt="0"/>
      <dgm:spPr/>
    </dgm:pt>
    <dgm:pt modelId="{CC38114D-A6F5-4E75-89D7-605676D1B04C}" type="pres">
      <dgm:prSet presAssocID="{90841B50-1809-48F9-A4E9-087EF807C355}" presName="iconBgRect" presStyleLbl="bgShp" presStyleIdx="2" presStyleCnt="3"/>
      <dgm:spPr/>
    </dgm:pt>
    <dgm:pt modelId="{F07BC850-9915-42E4-AD3A-D9282FE62704}" type="pres">
      <dgm:prSet presAssocID="{90841B50-1809-48F9-A4E9-087EF807C3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81A2B254-0455-4FD9-8437-7B9D98A21ABA}" type="pres">
      <dgm:prSet presAssocID="{90841B50-1809-48F9-A4E9-087EF807C355}" presName="spaceRect" presStyleCnt="0"/>
      <dgm:spPr/>
    </dgm:pt>
    <dgm:pt modelId="{97DEE816-53C9-4483-A804-5F3D4606FA40}" type="pres">
      <dgm:prSet presAssocID="{90841B50-1809-48F9-A4E9-087EF807C355}" presName="textRect" presStyleLbl="revTx" presStyleIdx="2" presStyleCnt="3">
        <dgm:presLayoutVars>
          <dgm:chMax val="1"/>
          <dgm:chPref val="1"/>
        </dgm:presLayoutVars>
      </dgm:prSet>
      <dgm:spPr/>
    </dgm:pt>
  </dgm:ptLst>
  <dgm:cxnLst>
    <dgm:cxn modelId="{65432016-2925-0340-AEC7-0AD10FB27E69}" type="presOf" srcId="{8FE1BDD9-9376-4736-88BA-66CD6483D1F6}" destId="{B30BC18E-95EB-4FF4-BFF9-1F20CB724E8B}" srcOrd="0" destOrd="0" presId="urn:microsoft.com/office/officeart/2018/5/layout/IconCircleLabelList"/>
    <dgm:cxn modelId="{85C8FF2A-FAA1-46FC-92C2-2437895591E1}" srcId="{D12EFB4E-A3D9-4C1B-9732-58C366769393}" destId="{C7CE0353-30BD-4B4A-B361-E01886B862E9}" srcOrd="1" destOrd="0" parTransId="{7315B8E6-7950-4626-A091-F1D9B76BA524}" sibTransId="{87D90C4D-FA2D-4274-BDBD-3369C75C6BE5}"/>
    <dgm:cxn modelId="{1319445F-52F0-451E-8D16-F366F73AAAC2}" srcId="{D12EFB4E-A3D9-4C1B-9732-58C366769393}" destId="{8FE1BDD9-9376-4736-88BA-66CD6483D1F6}" srcOrd="0" destOrd="0" parTransId="{739DC920-3772-435E-9C41-8F5C00A50860}" sibTransId="{4E5CDCDF-06AF-4974-A5A9-A574BA3CB2E2}"/>
    <dgm:cxn modelId="{2793A5C3-02B4-0648-A74C-7A19E86684B5}" type="presOf" srcId="{90841B50-1809-48F9-A4E9-087EF807C355}" destId="{97DEE816-53C9-4483-A804-5F3D4606FA40}" srcOrd="0" destOrd="0" presId="urn:microsoft.com/office/officeart/2018/5/layout/IconCircleLabelList"/>
    <dgm:cxn modelId="{E552E3DC-1962-48DA-B9CF-505B83921B3F}" srcId="{D12EFB4E-A3D9-4C1B-9732-58C366769393}" destId="{90841B50-1809-48F9-A4E9-087EF807C355}" srcOrd="2" destOrd="0" parTransId="{0D21CA15-B3A5-4E8F-B42D-E58860052B19}" sibTransId="{00AC9D61-C4C4-4AB7-A4B1-51CB7DC77E71}"/>
    <dgm:cxn modelId="{DC5C6BE4-E9AB-174A-9C46-5389A867B66C}" type="presOf" srcId="{D12EFB4E-A3D9-4C1B-9732-58C366769393}" destId="{1F1FDB53-B374-4F0E-8AD8-1A0ED7C994E6}" srcOrd="0" destOrd="0" presId="urn:microsoft.com/office/officeart/2018/5/layout/IconCircleLabelList"/>
    <dgm:cxn modelId="{D14125E8-8995-FA4E-8527-5BFA69544E48}" type="presOf" srcId="{C7CE0353-30BD-4B4A-B361-E01886B862E9}" destId="{0FB43A87-C752-4128-839C-0ABD44065F4B}" srcOrd="0" destOrd="0" presId="urn:microsoft.com/office/officeart/2018/5/layout/IconCircleLabelList"/>
    <dgm:cxn modelId="{E4D08BF4-6D6E-4542-9010-E4B1B88CCF81}" type="presParOf" srcId="{1F1FDB53-B374-4F0E-8AD8-1A0ED7C994E6}" destId="{18894201-DC6E-4C2A-955E-8158C8F827C7}" srcOrd="0" destOrd="0" presId="urn:microsoft.com/office/officeart/2018/5/layout/IconCircleLabelList"/>
    <dgm:cxn modelId="{85ED3428-C18D-0741-B380-B1F686958CF0}" type="presParOf" srcId="{18894201-DC6E-4C2A-955E-8158C8F827C7}" destId="{3D039637-00C1-4C38-9E87-184851AEA83F}" srcOrd="0" destOrd="0" presId="urn:microsoft.com/office/officeart/2018/5/layout/IconCircleLabelList"/>
    <dgm:cxn modelId="{8D478811-FAE0-8544-AA92-D06D0B166C37}" type="presParOf" srcId="{18894201-DC6E-4C2A-955E-8158C8F827C7}" destId="{297AD1B7-7FA6-4080-9852-C6E0B9A6B88E}" srcOrd="1" destOrd="0" presId="urn:microsoft.com/office/officeart/2018/5/layout/IconCircleLabelList"/>
    <dgm:cxn modelId="{8CA0B0DE-692F-5C40-89C3-7F58FED93ACF}" type="presParOf" srcId="{18894201-DC6E-4C2A-955E-8158C8F827C7}" destId="{FFF61B5D-E744-40FD-84D0-96DA13531E99}" srcOrd="2" destOrd="0" presId="urn:microsoft.com/office/officeart/2018/5/layout/IconCircleLabelList"/>
    <dgm:cxn modelId="{4CE66F22-4B69-B84F-B1D0-719A4684CA06}" type="presParOf" srcId="{18894201-DC6E-4C2A-955E-8158C8F827C7}" destId="{B30BC18E-95EB-4FF4-BFF9-1F20CB724E8B}" srcOrd="3" destOrd="0" presId="urn:microsoft.com/office/officeart/2018/5/layout/IconCircleLabelList"/>
    <dgm:cxn modelId="{C525F3AB-71A0-2140-BD29-BB0A887325D5}" type="presParOf" srcId="{1F1FDB53-B374-4F0E-8AD8-1A0ED7C994E6}" destId="{7D56379F-C84D-4CFC-B08C-0850616011B6}" srcOrd="1" destOrd="0" presId="urn:microsoft.com/office/officeart/2018/5/layout/IconCircleLabelList"/>
    <dgm:cxn modelId="{AB7A030D-55D8-214E-83ED-B45E26184A54}" type="presParOf" srcId="{1F1FDB53-B374-4F0E-8AD8-1A0ED7C994E6}" destId="{28B02C82-C214-4624-BF91-FFDBB81107EC}" srcOrd="2" destOrd="0" presId="urn:microsoft.com/office/officeart/2018/5/layout/IconCircleLabelList"/>
    <dgm:cxn modelId="{E202EC44-1E13-B141-A09D-42776784EB40}" type="presParOf" srcId="{28B02C82-C214-4624-BF91-FFDBB81107EC}" destId="{26EAB35C-11B9-41F9-8ABB-B423060A1DA8}" srcOrd="0" destOrd="0" presId="urn:microsoft.com/office/officeart/2018/5/layout/IconCircleLabelList"/>
    <dgm:cxn modelId="{F2D00737-88AA-994E-95CE-EF637186D7B7}" type="presParOf" srcId="{28B02C82-C214-4624-BF91-FFDBB81107EC}" destId="{354100F0-1A3F-47FC-805A-4CF6BBD76631}" srcOrd="1" destOrd="0" presId="urn:microsoft.com/office/officeart/2018/5/layout/IconCircleLabelList"/>
    <dgm:cxn modelId="{812ECD34-D693-AE4A-BC81-0E71935FA658}" type="presParOf" srcId="{28B02C82-C214-4624-BF91-FFDBB81107EC}" destId="{6B4DE8D2-692F-4603-A3E5-E95FAE80E454}" srcOrd="2" destOrd="0" presId="urn:microsoft.com/office/officeart/2018/5/layout/IconCircleLabelList"/>
    <dgm:cxn modelId="{A390F50F-2717-2E45-86F4-2E054DC7631F}" type="presParOf" srcId="{28B02C82-C214-4624-BF91-FFDBB81107EC}" destId="{0FB43A87-C752-4128-839C-0ABD44065F4B}" srcOrd="3" destOrd="0" presId="urn:microsoft.com/office/officeart/2018/5/layout/IconCircleLabelList"/>
    <dgm:cxn modelId="{3E0022CD-AA34-F244-8586-24A13F5222C1}" type="presParOf" srcId="{1F1FDB53-B374-4F0E-8AD8-1A0ED7C994E6}" destId="{491A3D7B-8478-45DD-AFE6-861CEB27615A}" srcOrd="3" destOrd="0" presId="urn:microsoft.com/office/officeart/2018/5/layout/IconCircleLabelList"/>
    <dgm:cxn modelId="{C3BFB625-3880-004D-A759-766FB7C49D6C}" type="presParOf" srcId="{1F1FDB53-B374-4F0E-8AD8-1A0ED7C994E6}" destId="{E740A5C3-114E-4240-B83E-065771627E23}" srcOrd="4" destOrd="0" presId="urn:microsoft.com/office/officeart/2018/5/layout/IconCircleLabelList"/>
    <dgm:cxn modelId="{F62C01B4-BA66-4747-9139-15D1AC9B26ED}" type="presParOf" srcId="{E740A5C3-114E-4240-B83E-065771627E23}" destId="{CC38114D-A6F5-4E75-89D7-605676D1B04C}" srcOrd="0" destOrd="0" presId="urn:microsoft.com/office/officeart/2018/5/layout/IconCircleLabelList"/>
    <dgm:cxn modelId="{CCB784A2-79BE-7749-B93F-EA7F69FCD1B2}" type="presParOf" srcId="{E740A5C3-114E-4240-B83E-065771627E23}" destId="{F07BC850-9915-42E4-AD3A-D9282FE62704}" srcOrd="1" destOrd="0" presId="urn:microsoft.com/office/officeart/2018/5/layout/IconCircleLabelList"/>
    <dgm:cxn modelId="{79EDB1F3-969B-6047-8CC6-38833BE10A5A}" type="presParOf" srcId="{E740A5C3-114E-4240-B83E-065771627E23}" destId="{81A2B254-0455-4FD9-8437-7B9D98A21ABA}" srcOrd="2" destOrd="0" presId="urn:microsoft.com/office/officeart/2018/5/layout/IconCircleLabelList"/>
    <dgm:cxn modelId="{812D644C-40A2-B343-93E7-2B0238A88FF6}" type="presParOf" srcId="{E740A5C3-114E-4240-B83E-065771627E23}" destId="{97DEE816-53C9-4483-A804-5F3D4606FA4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55630-A5BB-4043-8D3A-29CE1D84B2C7}">
      <dsp:nvSpPr>
        <dsp:cNvPr id="0" name=""/>
        <dsp:cNvSpPr/>
      </dsp:nvSpPr>
      <dsp:spPr>
        <a:xfrm>
          <a:off x="0" y="576"/>
          <a:ext cx="574468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C386A-7B4F-E343-8E66-9A012C412893}">
      <dsp:nvSpPr>
        <dsp:cNvPr id="0" name=""/>
        <dsp:cNvSpPr/>
      </dsp:nvSpPr>
      <dsp:spPr>
        <a:xfrm>
          <a:off x="0" y="576"/>
          <a:ext cx="5744684"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Manually finding bugs that would otherwise bother users</a:t>
          </a:r>
        </a:p>
      </dsp:txBody>
      <dsp:txXfrm>
        <a:off x="0" y="576"/>
        <a:ext cx="5744684" cy="675017"/>
      </dsp:txXfrm>
    </dsp:sp>
    <dsp:sp modelId="{C2D53BF3-37D1-074B-9B58-DFBF1BA1BA5E}">
      <dsp:nvSpPr>
        <dsp:cNvPr id="0" name=""/>
        <dsp:cNvSpPr/>
      </dsp:nvSpPr>
      <dsp:spPr>
        <a:xfrm>
          <a:off x="0" y="675594"/>
          <a:ext cx="5744684" cy="0"/>
        </a:xfrm>
        <a:prstGeom prst="line">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B1DF9-84A9-D545-978B-D44DAF140C0E}">
      <dsp:nvSpPr>
        <dsp:cNvPr id="0" name=""/>
        <dsp:cNvSpPr/>
      </dsp:nvSpPr>
      <dsp:spPr>
        <a:xfrm>
          <a:off x="0" y="675594"/>
          <a:ext cx="5744684"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Creating automation which finds systemic bugs faster and more effectively</a:t>
          </a:r>
        </a:p>
      </dsp:txBody>
      <dsp:txXfrm>
        <a:off x="0" y="675594"/>
        <a:ext cx="5744684" cy="675017"/>
      </dsp:txXfrm>
    </dsp:sp>
    <dsp:sp modelId="{4E2EAB48-165D-BA4C-B0CA-B307371F5DA2}">
      <dsp:nvSpPr>
        <dsp:cNvPr id="0" name=""/>
        <dsp:cNvSpPr/>
      </dsp:nvSpPr>
      <dsp:spPr>
        <a:xfrm>
          <a:off x="0" y="1350611"/>
          <a:ext cx="5744684"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024D3-9F88-6D4B-A309-122C09433F41}">
      <dsp:nvSpPr>
        <dsp:cNvPr id="0" name=""/>
        <dsp:cNvSpPr/>
      </dsp:nvSpPr>
      <dsp:spPr>
        <a:xfrm>
          <a:off x="0" y="1350611"/>
          <a:ext cx="5744684"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Testing request, requirements and design to prevent flaws from entering the process</a:t>
          </a:r>
        </a:p>
      </dsp:txBody>
      <dsp:txXfrm>
        <a:off x="0" y="1350611"/>
        <a:ext cx="5744684" cy="675017"/>
      </dsp:txXfrm>
    </dsp:sp>
    <dsp:sp modelId="{5EBD7870-C3D2-9F4C-A320-6EA8DB4BCB85}">
      <dsp:nvSpPr>
        <dsp:cNvPr id="0" name=""/>
        <dsp:cNvSpPr/>
      </dsp:nvSpPr>
      <dsp:spPr>
        <a:xfrm>
          <a:off x="0" y="2025629"/>
          <a:ext cx="5744684"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FFF3B5-A159-F441-BC1F-D468785B8764}">
      <dsp:nvSpPr>
        <dsp:cNvPr id="0" name=""/>
        <dsp:cNvSpPr/>
      </dsp:nvSpPr>
      <dsp:spPr>
        <a:xfrm>
          <a:off x="0" y="2025629"/>
          <a:ext cx="5744684"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Giving information about a product, the process or potential bugs</a:t>
          </a:r>
        </a:p>
      </dsp:txBody>
      <dsp:txXfrm>
        <a:off x="0" y="2025629"/>
        <a:ext cx="5744684" cy="675017"/>
      </dsp:txXfrm>
    </dsp:sp>
    <dsp:sp modelId="{2694985B-BD0F-BD4E-B6F5-301EBDA24EEA}">
      <dsp:nvSpPr>
        <dsp:cNvPr id="0" name=""/>
        <dsp:cNvSpPr/>
      </dsp:nvSpPr>
      <dsp:spPr>
        <a:xfrm>
          <a:off x="0" y="2700646"/>
          <a:ext cx="5744684"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A712DC-312E-0249-8907-563EF1A16144}">
      <dsp:nvSpPr>
        <dsp:cNvPr id="0" name=""/>
        <dsp:cNvSpPr/>
      </dsp:nvSpPr>
      <dsp:spPr>
        <a:xfrm>
          <a:off x="0" y="2700646"/>
          <a:ext cx="5744684"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Projecting risks and building in “insurance”</a:t>
          </a:r>
        </a:p>
      </dsp:txBody>
      <dsp:txXfrm>
        <a:off x="0" y="2700646"/>
        <a:ext cx="5744684" cy="675017"/>
      </dsp:txXfrm>
    </dsp:sp>
    <dsp:sp modelId="{0AF5A647-6C82-8D46-879B-5675F9BBA52A}">
      <dsp:nvSpPr>
        <dsp:cNvPr id="0" name=""/>
        <dsp:cNvSpPr/>
      </dsp:nvSpPr>
      <dsp:spPr>
        <a:xfrm>
          <a:off x="0" y="3375664"/>
          <a:ext cx="5744684" cy="0"/>
        </a:xfrm>
        <a:prstGeom prst="line">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6E95EF-FBC7-3D4D-84C9-7E515C8CF89D}">
      <dsp:nvSpPr>
        <dsp:cNvPr id="0" name=""/>
        <dsp:cNvSpPr/>
      </dsp:nvSpPr>
      <dsp:spPr>
        <a:xfrm>
          <a:off x="0" y="3375664"/>
          <a:ext cx="5744684"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Making tests and test reports reliable and relatable</a:t>
          </a:r>
        </a:p>
      </dsp:txBody>
      <dsp:txXfrm>
        <a:off x="0" y="3375664"/>
        <a:ext cx="5744684" cy="675017"/>
      </dsp:txXfrm>
    </dsp:sp>
    <dsp:sp modelId="{8BC6C094-CBCC-C543-8B77-A048B402B24C}">
      <dsp:nvSpPr>
        <dsp:cNvPr id="0" name=""/>
        <dsp:cNvSpPr/>
      </dsp:nvSpPr>
      <dsp:spPr>
        <a:xfrm>
          <a:off x="0" y="4050681"/>
          <a:ext cx="5744684"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87BF77-8BE6-DC42-ABA4-D495A294140F}">
      <dsp:nvSpPr>
        <dsp:cNvPr id="0" name=""/>
        <dsp:cNvSpPr/>
      </dsp:nvSpPr>
      <dsp:spPr>
        <a:xfrm>
          <a:off x="0" y="4050681"/>
          <a:ext cx="5744684" cy="675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a:t>Generating ideas for innovation and improvement</a:t>
          </a:r>
        </a:p>
      </dsp:txBody>
      <dsp:txXfrm>
        <a:off x="0" y="4050681"/>
        <a:ext cx="5744684" cy="6750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1A92F-D4C8-4B40-AFF9-BEE32B4A4809}">
      <dsp:nvSpPr>
        <dsp:cNvPr id="0" name=""/>
        <dsp:cNvSpPr/>
      </dsp:nvSpPr>
      <dsp:spPr>
        <a:xfrm>
          <a:off x="0" y="2308"/>
          <a:ext cx="8986982" cy="4728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1A6A0B-6CE8-4D87-81E1-C1C3F6DC2CC3}">
      <dsp:nvSpPr>
        <dsp:cNvPr id="0" name=""/>
        <dsp:cNvSpPr/>
      </dsp:nvSpPr>
      <dsp:spPr>
        <a:xfrm>
          <a:off x="143047" y="108707"/>
          <a:ext cx="260085" cy="2600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57D672-6ED2-48B9-B6DB-838056FCBCC2}">
      <dsp:nvSpPr>
        <dsp:cNvPr id="0" name=""/>
        <dsp:cNvSpPr/>
      </dsp:nvSpPr>
      <dsp:spPr>
        <a:xfrm>
          <a:off x="546180" y="2308"/>
          <a:ext cx="4044141"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711200">
            <a:lnSpc>
              <a:spcPct val="90000"/>
            </a:lnSpc>
            <a:spcBef>
              <a:spcPct val="0"/>
            </a:spcBef>
            <a:spcAft>
              <a:spcPct val="35000"/>
            </a:spcAft>
            <a:buNone/>
          </a:pPr>
          <a:r>
            <a:rPr lang="en-US" sz="1600" kern="1200"/>
            <a:t>Skills</a:t>
          </a:r>
        </a:p>
      </dsp:txBody>
      <dsp:txXfrm>
        <a:off x="546180" y="2308"/>
        <a:ext cx="4044141" cy="472883"/>
      </dsp:txXfrm>
    </dsp:sp>
    <dsp:sp modelId="{E964F1BC-2256-48DC-BB0B-FC60632D216C}">
      <dsp:nvSpPr>
        <dsp:cNvPr id="0" name=""/>
        <dsp:cNvSpPr/>
      </dsp:nvSpPr>
      <dsp:spPr>
        <a:xfrm>
          <a:off x="4590322" y="2308"/>
          <a:ext cx="4396125"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488950">
            <a:lnSpc>
              <a:spcPct val="90000"/>
            </a:lnSpc>
            <a:spcBef>
              <a:spcPct val="0"/>
            </a:spcBef>
            <a:spcAft>
              <a:spcPct val="35000"/>
            </a:spcAft>
            <a:buNone/>
          </a:pPr>
          <a:r>
            <a:rPr lang="en-US" sz="1100" kern="1200" dirty="0"/>
            <a:t>Courses, workshops and conferences</a:t>
          </a:r>
        </a:p>
        <a:p>
          <a:pPr marL="0" lvl="0" indent="0" algn="l" defTabSz="488950">
            <a:lnSpc>
              <a:spcPct val="90000"/>
            </a:lnSpc>
            <a:spcBef>
              <a:spcPct val="0"/>
            </a:spcBef>
            <a:spcAft>
              <a:spcPct val="35000"/>
            </a:spcAft>
            <a:buNone/>
          </a:pPr>
          <a:r>
            <a:rPr lang="en-US" sz="1100" kern="1200"/>
            <a:t>Test Events</a:t>
          </a:r>
        </a:p>
      </dsp:txBody>
      <dsp:txXfrm>
        <a:off x="4590322" y="2308"/>
        <a:ext cx="4396125" cy="472883"/>
      </dsp:txXfrm>
    </dsp:sp>
    <dsp:sp modelId="{33A89016-E752-49C2-A5A7-CB41B2109D62}">
      <dsp:nvSpPr>
        <dsp:cNvPr id="0" name=""/>
        <dsp:cNvSpPr/>
      </dsp:nvSpPr>
      <dsp:spPr>
        <a:xfrm>
          <a:off x="0" y="593412"/>
          <a:ext cx="8986982" cy="4728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506349-A08A-4CF2-A2FB-FB3A4A2FCC13}">
      <dsp:nvSpPr>
        <dsp:cNvPr id="0" name=""/>
        <dsp:cNvSpPr/>
      </dsp:nvSpPr>
      <dsp:spPr>
        <a:xfrm>
          <a:off x="143047" y="699811"/>
          <a:ext cx="260085" cy="2600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D1EFEB-658B-44D4-BB45-A69B099C6A36}">
      <dsp:nvSpPr>
        <dsp:cNvPr id="0" name=""/>
        <dsp:cNvSpPr/>
      </dsp:nvSpPr>
      <dsp:spPr>
        <a:xfrm>
          <a:off x="546180" y="593412"/>
          <a:ext cx="4044141"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711200">
            <a:lnSpc>
              <a:spcPct val="90000"/>
            </a:lnSpc>
            <a:spcBef>
              <a:spcPct val="0"/>
            </a:spcBef>
            <a:spcAft>
              <a:spcPct val="35000"/>
            </a:spcAft>
            <a:buNone/>
          </a:pPr>
          <a:r>
            <a:rPr lang="en-US" sz="1600" kern="1200"/>
            <a:t>Automation</a:t>
          </a:r>
        </a:p>
      </dsp:txBody>
      <dsp:txXfrm>
        <a:off x="546180" y="593412"/>
        <a:ext cx="4044141" cy="472883"/>
      </dsp:txXfrm>
    </dsp:sp>
    <dsp:sp modelId="{DB920D0F-BD94-40BF-B962-786E47C008F5}">
      <dsp:nvSpPr>
        <dsp:cNvPr id="0" name=""/>
        <dsp:cNvSpPr/>
      </dsp:nvSpPr>
      <dsp:spPr>
        <a:xfrm>
          <a:off x="4590322" y="593412"/>
          <a:ext cx="4396125"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488950">
            <a:lnSpc>
              <a:spcPct val="90000"/>
            </a:lnSpc>
            <a:spcBef>
              <a:spcPct val="0"/>
            </a:spcBef>
            <a:spcAft>
              <a:spcPct val="35000"/>
            </a:spcAft>
            <a:buNone/>
          </a:pPr>
          <a:r>
            <a:rPr lang="en-US" sz="1100" kern="1200" dirty="0"/>
            <a:t>Automation and Tooling Special Interest Group</a:t>
          </a:r>
        </a:p>
        <a:p>
          <a:pPr marL="0" lvl="0" indent="0" algn="l" defTabSz="488950">
            <a:lnSpc>
              <a:spcPct val="90000"/>
            </a:lnSpc>
            <a:spcBef>
              <a:spcPct val="0"/>
            </a:spcBef>
            <a:spcAft>
              <a:spcPct val="35000"/>
            </a:spcAft>
            <a:buNone/>
          </a:pPr>
          <a:r>
            <a:rPr lang="en-US" sz="1100" kern="1200"/>
            <a:t>Demos Vendors / Companies</a:t>
          </a:r>
        </a:p>
      </dsp:txBody>
      <dsp:txXfrm>
        <a:off x="4590322" y="593412"/>
        <a:ext cx="4396125" cy="472883"/>
      </dsp:txXfrm>
    </dsp:sp>
    <dsp:sp modelId="{A437021C-9819-4313-A91A-EDEC7B13EB20}">
      <dsp:nvSpPr>
        <dsp:cNvPr id="0" name=""/>
        <dsp:cNvSpPr/>
      </dsp:nvSpPr>
      <dsp:spPr>
        <a:xfrm>
          <a:off x="0" y="1184516"/>
          <a:ext cx="8986982" cy="4728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4F868-EC5F-4711-BD71-49F6D28051CD}">
      <dsp:nvSpPr>
        <dsp:cNvPr id="0" name=""/>
        <dsp:cNvSpPr/>
      </dsp:nvSpPr>
      <dsp:spPr>
        <a:xfrm>
          <a:off x="143047" y="1290915"/>
          <a:ext cx="260085" cy="2600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B6AD5F-09DB-4E75-B315-D348AD392C29}">
      <dsp:nvSpPr>
        <dsp:cNvPr id="0" name=""/>
        <dsp:cNvSpPr/>
      </dsp:nvSpPr>
      <dsp:spPr>
        <a:xfrm>
          <a:off x="546180" y="1184516"/>
          <a:ext cx="4044141"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711200">
            <a:lnSpc>
              <a:spcPct val="90000"/>
            </a:lnSpc>
            <a:spcBef>
              <a:spcPct val="0"/>
            </a:spcBef>
            <a:spcAft>
              <a:spcPct val="35000"/>
            </a:spcAft>
            <a:buNone/>
          </a:pPr>
          <a:r>
            <a:rPr lang="en-US" sz="1600" kern="1200"/>
            <a:t>Static</a:t>
          </a:r>
        </a:p>
      </dsp:txBody>
      <dsp:txXfrm>
        <a:off x="546180" y="1184516"/>
        <a:ext cx="4044141" cy="472883"/>
      </dsp:txXfrm>
    </dsp:sp>
    <dsp:sp modelId="{3B80BAC0-1B9A-45C4-912B-0C569B2DF571}">
      <dsp:nvSpPr>
        <dsp:cNvPr id="0" name=""/>
        <dsp:cNvSpPr/>
      </dsp:nvSpPr>
      <dsp:spPr>
        <a:xfrm>
          <a:off x="4590322" y="1184516"/>
          <a:ext cx="4396125"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488950">
            <a:lnSpc>
              <a:spcPct val="90000"/>
            </a:lnSpc>
            <a:spcBef>
              <a:spcPct val="0"/>
            </a:spcBef>
            <a:spcAft>
              <a:spcPct val="35000"/>
            </a:spcAft>
            <a:buNone/>
          </a:pPr>
          <a:r>
            <a:rPr lang="en-US" sz="1100" kern="1200" dirty="0"/>
            <a:t>Agile Testing Training</a:t>
          </a:r>
        </a:p>
        <a:p>
          <a:pPr marL="0" lvl="0" indent="0" algn="l" defTabSz="488950">
            <a:lnSpc>
              <a:spcPct val="90000"/>
            </a:lnSpc>
            <a:spcBef>
              <a:spcPct val="0"/>
            </a:spcBef>
            <a:spcAft>
              <a:spcPct val="35000"/>
            </a:spcAft>
            <a:buNone/>
          </a:pPr>
          <a:r>
            <a:rPr lang="en-US" sz="1100" kern="1200" dirty="0"/>
            <a:t>Refinement / Design projects</a:t>
          </a:r>
        </a:p>
      </dsp:txBody>
      <dsp:txXfrm>
        <a:off x="4590322" y="1184516"/>
        <a:ext cx="4396125" cy="472883"/>
      </dsp:txXfrm>
    </dsp:sp>
    <dsp:sp modelId="{B1104D51-D164-4504-A742-BE81BD186518}">
      <dsp:nvSpPr>
        <dsp:cNvPr id="0" name=""/>
        <dsp:cNvSpPr/>
      </dsp:nvSpPr>
      <dsp:spPr>
        <a:xfrm>
          <a:off x="0" y="1775620"/>
          <a:ext cx="8986982" cy="4728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F093C8-471C-4791-B736-3AC3828EF239}">
      <dsp:nvSpPr>
        <dsp:cNvPr id="0" name=""/>
        <dsp:cNvSpPr/>
      </dsp:nvSpPr>
      <dsp:spPr>
        <a:xfrm>
          <a:off x="143047" y="1882019"/>
          <a:ext cx="260085" cy="2600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75835E-121C-4BB9-B0D6-5101C9CF0DA3}">
      <dsp:nvSpPr>
        <dsp:cNvPr id="0" name=""/>
        <dsp:cNvSpPr/>
      </dsp:nvSpPr>
      <dsp:spPr>
        <a:xfrm>
          <a:off x="546180" y="1775620"/>
          <a:ext cx="4044141"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711200">
            <a:lnSpc>
              <a:spcPct val="90000"/>
            </a:lnSpc>
            <a:spcBef>
              <a:spcPct val="0"/>
            </a:spcBef>
            <a:spcAft>
              <a:spcPct val="35000"/>
            </a:spcAft>
            <a:buNone/>
          </a:pPr>
          <a:r>
            <a:rPr lang="en-US" sz="1600" kern="1200"/>
            <a:t>Awareness</a:t>
          </a:r>
        </a:p>
      </dsp:txBody>
      <dsp:txXfrm>
        <a:off x="546180" y="1775620"/>
        <a:ext cx="4044141" cy="472883"/>
      </dsp:txXfrm>
    </dsp:sp>
    <dsp:sp modelId="{DDB7AD3D-4B3A-40C3-B66A-E672E8EC43D4}">
      <dsp:nvSpPr>
        <dsp:cNvPr id="0" name=""/>
        <dsp:cNvSpPr/>
      </dsp:nvSpPr>
      <dsp:spPr>
        <a:xfrm>
          <a:off x="4590322" y="1775620"/>
          <a:ext cx="4396125"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488950">
            <a:lnSpc>
              <a:spcPct val="90000"/>
            </a:lnSpc>
            <a:spcBef>
              <a:spcPct val="0"/>
            </a:spcBef>
            <a:spcAft>
              <a:spcPct val="35000"/>
            </a:spcAft>
            <a:buNone/>
          </a:pPr>
          <a:r>
            <a:rPr lang="en-US" sz="1100" kern="1200"/>
            <a:t>Communication workshops </a:t>
          </a:r>
        </a:p>
        <a:p>
          <a:pPr marL="0" lvl="0" indent="0" algn="l" defTabSz="488950">
            <a:lnSpc>
              <a:spcPct val="90000"/>
            </a:lnSpc>
            <a:spcBef>
              <a:spcPct val="0"/>
            </a:spcBef>
            <a:spcAft>
              <a:spcPct val="35000"/>
            </a:spcAft>
            <a:buNone/>
          </a:pPr>
          <a:r>
            <a:rPr lang="en-US" sz="1100" kern="1200"/>
            <a:t>Demos / info evenings from vendors and other companies</a:t>
          </a:r>
        </a:p>
      </dsp:txBody>
      <dsp:txXfrm>
        <a:off x="4590322" y="1775620"/>
        <a:ext cx="4396125" cy="472883"/>
      </dsp:txXfrm>
    </dsp:sp>
    <dsp:sp modelId="{F143D933-A038-4893-ADBD-16ACF09783E2}">
      <dsp:nvSpPr>
        <dsp:cNvPr id="0" name=""/>
        <dsp:cNvSpPr/>
      </dsp:nvSpPr>
      <dsp:spPr>
        <a:xfrm>
          <a:off x="0" y="2366724"/>
          <a:ext cx="8986982" cy="4728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0615D-0105-4FCC-998D-9F5FDE69EEAE}">
      <dsp:nvSpPr>
        <dsp:cNvPr id="0" name=""/>
        <dsp:cNvSpPr/>
      </dsp:nvSpPr>
      <dsp:spPr>
        <a:xfrm>
          <a:off x="143047" y="2473123"/>
          <a:ext cx="260085" cy="26008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A07E21-45D4-45AD-9F22-20B464CBB181}">
      <dsp:nvSpPr>
        <dsp:cNvPr id="0" name=""/>
        <dsp:cNvSpPr/>
      </dsp:nvSpPr>
      <dsp:spPr>
        <a:xfrm>
          <a:off x="546180" y="2366724"/>
          <a:ext cx="4044141"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711200">
            <a:lnSpc>
              <a:spcPct val="90000"/>
            </a:lnSpc>
            <a:spcBef>
              <a:spcPct val="0"/>
            </a:spcBef>
            <a:spcAft>
              <a:spcPct val="35000"/>
            </a:spcAft>
            <a:buNone/>
          </a:pPr>
          <a:r>
            <a:rPr lang="en-US" sz="1600" kern="1200"/>
            <a:t>Risk</a:t>
          </a:r>
        </a:p>
      </dsp:txBody>
      <dsp:txXfrm>
        <a:off x="546180" y="2366724"/>
        <a:ext cx="4044141" cy="472883"/>
      </dsp:txXfrm>
    </dsp:sp>
    <dsp:sp modelId="{370394DA-2E62-4991-A891-2E6B1C77AD20}">
      <dsp:nvSpPr>
        <dsp:cNvPr id="0" name=""/>
        <dsp:cNvSpPr/>
      </dsp:nvSpPr>
      <dsp:spPr>
        <a:xfrm>
          <a:off x="4590322" y="2366724"/>
          <a:ext cx="4396125"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488950">
            <a:lnSpc>
              <a:spcPct val="90000"/>
            </a:lnSpc>
            <a:spcBef>
              <a:spcPct val="0"/>
            </a:spcBef>
            <a:spcAft>
              <a:spcPct val="35000"/>
            </a:spcAft>
            <a:buNone/>
          </a:pPr>
          <a:r>
            <a:rPr lang="en-US" sz="1100" kern="1200" dirty="0"/>
            <a:t>Risk-Based Testing Template</a:t>
          </a:r>
        </a:p>
        <a:p>
          <a:pPr marL="0" lvl="0" indent="0" algn="l" defTabSz="488950">
            <a:lnSpc>
              <a:spcPct val="90000"/>
            </a:lnSpc>
            <a:spcBef>
              <a:spcPct val="0"/>
            </a:spcBef>
            <a:spcAft>
              <a:spcPct val="35000"/>
            </a:spcAft>
            <a:buNone/>
          </a:pPr>
          <a:r>
            <a:rPr lang="en-US" sz="1100" kern="1200" dirty="0"/>
            <a:t>Risk Management For Business Workshop</a:t>
          </a:r>
        </a:p>
        <a:p>
          <a:pPr marL="0" lvl="0" indent="0" algn="l" defTabSz="488950">
            <a:lnSpc>
              <a:spcPct val="90000"/>
            </a:lnSpc>
            <a:spcBef>
              <a:spcPct val="0"/>
            </a:spcBef>
            <a:spcAft>
              <a:spcPct val="35000"/>
            </a:spcAft>
            <a:buNone/>
          </a:pPr>
          <a:r>
            <a:rPr lang="en-US" sz="1100" kern="1200" dirty="0" err="1"/>
            <a:t>Riskstorming</a:t>
          </a:r>
          <a:r>
            <a:rPr lang="en-US" sz="1100" kern="1200" dirty="0"/>
            <a:t> workshop</a:t>
          </a:r>
        </a:p>
      </dsp:txBody>
      <dsp:txXfrm>
        <a:off x="4590322" y="2366724"/>
        <a:ext cx="4396125" cy="472883"/>
      </dsp:txXfrm>
    </dsp:sp>
    <dsp:sp modelId="{DCDFC892-21A6-4620-8F49-BA7DF4DB9C2F}">
      <dsp:nvSpPr>
        <dsp:cNvPr id="0" name=""/>
        <dsp:cNvSpPr/>
      </dsp:nvSpPr>
      <dsp:spPr>
        <a:xfrm>
          <a:off x="0" y="2957829"/>
          <a:ext cx="8986982" cy="4728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038845-65F0-4E0A-A57C-B9CEC4034BE9}">
      <dsp:nvSpPr>
        <dsp:cNvPr id="0" name=""/>
        <dsp:cNvSpPr/>
      </dsp:nvSpPr>
      <dsp:spPr>
        <a:xfrm>
          <a:off x="143047" y="3064227"/>
          <a:ext cx="260085" cy="26008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85A8E9-AD3E-42A2-A108-752FBCE43B59}">
      <dsp:nvSpPr>
        <dsp:cNvPr id="0" name=""/>
        <dsp:cNvSpPr/>
      </dsp:nvSpPr>
      <dsp:spPr>
        <a:xfrm>
          <a:off x="546180" y="2957829"/>
          <a:ext cx="4044141"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711200">
            <a:lnSpc>
              <a:spcPct val="90000"/>
            </a:lnSpc>
            <a:spcBef>
              <a:spcPct val="0"/>
            </a:spcBef>
            <a:spcAft>
              <a:spcPct val="35000"/>
            </a:spcAft>
            <a:buNone/>
          </a:pPr>
          <a:r>
            <a:rPr lang="en-US" sz="1600" kern="1200"/>
            <a:t>Alignment</a:t>
          </a:r>
        </a:p>
      </dsp:txBody>
      <dsp:txXfrm>
        <a:off x="546180" y="2957829"/>
        <a:ext cx="4044141" cy="472883"/>
      </dsp:txXfrm>
    </dsp:sp>
    <dsp:sp modelId="{7C156F0E-00C0-4537-8FEC-B77D490D89D9}">
      <dsp:nvSpPr>
        <dsp:cNvPr id="0" name=""/>
        <dsp:cNvSpPr/>
      </dsp:nvSpPr>
      <dsp:spPr>
        <a:xfrm>
          <a:off x="4590322" y="2957829"/>
          <a:ext cx="4396125"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488950">
            <a:lnSpc>
              <a:spcPct val="90000"/>
            </a:lnSpc>
            <a:spcBef>
              <a:spcPct val="0"/>
            </a:spcBef>
            <a:spcAft>
              <a:spcPct val="35000"/>
            </a:spcAft>
            <a:buNone/>
          </a:pPr>
          <a:r>
            <a:rPr lang="en-US" sz="1100" kern="1200" dirty="0"/>
            <a:t>Unified Testing Approach</a:t>
          </a:r>
        </a:p>
        <a:p>
          <a:pPr marL="0" lvl="0" indent="0" algn="l" defTabSz="488950">
            <a:lnSpc>
              <a:spcPct val="90000"/>
            </a:lnSpc>
            <a:spcBef>
              <a:spcPct val="0"/>
            </a:spcBef>
            <a:spcAft>
              <a:spcPct val="35000"/>
            </a:spcAft>
            <a:buNone/>
          </a:pPr>
          <a:r>
            <a:rPr lang="en-US" sz="1100" kern="1200" dirty="0"/>
            <a:t>Test Guild</a:t>
          </a:r>
        </a:p>
      </dsp:txBody>
      <dsp:txXfrm>
        <a:off x="4590322" y="2957829"/>
        <a:ext cx="4396125" cy="472883"/>
      </dsp:txXfrm>
    </dsp:sp>
    <dsp:sp modelId="{AA5ECD6D-1606-443A-A73C-981F3F557AD7}">
      <dsp:nvSpPr>
        <dsp:cNvPr id="0" name=""/>
        <dsp:cNvSpPr/>
      </dsp:nvSpPr>
      <dsp:spPr>
        <a:xfrm>
          <a:off x="0" y="3548933"/>
          <a:ext cx="8986982" cy="4728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D5BA1F-BAA3-41FD-B8FC-67E6DF0D5879}">
      <dsp:nvSpPr>
        <dsp:cNvPr id="0" name=""/>
        <dsp:cNvSpPr/>
      </dsp:nvSpPr>
      <dsp:spPr>
        <a:xfrm>
          <a:off x="143047" y="3655332"/>
          <a:ext cx="260085" cy="26008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C0EDAB-732E-4E2A-A75B-EC2A194EA298}">
      <dsp:nvSpPr>
        <dsp:cNvPr id="0" name=""/>
        <dsp:cNvSpPr/>
      </dsp:nvSpPr>
      <dsp:spPr>
        <a:xfrm>
          <a:off x="546180" y="3548933"/>
          <a:ext cx="4044141"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711200">
            <a:lnSpc>
              <a:spcPct val="90000"/>
            </a:lnSpc>
            <a:spcBef>
              <a:spcPct val="0"/>
            </a:spcBef>
            <a:spcAft>
              <a:spcPct val="35000"/>
            </a:spcAft>
            <a:buNone/>
          </a:pPr>
          <a:r>
            <a:rPr lang="en-US" sz="1600" kern="1200"/>
            <a:t>Fundamentals</a:t>
          </a:r>
        </a:p>
      </dsp:txBody>
      <dsp:txXfrm>
        <a:off x="546180" y="3548933"/>
        <a:ext cx="4044141" cy="472883"/>
      </dsp:txXfrm>
    </dsp:sp>
    <dsp:sp modelId="{796932C1-AB4C-4274-B9EC-9DDAC0B7E4EC}">
      <dsp:nvSpPr>
        <dsp:cNvPr id="0" name=""/>
        <dsp:cNvSpPr/>
      </dsp:nvSpPr>
      <dsp:spPr>
        <a:xfrm>
          <a:off x="4590322" y="3548933"/>
          <a:ext cx="4396125"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047" tIns="50047" rIns="50047" bIns="50047" numCol="1" spcCol="1270" anchor="ctr" anchorCtr="0">
          <a:noAutofit/>
        </a:bodyPr>
        <a:lstStyle/>
        <a:p>
          <a:pPr marL="0" lvl="0" indent="0" algn="l" defTabSz="488950">
            <a:lnSpc>
              <a:spcPct val="90000"/>
            </a:lnSpc>
            <a:spcBef>
              <a:spcPct val="0"/>
            </a:spcBef>
            <a:spcAft>
              <a:spcPct val="35000"/>
            </a:spcAft>
            <a:buNone/>
          </a:pPr>
          <a:r>
            <a:rPr lang="en-US" sz="1100" kern="1200" dirty="0"/>
            <a:t>Test Data Improvement Initiative</a:t>
          </a:r>
        </a:p>
        <a:p>
          <a:pPr marL="0" lvl="0" indent="0" algn="l" defTabSz="488950">
            <a:lnSpc>
              <a:spcPct val="90000"/>
            </a:lnSpc>
            <a:spcBef>
              <a:spcPct val="0"/>
            </a:spcBef>
            <a:spcAft>
              <a:spcPct val="35000"/>
            </a:spcAft>
            <a:buNone/>
          </a:pPr>
          <a:r>
            <a:rPr lang="en-US" sz="1100" kern="1200" dirty="0"/>
            <a:t>Test Environment Improvement Initiative</a:t>
          </a:r>
        </a:p>
      </dsp:txBody>
      <dsp:txXfrm>
        <a:off x="4590322" y="3548933"/>
        <a:ext cx="4396125" cy="4728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A6BBC-0ADB-5A44-A74E-24F8472CC94E}">
      <dsp:nvSpPr>
        <dsp:cNvPr id="0" name=""/>
        <dsp:cNvSpPr/>
      </dsp:nvSpPr>
      <dsp:spPr>
        <a:xfrm>
          <a:off x="3080" y="280645"/>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defRPr b="1"/>
          </a:pPr>
          <a:r>
            <a:rPr lang="en-US" sz="1900" kern="1200"/>
            <a:t>Skills</a:t>
          </a:r>
        </a:p>
        <a:p>
          <a:pPr marL="114300" lvl="1" indent="-114300" algn="l" defTabSz="666750">
            <a:lnSpc>
              <a:spcPct val="90000"/>
            </a:lnSpc>
            <a:spcBef>
              <a:spcPct val="0"/>
            </a:spcBef>
            <a:spcAft>
              <a:spcPct val="15000"/>
            </a:spcAft>
            <a:buChar char="•"/>
          </a:pPr>
          <a:r>
            <a:rPr lang="en-US" sz="1500" kern="1200"/>
            <a:t>Faster testing / cycle time</a:t>
          </a:r>
        </a:p>
        <a:p>
          <a:pPr marL="114300" lvl="1" indent="-114300" algn="l" defTabSz="666750">
            <a:lnSpc>
              <a:spcPct val="90000"/>
            </a:lnSpc>
            <a:spcBef>
              <a:spcPct val="0"/>
            </a:spcBef>
            <a:spcAft>
              <a:spcPct val="15000"/>
            </a:spcAft>
            <a:buChar char="•"/>
          </a:pPr>
          <a:r>
            <a:rPr lang="en-US" sz="1500" kern="1200"/>
            <a:t>Less production issues</a:t>
          </a:r>
        </a:p>
      </dsp:txBody>
      <dsp:txXfrm>
        <a:off x="3080" y="280645"/>
        <a:ext cx="2444055" cy="1466433"/>
      </dsp:txXfrm>
    </dsp:sp>
    <dsp:sp modelId="{C8EB0935-AF58-E44F-920A-431B6586C562}">
      <dsp:nvSpPr>
        <dsp:cNvPr id="0" name=""/>
        <dsp:cNvSpPr/>
      </dsp:nvSpPr>
      <dsp:spPr>
        <a:xfrm>
          <a:off x="2691541" y="280645"/>
          <a:ext cx="2444055" cy="1466433"/>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defRPr b="1"/>
          </a:pPr>
          <a:r>
            <a:rPr lang="en-US" sz="1900" kern="1200"/>
            <a:t>Automation</a:t>
          </a:r>
        </a:p>
        <a:p>
          <a:pPr marL="114300" lvl="1" indent="-114300" algn="l" defTabSz="666750">
            <a:lnSpc>
              <a:spcPct val="90000"/>
            </a:lnSpc>
            <a:spcBef>
              <a:spcPct val="0"/>
            </a:spcBef>
            <a:spcAft>
              <a:spcPct val="15000"/>
            </a:spcAft>
            <a:buChar char="•"/>
          </a:pPr>
          <a:r>
            <a:rPr lang="en-US" sz="1500" kern="1200"/>
            <a:t>Faster testing / cycle time</a:t>
          </a:r>
        </a:p>
        <a:p>
          <a:pPr marL="114300" lvl="1" indent="-114300" algn="l" defTabSz="666750">
            <a:lnSpc>
              <a:spcPct val="90000"/>
            </a:lnSpc>
            <a:spcBef>
              <a:spcPct val="0"/>
            </a:spcBef>
            <a:spcAft>
              <a:spcPct val="15000"/>
            </a:spcAft>
            <a:buChar char="•"/>
          </a:pPr>
          <a:r>
            <a:rPr lang="en-US" sz="1500" kern="1200"/>
            <a:t>More bugs found in testing</a:t>
          </a:r>
        </a:p>
      </dsp:txBody>
      <dsp:txXfrm>
        <a:off x="2691541" y="280645"/>
        <a:ext cx="2444055" cy="1466433"/>
      </dsp:txXfrm>
    </dsp:sp>
    <dsp:sp modelId="{7DC2F6C9-381C-0D45-99B3-DEB2DCD5B70F}">
      <dsp:nvSpPr>
        <dsp:cNvPr id="0" name=""/>
        <dsp:cNvSpPr/>
      </dsp:nvSpPr>
      <dsp:spPr>
        <a:xfrm>
          <a:off x="5380002" y="280645"/>
          <a:ext cx="2444055" cy="1466433"/>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defRPr b="1"/>
          </a:pPr>
          <a:r>
            <a:rPr lang="en-US" sz="1900" kern="1200"/>
            <a:t>Static</a:t>
          </a:r>
        </a:p>
        <a:p>
          <a:pPr marL="114300" lvl="1" indent="-114300" algn="l" defTabSz="666750">
            <a:lnSpc>
              <a:spcPct val="90000"/>
            </a:lnSpc>
            <a:spcBef>
              <a:spcPct val="0"/>
            </a:spcBef>
            <a:spcAft>
              <a:spcPct val="15000"/>
            </a:spcAft>
            <a:buChar char="•"/>
          </a:pPr>
          <a:r>
            <a:rPr lang="en-US" sz="1500" kern="1200"/>
            <a:t>Earlier uptake of items from Backlog</a:t>
          </a:r>
        </a:p>
        <a:p>
          <a:pPr marL="114300" lvl="1" indent="-114300" algn="l" defTabSz="666750">
            <a:lnSpc>
              <a:spcPct val="90000"/>
            </a:lnSpc>
            <a:spcBef>
              <a:spcPct val="0"/>
            </a:spcBef>
            <a:spcAft>
              <a:spcPct val="15000"/>
            </a:spcAft>
            <a:buChar char="•"/>
          </a:pPr>
          <a:r>
            <a:rPr lang="en-US" sz="1500" kern="1200"/>
            <a:t>Less bugs in general</a:t>
          </a:r>
        </a:p>
      </dsp:txBody>
      <dsp:txXfrm>
        <a:off x="5380002" y="280645"/>
        <a:ext cx="2444055" cy="1466433"/>
      </dsp:txXfrm>
    </dsp:sp>
    <dsp:sp modelId="{ECBE4F5F-77D7-0744-A9C8-B1C40AF0A73C}">
      <dsp:nvSpPr>
        <dsp:cNvPr id="0" name=""/>
        <dsp:cNvSpPr/>
      </dsp:nvSpPr>
      <dsp:spPr>
        <a:xfrm>
          <a:off x="8068463" y="280645"/>
          <a:ext cx="2444055" cy="146643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defRPr b="1"/>
          </a:pPr>
          <a:r>
            <a:rPr lang="en-US" sz="1900" kern="1200"/>
            <a:t>Awareness</a:t>
          </a:r>
        </a:p>
        <a:p>
          <a:pPr marL="114300" lvl="1" indent="-114300" algn="l" defTabSz="666750">
            <a:lnSpc>
              <a:spcPct val="90000"/>
            </a:lnSpc>
            <a:spcBef>
              <a:spcPct val="0"/>
            </a:spcBef>
            <a:spcAft>
              <a:spcPct val="15000"/>
            </a:spcAft>
            <a:buChar char="•"/>
          </a:pPr>
          <a:r>
            <a:rPr lang="en-US" sz="1500" kern="1200"/>
            <a:t>Better reliability of test results</a:t>
          </a:r>
        </a:p>
        <a:p>
          <a:pPr marL="114300" lvl="1" indent="-114300" algn="l" defTabSz="666750">
            <a:lnSpc>
              <a:spcPct val="90000"/>
            </a:lnSpc>
            <a:spcBef>
              <a:spcPct val="0"/>
            </a:spcBef>
            <a:spcAft>
              <a:spcPct val="15000"/>
            </a:spcAft>
            <a:buChar char="•"/>
          </a:pPr>
          <a:r>
            <a:rPr lang="en-US" sz="1500" kern="1200"/>
            <a:t>New innovations </a:t>
          </a:r>
        </a:p>
      </dsp:txBody>
      <dsp:txXfrm>
        <a:off x="8068463" y="280645"/>
        <a:ext cx="2444055" cy="1466433"/>
      </dsp:txXfrm>
    </dsp:sp>
    <dsp:sp modelId="{EB29AF16-6F98-0F41-AE1B-46334090294B}">
      <dsp:nvSpPr>
        <dsp:cNvPr id="0" name=""/>
        <dsp:cNvSpPr/>
      </dsp:nvSpPr>
      <dsp:spPr>
        <a:xfrm>
          <a:off x="1347311" y="1991484"/>
          <a:ext cx="2444055" cy="1466433"/>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defRPr b="1"/>
          </a:pPr>
          <a:r>
            <a:rPr lang="en-US" sz="1900" kern="1200"/>
            <a:t>Risk</a:t>
          </a:r>
        </a:p>
        <a:p>
          <a:pPr marL="114300" lvl="1" indent="-114300" algn="l" defTabSz="666750">
            <a:lnSpc>
              <a:spcPct val="90000"/>
            </a:lnSpc>
            <a:spcBef>
              <a:spcPct val="0"/>
            </a:spcBef>
            <a:spcAft>
              <a:spcPct val="15000"/>
            </a:spcAft>
            <a:buChar char="•"/>
          </a:pPr>
          <a:r>
            <a:rPr lang="en-US" sz="1500" kern="1200"/>
            <a:t>Less production issues</a:t>
          </a:r>
        </a:p>
        <a:p>
          <a:pPr marL="114300" lvl="1" indent="-114300" algn="l" defTabSz="666750">
            <a:lnSpc>
              <a:spcPct val="90000"/>
            </a:lnSpc>
            <a:spcBef>
              <a:spcPct val="0"/>
            </a:spcBef>
            <a:spcAft>
              <a:spcPct val="15000"/>
            </a:spcAft>
            <a:buChar char="•"/>
          </a:pPr>
          <a:r>
            <a:rPr lang="en-US" sz="1500" kern="1200"/>
            <a:t>Better formulated business requests</a:t>
          </a:r>
        </a:p>
      </dsp:txBody>
      <dsp:txXfrm>
        <a:off x="1347311" y="1991484"/>
        <a:ext cx="2444055" cy="1466433"/>
      </dsp:txXfrm>
    </dsp:sp>
    <dsp:sp modelId="{09DE5A53-87D5-904D-AFBD-EC28E5EF7262}">
      <dsp:nvSpPr>
        <dsp:cNvPr id="0" name=""/>
        <dsp:cNvSpPr/>
      </dsp:nvSpPr>
      <dsp:spPr>
        <a:xfrm>
          <a:off x="4035772" y="1991484"/>
          <a:ext cx="2444055" cy="1466433"/>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defRPr b="1"/>
          </a:pPr>
          <a:r>
            <a:rPr lang="en-US" sz="1900" kern="1200"/>
            <a:t>Alignment</a:t>
          </a:r>
        </a:p>
        <a:p>
          <a:pPr marL="114300" lvl="1" indent="-114300" algn="l" defTabSz="666750">
            <a:lnSpc>
              <a:spcPct val="90000"/>
            </a:lnSpc>
            <a:spcBef>
              <a:spcPct val="0"/>
            </a:spcBef>
            <a:spcAft>
              <a:spcPct val="15000"/>
            </a:spcAft>
            <a:buChar char="•"/>
          </a:pPr>
          <a:r>
            <a:rPr lang="en-US" sz="1500" kern="1200"/>
            <a:t>Cross-domain team support</a:t>
          </a:r>
        </a:p>
        <a:p>
          <a:pPr marL="114300" lvl="1" indent="-114300" algn="l" defTabSz="666750">
            <a:lnSpc>
              <a:spcPct val="90000"/>
            </a:lnSpc>
            <a:spcBef>
              <a:spcPct val="0"/>
            </a:spcBef>
            <a:spcAft>
              <a:spcPct val="15000"/>
            </a:spcAft>
            <a:buChar char="•"/>
          </a:pPr>
          <a:r>
            <a:rPr lang="en-US" sz="1500" kern="1200"/>
            <a:t>Less escalated impediments</a:t>
          </a:r>
        </a:p>
      </dsp:txBody>
      <dsp:txXfrm>
        <a:off x="4035772" y="1991484"/>
        <a:ext cx="2444055" cy="1466433"/>
      </dsp:txXfrm>
    </dsp:sp>
    <dsp:sp modelId="{300B83F1-A65B-6542-A1CD-E614C061E276}">
      <dsp:nvSpPr>
        <dsp:cNvPr id="0" name=""/>
        <dsp:cNvSpPr/>
      </dsp:nvSpPr>
      <dsp:spPr>
        <a:xfrm>
          <a:off x="6724233" y="1991484"/>
          <a:ext cx="2444055" cy="146643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defRPr b="1"/>
          </a:pPr>
          <a:r>
            <a:rPr lang="en-US" sz="1900" kern="1200"/>
            <a:t>Fundamentals</a:t>
          </a:r>
        </a:p>
        <a:p>
          <a:pPr marL="114300" lvl="1" indent="-114300" algn="l" defTabSz="666750">
            <a:lnSpc>
              <a:spcPct val="90000"/>
            </a:lnSpc>
            <a:spcBef>
              <a:spcPct val="0"/>
            </a:spcBef>
            <a:spcAft>
              <a:spcPct val="15000"/>
            </a:spcAft>
            <a:buChar char="•"/>
          </a:pPr>
          <a:r>
            <a:rPr lang="en-US" sz="1500" kern="1200"/>
            <a:t>Faster testing</a:t>
          </a:r>
        </a:p>
        <a:p>
          <a:pPr marL="114300" lvl="1" indent="-114300" algn="l" defTabSz="666750">
            <a:lnSpc>
              <a:spcPct val="90000"/>
            </a:lnSpc>
            <a:spcBef>
              <a:spcPct val="0"/>
            </a:spcBef>
            <a:spcAft>
              <a:spcPct val="15000"/>
            </a:spcAft>
            <a:buChar char="•"/>
          </a:pPr>
          <a:r>
            <a:rPr lang="en-US" sz="1500" kern="1200"/>
            <a:t>Less production issues</a:t>
          </a:r>
        </a:p>
        <a:p>
          <a:pPr marL="114300" lvl="1" indent="-114300" algn="l" defTabSz="666750">
            <a:lnSpc>
              <a:spcPct val="90000"/>
            </a:lnSpc>
            <a:spcBef>
              <a:spcPct val="0"/>
            </a:spcBef>
            <a:spcAft>
              <a:spcPct val="15000"/>
            </a:spcAft>
            <a:buChar char="•"/>
          </a:pPr>
          <a:r>
            <a:rPr lang="en-US" sz="1500" kern="1200"/>
            <a:t>Happier Testers</a:t>
          </a:r>
        </a:p>
      </dsp:txBody>
      <dsp:txXfrm>
        <a:off x="6724233" y="1991484"/>
        <a:ext cx="2444055" cy="1466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B903A-6F6D-B244-A0F8-B466D1FB55FC}">
      <dsp:nvSpPr>
        <dsp:cNvPr id="0" name=""/>
        <dsp:cNvSpPr/>
      </dsp:nvSpPr>
      <dsp:spPr>
        <a:xfrm>
          <a:off x="4171" y="708346"/>
          <a:ext cx="1236147" cy="6180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Skills</a:t>
          </a:r>
        </a:p>
      </dsp:txBody>
      <dsp:txXfrm>
        <a:off x="22274" y="726449"/>
        <a:ext cx="1199941" cy="581867"/>
      </dsp:txXfrm>
    </dsp:sp>
    <dsp:sp modelId="{E456F45F-77DD-384A-82E1-92E18B8EDE96}">
      <dsp:nvSpPr>
        <dsp:cNvPr id="0" name=""/>
        <dsp:cNvSpPr/>
      </dsp:nvSpPr>
      <dsp:spPr>
        <a:xfrm>
          <a:off x="127786" y="1326420"/>
          <a:ext cx="123614" cy="463555"/>
        </a:xfrm>
        <a:custGeom>
          <a:avLst/>
          <a:gdLst/>
          <a:ahLst/>
          <a:cxnLst/>
          <a:rect l="0" t="0" r="0" b="0"/>
          <a:pathLst>
            <a:path>
              <a:moveTo>
                <a:pt x="0" y="0"/>
              </a:moveTo>
              <a:lnTo>
                <a:pt x="0" y="463555"/>
              </a:lnTo>
              <a:lnTo>
                <a:pt x="123614" y="4635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C78C8E-79C8-274F-996C-4B18C658C2A7}">
      <dsp:nvSpPr>
        <dsp:cNvPr id="0" name=""/>
        <dsp:cNvSpPr/>
      </dsp:nvSpPr>
      <dsp:spPr>
        <a:xfrm>
          <a:off x="251401" y="1480938"/>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Team Cycle Times</a:t>
          </a:r>
        </a:p>
      </dsp:txBody>
      <dsp:txXfrm>
        <a:off x="269504" y="1499041"/>
        <a:ext cx="952712" cy="581867"/>
      </dsp:txXfrm>
    </dsp:sp>
    <dsp:sp modelId="{8EB4E07A-31B5-A344-A13F-120DCD5257D4}">
      <dsp:nvSpPr>
        <dsp:cNvPr id="0" name=""/>
        <dsp:cNvSpPr/>
      </dsp:nvSpPr>
      <dsp:spPr>
        <a:xfrm>
          <a:off x="127786" y="1326420"/>
          <a:ext cx="123614" cy="1236147"/>
        </a:xfrm>
        <a:custGeom>
          <a:avLst/>
          <a:gdLst/>
          <a:ahLst/>
          <a:cxnLst/>
          <a:rect l="0" t="0" r="0" b="0"/>
          <a:pathLst>
            <a:path>
              <a:moveTo>
                <a:pt x="0" y="0"/>
              </a:moveTo>
              <a:lnTo>
                <a:pt x="0" y="1236147"/>
              </a:lnTo>
              <a:lnTo>
                <a:pt x="123614" y="12361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0561CE-0CFB-864F-8AFA-6B44A693A6E7}">
      <dsp:nvSpPr>
        <dsp:cNvPr id="0" name=""/>
        <dsp:cNvSpPr/>
      </dsp:nvSpPr>
      <dsp:spPr>
        <a:xfrm>
          <a:off x="251401" y="2253531"/>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Production Issues Logged</a:t>
          </a:r>
        </a:p>
      </dsp:txBody>
      <dsp:txXfrm>
        <a:off x="269504" y="2271634"/>
        <a:ext cx="952712" cy="581867"/>
      </dsp:txXfrm>
    </dsp:sp>
    <dsp:sp modelId="{DA77143D-0E94-604D-AE67-86821CF9DA2C}">
      <dsp:nvSpPr>
        <dsp:cNvPr id="0" name=""/>
        <dsp:cNvSpPr/>
      </dsp:nvSpPr>
      <dsp:spPr>
        <a:xfrm>
          <a:off x="1549356" y="708346"/>
          <a:ext cx="1236147" cy="6180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Automation</a:t>
          </a:r>
        </a:p>
      </dsp:txBody>
      <dsp:txXfrm>
        <a:off x="1567459" y="726449"/>
        <a:ext cx="1199941" cy="581867"/>
      </dsp:txXfrm>
    </dsp:sp>
    <dsp:sp modelId="{8C8F3D5D-B33A-8147-9530-885A4E3F1BAD}">
      <dsp:nvSpPr>
        <dsp:cNvPr id="0" name=""/>
        <dsp:cNvSpPr/>
      </dsp:nvSpPr>
      <dsp:spPr>
        <a:xfrm>
          <a:off x="1672971" y="1326420"/>
          <a:ext cx="123614" cy="463555"/>
        </a:xfrm>
        <a:custGeom>
          <a:avLst/>
          <a:gdLst/>
          <a:ahLst/>
          <a:cxnLst/>
          <a:rect l="0" t="0" r="0" b="0"/>
          <a:pathLst>
            <a:path>
              <a:moveTo>
                <a:pt x="0" y="0"/>
              </a:moveTo>
              <a:lnTo>
                <a:pt x="0" y="463555"/>
              </a:lnTo>
              <a:lnTo>
                <a:pt x="123614" y="4635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73B3CC-E33A-DA40-88AE-65BF949A5891}">
      <dsp:nvSpPr>
        <dsp:cNvPr id="0" name=""/>
        <dsp:cNvSpPr/>
      </dsp:nvSpPr>
      <dsp:spPr>
        <a:xfrm>
          <a:off x="1796586" y="1480938"/>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Team Cycle Times</a:t>
          </a:r>
        </a:p>
      </dsp:txBody>
      <dsp:txXfrm>
        <a:off x="1814689" y="1499041"/>
        <a:ext cx="952712" cy="581867"/>
      </dsp:txXfrm>
    </dsp:sp>
    <dsp:sp modelId="{280F2FA9-C4C6-2B47-9B59-8994F5B175D0}">
      <dsp:nvSpPr>
        <dsp:cNvPr id="0" name=""/>
        <dsp:cNvSpPr/>
      </dsp:nvSpPr>
      <dsp:spPr>
        <a:xfrm>
          <a:off x="1672971" y="1326420"/>
          <a:ext cx="123614" cy="1236147"/>
        </a:xfrm>
        <a:custGeom>
          <a:avLst/>
          <a:gdLst/>
          <a:ahLst/>
          <a:cxnLst/>
          <a:rect l="0" t="0" r="0" b="0"/>
          <a:pathLst>
            <a:path>
              <a:moveTo>
                <a:pt x="0" y="0"/>
              </a:moveTo>
              <a:lnTo>
                <a:pt x="0" y="1236147"/>
              </a:lnTo>
              <a:lnTo>
                <a:pt x="123614" y="12361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E1941D-A8AD-0C47-8E12-521E98210E3C}">
      <dsp:nvSpPr>
        <dsp:cNvPr id="0" name=""/>
        <dsp:cNvSpPr/>
      </dsp:nvSpPr>
      <dsp:spPr>
        <a:xfrm>
          <a:off x="1796586" y="2253531"/>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Ratio of bugs found vs production issues</a:t>
          </a:r>
        </a:p>
      </dsp:txBody>
      <dsp:txXfrm>
        <a:off x="1814689" y="2271634"/>
        <a:ext cx="952712" cy="581867"/>
      </dsp:txXfrm>
    </dsp:sp>
    <dsp:sp modelId="{4010C05E-B4D7-F340-87DF-1F73DFE3D7CB}">
      <dsp:nvSpPr>
        <dsp:cNvPr id="0" name=""/>
        <dsp:cNvSpPr/>
      </dsp:nvSpPr>
      <dsp:spPr>
        <a:xfrm>
          <a:off x="3094541" y="708346"/>
          <a:ext cx="1236147" cy="6180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Static</a:t>
          </a:r>
        </a:p>
      </dsp:txBody>
      <dsp:txXfrm>
        <a:off x="3112644" y="726449"/>
        <a:ext cx="1199941" cy="581867"/>
      </dsp:txXfrm>
    </dsp:sp>
    <dsp:sp modelId="{C88167AC-8994-7149-B22B-C5C18E0FC728}">
      <dsp:nvSpPr>
        <dsp:cNvPr id="0" name=""/>
        <dsp:cNvSpPr/>
      </dsp:nvSpPr>
      <dsp:spPr>
        <a:xfrm>
          <a:off x="3218156" y="1326420"/>
          <a:ext cx="123614" cy="463555"/>
        </a:xfrm>
        <a:custGeom>
          <a:avLst/>
          <a:gdLst/>
          <a:ahLst/>
          <a:cxnLst/>
          <a:rect l="0" t="0" r="0" b="0"/>
          <a:pathLst>
            <a:path>
              <a:moveTo>
                <a:pt x="0" y="0"/>
              </a:moveTo>
              <a:lnTo>
                <a:pt x="0" y="463555"/>
              </a:lnTo>
              <a:lnTo>
                <a:pt x="123614" y="4635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700F41-6F87-B249-867D-33AC56DEA7DB}">
      <dsp:nvSpPr>
        <dsp:cNvPr id="0" name=""/>
        <dsp:cNvSpPr/>
      </dsp:nvSpPr>
      <dsp:spPr>
        <a:xfrm>
          <a:off x="3341770" y="1480938"/>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Full Cycle Times</a:t>
          </a:r>
        </a:p>
      </dsp:txBody>
      <dsp:txXfrm>
        <a:off x="3359873" y="1499041"/>
        <a:ext cx="952712" cy="581867"/>
      </dsp:txXfrm>
    </dsp:sp>
    <dsp:sp modelId="{D26D5D47-9735-F74F-BF05-1C47DD253995}">
      <dsp:nvSpPr>
        <dsp:cNvPr id="0" name=""/>
        <dsp:cNvSpPr/>
      </dsp:nvSpPr>
      <dsp:spPr>
        <a:xfrm>
          <a:off x="3218156" y="1326420"/>
          <a:ext cx="123614" cy="1236147"/>
        </a:xfrm>
        <a:custGeom>
          <a:avLst/>
          <a:gdLst/>
          <a:ahLst/>
          <a:cxnLst/>
          <a:rect l="0" t="0" r="0" b="0"/>
          <a:pathLst>
            <a:path>
              <a:moveTo>
                <a:pt x="0" y="0"/>
              </a:moveTo>
              <a:lnTo>
                <a:pt x="0" y="1236147"/>
              </a:lnTo>
              <a:lnTo>
                <a:pt x="123614" y="12361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6E55FD-0F87-C64B-8C22-B83652931139}">
      <dsp:nvSpPr>
        <dsp:cNvPr id="0" name=""/>
        <dsp:cNvSpPr/>
      </dsp:nvSpPr>
      <dsp:spPr>
        <a:xfrm>
          <a:off x="3341770" y="2253531"/>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Bugs over time per team</a:t>
          </a:r>
        </a:p>
      </dsp:txBody>
      <dsp:txXfrm>
        <a:off x="3359873" y="2271634"/>
        <a:ext cx="952712" cy="581867"/>
      </dsp:txXfrm>
    </dsp:sp>
    <dsp:sp modelId="{759226BE-0291-954D-B725-909DE54C836C}">
      <dsp:nvSpPr>
        <dsp:cNvPr id="0" name=""/>
        <dsp:cNvSpPr/>
      </dsp:nvSpPr>
      <dsp:spPr>
        <a:xfrm>
          <a:off x="4639726" y="708346"/>
          <a:ext cx="1236147" cy="6180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Awareness</a:t>
          </a:r>
        </a:p>
      </dsp:txBody>
      <dsp:txXfrm>
        <a:off x="4657829" y="726449"/>
        <a:ext cx="1199941" cy="581867"/>
      </dsp:txXfrm>
    </dsp:sp>
    <dsp:sp modelId="{F4C0204B-9261-FF4F-8207-2E7CBC17D1E3}">
      <dsp:nvSpPr>
        <dsp:cNvPr id="0" name=""/>
        <dsp:cNvSpPr/>
      </dsp:nvSpPr>
      <dsp:spPr>
        <a:xfrm>
          <a:off x="4763340" y="1326420"/>
          <a:ext cx="123614" cy="463555"/>
        </a:xfrm>
        <a:custGeom>
          <a:avLst/>
          <a:gdLst/>
          <a:ahLst/>
          <a:cxnLst/>
          <a:rect l="0" t="0" r="0" b="0"/>
          <a:pathLst>
            <a:path>
              <a:moveTo>
                <a:pt x="0" y="0"/>
              </a:moveTo>
              <a:lnTo>
                <a:pt x="0" y="463555"/>
              </a:lnTo>
              <a:lnTo>
                <a:pt x="123614" y="4635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69323E-F237-4149-909C-779E6C777EB9}">
      <dsp:nvSpPr>
        <dsp:cNvPr id="0" name=""/>
        <dsp:cNvSpPr/>
      </dsp:nvSpPr>
      <dsp:spPr>
        <a:xfrm>
          <a:off x="4886955" y="1480938"/>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User Report of Reliability</a:t>
          </a:r>
        </a:p>
      </dsp:txBody>
      <dsp:txXfrm>
        <a:off x="4905058" y="1499041"/>
        <a:ext cx="952712" cy="581867"/>
      </dsp:txXfrm>
    </dsp:sp>
    <dsp:sp modelId="{09163C63-228F-4949-8CB3-8FD541815882}">
      <dsp:nvSpPr>
        <dsp:cNvPr id="0" name=""/>
        <dsp:cNvSpPr/>
      </dsp:nvSpPr>
      <dsp:spPr>
        <a:xfrm>
          <a:off x="4763340" y="1326420"/>
          <a:ext cx="123614" cy="1236147"/>
        </a:xfrm>
        <a:custGeom>
          <a:avLst/>
          <a:gdLst/>
          <a:ahLst/>
          <a:cxnLst/>
          <a:rect l="0" t="0" r="0" b="0"/>
          <a:pathLst>
            <a:path>
              <a:moveTo>
                <a:pt x="0" y="0"/>
              </a:moveTo>
              <a:lnTo>
                <a:pt x="0" y="1236147"/>
              </a:lnTo>
              <a:lnTo>
                <a:pt x="123614" y="12361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F6CDB5-0FFB-8540-A9B5-0BDD86E89002}">
      <dsp:nvSpPr>
        <dsp:cNvPr id="0" name=""/>
        <dsp:cNvSpPr/>
      </dsp:nvSpPr>
      <dsp:spPr>
        <a:xfrm>
          <a:off x="4886955" y="2253531"/>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Completed improvement projects</a:t>
          </a:r>
        </a:p>
      </dsp:txBody>
      <dsp:txXfrm>
        <a:off x="4905058" y="2271634"/>
        <a:ext cx="952712" cy="581867"/>
      </dsp:txXfrm>
    </dsp:sp>
    <dsp:sp modelId="{E30C87CA-3CD1-9144-8480-83C66563A968}">
      <dsp:nvSpPr>
        <dsp:cNvPr id="0" name=""/>
        <dsp:cNvSpPr/>
      </dsp:nvSpPr>
      <dsp:spPr>
        <a:xfrm>
          <a:off x="6184910" y="708346"/>
          <a:ext cx="1236147" cy="6180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Risk</a:t>
          </a:r>
        </a:p>
      </dsp:txBody>
      <dsp:txXfrm>
        <a:off x="6203013" y="726449"/>
        <a:ext cx="1199941" cy="581867"/>
      </dsp:txXfrm>
    </dsp:sp>
    <dsp:sp modelId="{C7D786F9-A0FD-0447-B056-13E2228A7A43}">
      <dsp:nvSpPr>
        <dsp:cNvPr id="0" name=""/>
        <dsp:cNvSpPr/>
      </dsp:nvSpPr>
      <dsp:spPr>
        <a:xfrm>
          <a:off x="6308525" y="1326420"/>
          <a:ext cx="123614" cy="463555"/>
        </a:xfrm>
        <a:custGeom>
          <a:avLst/>
          <a:gdLst/>
          <a:ahLst/>
          <a:cxnLst/>
          <a:rect l="0" t="0" r="0" b="0"/>
          <a:pathLst>
            <a:path>
              <a:moveTo>
                <a:pt x="0" y="0"/>
              </a:moveTo>
              <a:lnTo>
                <a:pt x="0" y="463555"/>
              </a:lnTo>
              <a:lnTo>
                <a:pt x="123614" y="4635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9B8501-E1EC-7E4A-B283-CE6BEB3A416F}">
      <dsp:nvSpPr>
        <dsp:cNvPr id="0" name=""/>
        <dsp:cNvSpPr/>
      </dsp:nvSpPr>
      <dsp:spPr>
        <a:xfrm>
          <a:off x="6432140" y="1480938"/>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Production Issues Logged</a:t>
          </a:r>
        </a:p>
      </dsp:txBody>
      <dsp:txXfrm>
        <a:off x="6450243" y="1499041"/>
        <a:ext cx="952712" cy="581867"/>
      </dsp:txXfrm>
    </dsp:sp>
    <dsp:sp modelId="{63565F03-F72C-4544-B900-E0156071304E}">
      <dsp:nvSpPr>
        <dsp:cNvPr id="0" name=""/>
        <dsp:cNvSpPr/>
      </dsp:nvSpPr>
      <dsp:spPr>
        <a:xfrm>
          <a:off x="6308525" y="1326420"/>
          <a:ext cx="123614" cy="1236147"/>
        </a:xfrm>
        <a:custGeom>
          <a:avLst/>
          <a:gdLst/>
          <a:ahLst/>
          <a:cxnLst/>
          <a:rect l="0" t="0" r="0" b="0"/>
          <a:pathLst>
            <a:path>
              <a:moveTo>
                <a:pt x="0" y="0"/>
              </a:moveTo>
              <a:lnTo>
                <a:pt x="0" y="1236147"/>
              </a:lnTo>
              <a:lnTo>
                <a:pt x="123614" y="12361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54BDFF-AD5F-B94A-9C03-19C26AE62FE7}">
      <dsp:nvSpPr>
        <dsp:cNvPr id="0" name=""/>
        <dsp:cNvSpPr/>
      </dsp:nvSpPr>
      <dsp:spPr>
        <a:xfrm>
          <a:off x="6432140" y="2253531"/>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Full Cycle Times</a:t>
          </a:r>
        </a:p>
        <a:p>
          <a:pPr marL="0" lvl="0" indent="0" algn="ctr" defTabSz="400050">
            <a:lnSpc>
              <a:spcPct val="90000"/>
            </a:lnSpc>
            <a:spcBef>
              <a:spcPct val="0"/>
            </a:spcBef>
            <a:spcAft>
              <a:spcPct val="35000"/>
            </a:spcAft>
            <a:buNone/>
          </a:pPr>
          <a:r>
            <a:rPr lang="en-US" sz="900" kern="1200"/>
            <a:t>Team Report on Requests for Change Clarity</a:t>
          </a:r>
        </a:p>
      </dsp:txBody>
      <dsp:txXfrm>
        <a:off x="6450243" y="2271634"/>
        <a:ext cx="952712" cy="581867"/>
      </dsp:txXfrm>
    </dsp:sp>
    <dsp:sp modelId="{740FAD26-2F78-1649-A8A4-3491ED81DE1B}">
      <dsp:nvSpPr>
        <dsp:cNvPr id="0" name=""/>
        <dsp:cNvSpPr/>
      </dsp:nvSpPr>
      <dsp:spPr>
        <a:xfrm>
          <a:off x="7730095" y="708346"/>
          <a:ext cx="1236147" cy="6180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Alignment</a:t>
          </a:r>
        </a:p>
      </dsp:txBody>
      <dsp:txXfrm>
        <a:off x="7748198" y="726449"/>
        <a:ext cx="1199941" cy="581867"/>
      </dsp:txXfrm>
    </dsp:sp>
    <dsp:sp modelId="{EF0BED20-F871-3046-BA82-DB65F6DD4AFC}">
      <dsp:nvSpPr>
        <dsp:cNvPr id="0" name=""/>
        <dsp:cNvSpPr/>
      </dsp:nvSpPr>
      <dsp:spPr>
        <a:xfrm>
          <a:off x="7853710" y="1326420"/>
          <a:ext cx="123614" cy="463555"/>
        </a:xfrm>
        <a:custGeom>
          <a:avLst/>
          <a:gdLst/>
          <a:ahLst/>
          <a:cxnLst/>
          <a:rect l="0" t="0" r="0" b="0"/>
          <a:pathLst>
            <a:path>
              <a:moveTo>
                <a:pt x="0" y="0"/>
              </a:moveTo>
              <a:lnTo>
                <a:pt x="0" y="463555"/>
              </a:lnTo>
              <a:lnTo>
                <a:pt x="123614" y="4635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544BA3-786B-5844-AA78-85405A9B4935}">
      <dsp:nvSpPr>
        <dsp:cNvPr id="0" name=""/>
        <dsp:cNvSpPr/>
      </dsp:nvSpPr>
      <dsp:spPr>
        <a:xfrm>
          <a:off x="7977325" y="1480938"/>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Cross-Domain Projects</a:t>
          </a:r>
        </a:p>
      </dsp:txBody>
      <dsp:txXfrm>
        <a:off x="7995428" y="1499041"/>
        <a:ext cx="952712" cy="581867"/>
      </dsp:txXfrm>
    </dsp:sp>
    <dsp:sp modelId="{BF21FC29-AE3A-E241-A494-719884A3EF5F}">
      <dsp:nvSpPr>
        <dsp:cNvPr id="0" name=""/>
        <dsp:cNvSpPr/>
      </dsp:nvSpPr>
      <dsp:spPr>
        <a:xfrm>
          <a:off x="7853710" y="1326420"/>
          <a:ext cx="123614" cy="1236147"/>
        </a:xfrm>
        <a:custGeom>
          <a:avLst/>
          <a:gdLst/>
          <a:ahLst/>
          <a:cxnLst/>
          <a:rect l="0" t="0" r="0" b="0"/>
          <a:pathLst>
            <a:path>
              <a:moveTo>
                <a:pt x="0" y="0"/>
              </a:moveTo>
              <a:lnTo>
                <a:pt x="0" y="1236147"/>
              </a:lnTo>
              <a:lnTo>
                <a:pt x="123614" y="12361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D32FE0-F347-C54D-BAA2-2753F53D190C}">
      <dsp:nvSpPr>
        <dsp:cNvPr id="0" name=""/>
        <dsp:cNvSpPr/>
      </dsp:nvSpPr>
      <dsp:spPr>
        <a:xfrm>
          <a:off x="7977325" y="2253531"/>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Impediment Logs / Ratio Priority</a:t>
          </a:r>
        </a:p>
      </dsp:txBody>
      <dsp:txXfrm>
        <a:off x="7995428" y="2271634"/>
        <a:ext cx="952712" cy="581867"/>
      </dsp:txXfrm>
    </dsp:sp>
    <dsp:sp modelId="{170D3832-855F-EE44-A5CE-F3FF533AFC02}">
      <dsp:nvSpPr>
        <dsp:cNvPr id="0" name=""/>
        <dsp:cNvSpPr/>
      </dsp:nvSpPr>
      <dsp:spPr>
        <a:xfrm>
          <a:off x="9275280" y="708346"/>
          <a:ext cx="1236147" cy="6180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Fundamentals</a:t>
          </a:r>
        </a:p>
      </dsp:txBody>
      <dsp:txXfrm>
        <a:off x="9293383" y="726449"/>
        <a:ext cx="1199941" cy="581867"/>
      </dsp:txXfrm>
    </dsp:sp>
    <dsp:sp modelId="{F953872B-D016-0542-B2CE-11734A4564C7}">
      <dsp:nvSpPr>
        <dsp:cNvPr id="0" name=""/>
        <dsp:cNvSpPr/>
      </dsp:nvSpPr>
      <dsp:spPr>
        <a:xfrm>
          <a:off x="9398895" y="1326420"/>
          <a:ext cx="123614" cy="463555"/>
        </a:xfrm>
        <a:custGeom>
          <a:avLst/>
          <a:gdLst/>
          <a:ahLst/>
          <a:cxnLst/>
          <a:rect l="0" t="0" r="0" b="0"/>
          <a:pathLst>
            <a:path>
              <a:moveTo>
                <a:pt x="0" y="0"/>
              </a:moveTo>
              <a:lnTo>
                <a:pt x="0" y="463555"/>
              </a:lnTo>
              <a:lnTo>
                <a:pt x="123614" y="4635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2CF6A9-4306-C942-8908-C7B25264B6AB}">
      <dsp:nvSpPr>
        <dsp:cNvPr id="0" name=""/>
        <dsp:cNvSpPr/>
      </dsp:nvSpPr>
      <dsp:spPr>
        <a:xfrm>
          <a:off x="9522509" y="1480938"/>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Team Cycle Times</a:t>
          </a:r>
        </a:p>
      </dsp:txBody>
      <dsp:txXfrm>
        <a:off x="9540612" y="1499041"/>
        <a:ext cx="952712" cy="581867"/>
      </dsp:txXfrm>
    </dsp:sp>
    <dsp:sp modelId="{0D4E8CA8-6BDF-6341-A22D-9E06B91F4DA3}">
      <dsp:nvSpPr>
        <dsp:cNvPr id="0" name=""/>
        <dsp:cNvSpPr/>
      </dsp:nvSpPr>
      <dsp:spPr>
        <a:xfrm>
          <a:off x="9398895" y="1326420"/>
          <a:ext cx="123614" cy="1236147"/>
        </a:xfrm>
        <a:custGeom>
          <a:avLst/>
          <a:gdLst/>
          <a:ahLst/>
          <a:cxnLst/>
          <a:rect l="0" t="0" r="0" b="0"/>
          <a:pathLst>
            <a:path>
              <a:moveTo>
                <a:pt x="0" y="0"/>
              </a:moveTo>
              <a:lnTo>
                <a:pt x="0" y="1236147"/>
              </a:lnTo>
              <a:lnTo>
                <a:pt x="123614" y="12361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39B94E-BDC4-B64E-B81C-9E526F33B060}">
      <dsp:nvSpPr>
        <dsp:cNvPr id="0" name=""/>
        <dsp:cNvSpPr/>
      </dsp:nvSpPr>
      <dsp:spPr>
        <a:xfrm>
          <a:off x="9522509" y="2253531"/>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Production Issues Logged</a:t>
          </a:r>
        </a:p>
      </dsp:txBody>
      <dsp:txXfrm>
        <a:off x="9540612" y="2271634"/>
        <a:ext cx="952712" cy="581867"/>
      </dsp:txXfrm>
    </dsp:sp>
    <dsp:sp modelId="{45B853F8-BA37-A64B-B247-23FEA529E4DD}">
      <dsp:nvSpPr>
        <dsp:cNvPr id="0" name=""/>
        <dsp:cNvSpPr/>
      </dsp:nvSpPr>
      <dsp:spPr>
        <a:xfrm>
          <a:off x="9398895" y="1326420"/>
          <a:ext cx="123614" cy="2008740"/>
        </a:xfrm>
        <a:custGeom>
          <a:avLst/>
          <a:gdLst/>
          <a:ahLst/>
          <a:cxnLst/>
          <a:rect l="0" t="0" r="0" b="0"/>
          <a:pathLst>
            <a:path>
              <a:moveTo>
                <a:pt x="0" y="0"/>
              </a:moveTo>
              <a:lnTo>
                <a:pt x="0" y="2008740"/>
              </a:lnTo>
              <a:lnTo>
                <a:pt x="123614" y="20087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B415ED-F86B-8248-8D82-E9951DC0E0A8}">
      <dsp:nvSpPr>
        <dsp:cNvPr id="0" name=""/>
        <dsp:cNvSpPr/>
      </dsp:nvSpPr>
      <dsp:spPr>
        <a:xfrm>
          <a:off x="9522509" y="3026123"/>
          <a:ext cx="988918" cy="6180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a:t>Happier Testers</a:t>
          </a:r>
        </a:p>
      </dsp:txBody>
      <dsp:txXfrm>
        <a:off x="9540612" y="3044226"/>
        <a:ext cx="952712" cy="5818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98B43-FB38-F94C-AF5A-8EB7D18C8C12}">
      <dsp:nvSpPr>
        <dsp:cNvPr id="0" name=""/>
        <dsp:cNvSpPr/>
      </dsp:nvSpPr>
      <dsp:spPr>
        <a:xfrm>
          <a:off x="0" y="27165"/>
          <a:ext cx="1660794" cy="99647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Skills</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Faster time to Market</a:t>
          </a:r>
        </a:p>
        <a:p>
          <a:pPr marL="57150" lvl="1" indent="-57150" algn="l" defTabSz="400050">
            <a:lnSpc>
              <a:spcPct val="90000"/>
            </a:lnSpc>
            <a:spcBef>
              <a:spcPct val="0"/>
            </a:spcBef>
            <a:spcAft>
              <a:spcPct val="15000"/>
            </a:spcAft>
            <a:buChar char="•"/>
          </a:pPr>
          <a:r>
            <a:rPr lang="en-US" sz="900" kern="1200"/>
            <a:t>Save money on production issues</a:t>
          </a:r>
        </a:p>
      </dsp:txBody>
      <dsp:txXfrm>
        <a:off x="0" y="27165"/>
        <a:ext cx="1660794" cy="996476"/>
      </dsp:txXfrm>
    </dsp:sp>
    <dsp:sp modelId="{45570916-6BA0-1A4F-A844-4B334F4C5E6F}">
      <dsp:nvSpPr>
        <dsp:cNvPr id="0" name=""/>
        <dsp:cNvSpPr/>
      </dsp:nvSpPr>
      <dsp:spPr>
        <a:xfrm>
          <a:off x="1826874" y="27165"/>
          <a:ext cx="1660794" cy="996476"/>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0" kern="1200"/>
            <a:t>Automation</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Faster time to Market</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Save money on production issues</a:t>
          </a:r>
          <a:endParaRPr lang="en-US" sz="900" kern="1200"/>
        </a:p>
      </dsp:txBody>
      <dsp:txXfrm>
        <a:off x="1826874" y="27165"/>
        <a:ext cx="1660794" cy="996476"/>
      </dsp:txXfrm>
    </dsp:sp>
    <dsp:sp modelId="{967A7F94-B5C3-B545-A2C3-6E66E644BD28}">
      <dsp:nvSpPr>
        <dsp:cNvPr id="0" name=""/>
        <dsp:cNvSpPr/>
      </dsp:nvSpPr>
      <dsp:spPr>
        <a:xfrm>
          <a:off x="3653748" y="27165"/>
          <a:ext cx="1660794" cy="996476"/>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Static</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Faster time to Market</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Save money on production issues</a:t>
          </a:r>
          <a:endParaRPr lang="en-US" sz="900" kern="1200"/>
        </a:p>
      </dsp:txBody>
      <dsp:txXfrm>
        <a:off x="3653748" y="27165"/>
        <a:ext cx="1660794" cy="996476"/>
      </dsp:txXfrm>
    </dsp:sp>
    <dsp:sp modelId="{44990F0F-CDE1-D14D-8DA2-DEF4CEE938E4}">
      <dsp:nvSpPr>
        <dsp:cNvPr id="0" name=""/>
        <dsp:cNvSpPr/>
      </dsp:nvSpPr>
      <dsp:spPr>
        <a:xfrm>
          <a:off x="0" y="1189721"/>
          <a:ext cx="1660794" cy="996476"/>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Awareness</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Better Customer Trust in Systems</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New Innovative products to sell/use</a:t>
          </a:r>
          <a:endParaRPr lang="en-US" sz="900" kern="1200"/>
        </a:p>
      </dsp:txBody>
      <dsp:txXfrm>
        <a:off x="0" y="1189721"/>
        <a:ext cx="1660794" cy="996476"/>
      </dsp:txXfrm>
    </dsp:sp>
    <dsp:sp modelId="{AAFAF702-D68E-3341-B6D6-A262B11A8460}">
      <dsp:nvSpPr>
        <dsp:cNvPr id="0" name=""/>
        <dsp:cNvSpPr/>
      </dsp:nvSpPr>
      <dsp:spPr>
        <a:xfrm>
          <a:off x="1826874" y="1189721"/>
          <a:ext cx="1660794" cy="996476"/>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Risk</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Save money on production issues</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Better Customer Trust in Systems</a:t>
          </a:r>
          <a:endParaRPr lang="en-US" sz="900" kern="1200"/>
        </a:p>
      </dsp:txBody>
      <dsp:txXfrm>
        <a:off x="1826874" y="1189721"/>
        <a:ext cx="1660794" cy="996476"/>
      </dsp:txXfrm>
    </dsp:sp>
    <dsp:sp modelId="{B8DC5A8E-C7FC-FB41-BCFE-20E92CEA70CC}">
      <dsp:nvSpPr>
        <dsp:cNvPr id="0" name=""/>
        <dsp:cNvSpPr/>
      </dsp:nvSpPr>
      <dsp:spPr>
        <a:xfrm>
          <a:off x="3653748" y="1189721"/>
          <a:ext cx="1660794" cy="996476"/>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Alignment</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New Innovative products to sell/use</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Faster time to Market</a:t>
          </a:r>
        </a:p>
        <a:p>
          <a:pPr marL="57150" lvl="1" indent="-57150" algn="l" defTabSz="400050">
            <a:lnSpc>
              <a:spcPct val="90000"/>
            </a:lnSpc>
            <a:spcBef>
              <a:spcPct val="0"/>
            </a:spcBef>
            <a:spcAft>
              <a:spcPct val="15000"/>
            </a:spcAft>
            <a:buChar char="•"/>
          </a:pPr>
          <a:r>
            <a:rPr lang="de-DE" sz="900" b="0" i="0" u="none" strike="noStrike" kern="1200">
              <a:effectLst/>
              <a:latin typeface="Source Sans Pro" panose="020B0503030403020204" pitchFamily="34" charset="77"/>
            </a:rPr>
            <a:t>Save money on production issues</a:t>
          </a:r>
          <a:endParaRPr lang="en-US" sz="900" kern="1200"/>
        </a:p>
      </dsp:txBody>
      <dsp:txXfrm>
        <a:off x="3653748" y="1189721"/>
        <a:ext cx="1660794" cy="996476"/>
      </dsp:txXfrm>
    </dsp:sp>
    <dsp:sp modelId="{71321280-0C50-DF47-A95C-85FF01DF1DFD}">
      <dsp:nvSpPr>
        <dsp:cNvPr id="0" name=""/>
        <dsp:cNvSpPr/>
      </dsp:nvSpPr>
      <dsp:spPr>
        <a:xfrm>
          <a:off x="1826874" y="2352277"/>
          <a:ext cx="1660794" cy="99647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kern="1200"/>
            <a:t>Fundamentals</a:t>
          </a:r>
        </a:p>
        <a:p>
          <a:pPr marL="57150" lvl="1" indent="-57150" algn="l" defTabSz="400050">
            <a:lnSpc>
              <a:spcPct val="90000"/>
            </a:lnSpc>
            <a:spcBef>
              <a:spcPct val="0"/>
            </a:spcBef>
            <a:spcAft>
              <a:spcPct val="15000"/>
            </a:spcAft>
            <a:buChar char="•"/>
          </a:pPr>
          <a:r>
            <a:rPr lang="de-DE" sz="900" b="0" i="0" u="none" strike="noStrike" kern="1200" dirty="0" err="1">
              <a:effectLst/>
              <a:latin typeface="Source Sans Pro" panose="020B0503030403020204" pitchFamily="34" charset="77"/>
            </a:rPr>
            <a:t>Faster</a:t>
          </a:r>
          <a:r>
            <a:rPr lang="de-DE" sz="900" b="0" i="0" u="none" strike="noStrike" kern="1200" dirty="0">
              <a:effectLst/>
              <a:latin typeface="Source Sans Pro" panose="020B0503030403020204" pitchFamily="34" charset="77"/>
            </a:rPr>
            <a:t> time </a:t>
          </a:r>
          <a:r>
            <a:rPr lang="de-DE" sz="900" b="0" i="0" u="none" strike="noStrike" kern="1200" dirty="0" err="1">
              <a:effectLst/>
              <a:latin typeface="Source Sans Pro" panose="020B0503030403020204" pitchFamily="34" charset="77"/>
            </a:rPr>
            <a:t>to</a:t>
          </a:r>
          <a:r>
            <a:rPr lang="de-DE" sz="900" b="0" i="0" u="none" strike="noStrike" kern="1200" dirty="0">
              <a:effectLst/>
              <a:latin typeface="Source Sans Pro" panose="020B0503030403020204" pitchFamily="34" charset="77"/>
            </a:rPr>
            <a:t> Market</a:t>
          </a:r>
        </a:p>
        <a:p>
          <a:pPr marL="57150" lvl="1" indent="-57150" algn="l" defTabSz="400050">
            <a:lnSpc>
              <a:spcPct val="90000"/>
            </a:lnSpc>
            <a:spcBef>
              <a:spcPct val="0"/>
            </a:spcBef>
            <a:spcAft>
              <a:spcPct val="15000"/>
            </a:spcAft>
            <a:buChar char="•"/>
          </a:pPr>
          <a:r>
            <a:rPr lang="de-DE" sz="900" b="0" i="0" u="none" strike="noStrike" kern="1200" dirty="0">
              <a:effectLst/>
              <a:latin typeface="Source Sans Pro" panose="020B0503030403020204" pitchFamily="34" charset="77"/>
            </a:rPr>
            <a:t>Save </a:t>
          </a:r>
          <a:r>
            <a:rPr lang="de-DE" sz="900" b="0" i="0" u="none" strike="noStrike" kern="1200" dirty="0" err="1">
              <a:effectLst/>
              <a:latin typeface="Source Sans Pro" panose="020B0503030403020204" pitchFamily="34" charset="77"/>
            </a:rPr>
            <a:t>money</a:t>
          </a:r>
          <a:r>
            <a:rPr lang="de-DE" sz="900" b="0" i="0" u="none" strike="noStrike" kern="1200" dirty="0">
              <a:effectLst/>
              <a:latin typeface="Source Sans Pro" panose="020B0503030403020204" pitchFamily="34" charset="77"/>
            </a:rPr>
            <a:t> on </a:t>
          </a:r>
          <a:r>
            <a:rPr lang="de-DE" sz="900" b="0" i="0" u="none" strike="noStrike" kern="1200" dirty="0" err="1">
              <a:effectLst/>
              <a:latin typeface="Source Sans Pro" panose="020B0503030403020204" pitchFamily="34" charset="77"/>
            </a:rPr>
            <a:t>production</a:t>
          </a:r>
          <a:r>
            <a:rPr lang="de-DE" sz="900" b="0" i="0" u="none" strike="noStrike" kern="1200" dirty="0">
              <a:effectLst/>
              <a:latin typeface="Source Sans Pro" panose="020B0503030403020204" pitchFamily="34" charset="77"/>
            </a:rPr>
            <a:t> </a:t>
          </a:r>
          <a:r>
            <a:rPr lang="de-DE" sz="900" b="0" i="0" u="none" strike="noStrike" kern="1200" dirty="0" err="1">
              <a:effectLst/>
              <a:latin typeface="Source Sans Pro" panose="020B0503030403020204" pitchFamily="34" charset="77"/>
            </a:rPr>
            <a:t>issues</a:t>
          </a:r>
          <a:endParaRPr lang="de-DE" sz="900" b="0" i="0" u="none" strike="noStrike" kern="1200" dirty="0">
            <a:effectLst/>
            <a:latin typeface="Source Sans Pro" panose="020B0503030403020204" pitchFamily="34" charset="77"/>
          </a:endParaRPr>
        </a:p>
        <a:p>
          <a:pPr marL="57150" lvl="1" indent="-57150" algn="l" defTabSz="400050">
            <a:lnSpc>
              <a:spcPct val="90000"/>
            </a:lnSpc>
            <a:spcBef>
              <a:spcPct val="0"/>
            </a:spcBef>
            <a:spcAft>
              <a:spcPct val="15000"/>
            </a:spcAft>
            <a:buChar char="•"/>
          </a:pPr>
          <a:r>
            <a:rPr lang="de-DE" sz="900" b="0" i="0" u="none" strike="noStrike" kern="1200" dirty="0" err="1">
              <a:effectLst/>
              <a:latin typeface="Source Sans Pro" panose="020B0503030403020204" pitchFamily="34" charset="77"/>
            </a:rPr>
            <a:t>Better</a:t>
          </a:r>
          <a:r>
            <a:rPr lang="de-DE" sz="900" b="0" i="0" u="none" strike="noStrike" kern="1200" dirty="0">
              <a:effectLst/>
              <a:latin typeface="Source Sans Pro" panose="020B0503030403020204" pitchFamily="34" charset="77"/>
            </a:rPr>
            <a:t> </a:t>
          </a:r>
          <a:r>
            <a:rPr lang="de-DE" sz="900" b="0" i="0" u="none" strike="noStrike" kern="1200" dirty="0" err="1">
              <a:effectLst/>
              <a:latin typeface="Source Sans Pro" panose="020B0503030403020204" pitchFamily="34" charset="77"/>
            </a:rPr>
            <a:t>Recruitment</a:t>
          </a:r>
          <a:r>
            <a:rPr lang="de-DE" sz="900" b="0" i="0" u="none" strike="noStrike" kern="1200" dirty="0">
              <a:effectLst/>
              <a:latin typeface="Source Sans Pro" panose="020B0503030403020204" pitchFamily="34" charset="77"/>
            </a:rPr>
            <a:t> </a:t>
          </a:r>
          <a:r>
            <a:rPr lang="de-DE" sz="900" b="0" i="0" u="none" strike="noStrike" kern="1200" dirty="0" err="1">
              <a:effectLst/>
              <a:latin typeface="Source Sans Pro" panose="020B0503030403020204" pitchFamily="34" charset="77"/>
            </a:rPr>
            <a:t>Results</a:t>
          </a:r>
          <a:endParaRPr lang="en-US" sz="900" kern="1200" dirty="0"/>
        </a:p>
      </dsp:txBody>
      <dsp:txXfrm>
        <a:off x="1826874" y="2352277"/>
        <a:ext cx="1660794" cy="9964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75119-164A-8E40-9CE6-9B43A4958FE1}">
      <dsp:nvSpPr>
        <dsp:cNvPr id="0" name=""/>
        <dsp:cNvSpPr/>
      </dsp:nvSpPr>
      <dsp:spPr>
        <a:xfrm>
          <a:off x="0" y="27165"/>
          <a:ext cx="1660794" cy="99647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Coaching essential skills for testing</a:t>
          </a:r>
        </a:p>
      </dsp:txBody>
      <dsp:txXfrm>
        <a:off x="0" y="27165"/>
        <a:ext cx="1660794" cy="996476"/>
      </dsp:txXfrm>
    </dsp:sp>
    <dsp:sp modelId="{D7AF9B47-9833-E34A-AB7D-65020C335AF2}">
      <dsp:nvSpPr>
        <dsp:cNvPr id="0" name=""/>
        <dsp:cNvSpPr/>
      </dsp:nvSpPr>
      <dsp:spPr>
        <a:xfrm>
          <a:off x="1826874" y="27165"/>
          <a:ext cx="1660794" cy="996476"/>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Designing frameworks for testing and automation</a:t>
          </a:r>
        </a:p>
      </dsp:txBody>
      <dsp:txXfrm>
        <a:off x="1826874" y="27165"/>
        <a:ext cx="1660794" cy="996476"/>
      </dsp:txXfrm>
    </dsp:sp>
    <dsp:sp modelId="{2243E2A1-E569-ED47-A08D-ED9FA55AF793}">
      <dsp:nvSpPr>
        <dsp:cNvPr id="0" name=""/>
        <dsp:cNvSpPr/>
      </dsp:nvSpPr>
      <dsp:spPr>
        <a:xfrm>
          <a:off x="3653748" y="27165"/>
          <a:ext cx="1660794" cy="996476"/>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Expanding the scope of testing</a:t>
          </a:r>
        </a:p>
      </dsp:txBody>
      <dsp:txXfrm>
        <a:off x="3653748" y="27165"/>
        <a:ext cx="1660794" cy="996476"/>
      </dsp:txXfrm>
    </dsp:sp>
    <dsp:sp modelId="{8D5161F7-08A8-FB41-806A-FC5B256C2034}">
      <dsp:nvSpPr>
        <dsp:cNvPr id="0" name=""/>
        <dsp:cNvSpPr/>
      </dsp:nvSpPr>
      <dsp:spPr>
        <a:xfrm>
          <a:off x="0" y="1189721"/>
          <a:ext cx="1660794" cy="996476"/>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Supporting and inducing knowledge sharing on all levels</a:t>
          </a:r>
        </a:p>
      </dsp:txBody>
      <dsp:txXfrm>
        <a:off x="0" y="1189721"/>
        <a:ext cx="1660794" cy="996476"/>
      </dsp:txXfrm>
    </dsp:sp>
    <dsp:sp modelId="{0AE35544-B35C-6B46-87EF-476E68486F6A}">
      <dsp:nvSpPr>
        <dsp:cNvPr id="0" name=""/>
        <dsp:cNvSpPr/>
      </dsp:nvSpPr>
      <dsp:spPr>
        <a:xfrm>
          <a:off x="1826874" y="1189721"/>
          <a:ext cx="1660794" cy="996476"/>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Increasing awareness of risk and risk management</a:t>
          </a:r>
        </a:p>
      </dsp:txBody>
      <dsp:txXfrm>
        <a:off x="1826874" y="1189721"/>
        <a:ext cx="1660794" cy="996476"/>
      </dsp:txXfrm>
    </dsp:sp>
    <dsp:sp modelId="{2BDAC3F5-DA5C-B84C-8777-535B327C7384}">
      <dsp:nvSpPr>
        <dsp:cNvPr id="0" name=""/>
        <dsp:cNvSpPr/>
      </dsp:nvSpPr>
      <dsp:spPr>
        <a:xfrm>
          <a:off x="3653748" y="1189721"/>
          <a:ext cx="1660794" cy="996476"/>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Aligning teams for reliable results and criteria</a:t>
          </a:r>
        </a:p>
      </dsp:txBody>
      <dsp:txXfrm>
        <a:off x="3653748" y="1189721"/>
        <a:ext cx="1660794" cy="996476"/>
      </dsp:txXfrm>
    </dsp:sp>
    <dsp:sp modelId="{FCA4382A-3CCA-334A-A149-3989B433306A}">
      <dsp:nvSpPr>
        <dsp:cNvPr id="0" name=""/>
        <dsp:cNvSpPr/>
      </dsp:nvSpPr>
      <dsp:spPr>
        <a:xfrm>
          <a:off x="1826874" y="2352277"/>
          <a:ext cx="1660794" cy="99647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And finally: </a:t>
          </a:r>
        </a:p>
        <a:p>
          <a:pPr marL="0" lvl="0" indent="0" algn="ctr" defTabSz="488950">
            <a:lnSpc>
              <a:spcPct val="90000"/>
            </a:lnSpc>
            <a:spcBef>
              <a:spcPct val="0"/>
            </a:spcBef>
            <a:spcAft>
              <a:spcPct val="35000"/>
            </a:spcAft>
            <a:buNone/>
          </a:pPr>
          <a:r>
            <a:rPr lang="en-US" sz="1100" kern="1200"/>
            <a:t>Pathfinders improve testing by co-creating, supporting and maintaining the foundations of testing! </a:t>
          </a:r>
        </a:p>
      </dsp:txBody>
      <dsp:txXfrm>
        <a:off x="1826874" y="2352277"/>
        <a:ext cx="1660794" cy="9964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39637-00C1-4C38-9E87-184851AEA83F}">
      <dsp:nvSpPr>
        <dsp:cNvPr id="0" name=""/>
        <dsp:cNvSpPr/>
      </dsp:nvSpPr>
      <dsp:spPr>
        <a:xfrm>
          <a:off x="679050" y="578771"/>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7AD1B7-7FA6-4080-9852-C6E0B9A6B88E}">
      <dsp:nvSpPr>
        <dsp:cNvPr id="0" name=""/>
        <dsp:cNvSpPr/>
      </dsp:nvSpPr>
      <dsp:spPr>
        <a:xfrm>
          <a:off x="1081237" y="980959"/>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0BC18E-95EB-4FF4-BFF9-1F20CB724E8B}">
      <dsp:nvSpPr>
        <dsp:cNvPr id="0" name=""/>
        <dsp:cNvSpPr/>
      </dsp:nvSpPr>
      <dsp:spPr>
        <a:xfrm>
          <a:off x="75768"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Testing value is more than finding bugs</a:t>
          </a:r>
        </a:p>
      </dsp:txBody>
      <dsp:txXfrm>
        <a:off x="75768" y="3053772"/>
        <a:ext cx="3093750" cy="720000"/>
      </dsp:txXfrm>
    </dsp:sp>
    <dsp:sp modelId="{26EAB35C-11B9-41F9-8ABB-B423060A1DA8}">
      <dsp:nvSpPr>
        <dsp:cNvPr id="0" name=""/>
        <dsp:cNvSpPr/>
      </dsp:nvSpPr>
      <dsp:spPr>
        <a:xfrm>
          <a:off x="4314206" y="578771"/>
          <a:ext cx="1887187" cy="1887187"/>
        </a:xfrm>
        <a:prstGeom prst="ellipse">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dsp:style>
    </dsp:sp>
    <dsp:sp modelId="{354100F0-1A3F-47FC-805A-4CF6BBD76631}">
      <dsp:nvSpPr>
        <dsp:cNvPr id="0" name=""/>
        <dsp:cNvSpPr/>
      </dsp:nvSpPr>
      <dsp:spPr>
        <a:xfrm>
          <a:off x="4716393" y="980959"/>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B43A87-C752-4128-839C-0ABD44065F4B}">
      <dsp:nvSpPr>
        <dsp:cNvPr id="0" name=""/>
        <dsp:cNvSpPr/>
      </dsp:nvSpPr>
      <dsp:spPr>
        <a:xfrm>
          <a:off x="3710925"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We need the fundamentals or nothing will return much</a:t>
          </a:r>
        </a:p>
      </dsp:txBody>
      <dsp:txXfrm>
        <a:off x="3710925" y="3053772"/>
        <a:ext cx="3093750" cy="720000"/>
      </dsp:txXfrm>
    </dsp:sp>
    <dsp:sp modelId="{CC38114D-A6F5-4E75-89D7-605676D1B04C}">
      <dsp:nvSpPr>
        <dsp:cNvPr id="0" name=""/>
        <dsp:cNvSpPr/>
      </dsp:nvSpPr>
      <dsp:spPr>
        <a:xfrm>
          <a:off x="7949362" y="578771"/>
          <a:ext cx="1887187" cy="1887187"/>
        </a:xfrm>
        <a:prstGeom prst="ellipse">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F07BC850-9915-42E4-AD3A-D9282FE62704}">
      <dsp:nvSpPr>
        <dsp:cNvPr id="0" name=""/>
        <dsp:cNvSpPr/>
      </dsp:nvSpPr>
      <dsp:spPr>
        <a:xfrm>
          <a:off x="8351550" y="980959"/>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DEE816-53C9-4483-A804-5F3D4606FA40}">
      <dsp:nvSpPr>
        <dsp:cNvPr id="0" name=""/>
        <dsp:cNvSpPr/>
      </dsp:nvSpPr>
      <dsp:spPr>
        <a:xfrm>
          <a:off x="7346081"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Pathfinding works on all 7 levels of value in testing </a:t>
          </a:r>
        </a:p>
      </dsp:txBody>
      <dsp:txXfrm>
        <a:off x="7346081" y="3053772"/>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F51C7A-77B8-BE4C-A9DB-5EAF0F0D691E}" type="datetimeFigureOut">
              <a:rPr lang="en-US" smtClean="0"/>
              <a:t>10/7/20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1C494B-31DA-1540-97E6-63186CDA2C05}" type="slidenum">
              <a:rPr lang="en-US" smtClean="0"/>
              <a:t>‹#›</a:t>
            </a:fld>
            <a:endParaRPr lang="en-US"/>
          </a:p>
        </p:txBody>
      </p:sp>
    </p:spTree>
    <p:extLst>
      <p:ext uri="{BB962C8B-B14F-4D97-AF65-F5344CB8AC3E}">
        <p14:creationId xmlns:p14="http://schemas.microsoft.com/office/powerpoint/2010/main" val="142916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2667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create a classic case study of a software development lifecycle and the costs needed to produce it.</a:t>
            </a:r>
          </a:p>
          <a:p>
            <a:endParaRPr lang="en-US" dirty="0"/>
          </a:p>
          <a:p>
            <a:r>
              <a:rPr lang="en-US" dirty="0"/>
              <a:t>In any given product, it’s not leaving the development process bug free. Heck, it’s not even leaving the design stage bug free. In fact, some bugs, or things that we simply later find reduce quality and/or value, are conceptually built into the product in the request itself. Which is another good reason to make sure when you test you’re not too focused only on bugs from development.</a:t>
            </a:r>
          </a:p>
          <a:p>
            <a:endParaRPr lang="en-US" dirty="0"/>
          </a:p>
          <a:p>
            <a:r>
              <a:rPr lang="en-US" dirty="0"/>
              <a:t>But with this situation, we can make a few assumptions. First of all, we posit that there are 1000 bugs or anomalies or anything that is an issue running counter to our goals in a single version of our software. </a:t>
            </a:r>
          </a:p>
          <a:p>
            <a:endParaRPr lang="en-US" dirty="0"/>
          </a:p>
          <a:p>
            <a:r>
              <a:rPr lang="en-US" dirty="0"/>
              <a:t>Our team will consist of 3 developers and 1 (eventual) tester, which is the average ratio estimated in our industry. </a:t>
            </a:r>
          </a:p>
          <a:p>
            <a:r>
              <a:rPr lang="en-US" dirty="0"/>
              <a:t>(We won’t be including business analysts or support colleagues in these calculations for simplicity’s sake, but there is a lot of value to be gained there too, so feel free to expand later!)</a:t>
            </a:r>
          </a:p>
          <a:p>
            <a:endParaRPr lang="en-US" dirty="0"/>
          </a:p>
          <a:p>
            <a:r>
              <a:rPr lang="en-US" dirty="0"/>
              <a:t>We can assume that we have good developers, and they spot about 250 of those right away while building, discuss them with their stakeholders, and introduce immediate fixes for them. Without testing, however, 750 of those issues persist into production, and the clients will potentially find them, complain, and ask us to fix them.</a:t>
            </a:r>
          </a:p>
          <a:p>
            <a:endParaRPr lang="en-US" dirty="0"/>
          </a:p>
          <a:p>
            <a:r>
              <a:rPr lang="en-US" dirty="0"/>
              <a:t>Now classically, when determining costs of quality we state that for every 1 euro spent fixing an issue right away before we even start to build, we pay 10 for fixing them in development, 100 for fixing them in a user or system test, and 1000 for fixing an issue in production. We’re going to use this model to estimate how much money we’ve just spent on quality.</a:t>
            </a:r>
          </a:p>
          <a:p>
            <a:endParaRPr lang="en-US" dirty="0"/>
          </a:p>
          <a:p>
            <a:r>
              <a:rPr lang="en-US" dirty="0"/>
              <a:t>In this concept, a product is made and it has 1000 issues. No investment in Testing is done at all, meaning no costs to the department for that.</a:t>
            </a:r>
          </a:p>
          <a:p>
            <a:r>
              <a:rPr lang="en-US" dirty="0"/>
              <a:t>In practice, developers find and fix 250 bugs. This does of course cost money, 10 per bug as we established. </a:t>
            </a:r>
          </a:p>
          <a:p>
            <a:r>
              <a:rPr lang="en-US" dirty="0"/>
              <a:t>Users encounter 750 bugs, and demand we fix them, costing us 1000 per bug. Ouch!</a:t>
            </a:r>
          </a:p>
          <a:p>
            <a:endParaRPr lang="en-US" dirty="0"/>
          </a:p>
          <a:p>
            <a:r>
              <a:rPr lang="en-US" dirty="0"/>
              <a:t>The results are that we have spent a quarter of a million euros on quality, and still we have angry customers. Not ideal.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10</a:t>
            </a:fld>
            <a:endParaRPr lang="en-US"/>
          </a:p>
        </p:txBody>
      </p:sp>
    </p:spTree>
    <p:extLst>
      <p:ext uri="{BB962C8B-B14F-4D97-AF65-F5344CB8AC3E}">
        <p14:creationId xmlns:p14="http://schemas.microsoft.com/office/powerpoint/2010/main" val="334545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add testing, the barest minimum of it anyway. If we train up or hire some people to do manual testing, it’s going to cost us a bit of money. These testers however should be able to catch a few more issues before they go into production The same product will be made, and hopefully we will see some improvements in practice.</a:t>
            </a:r>
          </a:p>
          <a:p>
            <a:endParaRPr lang="en-US" dirty="0"/>
          </a:p>
          <a:p>
            <a:r>
              <a:rPr lang="en-US" dirty="0"/>
              <a:t>Developers stay the same, so they will still create the product, fixing 250 bugs along the way.</a:t>
            </a:r>
          </a:p>
          <a:p>
            <a:r>
              <a:rPr lang="en-US" dirty="0"/>
              <a:t>Testers find 350 additionally bugs, and fix those along with the developers before the product goes to production. This does come with a price tag of 100 per bug, so we see some more investment there.</a:t>
            </a:r>
          </a:p>
          <a:p>
            <a:r>
              <a:rPr lang="en-US" dirty="0"/>
              <a:t>This however has an added benefit in that the users encounter “only” 400 issues, significantly reducing the cost we paid in the last scenario. </a:t>
            </a:r>
          </a:p>
          <a:p>
            <a:endParaRPr lang="en-US" dirty="0"/>
          </a:p>
          <a:p>
            <a:r>
              <a:rPr lang="en-US" dirty="0"/>
              <a:t>In the end, we reduce the cost of quality by 39%, even though we had to invest 15K up front (Well, actually more like 70K up front, because you usually hire people in for a longer period and thus invest more, but let’s keep it simple.) We also managed to reduce the customer-side bugs by 40%, which will hopefully make them a bit less angry at us.</a:t>
            </a:r>
          </a:p>
          <a:p>
            <a:endParaRPr lang="en-US" dirty="0"/>
          </a:p>
          <a:p>
            <a:r>
              <a:rPr lang="en-US" dirty="0"/>
              <a:t>Either way the return on investment is a whopping 2002%, just by taking the cost reduction into account. That’s 300,250 more euros to spend on company parties! And I think that is cause enough to have one, don’t you think?</a:t>
            </a:r>
          </a:p>
        </p:txBody>
      </p:sp>
      <p:sp>
        <p:nvSpPr>
          <p:cNvPr id="4" name="Slide Number Placeholder 3"/>
          <p:cNvSpPr>
            <a:spLocks noGrp="1"/>
          </p:cNvSpPr>
          <p:nvPr>
            <p:ph type="sldNum" sz="quarter" idx="5"/>
          </p:nvPr>
        </p:nvSpPr>
        <p:spPr/>
        <p:txBody>
          <a:bodyPr/>
          <a:lstStyle/>
          <a:p>
            <a:fld id="{101C494B-31DA-1540-97E6-63186CDA2C05}" type="slidenum">
              <a:rPr lang="en-US" smtClean="0"/>
              <a:t>11</a:t>
            </a:fld>
            <a:endParaRPr lang="en-US"/>
          </a:p>
        </p:txBody>
      </p:sp>
    </p:spTree>
    <p:extLst>
      <p:ext uri="{BB962C8B-B14F-4D97-AF65-F5344CB8AC3E}">
        <p14:creationId xmlns:p14="http://schemas.microsoft.com/office/powerpoint/2010/main" val="2850709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manual testing takes a lot of effort and often is geared towards repeated tests and standards. Those can be automated with a bit more investment, and by doing so we shift some of the verification part of testing. </a:t>
            </a:r>
          </a:p>
          <a:p>
            <a:r>
              <a:rPr lang="en-US" dirty="0"/>
              <a:t>In this concept, the product is made as usual, manual functional testing still occurs, but any repeated steps that can be efficiently automated are implemented, usually by using a tool. These tools aren’t cheap, and using them still takes time and investment of personnel, so we need to make an investment here.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practice, this means that developers are still doing their thing, finding 250 bugs, and that leaves 750 over to find. Automation tools differ in effectiveness, but a good average is that they can pick up about 40% of remaining defects after unit tests. We’ll use that calculation here, meaning 300 more bugs are found by the automation tool/suite. Since we’re focusing on a single release but the tool often comes with an up front price tag of 150,000 for all the items mentioned above, we should amortize it over the standard license period of 3 years, leading to an investment cost of 12,500 per release.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Testers will still be doing manual tests that weren’t efficient to automate, and with the new free time and focus, they can find some bugs they didn’t last time, let’s say around 200 (harder to find means less volume, but that’s why we have automation to catch the easy stuff!)</a:t>
            </a:r>
          </a:p>
          <a:p>
            <a:endParaRPr lang="en-US" dirty="0"/>
          </a:p>
          <a:p>
            <a:r>
              <a:rPr lang="en-US" dirty="0"/>
              <a:t>The users of course still find some things that are off, about 250 bugs.</a:t>
            </a:r>
          </a:p>
          <a:p>
            <a:endParaRPr lang="en-US" dirty="0"/>
          </a:p>
          <a:p>
            <a:r>
              <a:rPr lang="en-US" dirty="0"/>
              <a:t>What this all results in is a cost reduction, even when accounting for the automation suite, of 56%! The customers may be far more happy with us, since there is an issue reduction of 66% for them. The ROI at this point doesn’t shift as dramatically, due to costs, but still comes up at 1536%, or 422,500 euros. Maybe those company parties can include free food and drinks?</a:t>
            </a:r>
          </a:p>
          <a:p>
            <a:endParaRPr lang="en-US" dirty="0"/>
          </a:p>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12</a:t>
            </a:fld>
            <a:endParaRPr lang="en-US"/>
          </a:p>
        </p:txBody>
      </p:sp>
    </p:spTree>
    <p:extLst>
      <p:ext uri="{BB962C8B-B14F-4D97-AF65-F5344CB8AC3E}">
        <p14:creationId xmlns:p14="http://schemas.microsoft.com/office/powerpoint/2010/main" val="2076198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shift gears to relieve some of the pressure on those developers finding 250 defects early on, while also giving testers something to do before an item is developed. We’re getting Agile here! </a:t>
            </a:r>
          </a:p>
          <a:p>
            <a:endParaRPr lang="en-US" dirty="0"/>
          </a:p>
          <a:p>
            <a:r>
              <a:rPr lang="en-US" dirty="0"/>
              <a:t>Testers can use their skills and knowledge to drive development, instead of just checking and policing it. Whether it’s looking into the design and requirements of the product, helping with the impact analysis or even planning a development approach, testers can add value by ensuring the team thinks about things you would later be testing for anyway. This has the benefit of preventing issues from entering the design, meaning a reduction in issues created at all.</a:t>
            </a:r>
          </a:p>
          <a:p>
            <a:endParaRPr lang="en-US" dirty="0"/>
          </a:p>
          <a:p>
            <a:r>
              <a:rPr lang="en-US" dirty="0"/>
              <a:t>Practically this means that Testers will spend some time inspecting the design and requirements before an item is built, flagging some potential defects and having them “fixed” before development. Development continues to find and fix their 250 bugs. However, Manual Testing has a little less time, so 25 bugs escape their notice and end up going to the users. This bumps up the costs, since the users find 125 issues that need fixing.</a:t>
            </a:r>
          </a:p>
          <a:p>
            <a:endParaRPr lang="en-US" dirty="0"/>
          </a:p>
          <a:p>
            <a:r>
              <a:rPr lang="en-US" dirty="0"/>
              <a:t>In total, the investment hasn’t changed. But the cost of quality has still drastically been reduced thanks to our design testing, for a savings of 549,850 euros, and an ROI of 1999%! And our customers may be joining in the celebration, because now they have 83% less defects.</a:t>
            </a:r>
          </a:p>
          <a:p>
            <a:endParaRPr lang="en-US" dirty="0"/>
          </a:p>
          <a:p>
            <a:r>
              <a:rPr lang="en-US" dirty="0"/>
              <a:t>What more can we do?</a:t>
            </a:r>
          </a:p>
        </p:txBody>
      </p:sp>
      <p:sp>
        <p:nvSpPr>
          <p:cNvPr id="4" name="Slide Number Placeholder 3"/>
          <p:cNvSpPr>
            <a:spLocks noGrp="1"/>
          </p:cNvSpPr>
          <p:nvPr>
            <p:ph type="sldNum" sz="quarter" idx="5"/>
          </p:nvPr>
        </p:nvSpPr>
        <p:spPr/>
        <p:txBody>
          <a:bodyPr/>
          <a:lstStyle/>
          <a:p>
            <a:fld id="{101C494B-31DA-1540-97E6-63186CDA2C05}" type="slidenum">
              <a:rPr lang="en-US" smtClean="0"/>
              <a:t>13</a:t>
            </a:fld>
            <a:endParaRPr lang="en-US"/>
          </a:p>
        </p:txBody>
      </p:sp>
    </p:spTree>
    <p:extLst>
      <p:ext uri="{BB962C8B-B14F-4D97-AF65-F5344CB8AC3E}">
        <p14:creationId xmlns:p14="http://schemas.microsoft.com/office/powerpoint/2010/main" val="21032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we’ve already hit ridiculous levels of ROI and almost a half a million in savings. But there’s more value to be added, both financially and practically. One of the advantages of knowing more about the product due to a well tested design, clear requirements, standard integration tests, and more time to examine the product manually, we know a lot about how the product fits in the process, or more accurately, what the action’s impact will be on the system. It stands to reason then that testers could be a great source of 3</a:t>
            </a:r>
            <a:r>
              <a:rPr lang="en-US" baseline="30000" dirty="0"/>
              <a:t>rd</a:t>
            </a:r>
            <a:r>
              <a:rPr lang="en-US" dirty="0"/>
              <a:t> line support and information clarity. Not only does this help our colleagues in operations, but the ability to have a ready answer significantly reduces down time for customers as well as frees up support resources.  </a:t>
            </a:r>
          </a:p>
          <a:p>
            <a:endParaRPr lang="en-US" dirty="0"/>
          </a:p>
          <a:p>
            <a:r>
              <a:rPr lang="en-US" dirty="0"/>
              <a:t>Practically this means that the entire process runs as it did in the last few scenarios, but with integration with support we add some more value. But what we don’t do is reduce the number of unaccepted bugs! No, this section is all about issues that we know are in the product or process as a whole, but that we choose, either for complexity or financial reasons, not to fix. These will be passed on to Support and Operations, which means they will be aware of it and can include it in the product documentation. Service calls will thus be shortened as we already have a ready answer to a lot of issues, by about 15 minutes. Typically a service desk person will receive five new calls about a known issue a month for the first year that the product is live. So we can calculate that simply communicating and documenting the known issues and working together saves about 50 euros per issue, per month. </a:t>
            </a:r>
          </a:p>
          <a:p>
            <a:endParaRPr lang="en-US" dirty="0"/>
          </a:p>
          <a:p>
            <a:r>
              <a:rPr lang="en-US" dirty="0"/>
              <a:t>Typically, for every 1000 unaccepted issues we have at least half as many issues we do accept and approve anyway. So we’ve looking at a cost savings of 25,00 with no additional investment, just better communication. </a:t>
            </a:r>
          </a:p>
          <a:p>
            <a:endParaRPr lang="en-US" dirty="0"/>
          </a:p>
          <a:p>
            <a:r>
              <a:rPr lang="en-US" dirty="0"/>
              <a:t>What that means is not only have we made the working experience much nicer and integrated, but our customers are better served, helped more quickly, and we save 515,850 euros for a return of 2090%. </a:t>
            </a:r>
          </a:p>
          <a:p>
            <a:endParaRPr lang="en-US" dirty="0"/>
          </a:p>
          <a:p>
            <a:r>
              <a:rPr lang="en-US" dirty="0"/>
              <a:t>Probably means more people will want to come to those company parties, since we’re doing favors for each other more and communicate much more.</a:t>
            </a:r>
          </a:p>
          <a:p>
            <a:endParaRPr lang="en-US" dirty="0"/>
          </a:p>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14</a:t>
            </a:fld>
            <a:endParaRPr lang="en-US"/>
          </a:p>
        </p:txBody>
      </p:sp>
    </p:spTree>
    <p:extLst>
      <p:ext uri="{BB962C8B-B14F-4D97-AF65-F5344CB8AC3E}">
        <p14:creationId xmlns:p14="http://schemas.microsoft.com/office/powerpoint/2010/main" val="3482742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15</a:t>
            </a:fld>
            <a:endParaRPr lang="en-US"/>
          </a:p>
        </p:txBody>
      </p:sp>
    </p:spTree>
    <p:extLst>
      <p:ext uri="{BB962C8B-B14F-4D97-AF65-F5344CB8AC3E}">
        <p14:creationId xmlns:p14="http://schemas.microsoft.com/office/powerpoint/2010/main" val="2543239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underreported values of testing is the Reliability it gives to any given project. Knowing that we’ve established the fundamentals in the process, and in our testing, reduces overall risk and makes for better project controlling. This requires us to not only do our work transparently, but to measure what we do and what effect it has. When we measure more, we know more, and what we can’t measure, we can’t control. </a:t>
            </a:r>
          </a:p>
          <a:p>
            <a:endParaRPr lang="en-US" dirty="0"/>
          </a:p>
          <a:p>
            <a:r>
              <a:rPr lang="en-US" dirty="0"/>
              <a:t>Conceptually, we’re looking to use our organization’s existing measuring tools, or even the tools often included in automation suites, to support project management. Testers contribute greatly to this by establishing baseline performance, risk, functionality </a:t>
            </a:r>
            <a:r>
              <a:rPr lang="en-US" dirty="0" err="1"/>
              <a:t>etc</a:t>
            </a:r>
            <a:r>
              <a:rPr lang="en-US" dirty="0"/>
              <a:t> measures and keeping an eye on those throughout a given project. This increases reliability, and depending on the size of the project, that can have a huge impact! What we do here is the bread and butter of testing: we increase value by identifying and reducing risk.</a:t>
            </a:r>
          </a:p>
          <a:p>
            <a:endParaRPr lang="en-US" dirty="0"/>
          </a:p>
          <a:p>
            <a:r>
              <a:rPr lang="en-US" dirty="0"/>
              <a:t>In practice this means we have to establish and report metrics. These include </a:t>
            </a:r>
            <a:r>
              <a:rPr lang="en-GB" dirty="0"/>
              <a:t>Failure metrics (open, closed, status, resolution time, cause, source, location, ...) Test case metrics (passed, failed, not performed, blocked, ...) Coverage metrics (risks, requirements, code, ...) Progress metrics (test progress, budget consumption, ...) and Risk metrics (treated, reduced, open, ...)</a:t>
            </a:r>
            <a:endParaRPr lang="en-US" dirty="0"/>
          </a:p>
          <a:p>
            <a:endParaRPr lang="en-US" dirty="0"/>
          </a:p>
          <a:p>
            <a:r>
              <a:rPr lang="en-US" dirty="0"/>
              <a:t>Various researchers like Casper Jones and Tom DeMarco estimate the impact to be between 2% reduction in risk to small projects up to 87% in large ones! Given that we’re looking at a monthly release scenario here, let’s low-figure it to a 10% value added for project control and reliability.</a:t>
            </a:r>
          </a:p>
          <a:p>
            <a:endParaRPr lang="en-US" dirty="0"/>
          </a:p>
          <a:p>
            <a:r>
              <a:rPr lang="en-US" dirty="0"/>
              <a:t>Financially this means we need some investment and create some value. There are a lot of measurements to make, and that used to mean we needed either more personnel or more infrastructure, or both. When first writing this presentation I had an investment of about 2000 in infrastructure as the least amount needed to get proper measurements. But it turns out there are a lot of good, cheaper alternatives to setting it all up alone on the market, which I’ve been testing these last few months. The one I prefer costs me 34 euros a month and covers all the metrics listed above, all set up along with my automated runs or production monitoring (I attached it to the process Operations already had for that part). So we’re going to add 34 to investment. Let’s look at value!</a:t>
            </a:r>
          </a:p>
          <a:p>
            <a:endParaRPr lang="en-US" dirty="0"/>
          </a:p>
          <a:p>
            <a:r>
              <a:rPr lang="en-US" dirty="0"/>
              <a:t>Well, we know that our testing as a whole costs 27,534 euros, and if we assume similar infrastructure costs for a 3 person development team, we get a bare bones project cost of 110,000 euros. If we reduce the chance of failure by 10%, we provide a value of 11,000 euros to reducing the cost of quality. </a:t>
            </a:r>
          </a:p>
          <a:p>
            <a:endParaRPr lang="en-US" dirty="0"/>
          </a:p>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16</a:t>
            </a:fld>
            <a:endParaRPr lang="en-US"/>
          </a:p>
        </p:txBody>
      </p:sp>
    </p:spTree>
    <p:extLst>
      <p:ext uri="{BB962C8B-B14F-4D97-AF65-F5344CB8AC3E}">
        <p14:creationId xmlns:p14="http://schemas.microsoft.com/office/powerpoint/2010/main" val="568061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a mature test process doesn’t just look at what is, but also at what might be coming. This projection can be used to both address risk up front to the project or any other component of the system, or also be used to design innovations that produce more direct value for the organization. Think for example of some of the greatest inventions accidentally made, like sticky notes. Sure, the glue was terrible and didn’t adhere well or long, but when “tested” by his colleagues on notes they hung up on his office, they suddenly had a new product that overtook the original in value by entire leagues. Penicillin was made due to sub-standard test/laboratory conditions. Sucralose, fake sugar, was made when someone making coal tar decided to taste it (let’s hope it was accidental). </a:t>
            </a:r>
          </a:p>
          <a:p>
            <a:endParaRPr lang="en-US" dirty="0"/>
          </a:p>
          <a:p>
            <a:r>
              <a:rPr lang="en-US" dirty="0"/>
              <a:t>Testing can and is used for this purpose much more often than even testers realize. I’d like you to think of where this value can be applied and how you could present it in the practical and monetary arguments. By doing so you’ll add activities to your daily work that generate more ideas, and potentially entire new product lines, all because you took the time to really test and explore.</a:t>
            </a:r>
          </a:p>
          <a:p>
            <a:endParaRPr lang="en-US" dirty="0"/>
          </a:p>
          <a:p>
            <a:r>
              <a:rPr lang="en-US" dirty="0"/>
              <a:t>And with all the money you saved the organization, that’s the least they could let you do, right?</a:t>
            </a:r>
          </a:p>
        </p:txBody>
      </p:sp>
      <p:sp>
        <p:nvSpPr>
          <p:cNvPr id="4" name="Slide Number Placeholder 3"/>
          <p:cNvSpPr>
            <a:spLocks noGrp="1"/>
          </p:cNvSpPr>
          <p:nvPr>
            <p:ph type="sldNum" sz="quarter" idx="5"/>
          </p:nvPr>
        </p:nvSpPr>
        <p:spPr/>
        <p:txBody>
          <a:bodyPr/>
          <a:lstStyle/>
          <a:p>
            <a:fld id="{101C494B-31DA-1540-97E6-63186CDA2C05}" type="slidenum">
              <a:rPr lang="en-US" smtClean="0"/>
              <a:t>17</a:t>
            </a:fld>
            <a:endParaRPr lang="en-US"/>
          </a:p>
        </p:txBody>
      </p:sp>
    </p:spTree>
    <p:extLst>
      <p:ext uri="{BB962C8B-B14F-4D97-AF65-F5344CB8AC3E}">
        <p14:creationId xmlns:p14="http://schemas.microsoft.com/office/powerpoint/2010/main" val="2044190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18</a:t>
            </a:fld>
            <a:endParaRPr lang="en-US"/>
          </a:p>
        </p:txBody>
      </p:sp>
    </p:spTree>
    <p:extLst>
      <p:ext uri="{BB962C8B-B14F-4D97-AF65-F5344CB8AC3E}">
        <p14:creationId xmlns:p14="http://schemas.microsoft.com/office/powerpoint/2010/main" val="2148723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19</a:t>
            </a:fld>
            <a:endParaRPr lang="en-US"/>
          </a:p>
        </p:txBody>
      </p:sp>
    </p:spTree>
    <p:extLst>
      <p:ext uri="{BB962C8B-B14F-4D97-AF65-F5344CB8AC3E}">
        <p14:creationId xmlns:p14="http://schemas.microsoft.com/office/powerpoint/2010/main" val="3819885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Last year my twin boys were born. Yes, I am starting all my presentations like a stereotypical new dad and talking about my kids. They’re awesome, I’m a fan.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Anyway, I’ve been watching them grow and learn for a year now, and I am to put it mildly fascinated. Not only do they have the curiosity and exploration spirit any good tester would relish, but they also seem to teach me every single day that I’ve been using everything around me incorrectly.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 tea coaster isn’t for putting a drink on. It’s for chewing on.</a:t>
            </a:r>
            <a:endParaRPr dirty="0"/>
          </a:p>
          <a:p>
            <a:pPr marL="0" lvl="0" indent="0" algn="l" rtl="0">
              <a:spcBef>
                <a:spcPts val="0"/>
              </a:spcBef>
              <a:spcAft>
                <a:spcPts val="0"/>
              </a:spcAft>
              <a:buNone/>
            </a:pPr>
            <a:r>
              <a:rPr lang="en-US" dirty="0"/>
              <a:t>An orange isn’t for eating. It’s a perfect ball to throw from one end of the room to another, despite the juice stains proving otherwise.</a:t>
            </a:r>
            <a:endParaRPr dirty="0"/>
          </a:p>
          <a:p>
            <a:pPr marL="0" lvl="0" indent="0" algn="l" rtl="0">
              <a:spcBef>
                <a:spcPts val="0"/>
              </a:spcBef>
              <a:spcAft>
                <a:spcPts val="0"/>
              </a:spcAft>
              <a:buNone/>
            </a:pPr>
            <a:r>
              <a:rPr lang="en-US" dirty="0"/>
              <a:t>Toys aren’t fun, their containers are.</a:t>
            </a:r>
            <a:endParaRPr dirty="0"/>
          </a:p>
          <a:p>
            <a:pPr marL="0" lvl="0" indent="0" algn="l" rtl="0">
              <a:spcBef>
                <a:spcPts val="0"/>
              </a:spcBef>
              <a:spcAft>
                <a:spcPts val="0"/>
              </a:spcAft>
              <a:buNone/>
            </a:pPr>
            <a:r>
              <a:rPr lang="en-US" dirty="0"/>
              <a:t>Every single thing that’s on a table must end up on the floor. I think they are testing the concept of gravity.</a:t>
            </a:r>
            <a:endParaRPr dirty="0"/>
          </a:p>
          <a:p>
            <a:pPr marL="0" lvl="0" indent="0" algn="l" rtl="0">
              <a:spcBef>
                <a:spcPts val="0"/>
              </a:spcBef>
              <a:spcAft>
                <a:spcPts val="0"/>
              </a:spcAft>
              <a:buNone/>
            </a:pPr>
            <a:r>
              <a:rPr lang="en-US" dirty="0"/>
              <a:t>And yes, baths are the best toilets in the world.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See, it appears that they have an entirely different idea of what value an item, sensation or process has than I do. Whereas I was sure the most important part of the spoon was the head, my children have convinced me that the back of the spoon is what really should be chewed on. And in these times of COVID-19, they’re leagues ahead of everyone in designing masks.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My boys understand that just because something has been useful in one way for a long time doesn’t mean they don’t have additional value somewhere else, for some other use. And they understand that as good as an item is at one thing, that doesn’t mean it should always be used for it. They grasp clearly that even though they see me use items in a certain way, they are not limited to only use it that way.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At what point do you think we forgot that?</a:t>
            </a:r>
            <a:endParaRPr dirty="0"/>
          </a:p>
          <a:p>
            <a:pPr marL="0" lvl="0" indent="0" algn="l" rtl="0">
              <a:spcBef>
                <a:spcPts val="0"/>
              </a:spcBef>
              <a:spcAft>
                <a:spcPts val="0"/>
              </a:spcAft>
              <a:buNone/>
            </a:pPr>
            <a:endParaRPr dirty="0"/>
          </a:p>
        </p:txBody>
      </p:sp>
      <p:sp>
        <p:nvSpPr>
          <p:cNvPr id="156" name="Google Shape;15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19394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20</a:t>
            </a:fld>
            <a:endParaRPr lang="en-US"/>
          </a:p>
        </p:txBody>
      </p:sp>
    </p:spTree>
    <p:extLst>
      <p:ext uri="{BB962C8B-B14F-4D97-AF65-F5344CB8AC3E}">
        <p14:creationId xmlns:p14="http://schemas.microsoft.com/office/powerpoint/2010/main" val="876527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22</a:t>
            </a:fld>
            <a:endParaRPr lang="en-US"/>
          </a:p>
        </p:txBody>
      </p:sp>
    </p:spTree>
    <p:extLst>
      <p:ext uri="{BB962C8B-B14F-4D97-AF65-F5344CB8AC3E}">
        <p14:creationId xmlns:p14="http://schemas.microsoft.com/office/powerpoint/2010/main" val="2952948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mentioned earlier that I am a Test Pathfinder. Not all of you will be familiar with the term, so let me lay it out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I’ve been exploring the test world in its many amazing forms for a while now, and it’s become clear to me that there are still many areas to be discovered and investigated. As such, I’ve titled myself a Test Pathfinder, someone who hikes through the wilderness that’s still out there and guides others on courses of interest. I spend most of my time thinking about new ways to use testing and quality awareness to improve our work, our organizations and our lives in general.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pathfinder has quite a few goals in her or his line of work, including several you should be familiar with as testers too: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Improve the quality of the process or product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Empower others in their quality awareness and responsibility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Monitor and improve communication across organization levels, and help coordinate efforts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Measure test maturity and engage initiatives to grow</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Design frameworks for better testing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many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Primarily, a Test Pathfinder explores the past, present and future of testing and helps guide people to their stated quality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23</a:t>
            </a:fld>
            <a:endParaRPr lang="en-US"/>
          </a:p>
        </p:txBody>
      </p:sp>
    </p:spTree>
    <p:extLst>
      <p:ext uri="{BB962C8B-B14F-4D97-AF65-F5344CB8AC3E}">
        <p14:creationId xmlns:p14="http://schemas.microsoft.com/office/powerpoint/2010/main" val="4067628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wondering what a future as a Pathfinder might look like for you, it’s handy once more to look at the value added by one. By working backwards from the value, we can define the activities you might find yourself engaged in.</a:t>
            </a:r>
          </a:p>
          <a:p>
            <a:endParaRPr lang="en-US" dirty="0"/>
          </a:p>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24</a:t>
            </a:fld>
            <a:endParaRPr lang="en-US"/>
          </a:p>
        </p:txBody>
      </p:sp>
    </p:spTree>
    <p:extLst>
      <p:ext uri="{BB962C8B-B14F-4D97-AF65-F5344CB8AC3E}">
        <p14:creationId xmlns:p14="http://schemas.microsoft.com/office/powerpoint/2010/main" val="3214791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25</a:t>
            </a:fld>
            <a:endParaRPr lang="en-US"/>
          </a:p>
        </p:txBody>
      </p:sp>
    </p:spTree>
    <p:extLst>
      <p:ext uri="{BB962C8B-B14F-4D97-AF65-F5344CB8AC3E}">
        <p14:creationId xmlns:p14="http://schemas.microsoft.com/office/powerpoint/2010/main" val="1737997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C494B-31DA-1540-97E6-63186CDA2C05}" type="slidenum">
              <a:rPr lang="en-US" smtClean="0"/>
              <a:t>26</a:t>
            </a:fld>
            <a:endParaRPr lang="en-US"/>
          </a:p>
        </p:txBody>
      </p:sp>
    </p:spTree>
    <p:extLst>
      <p:ext uri="{BB962C8B-B14F-4D97-AF65-F5344CB8AC3E}">
        <p14:creationId xmlns:p14="http://schemas.microsoft.com/office/powerpoint/2010/main" val="186198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 now that you know all about my boys, let me tell you something about myself.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r>
              <a:rPr lang="en-US"/>
              <a:t>I’m Rick Tracy, Test Pathfinder and Enthusiast.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I may be a bit of an odd one, in that I love testing, agile, coaching and exploring, but have explored a few different ways to do all four. I’m currently a Test Pathfinder at Hapalion Consulting in the Netherlands, working via QualityMinds in Germany and also working for them as an Agile Strategist. I spend most of my days in both areas obsessively looking for different ideas, both constructive and destructive, while trying to balance the things I find in systems with a more humanistic touch.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This is because I didn’t start out as a techie. I began my studies and my early career as a Psychologist, and while the career didn’t stick, the knowledge did, and it has informed my work as a tester ever since. We do a lot of system analysis, functional testing and process optimization, but I still believe at the heart of it we are here to help people grow, learn and be aware of the world around them.</a:t>
            </a:r>
            <a:endParaRPr/>
          </a:p>
          <a:p>
            <a:pPr marL="0" lvl="0" indent="0" algn="l" rtl="0">
              <a:spcBef>
                <a:spcPts val="0"/>
              </a:spcBef>
              <a:spcAft>
                <a:spcPts val="0"/>
              </a:spcAft>
              <a:buNone/>
            </a:pPr>
            <a:endParaRPr/>
          </a:p>
          <a:p>
            <a:pPr marL="0" lvl="0" indent="0" algn="l" rtl="0">
              <a:spcBef>
                <a:spcPts val="0"/>
              </a:spcBef>
              <a:spcAft>
                <a:spcPts val="0"/>
              </a:spcAft>
              <a:buNone/>
            </a:pPr>
            <a:r>
              <a:rPr lang="en-US"/>
              <a:t>It’s out of that perspective that I’m here to talk to you today about the future of our talent and our industry. </a:t>
            </a:r>
            <a:endParaRPr/>
          </a:p>
        </p:txBody>
      </p:sp>
      <p:sp>
        <p:nvSpPr>
          <p:cNvPr id="169" name="Google Shape;16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47011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Testers hopefully see their role as valuable. I mean, if you don’t, come talk to me afterwards, because you might need a bit of an ego boost.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What we do makes a difference for a great many people, and as a tester, I of course went out and tested to see what most of us thought about our role. Out of the answers the most common ones were:</a:t>
            </a:r>
            <a:endParaRPr dirty="0"/>
          </a:p>
          <a:p>
            <a:pPr marL="171450" lvl="0" indent="-171450" algn="l" rtl="0">
              <a:spcBef>
                <a:spcPts val="0"/>
              </a:spcBef>
              <a:spcAft>
                <a:spcPts val="0"/>
              </a:spcAft>
              <a:buClr>
                <a:schemeClr val="dk1"/>
              </a:buClr>
              <a:buSzPts val="1200"/>
              <a:buFont typeface="Calibri"/>
              <a:buChar char="-"/>
            </a:pPr>
            <a:r>
              <a:rPr lang="en-US" dirty="0"/>
              <a:t>Testers find bugs</a:t>
            </a:r>
            <a:endParaRPr dirty="0"/>
          </a:p>
          <a:p>
            <a:pPr marL="171450" lvl="0" indent="-171450" algn="l" rtl="0">
              <a:spcBef>
                <a:spcPts val="0"/>
              </a:spcBef>
              <a:spcAft>
                <a:spcPts val="0"/>
              </a:spcAft>
              <a:buClr>
                <a:schemeClr val="dk1"/>
              </a:buClr>
              <a:buSzPts val="1200"/>
              <a:buFont typeface="Calibri"/>
              <a:buChar char="-"/>
            </a:pPr>
            <a:r>
              <a:rPr lang="en-US" dirty="0"/>
              <a:t>Testers focus on how something is made more than whether it is made</a:t>
            </a:r>
            <a:endParaRPr dirty="0"/>
          </a:p>
          <a:p>
            <a:pPr marL="171450" lvl="0" indent="-171450" algn="l" rtl="0">
              <a:spcBef>
                <a:spcPts val="0"/>
              </a:spcBef>
              <a:spcAft>
                <a:spcPts val="0"/>
              </a:spcAft>
              <a:buClr>
                <a:schemeClr val="dk1"/>
              </a:buClr>
              <a:buSzPts val="1200"/>
              <a:buFont typeface="Calibri"/>
              <a:buChar char="-"/>
            </a:pPr>
            <a:r>
              <a:rPr lang="en-US" dirty="0"/>
              <a:t>Testers look at the entire scope more often</a:t>
            </a:r>
            <a:endParaRPr dirty="0"/>
          </a:p>
          <a:p>
            <a:pPr marL="171450" lvl="0" indent="-171450" algn="l" rtl="0">
              <a:spcBef>
                <a:spcPts val="0"/>
              </a:spcBef>
              <a:spcAft>
                <a:spcPts val="0"/>
              </a:spcAft>
              <a:buClr>
                <a:schemeClr val="dk1"/>
              </a:buClr>
              <a:buSzPts val="1200"/>
              <a:buFont typeface="Calibri"/>
              <a:buChar char="-"/>
            </a:pPr>
            <a:r>
              <a:rPr lang="en-US" dirty="0"/>
              <a:t>Testers look at risks</a:t>
            </a:r>
            <a:endParaRPr dirty="0"/>
          </a:p>
          <a:p>
            <a:pPr marL="171450" lvl="0" indent="-171450" algn="l" rtl="0">
              <a:spcBef>
                <a:spcPts val="0"/>
              </a:spcBef>
              <a:spcAft>
                <a:spcPts val="0"/>
              </a:spcAft>
              <a:buClr>
                <a:schemeClr val="dk1"/>
              </a:buClr>
              <a:buSzPts val="1200"/>
              <a:buFont typeface="Calibri"/>
              <a:buChar char="-"/>
            </a:pPr>
            <a:r>
              <a:rPr lang="en-US" dirty="0"/>
              <a:t>Testers provide test reports</a:t>
            </a:r>
            <a:endParaRPr dirty="0"/>
          </a:p>
          <a:p>
            <a:pPr marL="171450" lvl="0" indent="-9525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I also heard that:</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a:t>Testers don’t solve bugs</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a:t>Test roles aren’t respected</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a:t>Testers are seen as extra members of a team</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a:t>Testers have no time or budget to test well</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a:t>Managers just want testers to automate</a:t>
            </a:r>
            <a:endParaRPr dirty="0"/>
          </a:p>
          <a:p>
            <a:pPr marL="171450" marR="0" lvl="0" indent="-9525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And I heard that no one reads test reports!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That shocked me, honestly, not because I hadn’t had those same impressions, but because of how common those impressions were in our profession. So then I wondered, if this is how we thought about ourselves, how do others think about us? </a:t>
            </a:r>
            <a:endParaRPr dirty="0"/>
          </a:p>
        </p:txBody>
      </p:sp>
      <p:sp>
        <p:nvSpPr>
          <p:cNvPr id="180" name="Google Shape;1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922374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 asked non-testers to describe testers and brace yourselves; while they mostly thought we did a good job, many couldn’t really place where we were uniquely valuable. They said that testers:</a:t>
            </a:r>
            <a:endParaRPr dirty="0"/>
          </a:p>
          <a:p>
            <a:pPr marL="171450" lvl="0" indent="-171450" algn="l" rtl="0">
              <a:spcBef>
                <a:spcPts val="0"/>
              </a:spcBef>
              <a:spcAft>
                <a:spcPts val="0"/>
              </a:spcAft>
              <a:buClr>
                <a:schemeClr val="dk1"/>
              </a:buClr>
              <a:buSzPts val="1200"/>
              <a:buFont typeface="Calibri"/>
              <a:buChar char="-"/>
            </a:pPr>
            <a:r>
              <a:rPr lang="en-US" dirty="0"/>
              <a:t>Find bugs</a:t>
            </a:r>
            <a:endParaRPr dirty="0"/>
          </a:p>
          <a:p>
            <a:pPr marL="171450" lvl="0" indent="-171450" algn="l" rtl="0">
              <a:spcBef>
                <a:spcPts val="0"/>
              </a:spcBef>
              <a:spcAft>
                <a:spcPts val="0"/>
              </a:spcAft>
              <a:buClr>
                <a:schemeClr val="dk1"/>
              </a:buClr>
              <a:buSzPts val="1200"/>
              <a:buFont typeface="Calibri"/>
              <a:buChar char="-"/>
            </a:pPr>
            <a:r>
              <a:rPr lang="en-US" dirty="0"/>
              <a:t>Check other people’s work</a:t>
            </a:r>
            <a:endParaRPr dirty="0"/>
          </a:p>
          <a:p>
            <a:pPr marL="171450" lvl="0" indent="-171450" algn="l" rtl="0">
              <a:spcBef>
                <a:spcPts val="0"/>
              </a:spcBef>
              <a:spcAft>
                <a:spcPts val="0"/>
              </a:spcAft>
              <a:buClr>
                <a:schemeClr val="dk1"/>
              </a:buClr>
              <a:buSzPts val="1200"/>
              <a:buFont typeface="Calibri"/>
              <a:buChar char="-"/>
            </a:pPr>
            <a:r>
              <a:rPr lang="en-US" dirty="0"/>
              <a:t>Ensure quality</a:t>
            </a:r>
            <a:endParaRPr dirty="0"/>
          </a:p>
          <a:p>
            <a:pPr marL="171450" lvl="0" indent="-171450" algn="l" rtl="0">
              <a:spcBef>
                <a:spcPts val="0"/>
              </a:spcBef>
              <a:spcAft>
                <a:spcPts val="0"/>
              </a:spcAft>
              <a:buClr>
                <a:schemeClr val="dk1"/>
              </a:buClr>
              <a:buSzPts val="1200"/>
              <a:buFont typeface="Calibri"/>
              <a:buChar char="-"/>
            </a:pPr>
            <a:r>
              <a:rPr lang="en-US" dirty="0"/>
              <a:t>Improve quality</a:t>
            </a:r>
            <a:endParaRPr dirty="0"/>
          </a:p>
          <a:p>
            <a:pPr marL="171450" lvl="0" indent="-171450" algn="l" rtl="0">
              <a:spcBef>
                <a:spcPts val="0"/>
              </a:spcBef>
              <a:spcAft>
                <a:spcPts val="0"/>
              </a:spcAft>
              <a:buClr>
                <a:schemeClr val="dk1"/>
              </a:buClr>
              <a:buSzPts val="1200"/>
              <a:buFont typeface="Calibri"/>
              <a:buChar char="-"/>
            </a:pPr>
            <a:r>
              <a:rPr lang="en-US" dirty="0"/>
              <a:t>Police development standards</a:t>
            </a:r>
            <a:endParaRPr dirty="0"/>
          </a:p>
          <a:p>
            <a:pPr marL="171450" lvl="0" indent="-171450" algn="l" rtl="0">
              <a:spcBef>
                <a:spcPts val="0"/>
              </a:spcBef>
              <a:spcAft>
                <a:spcPts val="0"/>
              </a:spcAft>
              <a:buClr>
                <a:schemeClr val="dk1"/>
              </a:buClr>
              <a:buSzPts val="1200"/>
              <a:buFont typeface="Calibri"/>
              <a:buChar char="-"/>
            </a:pPr>
            <a:r>
              <a:rPr lang="en-US" dirty="0"/>
              <a:t>Automate tests</a:t>
            </a:r>
            <a:endParaRPr dirty="0"/>
          </a:p>
          <a:p>
            <a:pPr marL="171450" lvl="0" indent="-171450" algn="l" rtl="0">
              <a:spcBef>
                <a:spcPts val="0"/>
              </a:spcBef>
              <a:spcAft>
                <a:spcPts val="0"/>
              </a:spcAft>
              <a:buClr>
                <a:schemeClr val="dk1"/>
              </a:buClr>
              <a:buSzPts val="1200"/>
              <a:buFont typeface="Calibri"/>
              <a:buChar char="-"/>
            </a:pPr>
            <a:r>
              <a:rPr lang="en-US" dirty="0"/>
              <a:t>Add work at the end of development</a:t>
            </a:r>
            <a:endParaRPr dirty="0"/>
          </a:p>
          <a:p>
            <a:pPr marL="171450" lvl="0" indent="-171450" algn="l" rtl="0">
              <a:spcBef>
                <a:spcPts val="0"/>
              </a:spcBef>
              <a:spcAft>
                <a:spcPts val="0"/>
              </a:spcAft>
              <a:buClr>
                <a:schemeClr val="dk1"/>
              </a:buClr>
              <a:buSzPts val="1200"/>
              <a:buFont typeface="Calibri"/>
              <a:buChar char="-"/>
            </a:pPr>
            <a:r>
              <a:rPr lang="en-US" dirty="0"/>
              <a:t>Decide whether we can go live with an item</a:t>
            </a:r>
            <a:endParaRPr dirty="0"/>
          </a:p>
          <a:p>
            <a:pPr marL="171450" lvl="0" indent="-171450" algn="l" rtl="0">
              <a:spcBef>
                <a:spcPts val="0"/>
              </a:spcBef>
              <a:spcAft>
                <a:spcPts val="0"/>
              </a:spcAft>
              <a:buClr>
                <a:schemeClr val="dk1"/>
              </a:buClr>
              <a:buSzPts val="1200"/>
              <a:buFont typeface="Calibri"/>
              <a:buChar char="-"/>
            </a:pPr>
            <a:r>
              <a:rPr lang="en-US" dirty="0"/>
              <a:t>Don’t really build anything</a:t>
            </a:r>
            <a:endParaRPr dirty="0"/>
          </a:p>
          <a:p>
            <a:pPr marL="171450" lvl="0" indent="-9525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I can honestly tell you I don’t agree with about half of that list, but then where does that leave us? What value do we create if about half of what they thought we did we either don’t do, shouldn’t do, or don’t do alone?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 it was time to ask managers what they thought. Why do they hire testers? What does it do for them?</a:t>
            </a:r>
            <a:endParaRPr dirty="0"/>
          </a:p>
        </p:txBody>
      </p:sp>
      <p:sp>
        <p:nvSpPr>
          <p:cNvPr id="197" name="Google Shape;19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540048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Well, here’s when we run into the motivation for me to make this presentation. I warn you ahead of time, their feedback was not exactly encouraging. They replied that testers:</a:t>
            </a:r>
            <a:endParaRPr dirty="0"/>
          </a:p>
          <a:p>
            <a:pPr marL="171450" lvl="0" indent="-171450" algn="l" rtl="0">
              <a:spcBef>
                <a:spcPts val="0"/>
              </a:spcBef>
              <a:spcAft>
                <a:spcPts val="0"/>
              </a:spcAft>
              <a:buClr>
                <a:schemeClr val="dk1"/>
              </a:buClr>
              <a:buSzPts val="1200"/>
              <a:buFont typeface="Calibri"/>
              <a:buChar char="-"/>
            </a:pPr>
            <a:r>
              <a:rPr lang="en-US" dirty="0"/>
              <a:t>FIND BUGS!</a:t>
            </a:r>
            <a:endParaRPr dirty="0"/>
          </a:p>
          <a:p>
            <a:pPr marL="171450" lvl="0" indent="-171450" algn="l" rtl="0">
              <a:spcBef>
                <a:spcPts val="0"/>
              </a:spcBef>
              <a:spcAft>
                <a:spcPts val="0"/>
              </a:spcAft>
              <a:buClr>
                <a:schemeClr val="dk1"/>
              </a:buClr>
              <a:buSzPts val="1200"/>
              <a:buFont typeface="Calibri"/>
              <a:buChar char="-"/>
            </a:pPr>
            <a:r>
              <a:rPr lang="en-US" dirty="0"/>
              <a:t>Send test reports</a:t>
            </a:r>
            <a:endParaRPr dirty="0"/>
          </a:p>
          <a:p>
            <a:pPr marL="171450" lvl="0" indent="-171450" algn="l" rtl="0">
              <a:spcBef>
                <a:spcPts val="0"/>
              </a:spcBef>
              <a:spcAft>
                <a:spcPts val="0"/>
              </a:spcAft>
              <a:buClr>
                <a:schemeClr val="dk1"/>
              </a:buClr>
              <a:buSzPts val="1200"/>
              <a:buFont typeface="Calibri"/>
              <a:buChar char="-"/>
            </a:pPr>
            <a:r>
              <a:rPr lang="en-US" dirty="0"/>
              <a:t>Give the go ahead for the team to send items to production</a:t>
            </a:r>
            <a:endParaRPr dirty="0"/>
          </a:p>
          <a:p>
            <a:pPr marL="171450" lvl="0" indent="-171450" algn="l" rtl="0">
              <a:spcBef>
                <a:spcPts val="0"/>
              </a:spcBef>
              <a:spcAft>
                <a:spcPts val="0"/>
              </a:spcAft>
              <a:buClr>
                <a:schemeClr val="dk1"/>
              </a:buClr>
              <a:buSzPts val="1200"/>
              <a:buFont typeface="Calibri"/>
              <a:buChar char="-"/>
            </a:pPr>
            <a:r>
              <a:rPr lang="en-US" dirty="0"/>
              <a:t>Cost a lot of money</a:t>
            </a:r>
            <a:endParaRPr dirty="0"/>
          </a:p>
          <a:p>
            <a:pPr marL="171450" lvl="0" indent="-171450" algn="l" rtl="0">
              <a:spcBef>
                <a:spcPts val="0"/>
              </a:spcBef>
              <a:spcAft>
                <a:spcPts val="0"/>
              </a:spcAft>
              <a:buClr>
                <a:schemeClr val="dk1"/>
              </a:buClr>
              <a:buSzPts val="1200"/>
              <a:buFont typeface="Calibri"/>
              <a:buChar char="-"/>
            </a:pPr>
            <a:r>
              <a:rPr lang="en-US" dirty="0"/>
              <a:t>Are a net cost center</a:t>
            </a:r>
            <a:endParaRPr dirty="0"/>
          </a:p>
          <a:p>
            <a:pPr marL="171450" lvl="0" indent="-171450" algn="l" rtl="0">
              <a:spcBef>
                <a:spcPts val="0"/>
              </a:spcBef>
              <a:spcAft>
                <a:spcPts val="0"/>
              </a:spcAft>
              <a:buClr>
                <a:schemeClr val="dk1"/>
              </a:buClr>
              <a:buSzPts val="1200"/>
              <a:buFont typeface="Calibri"/>
              <a:buChar char="-"/>
            </a:pPr>
            <a:r>
              <a:rPr lang="en-US" dirty="0"/>
              <a:t>Don’t have a clear value independent of the work developers do. </a:t>
            </a:r>
            <a:endParaRPr dirty="0"/>
          </a:p>
          <a:p>
            <a:pPr marL="171450" lvl="0" indent="-171450" algn="l" rtl="0">
              <a:spcBef>
                <a:spcPts val="0"/>
              </a:spcBef>
              <a:spcAft>
                <a:spcPts val="0"/>
              </a:spcAft>
              <a:buClr>
                <a:schemeClr val="dk1"/>
              </a:buClr>
              <a:buSzPts val="1200"/>
              <a:buFont typeface="Calibri"/>
              <a:buChar char="-"/>
            </a:pPr>
            <a:r>
              <a:rPr lang="en-US" dirty="0"/>
              <a:t>Have an unclear ROI</a:t>
            </a:r>
            <a:endParaRPr dirty="0"/>
          </a:p>
          <a:p>
            <a:pPr marL="171450" lvl="0" indent="-9525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US" dirty="0"/>
              <a:t>And the number two answer I got, after finding bugs of course, was “I don’t really know what the testers are doing”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That’s… not great. But it is understandable. While many testers can state their daily activities, few were able to formulate their actions as leading to direct valuable results. It was always seen as modifying the work of others and, of course, finding things others had done wrong.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 think there is more to Testing than that. And to illustrate the possibilities, let’s look at the actual landscape in which we test.</a:t>
            </a:r>
            <a:endParaRPr dirty="0"/>
          </a:p>
          <a:p>
            <a:pPr marL="0" lvl="0" indent="0" algn="l" rtl="0">
              <a:spcBef>
                <a:spcPts val="0"/>
              </a:spcBef>
              <a:spcAft>
                <a:spcPts val="0"/>
              </a:spcAft>
              <a:buNone/>
            </a:pPr>
            <a:endParaRPr dirty="0"/>
          </a:p>
        </p:txBody>
      </p:sp>
      <p:sp>
        <p:nvSpPr>
          <p:cNvPr id="207" name="Google Shape;20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308735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Everything we’re involved in is a process, with Process defined as an Item combined with an Action and leading to a Result.</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work for a bank, you’re probably testing the </a:t>
            </a:r>
            <a:r>
              <a:rPr lang="en-US" b="1"/>
              <a:t>transfer</a:t>
            </a:r>
            <a:r>
              <a:rPr lang="en-US"/>
              <a:t> of </a:t>
            </a:r>
            <a:r>
              <a:rPr lang="en-US" b="1"/>
              <a:t>funds</a:t>
            </a:r>
            <a:r>
              <a:rPr lang="en-US"/>
              <a:t> from one place to the next and examining its </a:t>
            </a:r>
            <a:r>
              <a:rPr lang="en-US" b="1"/>
              <a:t>results</a:t>
            </a:r>
            <a:r>
              <a:rPr lang="en-US"/>
              <a:t>.</a:t>
            </a:r>
            <a:endParaRPr/>
          </a:p>
          <a:p>
            <a:pPr marL="0" lvl="0" indent="0" algn="l" rtl="0">
              <a:spcBef>
                <a:spcPts val="0"/>
              </a:spcBef>
              <a:spcAft>
                <a:spcPts val="0"/>
              </a:spcAft>
              <a:buNone/>
            </a:pPr>
            <a:r>
              <a:rPr lang="en-US"/>
              <a:t>If you work for a retail client you’re probably testing the ability to </a:t>
            </a:r>
            <a:r>
              <a:rPr lang="en-US" b="1"/>
              <a:t>purchase</a:t>
            </a:r>
            <a:r>
              <a:rPr lang="en-US"/>
              <a:t> an </a:t>
            </a:r>
            <a:r>
              <a:rPr lang="en-US" b="1"/>
              <a:t>item</a:t>
            </a:r>
            <a:r>
              <a:rPr lang="en-US"/>
              <a:t> and the resulting </a:t>
            </a:r>
            <a:r>
              <a:rPr lang="en-US" b="1"/>
              <a:t>exchange of money.</a:t>
            </a:r>
            <a:endParaRPr/>
          </a:p>
          <a:p>
            <a:pPr marL="0" lvl="0" indent="0" algn="l" rtl="0">
              <a:spcBef>
                <a:spcPts val="0"/>
              </a:spcBef>
              <a:spcAft>
                <a:spcPts val="0"/>
              </a:spcAft>
              <a:buNone/>
            </a:pPr>
            <a:r>
              <a:rPr lang="en-US"/>
              <a:t>If you work for a regulatory company you’re probably testing whether when a </a:t>
            </a:r>
            <a:r>
              <a:rPr lang="en-US" b="1"/>
              <a:t>party</a:t>
            </a:r>
            <a:r>
              <a:rPr lang="en-US"/>
              <a:t> </a:t>
            </a:r>
            <a:r>
              <a:rPr lang="en-US" b="1"/>
              <a:t>acts</a:t>
            </a:r>
            <a:r>
              <a:rPr lang="en-US"/>
              <a:t> they do so within the expected </a:t>
            </a:r>
            <a:r>
              <a:rPr lang="en-US" b="1"/>
              <a:t>parameters and outcomes</a:t>
            </a:r>
            <a:endParaRPr/>
          </a:p>
          <a:p>
            <a:pPr marL="0" lvl="0" indent="0" algn="l" rtl="0">
              <a:spcBef>
                <a:spcPts val="0"/>
              </a:spcBef>
              <a:spcAft>
                <a:spcPts val="0"/>
              </a:spcAft>
              <a:buNone/>
            </a:pPr>
            <a:endParaRPr/>
          </a:p>
          <a:p>
            <a:pPr marL="0" lvl="0" indent="0" algn="l" rtl="0">
              <a:spcBef>
                <a:spcPts val="0"/>
              </a:spcBef>
              <a:spcAft>
                <a:spcPts val="0"/>
              </a:spcAft>
              <a:buNone/>
            </a:pPr>
            <a:r>
              <a:rPr lang="en-US"/>
              <a:t>And so on. So everything we do as testers isn’t just looking at the result, but also the item under test and the action being applied to it.</a:t>
            </a:r>
            <a:endParaRPr/>
          </a:p>
          <a:p>
            <a:pPr marL="0" lvl="0" indent="0" algn="l" rtl="0">
              <a:spcBef>
                <a:spcPts val="0"/>
              </a:spcBef>
              <a:spcAft>
                <a:spcPts val="0"/>
              </a:spcAft>
              <a:buNone/>
            </a:pPr>
            <a:endParaRPr/>
          </a:p>
          <a:p>
            <a:pPr marL="0" lvl="0" indent="0" algn="l" rtl="0">
              <a:spcBef>
                <a:spcPts val="0"/>
              </a:spcBef>
              <a:spcAft>
                <a:spcPts val="0"/>
              </a:spcAft>
              <a:buNone/>
            </a:pPr>
            <a:r>
              <a:rPr lang="en-US"/>
              <a:t>Breaking down each of these pieces we can maybe start to see some possible value added by testers</a:t>
            </a:r>
            <a:endParaRPr/>
          </a:p>
        </p:txBody>
      </p:sp>
      <p:sp>
        <p:nvSpPr>
          <p:cNvPr id="216" name="Google Shape;21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424339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the Item section, testers can add value by exploring it, learning about it, and using that knowledge to shape their tests and inform their team. This is also where a lot of the design work comes in in a development cycle, and yes of course testers can contribute to that too! </a:t>
            </a:r>
            <a:endParaRPr/>
          </a:p>
          <a:p>
            <a:pPr marL="0" lvl="0" indent="0" algn="l" rtl="0">
              <a:spcBef>
                <a:spcPts val="0"/>
              </a:spcBef>
              <a:spcAft>
                <a:spcPts val="0"/>
              </a:spcAft>
              <a:buNone/>
            </a:pPr>
            <a:endParaRPr/>
          </a:p>
          <a:p>
            <a:pPr marL="0" lvl="0" indent="0" algn="l" rtl="0">
              <a:spcBef>
                <a:spcPts val="0"/>
              </a:spcBef>
              <a:spcAft>
                <a:spcPts val="0"/>
              </a:spcAft>
              <a:buNone/>
            </a:pPr>
            <a:r>
              <a:rPr lang="en-US"/>
              <a:t>Once you know a lot about the item, it’s easier to understand how it will move inside the system. But to really understand that movement you should probably examine the system itself as well. AND how that system works in the whole organization, and so on and so on.</a:t>
            </a:r>
            <a:endParaRPr/>
          </a:p>
          <a:p>
            <a:pPr marL="0" lvl="0" indent="0" algn="l" rtl="0">
              <a:spcBef>
                <a:spcPts val="0"/>
              </a:spcBef>
              <a:spcAft>
                <a:spcPts val="0"/>
              </a:spcAft>
              <a:buNone/>
            </a:pPr>
            <a:endParaRPr/>
          </a:p>
          <a:p>
            <a:pPr marL="0" lvl="0" indent="0" algn="l" rtl="0">
              <a:spcBef>
                <a:spcPts val="0"/>
              </a:spcBef>
              <a:spcAft>
                <a:spcPts val="0"/>
              </a:spcAft>
              <a:buNone/>
            </a:pPr>
            <a:r>
              <a:rPr lang="en-US"/>
              <a:t>Because just knowing the direct result of an action doesn’t really tell you what you need to know, does it? Eventually, you’ll have to find a way, either alone or together with other teams and testers, to tell something about the total result of any given change or action.</a:t>
            </a:r>
            <a:endParaRPr/>
          </a:p>
          <a:p>
            <a:pPr marL="0" lvl="0" indent="0" algn="l" rtl="0">
              <a:spcBef>
                <a:spcPts val="0"/>
              </a:spcBef>
              <a:spcAft>
                <a:spcPts val="0"/>
              </a:spcAft>
              <a:buNone/>
            </a:pPr>
            <a:endParaRPr/>
          </a:p>
          <a:p>
            <a:pPr marL="0" lvl="0" indent="0" algn="l" rtl="0">
              <a:spcBef>
                <a:spcPts val="0"/>
              </a:spcBef>
              <a:spcAft>
                <a:spcPts val="0"/>
              </a:spcAft>
              <a:buNone/>
            </a:pPr>
            <a:r>
              <a:rPr lang="en-US"/>
              <a:t>So while the impression seems to be that testers do most of their work at the end of a development cycle, this looks more like testers have an almost unlimited scope of where they can act.</a:t>
            </a:r>
            <a:endParaRPr/>
          </a:p>
        </p:txBody>
      </p:sp>
      <p:sp>
        <p:nvSpPr>
          <p:cNvPr id="230" name="Google Shape;23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29429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If we’re going to make it more concrete however we need to be able to point to specific areas and how we contribute to or even just plain create value in them. To do that, we need to understand the three types of arguments and considerations that an organization, from the work floor to the CEO, make when discussing value. Those are:</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Calibri"/>
              <a:buChar char="-"/>
            </a:pPr>
            <a:r>
              <a:rPr lang="en-US" b="1"/>
              <a:t>Conceptual</a:t>
            </a:r>
            <a:r>
              <a:rPr lang="en-US"/>
              <a:t>: Does the idea make logical sense? Can I understand it in context? Is there a good basis for this and is it proven to actually work this way? Does it fit in with the goals of the organization?</a:t>
            </a:r>
            <a:endParaRPr/>
          </a:p>
          <a:p>
            <a:pPr marL="171450" lvl="0" indent="-171450" algn="l" rtl="0">
              <a:spcBef>
                <a:spcPts val="0"/>
              </a:spcBef>
              <a:spcAft>
                <a:spcPts val="0"/>
              </a:spcAft>
              <a:buClr>
                <a:schemeClr val="dk1"/>
              </a:buClr>
              <a:buSzPts val="1200"/>
              <a:buFont typeface="Calibri"/>
              <a:buChar char="-"/>
            </a:pPr>
            <a:r>
              <a:rPr lang="en-US" b="1"/>
              <a:t>Practical</a:t>
            </a:r>
            <a:r>
              <a:rPr lang="en-US"/>
              <a:t>: Can I use this? Can someone else use it? What impact does it have when it is there and when it isn’t? Who is helped by it? Is anyone hindered by it? What are the systemic results of doing this?</a:t>
            </a:r>
            <a:endParaRPr/>
          </a:p>
          <a:p>
            <a:pPr marL="171450" lvl="0" indent="-171450" algn="l" rtl="0">
              <a:spcBef>
                <a:spcPts val="0"/>
              </a:spcBef>
              <a:spcAft>
                <a:spcPts val="0"/>
              </a:spcAft>
              <a:buClr>
                <a:schemeClr val="dk1"/>
              </a:buClr>
              <a:buSzPts val="1200"/>
              <a:buFont typeface="Calibri"/>
              <a:buChar char="-"/>
            </a:pPr>
            <a:r>
              <a:rPr lang="en-US" b="1"/>
              <a:t>Monetary</a:t>
            </a:r>
            <a:r>
              <a:rPr lang="en-US"/>
              <a:t>: What does it cost? Do I have any return on investment? What will I have to pay upfront? Can this create value in terms of wealth?</a:t>
            </a:r>
            <a:endParaRPr/>
          </a:p>
          <a:p>
            <a:pPr marL="171450" lvl="0" indent="-9525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All three of these arguments should be made if you want to be able to reach everyone in the organization. And no, despite what we may perceive, it’s not only managers who care about the money. If I don’t see anything back in my work from trainings I pay for, I’m not happy with them either. In order to really outline the value of testing, we need to engage all areas impacted by the value of testing.</a:t>
            </a:r>
            <a:endParaRPr/>
          </a:p>
          <a:p>
            <a:pPr marL="0" lvl="0" indent="0" algn="l" rtl="0">
              <a:spcBef>
                <a:spcPts val="0"/>
              </a:spcBef>
              <a:spcAft>
                <a:spcPts val="0"/>
              </a:spcAft>
              <a:buNone/>
            </a:pPr>
            <a:br>
              <a:rPr lang="en-US"/>
            </a:br>
            <a:r>
              <a:rPr lang="en-US"/>
              <a:t>And it’s with that in mind that I’m going to walk you through the following 7 test value areas, looking at the concept of what action we take as testers, what the impact of those actions are on the people around us, and how much it costs, saves, and produces for us. </a:t>
            </a:r>
            <a:endParaRPr/>
          </a:p>
        </p:txBody>
      </p:sp>
      <p:sp>
        <p:nvSpPr>
          <p:cNvPr id="239" name="Google Shape;23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944166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0D30A-A1A2-6645-A3C8-1CD95494E30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00ADD81-3027-1C4A-8FFA-6365BDBEBF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1051AA7-FAE8-DB4F-ACF5-0C38A144A404}"/>
              </a:ext>
            </a:extLst>
          </p:cNvPr>
          <p:cNvSpPr>
            <a:spLocks noGrp="1"/>
          </p:cNvSpPr>
          <p:nvPr>
            <p:ph type="dt" sz="half" idx="10"/>
          </p:nvPr>
        </p:nvSpPr>
        <p:spPr/>
        <p:txBody>
          <a:bodyPr/>
          <a:lstStyle/>
          <a:p>
            <a:fld id="{1D3E99A3-5C34-3448-911C-1EC2FCEB13E9}" type="datetimeFigureOut">
              <a:rPr lang="en-US" smtClean="0"/>
              <a:t>10/7/20</a:t>
            </a:fld>
            <a:endParaRPr lang="en-US"/>
          </a:p>
        </p:txBody>
      </p:sp>
      <p:sp>
        <p:nvSpPr>
          <p:cNvPr id="5" name="Footer Placeholder 4">
            <a:extLst>
              <a:ext uri="{FF2B5EF4-FFF2-40B4-BE49-F238E27FC236}">
                <a16:creationId xmlns:a16="http://schemas.microsoft.com/office/drawing/2014/main" id="{39A69A64-73EA-BF42-94BE-6313B4A7F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FA1AA-17AB-8144-90FC-C5025F6BDB95}"/>
              </a:ext>
            </a:extLst>
          </p:cNvPr>
          <p:cNvSpPr>
            <a:spLocks noGrp="1"/>
          </p:cNvSpPr>
          <p:nvPr>
            <p:ph type="sldNum" sz="quarter" idx="12"/>
          </p:nvPr>
        </p:nvSpPr>
        <p:spPr/>
        <p:txBody>
          <a:bodyPr/>
          <a:lstStyle/>
          <a:p>
            <a:fld id="{1770DB12-363A-024A-A2DF-750759ADD134}" type="slidenum">
              <a:rPr lang="en-US" smtClean="0"/>
              <a:t>‹#›</a:t>
            </a:fld>
            <a:endParaRPr lang="en-US"/>
          </a:p>
        </p:txBody>
      </p:sp>
    </p:spTree>
    <p:extLst>
      <p:ext uri="{BB962C8B-B14F-4D97-AF65-F5344CB8AC3E}">
        <p14:creationId xmlns:p14="http://schemas.microsoft.com/office/powerpoint/2010/main" val="3512446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BC976-6680-F740-8C93-9F0ED1C00A5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86E2EA-5D2B-9F48-8D43-EFB15EE8C2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54BC95-EC5E-6845-880B-F77432054137}"/>
              </a:ext>
            </a:extLst>
          </p:cNvPr>
          <p:cNvSpPr>
            <a:spLocks noGrp="1"/>
          </p:cNvSpPr>
          <p:nvPr>
            <p:ph type="dt" sz="half" idx="10"/>
          </p:nvPr>
        </p:nvSpPr>
        <p:spPr/>
        <p:txBody>
          <a:bodyPr/>
          <a:lstStyle/>
          <a:p>
            <a:fld id="{1D3E99A3-5C34-3448-911C-1EC2FCEB13E9}" type="datetimeFigureOut">
              <a:rPr lang="en-US" smtClean="0"/>
              <a:t>10/7/20</a:t>
            </a:fld>
            <a:endParaRPr lang="en-US"/>
          </a:p>
        </p:txBody>
      </p:sp>
      <p:sp>
        <p:nvSpPr>
          <p:cNvPr id="5" name="Footer Placeholder 4">
            <a:extLst>
              <a:ext uri="{FF2B5EF4-FFF2-40B4-BE49-F238E27FC236}">
                <a16:creationId xmlns:a16="http://schemas.microsoft.com/office/drawing/2014/main" id="{AB5B0758-0B5B-FE45-8B73-06F28116C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A6E7B-76DA-C445-82FD-A929EB85E524}"/>
              </a:ext>
            </a:extLst>
          </p:cNvPr>
          <p:cNvSpPr>
            <a:spLocks noGrp="1"/>
          </p:cNvSpPr>
          <p:nvPr>
            <p:ph type="sldNum" sz="quarter" idx="12"/>
          </p:nvPr>
        </p:nvSpPr>
        <p:spPr/>
        <p:txBody>
          <a:bodyPr/>
          <a:lstStyle/>
          <a:p>
            <a:fld id="{1770DB12-363A-024A-A2DF-750759ADD134}" type="slidenum">
              <a:rPr lang="en-US" smtClean="0"/>
              <a:t>‹#›</a:t>
            </a:fld>
            <a:endParaRPr lang="en-US"/>
          </a:p>
        </p:txBody>
      </p:sp>
    </p:spTree>
    <p:extLst>
      <p:ext uri="{BB962C8B-B14F-4D97-AF65-F5344CB8AC3E}">
        <p14:creationId xmlns:p14="http://schemas.microsoft.com/office/powerpoint/2010/main" val="260421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F75E98-2F82-D847-BFB4-B3D00CBE1A2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DD5A754-2DBD-0543-BD2A-BE617DA9CD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D04252-641D-E744-87E3-5D3112CFEFB8}"/>
              </a:ext>
            </a:extLst>
          </p:cNvPr>
          <p:cNvSpPr>
            <a:spLocks noGrp="1"/>
          </p:cNvSpPr>
          <p:nvPr>
            <p:ph type="dt" sz="half" idx="10"/>
          </p:nvPr>
        </p:nvSpPr>
        <p:spPr/>
        <p:txBody>
          <a:bodyPr/>
          <a:lstStyle/>
          <a:p>
            <a:fld id="{1D3E99A3-5C34-3448-911C-1EC2FCEB13E9}" type="datetimeFigureOut">
              <a:rPr lang="en-US" smtClean="0"/>
              <a:t>10/7/20</a:t>
            </a:fld>
            <a:endParaRPr lang="en-US"/>
          </a:p>
        </p:txBody>
      </p:sp>
      <p:sp>
        <p:nvSpPr>
          <p:cNvPr id="5" name="Footer Placeholder 4">
            <a:extLst>
              <a:ext uri="{FF2B5EF4-FFF2-40B4-BE49-F238E27FC236}">
                <a16:creationId xmlns:a16="http://schemas.microsoft.com/office/drawing/2014/main" id="{1753C7BE-D10F-C144-AA9D-9E4935694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454D6-3E5F-6C45-AB47-36F72583090E}"/>
              </a:ext>
            </a:extLst>
          </p:cNvPr>
          <p:cNvSpPr>
            <a:spLocks noGrp="1"/>
          </p:cNvSpPr>
          <p:nvPr>
            <p:ph type="sldNum" sz="quarter" idx="12"/>
          </p:nvPr>
        </p:nvSpPr>
        <p:spPr/>
        <p:txBody>
          <a:bodyPr/>
          <a:lstStyle/>
          <a:p>
            <a:fld id="{1770DB12-363A-024A-A2DF-750759ADD134}" type="slidenum">
              <a:rPr lang="en-US" smtClean="0"/>
              <a:t>‹#›</a:t>
            </a:fld>
            <a:endParaRPr lang="en-US"/>
          </a:p>
        </p:txBody>
      </p:sp>
    </p:spTree>
    <p:extLst>
      <p:ext uri="{BB962C8B-B14F-4D97-AF65-F5344CB8AC3E}">
        <p14:creationId xmlns:p14="http://schemas.microsoft.com/office/powerpoint/2010/main" val="3405932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3"/>
        <p:cNvGrpSpPr/>
        <p:nvPr/>
      </p:nvGrpSpPr>
      <p:grpSpPr>
        <a:xfrm>
          <a:off x="0" y="0"/>
          <a:ext cx="0" cy="0"/>
          <a:chOff x="0" y="0"/>
          <a:chExt cx="0" cy="0"/>
        </a:xfrm>
      </p:grpSpPr>
      <p:sp>
        <p:nvSpPr>
          <p:cNvPr id="43" name="Google Shape;43;p3"/>
          <p:cNvSpPr txBox="1">
            <a:spLocks noGrp="1"/>
          </p:cNvSpPr>
          <p:nvPr>
            <p:ph type="title"/>
          </p:nvPr>
        </p:nvSpPr>
        <p:spPr>
          <a:xfrm>
            <a:off x="1098467" y="2737333"/>
            <a:ext cx="6116100" cy="1531500"/>
          </a:xfrm>
          <a:prstGeom prst="rect">
            <a:avLst/>
          </a:prstGeom>
        </p:spPr>
        <p:txBody>
          <a:bodyPr spcFirstLastPara="1" wrap="square" lIns="121900" tIns="121900" rIns="121900" bIns="121900" anchor="ctr"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4" name="Google Shape;44;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826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86CAC-00C2-C548-A498-6E4BC7E87B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EE85F07-A0F9-0C47-B3BA-67F783B94F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F3D255-9D50-A845-B483-8BFC2B273A31}"/>
              </a:ext>
            </a:extLst>
          </p:cNvPr>
          <p:cNvSpPr>
            <a:spLocks noGrp="1"/>
          </p:cNvSpPr>
          <p:nvPr>
            <p:ph type="dt" sz="half" idx="10"/>
          </p:nvPr>
        </p:nvSpPr>
        <p:spPr/>
        <p:txBody>
          <a:bodyPr/>
          <a:lstStyle/>
          <a:p>
            <a:fld id="{1D3E99A3-5C34-3448-911C-1EC2FCEB13E9}" type="datetimeFigureOut">
              <a:rPr lang="en-US" smtClean="0"/>
              <a:t>10/7/20</a:t>
            </a:fld>
            <a:endParaRPr lang="en-US"/>
          </a:p>
        </p:txBody>
      </p:sp>
      <p:sp>
        <p:nvSpPr>
          <p:cNvPr id="5" name="Footer Placeholder 4">
            <a:extLst>
              <a:ext uri="{FF2B5EF4-FFF2-40B4-BE49-F238E27FC236}">
                <a16:creationId xmlns:a16="http://schemas.microsoft.com/office/drawing/2014/main" id="{B9AC1045-EDFF-EA4A-B5EB-541F94349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703A0B-938E-AF48-A81F-221324DDA952}"/>
              </a:ext>
            </a:extLst>
          </p:cNvPr>
          <p:cNvSpPr>
            <a:spLocks noGrp="1"/>
          </p:cNvSpPr>
          <p:nvPr>
            <p:ph type="sldNum" sz="quarter" idx="12"/>
          </p:nvPr>
        </p:nvSpPr>
        <p:spPr/>
        <p:txBody>
          <a:bodyPr/>
          <a:lstStyle/>
          <a:p>
            <a:fld id="{1770DB12-363A-024A-A2DF-750759ADD134}" type="slidenum">
              <a:rPr lang="en-US" smtClean="0"/>
              <a:t>‹#›</a:t>
            </a:fld>
            <a:endParaRPr lang="en-US"/>
          </a:p>
        </p:txBody>
      </p:sp>
    </p:spTree>
    <p:extLst>
      <p:ext uri="{BB962C8B-B14F-4D97-AF65-F5344CB8AC3E}">
        <p14:creationId xmlns:p14="http://schemas.microsoft.com/office/powerpoint/2010/main" val="3821552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2762D-7FE1-B849-AB03-34E289158A4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3C146B1-758D-4D44-8186-A341AD6ED2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37E0A0-326A-1F42-9079-A1FE67DBA73E}"/>
              </a:ext>
            </a:extLst>
          </p:cNvPr>
          <p:cNvSpPr>
            <a:spLocks noGrp="1"/>
          </p:cNvSpPr>
          <p:nvPr>
            <p:ph type="dt" sz="half" idx="10"/>
          </p:nvPr>
        </p:nvSpPr>
        <p:spPr/>
        <p:txBody>
          <a:bodyPr/>
          <a:lstStyle/>
          <a:p>
            <a:fld id="{1D3E99A3-5C34-3448-911C-1EC2FCEB13E9}" type="datetimeFigureOut">
              <a:rPr lang="en-US" smtClean="0"/>
              <a:t>10/7/20</a:t>
            </a:fld>
            <a:endParaRPr lang="en-US"/>
          </a:p>
        </p:txBody>
      </p:sp>
      <p:sp>
        <p:nvSpPr>
          <p:cNvPr id="5" name="Footer Placeholder 4">
            <a:extLst>
              <a:ext uri="{FF2B5EF4-FFF2-40B4-BE49-F238E27FC236}">
                <a16:creationId xmlns:a16="http://schemas.microsoft.com/office/drawing/2014/main" id="{B912D473-2743-B341-BA3B-AB8DF4301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77456-D0D1-2048-B393-71F175D27802}"/>
              </a:ext>
            </a:extLst>
          </p:cNvPr>
          <p:cNvSpPr>
            <a:spLocks noGrp="1"/>
          </p:cNvSpPr>
          <p:nvPr>
            <p:ph type="sldNum" sz="quarter" idx="12"/>
          </p:nvPr>
        </p:nvSpPr>
        <p:spPr/>
        <p:txBody>
          <a:bodyPr/>
          <a:lstStyle/>
          <a:p>
            <a:fld id="{1770DB12-363A-024A-A2DF-750759ADD134}" type="slidenum">
              <a:rPr lang="en-US" smtClean="0"/>
              <a:t>‹#›</a:t>
            </a:fld>
            <a:endParaRPr lang="en-US"/>
          </a:p>
        </p:txBody>
      </p:sp>
    </p:spTree>
    <p:extLst>
      <p:ext uri="{BB962C8B-B14F-4D97-AF65-F5344CB8AC3E}">
        <p14:creationId xmlns:p14="http://schemas.microsoft.com/office/powerpoint/2010/main" val="1371961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8B91-7794-A847-9F15-3DE0D8FC85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8DAF30B-2E0F-E44E-8263-7CDCCB69D8C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31E3940-5D20-E043-B8BA-2F231E678AB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48EFFF0-211F-344F-BDCA-2D0920ECD270}"/>
              </a:ext>
            </a:extLst>
          </p:cNvPr>
          <p:cNvSpPr>
            <a:spLocks noGrp="1"/>
          </p:cNvSpPr>
          <p:nvPr>
            <p:ph type="dt" sz="half" idx="10"/>
          </p:nvPr>
        </p:nvSpPr>
        <p:spPr/>
        <p:txBody>
          <a:bodyPr/>
          <a:lstStyle/>
          <a:p>
            <a:fld id="{1D3E99A3-5C34-3448-911C-1EC2FCEB13E9}" type="datetimeFigureOut">
              <a:rPr lang="en-US" smtClean="0"/>
              <a:t>10/7/20</a:t>
            </a:fld>
            <a:endParaRPr lang="en-US"/>
          </a:p>
        </p:txBody>
      </p:sp>
      <p:sp>
        <p:nvSpPr>
          <p:cNvPr id="6" name="Footer Placeholder 5">
            <a:extLst>
              <a:ext uri="{FF2B5EF4-FFF2-40B4-BE49-F238E27FC236}">
                <a16:creationId xmlns:a16="http://schemas.microsoft.com/office/drawing/2014/main" id="{B322B1C3-598E-FA43-A00A-C28FB755A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C69246-AF6B-D846-827E-6EDB8CC25F46}"/>
              </a:ext>
            </a:extLst>
          </p:cNvPr>
          <p:cNvSpPr>
            <a:spLocks noGrp="1"/>
          </p:cNvSpPr>
          <p:nvPr>
            <p:ph type="sldNum" sz="quarter" idx="12"/>
          </p:nvPr>
        </p:nvSpPr>
        <p:spPr/>
        <p:txBody>
          <a:bodyPr/>
          <a:lstStyle/>
          <a:p>
            <a:fld id="{1770DB12-363A-024A-A2DF-750759ADD134}" type="slidenum">
              <a:rPr lang="en-US" smtClean="0"/>
              <a:t>‹#›</a:t>
            </a:fld>
            <a:endParaRPr lang="en-US"/>
          </a:p>
        </p:txBody>
      </p:sp>
    </p:spTree>
    <p:extLst>
      <p:ext uri="{BB962C8B-B14F-4D97-AF65-F5344CB8AC3E}">
        <p14:creationId xmlns:p14="http://schemas.microsoft.com/office/powerpoint/2010/main" val="817458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6815-2D31-8E48-A6B4-54EDC91D71E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21D7B58-B432-F74A-BD4B-AB54555727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0266331-E6BC-1E46-9961-9CA8BBBBDF7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072F528-AD9D-BE48-AAE6-F20B1CE669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5FBCF1F-E230-8547-84B9-8397CC5ECC5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43E3808-DF34-434A-983A-8F4F2C2599E5}"/>
              </a:ext>
            </a:extLst>
          </p:cNvPr>
          <p:cNvSpPr>
            <a:spLocks noGrp="1"/>
          </p:cNvSpPr>
          <p:nvPr>
            <p:ph type="dt" sz="half" idx="10"/>
          </p:nvPr>
        </p:nvSpPr>
        <p:spPr/>
        <p:txBody>
          <a:bodyPr/>
          <a:lstStyle/>
          <a:p>
            <a:fld id="{1D3E99A3-5C34-3448-911C-1EC2FCEB13E9}" type="datetimeFigureOut">
              <a:rPr lang="en-US" smtClean="0"/>
              <a:t>10/7/20</a:t>
            </a:fld>
            <a:endParaRPr lang="en-US"/>
          </a:p>
        </p:txBody>
      </p:sp>
      <p:sp>
        <p:nvSpPr>
          <p:cNvPr id="8" name="Footer Placeholder 7">
            <a:extLst>
              <a:ext uri="{FF2B5EF4-FFF2-40B4-BE49-F238E27FC236}">
                <a16:creationId xmlns:a16="http://schemas.microsoft.com/office/drawing/2014/main" id="{93711A5C-D272-494D-A9FE-B8F7CCE4EF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4A1790-012E-7248-A7B4-6C471B803377}"/>
              </a:ext>
            </a:extLst>
          </p:cNvPr>
          <p:cNvSpPr>
            <a:spLocks noGrp="1"/>
          </p:cNvSpPr>
          <p:nvPr>
            <p:ph type="sldNum" sz="quarter" idx="12"/>
          </p:nvPr>
        </p:nvSpPr>
        <p:spPr/>
        <p:txBody>
          <a:bodyPr/>
          <a:lstStyle/>
          <a:p>
            <a:fld id="{1770DB12-363A-024A-A2DF-750759ADD134}" type="slidenum">
              <a:rPr lang="en-US" smtClean="0"/>
              <a:t>‹#›</a:t>
            </a:fld>
            <a:endParaRPr lang="en-US"/>
          </a:p>
        </p:txBody>
      </p:sp>
    </p:spTree>
    <p:extLst>
      <p:ext uri="{BB962C8B-B14F-4D97-AF65-F5344CB8AC3E}">
        <p14:creationId xmlns:p14="http://schemas.microsoft.com/office/powerpoint/2010/main" val="4265158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A410-4758-D245-AD52-F5AE8C1B0B3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B2E6049-44A0-6642-9E14-7FC818464BF7}"/>
              </a:ext>
            </a:extLst>
          </p:cNvPr>
          <p:cNvSpPr>
            <a:spLocks noGrp="1"/>
          </p:cNvSpPr>
          <p:nvPr>
            <p:ph type="dt" sz="half" idx="10"/>
          </p:nvPr>
        </p:nvSpPr>
        <p:spPr/>
        <p:txBody>
          <a:bodyPr/>
          <a:lstStyle/>
          <a:p>
            <a:fld id="{1D3E99A3-5C34-3448-911C-1EC2FCEB13E9}" type="datetimeFigureOut">
              <a:rPr lang="en-US" smtClean="0"/>
              <a:t>10/7/20</a:t>
            </a:fld>
            <a:endParaRPr lang="en-US"/>
          </a:p>
        </p:txBody>
      </p:sp>
      <p:sp>
        <p:nvSpPr>
          <p:cNvPr id="4" name="Footer Placeholder 3">
            <a:extLst>
              <a:ext uri="{FF2B5EF4-FFF2-40B4-BE49-F238E27FC236}">
                <a16:creationId xmlns:a16="http://schemas.microsoft.com/office/drawing/2014/main" id="{0948947D-3DB5-874C-9CE0-584CEE1E2A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6BB284-BAC4-BD4C-94D2-49680922B190}"/>
              </a:ext>
            </a:extLst>
          </p:cNvPr>
          <p:cNvSpPr>
            <a:spLocks noGrp="1"/>
          </p:cNvSpPr>
          <p:nvPr>
            <p:ph type="sldNum" sz="quarter" idx="12"/>
          </p:nvPr>
        </p:nvSpPr>
        <p:spPr/>
        <p:txBody>
          <a:bodyPr/>
          <a:lstStyle/>
          <a:p>
            <a:fld id="{1770DB12-363A-024A-A2DF-750759ADD134}" type="slidenum">
              <a:rPr lang="en-US" smtClean="0"/>
              <a:t>‹#›</a:t>
            </a:fld>
            <a:endParaRPr lang="en-US"/>
          </a:p>
        </p:txBody>
      </p:sp>
    </p:spTree>
    <p:extLst>
      <p:ext uri="{BB962C8B-B14F-4D97-AF65-F5344CB8AC3E}">
        <p14:creationId xmlns:p14="http://schemas.microsoft.com/office/powerpoint/2010/main" val="128701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47A64-B11E-834A-8651-9F82BFF8D6F2}"/>
              </a:ext>
            </a:extLst>
          </p:cNvPr>
          <p:cNvSpPr>
            <a:spLocks noGrp="1"/>
          </p:cNvSpPr>
          <p:nvPr>
            <p:ph type="dt" sz="half" idx="10"/>
          </p:nvPr>
        </p:nvSpPr>
        <p:spPr/>
        <p:txBody>
          <a:bodyPr/>
          <a:lstStyle/>
          <a:p>
            <a:fld id="{1D3E99A3-5C34-3448-911C-1EC2FCEB13E9}" type="datetimeFigureOut">
              <a:rPr lang="en-US" smtClean="0"/>
              <a:t>10/7/20</a:t>
            </a:fld>
            <a:endParaRPr lang="en-US"/>
          </a:p>
        </p:txBody>
      </p:sp>
      <p:sp>
        <p:nvSpPr>
          <p:cNvPr id="3" name="Footer Placeholder 2">
            <a:extLst>
              <a:ext uri="{FF2B5EF4-FFF2-40B4-BE49-F238E27FC236}">
                <a16:creationId xmlns:a16="http://schemas.microsoft.com/office/drawing/2014/main" id="{1CC648EB-B1B4-244D-83EE-CA7408723E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3AF72B-3BB9-3C45-8710-2A403D0C6146}"/>
              </a:ext>
            </a:extLst>
          </p:cNvPr>
          <p:cNvSpPr>
            <a:spLocks noGrp="1"/>
          </p:cNvSpPr>
          <p:nvPr>
            <p:ph type="sldNum" sz="quarter" idx="12"/>
          </p:nvPr>
        </p:nvSpPr>
        <p:spPr/>
        <p:txBody>
          <a:bodyPr/>
          <a:lstStyle/>
          <a:p>
            <a:fld id="{1770DB12-363A-024A-A2DF-750759ADD134}" type="slidenum">
              <a:rPr lang="en-US" smtClean="0"/>
              <a:t>‹#›</a:t>
            </a:fld>
            <a:endParaRPr lang="en-US"/>
          </a:p>
        </p:txBody>
      </p:sp>
    </p:spTree>
    <p:extLst>
      <p:ext uri="{BB962C8B-B14F-4D97-AF65-F5344CB8AC3E}">
        <p14:creationId xmlns:p14="http://schemas.microsoft.com/office/powerpoint/2010/main" val="1460543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B401E-0279-C040-990E-3F6F05530A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87235E5-A4B4-8F43-ABB2-D14E05E7B5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B879437-06C1-C241-B326-121918F863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52A205-B441-2043-81AD-EE2BE35567A0}"/>
              </a:ext>
            </a:extLst>
          </p:cNvPr>
          <p:cNvSpPr>
            <a:spLocks noGrp="1"/>
          </p:cNvSpPr>
          <p:nvPr>
            <p:ph type="dt" sz="half" idx="10"/>
          </p:nvPr>
        </p:nvSpPr>
        <p:spPr/>
        <p:txBody>
          <a:bodyPr/>
          <a:lstStyle/>
          <a:p>
            <a:fld id="{1D3E99A3-5C34-3448-911C-1EC2FCEB13E9}" type="datetimeFigureOut">
              <a:rPr lang="en-US" smtClean="0"/>
              <a:t>10/7/20</a:t>
            </a:fld>
            <a:endParaRPr lang="en-US"/>
          </a:p>
        </p:txBody>
      </p:sp>
      <p:sp>
        <p:nvSpPr>
          <p:cNvPr id="6" name="Footer Placeholder 5">
            <a:extLst>
              <a:ext uri="{FF2B5EF4-FFF2-40B4-BE49-F238E27FC236}">
                <a16:creationId xmlns:a16="http://schemas.microsoft.com/office/drawing/2014/main" id="{53715B61-84E3-5345-BA64-3704651685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6EBA2-F760-4D41-831F-6C0133B70963}"/>
              </a:ext>
            </a:extLst>
          </p:cNvPr>
          <p:cNvSpPr>
            <a:spLocks noGrp="1"/>
          </p:cNvSpPr>
          <p:nvPr>
            <p:ph type="sldNum" sz="quarter" idx="12"/>
          </p:nvPr>
        </p:nvSpPr>
        <p:spPr/>
        <p:txBody>
          <a:bodyPr/>
          <a:lstStyle/>
          <a:p>
            <a:fld id="{1770DB12-363A-024A-A2DF-750759ADD134}" type="slidenum">
              <a:rPr lang="en-US" smtClean="0"/>
              <a:t>‹#›</a:t>
            </a:fld>
            <a:endParaRPr lang="en-US"/>
          </a:p>
        </p:txBody>
      </p:sp>
    </p:spTree>
    <p:extLst>
      <p:ext uri="{BB962C8B-B14F-4D97-AF65-F5344CB8AC3E}">
        <p14:creationId xmlns:p14="http://schemas.microsoft.com/office/powerpoint/2010/main" val="1596935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107C1-3039-5C46-9166-84C0CD68804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74FE5A-A68A-1545-BE63-DFBE057D68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6A9FE7-8DE9-3D46-BC98-A28B14AE3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0086A6-B5CE-384B-AF6C-ECD2C188BD1B}"/>
              </a:ext>
            </a:extLst>
          </p:cNvPr>
          <p:cNvSpPr>
            <a:spLocks noGrp="1"/>
          </p:cNvSpPr>
          <p:nvPr>
            <p:ph type="dt" sz="half" idx="10"/>
          </p:nvPr>
        </p:nvSpPr>
        <p:spPr/>
        <p:txBody>
          <a:bodyPr/>
          <a:lstStyle/>
          <a:p>
            <a:fld id="{1D3E99A3-5C34-3448-911C-1EC2FCEB13E9}" type="datetimeFigureOut">
              <a:rPr lang="en-US" smtClean="0"/>
              <a:t>10/7/20</a:t>
            </a:fld>
            <a:endParaRPr lang="en-US"/>
          </a:p>
        </p:txBody>
      </p:sp>
      <p:sp>
        <p:nvSpPr>
          <p:cNvPr id="6" name="Footer Placeholder 5">
            <a:extLst>
              <a:ext uri="{FF2B5EF4-FFF2-40B4-BE49-F238E27FC236}">
                <a16:creationId xmlns:a16="http://schemas.microsoft.com/office/drawing/2014/main" id="{F20313C2-F1B5-0941-8DD0-7F03C22C2D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082020-B6CE-E443-BD23-9B5328FAF636}"/>
              </a:ext>
            </a:extLst>
          </p:cNvPr>
          <p:cNvSpPr>
            <a:spLocks noGrp="1"/>
          </p:cNvSpPr>
          <p:nvPr>
            <p:ph type="sldNum" sz="quarter" idx="12"/>
          </p:nvPr>
        </p:nvSpPr>
        <p:spPr/>
        <p:txBody>
          <a:bodyPr/>
          <a:lstStyle/>
          <a:p>
            <a:fld id="{1770DB12-363A-024A-A2DF-750759ADD134}" type="slidenum">
              <a:rPr lang="en-US" smtClean="0"/>
              <a:t>‹#›</a:t>
            </a:fld>
            <a:endParaRPr lang="en-US"/>
          </a:p>
        </p:txBody>
      </p:sp>
    </p:spTree>
    <p:extLst>
      <p:ext uri="{BB962C8B-B14F-4D97-AF65-F5344CB8AC3E}">
        <p14:creationId xmlns:p14="http://schemas.microsoft.com/office/powerpoint/2010/main" val="530462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4FEA3B-D049-8D42-AD82-3B18E906AA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17D263-31F4-C946-9020-7AC2F623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3E46671-633B-CD44-BD2A-16438E81C9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E99A3-5C34-3448-911C-1EC2FCEB13E9}" type="datetimeFigureOut">
              <a:rPr lang="en-US" smtClean="0"/>
              <a:t>10/7/20</a:t>
            </a:fld>
            <a:endParaRPr lang="en-US"/>
          </a:p>
        </p:txBody>
      </p:sp>
      <p:sp>
        <p:nvSpPr>
          <p:cNvPr id="5" name="Footer Placeholder 4">
            <a:extLst>
              <a:ext uri="{FF2B5EF4-FFF2-40B4-BE49-F238E27FC236}">
                <a16:creationId xmlns:a16="http://schemas.microsoft.com/office/drawing/2014/main" id="{DDCCD529-10C0-3F44-BE95-E13A21A087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AF448B-670F-974D-A5D1-159C5EF6BE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0DB12-363A-024A-A2DF-750759ADD134}" type="slidenum">
              <a:rPr lang="en-US" smtClean="0"/>
              <a:t>‹#›</a:t>
            </a:fld>
            <a:endParaRPr lang="en-US"/>
          </a:p>
        </p:txBody>
      </p:sp>
    </p:spTree>
    <p:extLst>
      <p:ext uri="{BB962C8B-B14F-4D97-AF65-F5344CB8AC3E}">
        <p14:creationId xmlns:p14="http://schemas.microsoft.com/office/powerpoint/2010/main" val="285861262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tif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9.jpeg"/><Relationship Id="rId7" Type="http://schemas.openxmlformats.org/officeDocument/2006/relationships/diagramColors" Target="../diagrams/colors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2.jpeg"/><Relationship Id="rId7" Type="http://schemas.openxmlformats.org/officeDocument/2006/relationships/diagramColors" Target="../diagrams/colors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sp>
        <p:nvSpPr>
          <p:cNvPr id="93" name="Freeform 14">
            <a:extLst>
              <a:ext uri="{FF2B5EF4-FFF2-40B4-BE49-F238E27FC236}">
                <a16:creationId xmlns:a16="http://schemas.microsoft.com/office/drawing/2014/main" id="{6FC11E2E-9797-4FEA-90FD-894E32A20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8626"/>
            <a:ext cx="6738450" cy="1409374"/>
          </a:xfrm>
          <a:custGeom>
            <a:avLst/>
            <a:gdLst>
              <a:gd name="connsiteX0" fmla="*/ 0 w 6738450"/>
              <a:gd name="connsiteY0" fmla="*/ 0 h 1409374"/>
              <a:gd name="connsiteX1" fmla="*/ 6738450 w 6738450"/>
              <a:gd name="connsiteY1" fmla="*/ 0 h 1409374"/>
              <a:gd name="connsiteX2" fmla="*/ 6085725 w 6738450"/>
              <a:gd name="connsiteY2" fmla="*/ 1409374 h 1409374"/>
              <a:gd name="connsiteX3" fmla="*/ 1524000 w 6738450"/>
              <a:gd name="connsiteY3" fmla="*/ 1409374 h 1409374"/>
              <a:gd name="connsiteX4" fmla="*/ 1200418 w 6738450"/>
              <a:gd name="connsiteY4" fmla="*/ 1409374 h 1409374"/>
              <a:gd name="connsiteX5" fmla="*/ 0 w 6738450"/>
              <a:gd name="connsiteY5" fmla="*/ 1409374 h 14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450" h="1409374">
                <a:moveTo>
                  <a:pt x="0" y="0"/>
                </a:moveTo>
                <a:lnTo>
                  <a:pt x="6738450" y="0"/>
                </a:lnTo>
                <a:lnTo>
                  <a:pt x="6085725" y="1409374"/>
                </a:lnTo>
                <a:lnTo>
                  <a:pt x="1524000" y="1409374"/>
                </a:lnTo>
                <a:lnTo>
                  <a:pt x="1200418" y="1409374"/>
                </a:lnTo>
                <a:lnTo>
                  <a:pt x="0" y="1409374"/>
                </a:lnTo>
                <a:close/>
              </a:path>
            </a:pathLst>
          </a:cu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95" name="Freeform 33">
            <a:extLst>
              <a:ext uri="{FF2B5EF4-FFF2-40B4-BE49-F238E27FC236}">
                <a16:creationId xmlns:a16="http://schemas.microsoft.com/office/drawing/2014/main" id="{F8828EFD-56F8-4B00-9A0D-B623CC074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02096" y="3608996"/>
            <a:ext cx="4522796" cy="3249004"/>
          </a:xfrm>
          <a:custGeom>
            <a:avLst/>
            <a:gdLst>
              <a:gd name="connsiteX0" fmla="*/ 3018081 w 4522796"/>
              <a:gd name="connsiteY0" fmla="*/ 0 h 3249004"/>
              <a:gd name="connsiteX1" fmla="*/ 0 w 4522796"/>
              <a:gd name="connsiteY1" fmla="*/ 0 h 3249004"/>
              <a:gd name="connsiteX2" fmla="*/ 0 w 4522796"/>
              <a:gd name="connsiteY2" fmla="*/ 3249004 h 3249004"/>
              <a:gd name="connsiteX3" fmla="*/ 4522796 w 4522796"/>
              <a:gd name="connsiteY3" fmla="*/ 3249004 h 3249004"/>
            </a:gdLst>
            <a:ahLst/>
            <a:cxnLst>
              <a:cxn ang="0">
                <a:pos x="connsiteX0" y="connsiteY0"/>
              </a:cxn>
              <a:cxn ang="0">
                <a:pos x="connsiteX1" y="connsiteY1"/>
              </a:cxn>
              <a:cxn ang="0">
                <a:pos x="connsiteX2" y="connsiteY2"/>
              </a:cxn>
              <a:cxn ang="0">
                <a:pos x="connsiteX3" y="connsiteY3"/>
              </a:cxn>
            </a:cxnLst>
            <a:rect l="l" t="t" r="r" b="b"/>
            <a:pathLst>
              <a:path w="4522796" h="3249004">
                <a:moveTo>
                  <a:pt x="3018081" y="0"/>
                </a:moveTo>
                <a:lnTo>
                  <a:pt x="0" y="0"/>
                </a:lnTo>
                <a:lnTo>
                  <a:pt x="0" y="3249004"/>
                </a:lnTo>
                <a:lnTo>
                  <a:pt x="4522796" y="324900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50" name="Google Shape;150;p15"/>
          <p:cNvSpPr txBox="1">
            <a:spLocks noGrp="1"/>
          </p:cNvSpPr>
          <p:nvPr>
            <p:ph type="title"/>
          </p:nvPr>
        </p:nvSpPr>
        <p:spPr>
          <a:xfrm>
            <a:off x="1524000" y="3011117"/>
            <a:ext cx="6618051" cy="1355750"/>
          </a:xfrm>
          <a:prstGeom prst="rect">
            <a:avLst/>
          </a:prstGeom>
        </p:spPr>
        <p:txBody>
          <a:bodyPr spcFirstLastPara="1" vert="horz" lIns="91440" tIns="45720" rIns="91440" bIns="45720" rtlCol="0" anchor="b" anchorCtr="0">
            <a:normAutofit fontScale="90000"/>
          </a:bodyPr>
          <a:lstStyle/>
          <a:p>
            <a:pPr marL="0" lvl="0" indent="0">
              <a:spcBef>
                <a:spcPct val="0"/>
              </a:spcBef>
              <a:spcAft>
                <a:spcPts val="0"/>
              </a:spcAft>
              <a:buClr>
                <a:schemeClr val="dk1"/>
              </a:buClr>
              <a:buSzPts val="6000"/>
            </a:pPr>
            <a:r>
              <a:rPr lang="en-US" sz="5400" b="1" kern="1200" dirty="0">
                <a:solidFill>
                  <a:schemeClr val="tx1"/>
                </a:solidFill>
                <a:latin typeface="+mj-lt"/>
                <a:ea typeface="+mj-ea"/>
                <a:cs typeface="+mj-cs"/>
              </a:rPr>
              <a:t>Beyond The Bugs:</a:t>
            </a:r>
            <a:br>
              <a:rPr lang="en-US" sz="5400" kern="1200" dirty="0">
                <a:solidFill>
                  <a:schemeClr val="tx1"/>
                </a:solidFill>
                <a:latin typeface="+mj-lt"/>
                <a:ea typeface="+mj-ea"/>
                <a:cs typeface="+mj-cs"/>
              </a:rPr>
            </a:br>
            <a:r>
              <a:rPr lang="en-US" sz="4000" kern="1200" dirty="0">
                <a:solidFill>
                  <a:schemeClr val="tx1"/>
                </a:solidFill>
                <a:latin typeface="+mj-lt"/>
                <a:ea typeface="+mj-ea"/>
                <a:cs typeface="+mj-cs"/>
              </a:rPr>
              <a:t>Playing The Management Game</a:t>
            </a:r>
            <a:endParaRPr lang="en-US" sz="5400" kern="1200" dirty="0">
              <a:solidFill>
                <a:schemeClr val="tx1"/>
              </a:solidFill>
              <a:latin typeface="+mj-lt"/>
              <a:ea typeface="+mj-ea"/>
              <a:cs typeface="+mj-cs"/>
            </a:endParaRPr>
          </a:p>
        </p:txBody>
      </p:sp>
      <p:sp>
        <p:nvSpPr>
          <p:cNvPr id="97" name="Freeform 24">
            <a:extLst>
              <a:ext uri="{FF2B5EF4-FFF2-40B4-BE49-F238E27FC236}">
                <a16:creationId xmlns:a16="http://schemas.microsoft.com/office/drawing/2014/main" id="{3D4697C8-4A0D-4493-B526-7CC15E0EE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0618" cy="2896258"/>
          </a:xfrm>
          <a:custGeom>
            <a:avLst/>
            <a:gdLst>
              <a:gd name="connsiteX0" fmla="*/ 0 w 5920618"/>
              <a:gd name="connsiteY0" fmla="*/ 0 h 2896258"/>
              <a:gd name="connsiteX1" fmla="*/ 3191370 w 5920618"/>
              <a:gd name="connsiteY1" fmla="*/ 0 h 2896258"/>
              <a:gd name="connsiteX2" fmla="*/ 3346315 w 5920618"/>
              <a:gd name="connsiteY2" fmla="*/ 0 h 2896258"/>
              <a:gd name="connsiteX3" fmla="*/ 5920618 w 5920618"/>
              <a:gd name="connsiteY3" fmla="*/ 0 h 2896258"/>
              <a:gd name="connsiteX4" fmla="*/ 4583705 w 5920618"/>
              <a:gd name="connsiteY4" fmla="*/ 2896258 h 2896258"/>
              <a:gd name="connsiteX5" fmla="*/ 3346315 w 5920618"/>
              <a:gd name="connsiteY5" fmla="*/ 2896258 h 2896258"/>
              <a:gd name="connsiteX6" fmla="*/ 1854457 w 5920618"/>
              <a:gd name="connsiteY6" fmla="*/ 2896258 h 2896258"/>
              <a:gd name="connsiteX7" fmla="*/ 0 w 5920618"/>
              <a:gd name="connsiteY7" fmla="*/ 2896258 h 28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618" h="2896258">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6C4B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Google Shape;152;p15" descr="Bug under Magnifying Glass"/>
          <p:cNvPicPr preferRelativeResize="0"/>
          <p:nvPr/>
        </p:nvPicPr>
        <p:blipFill rotWithShape="1">
          <a:blip r:embed="rId3"/>
          <a:stretch/>
        </p:blipFill>
        <p:spPr>
          <a:xfrm>
            <a:off x="8472791" y="1184748"/>
            <a:ext cx="3079129" cy="3079129"/>
          </a:xfrm>
          <a:prstGeom prst="rect">
            <a:avLst/>
          </a:prstGeom>
          <a:noFill/>
        </p:spPr>
      </p:pic>
      <p:sp>
        <p:nvSpPr>
          <p:cNvPr id="99" name="Freeform 15">
            <a:extLst>
              <a:ext uri="{FF2B5EF4-FFF2-40B4-BE49-F238E27FC236}">
                <a16:creationId xmlns:a16="http://schemas.microsoft.com/office/drawing/2014/main" id="{A085B63A-2D2F-4B09-9BFB-E2080686C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2">
            <a:extLst>
              <a:ext uri="{FF2B5EF4-FFF2-40B4-BE49-F238E27FC236}">
                <a16:creationId xmlns:a16="http://schemas.microsoft.com/office/drawing/2014/main" id="{FC0F7F2C-AEBF-854C-A5C5-9816A76389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 y="5750199"/>
            <a:ext cx="1206500" cy="850900"/>
          </a:xfrm>
          <a:prstGeom prst="rect">
            <a:avLst/>
          </a:prstGeom>
          <a:noFill/>
          <a:extLst>
            <a:ext uri="{909E8E84-426E-40DD-AFC4-6F175D3DCCD1}">
              <a14:hiddenFill xmlns:a14="http://schemas.microsoft.com/office/drawing/2010/main">
                <a:solidFill>
                  <a:srgbClr val="FFFFFF"/>
                </a:solidFill>
              </a14:hiddenFill>
            </a:ext>
          </a:extLst>
        </p:spPr>
      </p:pic>
      <p:sp>
        <p:nvSpPr>
          <p:cNvPr id="151" name="Google Shape;151;p15"/>
          <p:cNvSpPr txBox="1">
            <a:spLocks noGrp="1"/>
          </p:cNvSpPr>
          <p:nvPr>
            <p:ph type="subTitle" idx="4294967295"/>
          </p:nvPr>
        </p:nvSpPr>
        <p:spPr>
          <a:xfrm>
            <a:off x="0" y="4699000"/>
            <a:ext cx="6132513" cy="6858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chemeClr val="dk1"/>
              </a:buClr>
              <a:buSzPts val="2040"/>
              <a:buNone/>
            </a:pPr>
            <a:r>
              <a:rPr lang="en-US" sz="2040"/>
              <a:t>The Value of Testing</a:t>
            </a:r>
            <a:endParaRPr/>
          </a:p>
          <a:p>
            <a:pPr marL="0" lvl="0" indent="0" algn="ctr" rtl="0">
              <a:lnSpc>
                <a:spcPct val="70000"/>
              </a:lnSpc>
              <a:spcBef>
                <a:spcPts val="1000"/>
              </a:spcBef>
              <a:spcAft>
                <a:spcPts val="2100"/>
              </a:spcAft>
              <a:buClr>
                <a:schemeClr val="dk1"/>
              </a:buClr>
              <a:buSzPts val="2040"/>
              <a:buNone/>
            </a:pPr>
            <a:r>
              <a:rPr lang="en-US" sz="2040"/>
              <a:t>TestNet 2020 – Rick Tracy</a:t>
            </a:r>
            <a:endParaRPr/>
          </a:p>
        </p:txBody>
      </p:sp>
      <p:pic>
        <p:nvPicPr>
          <p:cNvPr id="12" name="Picture 11">
            <a:extLst>
              <a:ext uri="{FF2B5EF4-FFF2-40B4-BE49-F238E27FC236}">
                <a16:creationId xmlns:a16="http://schemas.microsoft.com/office/drawing/2014/main" id="{E8FBEA24-B3E5-B949-8417-5C587CACC4EC}"/>
              </a:ext>
            </a:extLst>
          </p:cNvPr>
          <p:cNvPicPr>
            <a:picLocks noChangeAspect="1"/>
          </p:cNvPicPr>
          <p:nvPr/>
        </p:nvPicPr>
        <p:blipFill>
          <a:blip r:embed="rId5"/>
          <a:stretch>
            <a:fillRect/>
          </a:stretch>
        </p:blipFill>
        <p:spPr>
          <a:xfrm>
            <a:off x="1605945" y="5738769"/>
            <a:ext cx="1370490" cy="881029"/>
          </a:xfrm>
          <a:prstGeom prst="rect">
            <a:avLst/>
          </a:prstGeom>
        </p:spPr>
      </p:pic>
    </p:spTree>
    <p:extLst>
      <p:ext uri="{BB962C8B-B14F-4D97-AF65-F5344CB8AC3E}">
        <p14:creationId xmlns:p14="http://schemas.microsoft.com/office/powerpoint/2010/main" val="2838466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CC50-E72D-E643-97CA-F5C40732BE62}"/>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sz="3700" kern="1200">
                <a:solidFill>
                  <a:schemeClr val="tx1"/>
                </a:solidFill>
                <a:latin typeface="+mj-lt"/>
                <a:ea typeface="+mj-ea"/>
                <a:cs typeface="+mj-cs"/>
              </a:rPr>
              <a:t>Value of Test Process: </a:t>
            </a:r>
            <a:br>
              <a:rPr lang="en-US" sz="3700" kern="1200">
                <a:solidFill>
                  <a:schemeClr val="tx1"/>
                </a:solidFill>
                <a:latin typeface="+mj-lt"/>
                <a:ea typeface="+mj-ea"/>
                <a:cs typeface="+mj-cs"/>
              </a:rPr>
            </a:br>
            <a:r>
              <a:rPr lang="en-US" sz="3700" kern="1200">
                <a:solidFill>
                  <a:schemeClr val="tx1"/>
                </a:solidFill>
                <a:latin typeface="+mj-lt"/>
                <a:ea typeface="+mj-ea"/>
                <a:cs typeface="+mj-cs"/>
              </a:rPr>
              <a:t>No Testing</a:t>
            </a:r>
          </a:p>
        </p:txBody>
      </p:sp>
      <p:sp>
        <p:nvSpPr>
          <p:cNvPr id="10" name="Freeform: Shape 9">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6">
            <a:extLst>
              <a:ext uri="{FF2B5EF4-FFF2-40B4-BE49-F238E27FC236}">
                <a16:creationId xmlns:a16="http://schemas.microsoft.com/office/drawing/2014/main" id="{7B2974FD-B658-4442-8B26-6E61CF1815FF}"/>
              </a:ext>
            </a:extLst>
          </p:cNvPr>
          <p:cNvSpPr txBox="1">
            <a:spLocks/>
          </p:cNvSpPr>
          <p:nvPr/>
        </p:nvSpPr>
        <p:spPr>
          <a:xfrm>
            <a:off x="61189" y="1526676"/>
            <a:ext cx="4351786" cy="53313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400"/>
              </a:spcBef>
            </a:pPr>
            <a:r>
              <a:rPr lang="en-US" b="1" dirty="0">
                <a:solidFill>
                  <a:srgbClr val="FFFFFF"/>
                </a:solidFill>
              </a:rPr>
              <a:t>Concept:</a:t>
            </a:r>
          </a:p>
          <a:p>
            <a:pPr lvl="1">
              <a:spcBef>
                <a:spcPts val="400"/>
              </a:spcBef>
            </a:pPr>
            <a:r>
              <a:rPr lang="en-US" sz="2000" dirty="0">
                <a:solidFill>
                  <a:srgbClr val="FFFFFF"/>
                </a:solidFill>
              </a:rPr>
              <a:t>Product is made, has issues.</a:t>
            </a:r>
          </a:p>
          <a:p>
            <a:pPr lvl="1">
              <a:spcBef>
                <a:spcPts val="400"/>
              </a:spcBef>
            </a:pPr>
            <a:r>
              <a:rPr lang="en-US" sz="2000" dirty="0">
                <a:solidFill>
                  <a:srgbClr val="FFFFFF"/>
                </a:solidFill>
              </a:rPr>
              <a:t>No investment in testing</a:t>
            </a:r>
          </a:p>
          <a:p>
            <a:pPr marL="0">
              <a:spcBef>
                <a:spcPts val="400"/>
              </a:spcBef>
            </a:pPr>
            <a:r>
              <a:rPr lang="en-US" b="1" dirty="0">
                <a:solidFill>
                  <a:srgbClr val="FFFFFF"/>
                </a:solidFill>
              </a:rPr>
              <a:t>Practice:</a:t>
            </a:r>
          </a:p>
          <a:p>
            <a:pPr lvl="1">
              <a:spcBef>
                <a:spcPts val="400"/>
              </a:spcBef>
            </a:pPr>
            <a:r>
              <a:rPr lang="en-US" sz="2000" dirty="0">
                <a:solidFill>
                  <a:srgbClr val="FFFFFF"/>
                </a:solidFill>
              </a:rPr>
              <a:t>Developers create product, fix 250 bugs.</a:t>
            </a:r>
          </a:p>
          <a:p>
            <a:pPr lvl="1">
              <a:spcBef>
                <a:spcPts val="400"/>
              </a:spcBef>
            </a:pPr>
            <a:r>
              <a:rPr lang="en-US" sz="2000" dirty="0">
                <a:solidFill>
                  <a:srgbClr val="FFFFFF"/>
                </a:solidFill>
              </a:rPr>
              <a:t>Users encounter 750 bugs</a:t>
            </a:r>
          </a:p>
          <a:p>
            <a:pPr marL="0">
              <a:spcBef>
                <a:spcPts val="400"/>
              </a:spcBef>
            </a:pPr>
            <a:r>
              <a:rPr lang="en-US" b="1" dirty="0">
                <a:solidFill>
                  <a:srgbClr val="FFFFFF"/>
                </a:solidFill>
              </a:rPr>
              <a:t>(Monetary) Results:</a:t>
            </a:r>
          </a:p>
          <a:p>
            <a:pPr lvl="1">
              <a:spcBef>
                <a:spcPts val="400"/>
              </a:spcBef>
            </a:pPr>
            <a:r>
              <a:rPr lang="en-US" sz="2000" dirty="0">
                <a:solidFill>
                  <a:srgbClr val="FFFFFF"/>
                </a:solidFill>
              </a:rPr>
              <a:t>Cost of Quality over </a:t>
            </a:r>
            <a:r>
              <a:rPr lang="en-US" sz="2000" b="1" dirty="0">
                <a:solidFill>
                  <a:schemeClr val="accent4"/>
                </a:solidFill>
              </a:rPr>
              <a:t>0.75</a:t>
            </a:r>
            <a:r>
              <a:rPr lang="en-US" sz="2000" dirty="0">
                <a:solidFill>
                  <a:srgbClr val="FFFFFF"/>
                </a:solidFill>
              </a:rPr>
              <a:t> million Euros</a:t>
            </a:r>
          </a:p>
          <a:p>
            <a:pPr lvl="1">
              <a:spcBef>
                <a:spcPts val="400"/>
              </a:spcBef>
            </a:pPr>
            <a:r>
              <a:rPr lang="en-US" sz="2000" dirty="0">
                <a:solidFill>
                  <a:srgbClr val="FFFFFF"/>
                </a:solidFill>
              </a:rPr>
              <a:t>Angry customers</a:t>
            </a:r>
          </a:p>
        </p:txBody>
      </p:sp>
      <p:graphicFrame>
        <p:nvGraphicFramePr>
          <p:cNvPr id="5" name="Tabelle 4">
            <a:extLst>
              <a:ext uri="{FF2B5EF4-FFF2-40B4-BE49-F238E27FC236}">
                <a16:creationId xmlns:a16="http://schemas.microsoft.com/office/drawing/2014/main" id="{25671910-E494-CE42-962C-58399753FA3D}"/>
              </a:ext>
            </a:extLst>
          </p:cNvPr>
          <p:cNvGraphicFramePr>
            <a:graphicFrameLocks noGrp="1"/>
          </p:cNvGraphicFramePr>
          <p:nvPr>
            <p:extLst>
              <p:ext uri="{D42A27DB-BD31-4B8C-83A1-F6EECF244321}">
                <p14:modId xmlns:p14="http://schemas.microsoft.com/office/powerpoint/2010/main" val="2282986984"/>
              </p:ext>
            </p:extLst>
          </p:nvPr>
        </p:nvGraphicFramePr>
        <p:xfrm>
          <a:off x="6096000" y="1884033"/>
          <a:ext cx="5550568" cy="4769420"/>
        </p:xfrm>
        <a:graphic>
          <a:graphicData uri="http://schemas.openxmlformats.org/drawingml/2006/table">
            <a:tbl>
              <a:tblPr firstRow="1" bandRow="1"/>
              <a:tblGrid>
                <a:gridCol w="3904806">
                  <a:extLst>
                    <a:ext uri="{9D8B030D-6E8A-4147-A177-3AD203B41FA5}">
                      <a16:colId xmlns:a16="http://schemas.microsoft.com/office/drawing/2014/main" val="3332079830"/>
                    </a:ext>
                  </a:extLst>
                </a:gridCol>
                <a:gridCol w="1645762">
                  <a:extLst>
                    <a:ext uri="{9D8B030D-6E8A-4147-A177-3AD203B41FA5}">
                      <a16:colId xmlns:a16="http://schemas.microsoft.com/office/drawing/2014/main" val="303559149"/>
                    </a:ext>
                  </a:extLst>
                </a:gridCol>
              </a:tblGrid>
              <a:tr h="238471">
                <a:tc gridSpan="2">
                  <a:txBody>
                    <a:bodyPr/>
                    <a:lstStyle/>
                    <a:p>
                      <a:pPr algn="ctr" fontAlgn="b"/>
                      <a:r>
                        <a:rPr lang="de-DE" sz="1200" b="0" i="0" u="none" strike="noStrike" dirty="0" err="1">
                          <a:solidFill>
                            <a:srgbClr val="000000"/>
                          </a:solidFill>
                          <a:effectLst/>
                          <a:latin typeface="Source Sans Pro" panose="020B0503030403020204" pitchFamily="34" charset="77"/>
                        </a:rPr>
                        <a:t>Without</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tests</a:t>
                      </a:r>
                      <a:r>
                        <a:rPr lang="de-DE" sz="1200" b="0" i="0" u="none" strike="noStrike" dirty="0">
                          <a:solidFill>
                            <a:srgbClr val="000000"/>
                          </a:solidFill>
                          <a:effectLst/>
                          <a:latin typeface="Source Sans Pro" panose="020B0503030403020204" pitchFamily="34" charset="77"/>
                        </a:rPr>
                        <a:t> </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de-DE"/>
                    </a:p>
                  </a:txBody>
                  <a:tcPr/>
                </a:tc>
                <a:extLst>
                  <a:ext uri="{0D108BD9-81ED-4DB2-BD59-A6C34878D82A}">
                    <a16:rowId xmlns:a16="http://schemas.microsoft.com/office/drawing/2014/main" val="348969838"/>
                  </a:ext>
                </a:extLst>
              </a:tr>
              <a:tr h="238471">
                <a:tc gridSpan="2">
                  <a:txBody>
                    <a:bodyPr/>
                    <a:lstStyle/>
                    <a:p>
                      <a:pPr algn="ctr" fontAlgn="b"/>
                      <a:r>
                        <a:rPr lang="de-DE" sz="1200" b="0" i="0" u="none" strike="noStrike">
                          <a:solidFill>
                            <a:srgbClr val="000000"/>
                          </a:solidFill>
                          <a:effectLst/>
                          <a:latin typeface="Source Sans Pro" panose="020B0503030403020204" pitchFamily="34" charset="77"/>
                        </a:rPr>
                        <a:t>Costs of testing (investments)</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tc>
                <a:extLst>
                  <a:ext uri="{0D108BD9-81ED-4DB2-BD59-A6C34878D82A}">
                    <a16:rowId xmlns:a16="http://schemas.microsoft.com/office/drawing/2014/main" val="2566127563"/>
                  </a:ext>
                </a:extLst>
              </a:tr>
              <a:tr h="238471">
                <a:tc>
                  <a:txBody>
                    <a:bodyPr/>
                    <a:lstStyle/>
                    <a:p>
                      <a:pPr algn="l" fontAlgn="b"/>
                      <a:r>
                        <a:rPr lang="de-DE" sz="1200" b="0" i="0" u="none" strike="noStrike">
                          <a:solidFill>
                            <a:srgbClr val="000000"/>
                          </a:solidFill>
                          <a:effectLst/>
                          <a:latin typeface="Source Sans Pro" panose="020B0503030403020204" pitchFamily="34" charset="77"/>
                        </a:rPr>
                        <a:t>Personnel</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624390"/>
                  </a:ext>
                </a:extLst>
              </a:tr>
              <a:tr h="238471">
                <a:tc>
                  <a:txBody>
                    <a:bodyPr/>
                    <a:lstStyle/>
                    <a:p>
                      <a:pPr algn="l" fontAlgn="b"/>
                      <a:r>
                        <a:rPr lang="de-DE" sz="1200" b="0" i="0" u="none" strike="noStrike">
                          <a:solidFill>
                            <a:srgbClr val="000000"/>
                          </a:solidFill>
                          <a:effectLst/>
                          <a:latin typeface="Source Sans Pro" panose="020B0503030403020204" pitchFamily="34" charset="77"/>
                        </a:rPr>
                        <a:t>Infrastructure </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839922"/>
                  </a:ext>
                </a:extLst>
              </a:tr>
              <a:tr h="238471">
                <a:tc>
                  <a:txBody>
                    <a:bodyPr/>
                    <a:lstStyle/>
                    <a:p>
                      <a:pPr algn="l" fontAlgn="b"/>
                      <a:r>
                        <a:rPr lang="de-DE" sz="1200" b="0" i="0" u="none" strike="noStrike">
                          <a:solidFill>
                            <a:srgbClr val="000000"/>
                          </a:solidFill>
                          <a:effectLst/>
                          <a:latin typeface="Source Sans Pro" panose="020B0503030403020204" pitchFamily="34" charset="77"/>
                        </a:rPr>
                        <a:t>Invest in total</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68287"/>
                  </a:ext>
                </a:extLst>
              </a:tr>
              <a:tr h="238471">
                <a:tc gridSpan="2">
                  <a:txBody>
                    <a:bodyPr/>
                    <a:lstStyle/>
                    <a:p>
                      <a:pPr algn="ctr" fontAlgn="b"/>
                      <a:r>
                        <a:rPr lang="de-DE" sz="1200" b="0" i="0" u="none" strike="noStrike">
                          <a:solidFill>
                            <a:srgbClr val="000000"/>
                          </a:solidFill>
                          <a:effectLst/>
                          <a:latin typeface="Source Sans Pro" panose="020B0503030403020204" pitchFamily="34" charset="77"/>
                        </a:rPr>
                        <a:t>Costs of debugging (Fixes)</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tc>
                <a:extLst>
                  <a:ext uri="{0D108BD9-81ED-4DB2-BD59-A6C34878D82A}">
                    <a16:rowId xmlns:a16="http://schemas.microsoft.com/office/drawing/2014/main" val="261010414"/>
                  </a:ext>
                </a:extLst>
              </a:tr>
              <a:tr h="238471">
                <a:tc gridSpan="2">
                  <a:txBody>
                    <a:bodyPr/>
                    <a:lstStyle/>
                    <a:p>
                      <a:pPr algn="ctr" fontAlgn="b"/>
                      <a:r>
                        <a:rPr lang="de-DE" sz="1200" b="0" i="0" u="none" strike="noStrike">
                          <a:solidFill>
                            <a:srgbClr val="000000"/>
                          </a:solidFill>
                          <a:effectLst/>
                          <a:latin typeface="Source Sans Pro" panose="020B0503030403020204" pitchFamily="34" charset="77"/>
                        </a:rPr>
                        <a:t>Development</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tc>
                <a:extLst>
                  <a:ext uri="{0D108BD9-81ED-4DB2-BD59-A6C34878D82A}">
                    <a16:rowId xmlns:a16="http://schemas.microsoft.com/office/drawing/2014/main" val="3089484261"/>
                  </a:ext>
                </a:extLst>
              </a:tr>
              <a:tr h="238471">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924969"/>
                  </a:ext>
                </a:extLst>
              </a:tr>
              <a:tr h="238471">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864806"/>
                  </a:ext>
                </a:extLst>
              </a:tr>
              <a:tr h="238471">
                <a:tc gridSpan="2">
                  <a:txBody>
                    <a:bodyPr/>
                    <a:lstStyle/>
                    <a:p>
                      <a:pPr algn="ctr" fontAlgn="b"/>
                      <a:r>
                        <a:rPr lang="de-DE" sz="1200" b="0" i="0" u="none" strike="noStrike">
                          <a:solidFill>
                            <a:srgbClr val="000000"/>
                          </a:solidFill>
                          <a:effectLst/>
                          <a:latin typeface="Source Sans Pro" panose="020B0503030403020204" pitchFamily="34" charset="77"/>
                        </a:rPr>
                        <a:t>Test </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tc>
                <a:extLst>
                  <a:ext uri="{0D108BD9-81ED-4DB2-BD59-A6C34878D82A}">
                    <a16:rowId xmlns:a16="http://schemas.microsoft.com/office/drawing/2014/main" val="4008245644"/>
                  </a:ext>
                </a:extLst>
              </a:tr>
              <a:tr h="238471">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0</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86321"/>
                  </a:ext>
                </a:extLst>
              </a:tr>
              <a:tr h="238471">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777200"/>
                  </a:ext>
                </a:extLst>
              </a:tr>
              <a:tr h="238471">
                <a:tc gridSpan="2">
                  <a:txBody>
                    <a:bodyPr/>
                    <a:lstStyle/>
                    <a:p>
                      <a:pPr algn="ctr" fontAlgn="b"/>
                      <a:r>
                        <a:rPr lang="de-DE" sz="1200" b="0" i="0" u="none" strike="noStrike">
                          <a:solidFill>
                            <a:srgbClr val="000000"/>
                          </a:solidFill>
                          <a:effectLst/>
                          <a:latin typeface="Source Sans Pro" panose="020B0503030403020204" pitchFamily="34" charset="77"/>
                        </a:rPr>
                        <a:t>Users</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tc>
                <a:extLst>
                  <a:ext uri="{0D108BD9-81ED-4DB2-BD59-A6C34878D82A}">
                    <a16:rowId xmlns:a16="http://schemas.microsoft.com/office/drawing/2014/main" val="2202457497"/>
                  </a:ext>
                </a:extLst>
              </a:tr>
              <a:tr h="238471">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750</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823708"/>
                  </a:ext>
                </a:extLst>
              </a:tr>
              <a:tr h="238471">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750,000 €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86526"/>
                  </a:ext>
                </a:extLst>
              </a:tr>
              <a:tr h="238471">
                <a:tc gridSpan="2">
                  <a:txBody>
                    <a:bodyPr/>
                    <a:lstStyle/>
                    <a:p>
                      <a:pPr algn="ctr" fontAlgn="b"/>
                      <a:r>
                        <a:rPr lang="de-DE" sz="1200" b="0" i="0" u="none" strike="noStrike">
                          <a:solidFill>
                            <a:srgbClr val="000000"/>
                          </a:solidFill>
                          <a:effectLst/>
                          <a:latin typeface="Source Sans Pro" panose="020B0503030403020204" pitchFamily="34" charset="77"/>
                        </a:rPr>
                        <a:t>Costs of quality</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tc>
                <a:extLst>
                  <a:ext uri="{0D108BD9-81ED-4DB2-BD59-A6C34878D82A}">
                    <a16:rowId xmlns:a16="http://schemas.microsoft.com/office/drawing/2014/main" val="4149068109"/>
                  </a:ext>
                </a:extLst>
              </a:tr>
              <a:tr h="238471">
                <a:tc>
                  <a:txBody>
                    <a:bodyPr/>
                    <a:lstStyle/>
                    <a:p>
                      <a:pPr algn="l" fontAlgn="b"/>
                      <a:r>
                        <a:rPr lang="de-DE" sz="1200" b="0" i="0" u="none" strike="noStrike" dirty="0">
                          <a:solidFill>
                            <a:srgbClr val="000000"/>
                          </a:solidFill>
                          <a:effectLst/>
                          <a:latin typeface="Source Sans Pro" panose="020B0503030403020204" pitchFamily="34" charset="77"/>
                        </a:rPr>
                        <a:t>Investments</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66863"/>
                  </a:ext>
                </a:extLst>
              </a:tr>
              <a:tr h="238471">
                <a:tc>
                  <a:txBody>
                    <a:bodyPr/>
                    <a:lstStyle/>
                    <a:p>
                      <a:pPr algn="l" fontAlgn="b"/>
                      <a:r>
                        <a:rPr lang="de-DE" sz="1200" b="0" i="0" u="none" strike="noStrike">
                          <a:solidFill>
                            <a:srgbClr val="000000"/>
                          </a:solidFill>
                          <a:effectLst/>
                          <a:latin typeface="Source Sans Pro" panose="020B0503030403020204" pitchFamily="34" charset="77"/>
                        </a:rPr>
                        <a:t>Fixes</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752,500 €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02715747"/>
                  </a:ext>
                </a:extLst>
              </a:tr>
              <a:tr h="238471">
                <a:tc>
                  <a:txBody>
                    <a:bodyPr/>
                    <a:lstStyle/>
                    <a:p>
                      <a:pPr algn="l" fontAlgn="b"/>
                      <a:r>
                        <a:rPr lang="de-DE" sz="1200" b="0" i="0" u="none" strike="noStrike">
                          <a:solidFill>
                            <a:srgbClr val="000000"/>
                          </a:solidFill>
                          <a:effectLst/>
                          <a:latin typeface="Source Sans Pro" panose="020B0503030403020204" pitchFamily="34" charset="77"/>
                        </a:rPr>
                        <a:t>Costs in total</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752,500 €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380016"/>
                  </a:ext>
                </a:extLst>
              </a:tr>
              <a:tr h="238471">
                <a:tc>
                  <a:txBody>
                    <a:bodyPr/>
                    <a:lstStyle/>
                    <a:p>
                      <a:pPr algn="l" fontAlgn="b"/>
                      <a:r>
                        <a:rPr lang="de-DE" sz="1200" b="0" i="0" u="none" strike="noStrike">
                          <a:solidFill>
                            <a:srgbClr val="000000"/>
                          </a:solidFill>
                          <a:effectLst/>
                          <a:latin typeface="Source Sans Pro" panose="020B0503030403020204" pitchFamily="34" charset="77"/>
                        </a:rPr>
                        <a:t>Return on investment </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de-DE" sz="1200" b="0" i="0" u="none" strike="noStrike" dirty="0" err="1">
                          <a:solidFill>
                            <a:srgbClr val="000000"/>
                          </a:solidFill>
                          <a:effectLst/>
                          <a:latin typeface="Source Sans Pro" panose="020B0503030403020204" pitchFamily="34" charset="77"/>
                        </a:rPr>
                        <a:t>none</a:t>
                      </a:r>
                      <a:r>
                        <a:rPr lang="de-DE" sz="1200" b="0" i="0" u="none" strike="noStrike" dirty="0">
                          <a:solidFill>
                            <a:srgbClr val="000000"/>
                          </a:solidFill>
                          <a:effectLst/>
                          <a:latin typeface="Source Sans Pro" panose="020B0503030403020204" pitchFamily="34" charset="77"/>
                        </a:rPr>
                        <a:t>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88929123"/>
                  </a:ext>
                </a:extLst>
              </a:tr>
            </a:tbl>
          </a:graphicData>
        </a:graphic>
      </p:graphicFrame>
      <p:sp>
        <p:nvSpPr>
          <p:cNvPr id="11" name="Content Placeholder 2">
            <a:extLst>
              <a:ext uri="{FF2B5EF4-FFF2-40B4-BE49-F238E27FC236}">
                <a16:creationId xmlns:a16="http://schemas.microsoft.com/office/drawing/2014/main" id="{2CC20DBA-9A12-374E-AFE3-4F1148AF48CA}"/>
              </a:ext>
            </a:extLst>
          </p:cNvPr>
          <p:cNvSpPr>
            <a:spLocks noGrp="1"/>
          </p:cNvSpPr>
          <p:nvPr>
            <p:ph idx="1"/>
          </p:nvPr>
        </p:nvSpPr>
        <p:spPr>
          <a:xfrm>
            <a:off x="7206342" y="71532"/>
            <a:ext cx="10820400" cy="4024125"/>
          </a:xfrm>
        </p:spPr>
        <p:txBody>
          <a:bodyPr/>
          <a:lstStyle/>
          <a:p>
            <a:pPr marL="0" indent="0" defTabSz="457200">
              <a:buClr>
                <a:schemeClr val="accent1"/>
              </a:buClr>
              <a:buSzPct val="80000"/>
              <a:buFont typeface="Wingdings 3" charset="2"/>
              <a:buChar char=""/>
            </a:pPr>
            <a:r>
              <a:rPr lang="en-US" dirty="0"/>
              <a:t>Assumptions:</a:t>
            </a:r>
          </a:p>
          <a:p>
            <a:pPr lvl="1" defTabSz="457200">
              <a:buClr>
                <a:schemeClr val="accent1"/>
              </a:buClr>
              <a:buSzPct val="80000"/>
              <a:buFont typeface="Wingdings 3" charset="2"/>
              <a:buChar char=""/>
            </a:pPr>
            <a:r>
              <a:rPr lang="en-US" dirty="0"/>
              <a:t>1000 issues in the version</a:t>
            </a:r>
          </a:p>
          <a:p>
            <a:pPr lvl="1" defTabSz="457200">
              <a:buClr>
                <a:schemeClr val="accent1"/>
              </a:buClr>
              <a:buSzPct val="80000"/>
              <a:buFont typeface="Wingdings 3" charset="2"/>
              <a:buChar char=""/>
            </a:pPr>
            <a:r>
              <a:rPr lang="en-US" dirty="0"/>
              <a:t>1/10/100/1000</a:t>
            </a:r>
            <a:endParaRPr lang="en-US" dirty="0">
              <a:solidFill>
                <a:schemeClr val="bg1"/>
              </a:solidFill>
            </a:endParaRPr>
          </a:p>
          <a:p>
            <a:endParaRPr lang="en-US" dirty="0"/>
          </a:p>
        </p:txBody>
      </p:sp>
    </p:spTree>
    <p:extLst>
      <p:ext uri="{BB962C8B-B14F-4D97-AF65-F5344CB8AC3E}">
        <p14:creationId xmlns:p14="http://schemas.microsoft.com/office/powerpoint/2010/main" val="179880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dissolve">
                                      <p:cBhvr>
                                        <p:cTn id="16" dur="500"/>
                                        <p:tgtEl>
                                          <p:spTgt spid="4">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dissolve">
                                      <p:cBhvr>
                                        <p:cTn id="19" dur="500"/>
                                        <p:tgtEl>
                                          <p:spTgt spid="4">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ssolve">
                                      <p:cBhvr>
                                        <p:cTn id="22" dur="500"/>
                                        <p:tgtEl>
                                          <p:spTgt spid="4">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dissolve">
                                      <p:cBhvr>
                                        <p:cTn id="30" dur="500"/>
                                        <p:tgtEl>
                                          <p:spTgt spid="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dissolve">
                                      <p:cBhvr>
                                        <p:cTn id="35" dur="500"/>
                                        <p:tgtEl>
                                          <p:spTgt spid="4">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Effect transition="in" filter="dissolve">
                                      <p:cBhvr>
                                        <p:cTn id="4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CC50-E72D-E643-97CA-F5C40732BE62}"/>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sz="3700" kern="1200">
                <a:solidFill>
                  <a:schemeClr val="tx1"/>
                </a:solidFill>
                <a:latin typeface="+mj-lt"/>
                <a:ea typeface="+mj-ea"/>
                <a:cs typeface="+mj-cs"/>
              </a:rPr>
              <a:t>Value of Test Process: </a:t>
            </a:r>
            <a:br>
              <a:rPr lang="en-US" sz="3700" kern="1200">
                <a:solidFill>
                  <a:schemeClr val="tx1"/>
                </a:solidFill>
                <a:latin typeface="+mj-lt"/>
                <a:ea typeface="+mj-ea"/>
                <a:cs typeface="+mj-cs"/>
              </a:rPr>
            </a:br>
            <a:r>
              <a:rPr lang="en-US" sz="3700" kern="1200">
                <a:solidFill>
                  <a:schemeClr val="tx1"/>
                </a:solidFill>
                <a:latin typeface="+mj-lt"/>
                <a:ea typeface="+mj-ea"/>
                <a:cs typeface="+mj-cs"/>
              </a:rPr>
              <a:t>Manual Functional Testing</a:t>
            </a:r>
          </a:p>
        </p:txBody>
      </p:sp>
      <p:sp>
        <p:nvSpPr>
          <p:cNvPr id="10" name="Freeform: Shape 9">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6">
            <a:extLst>
              <a:ext uri="{FF2B5EF4-FFF2-40B4-BE49-F238E27FC236}">
                <a16:creationId xmlns:a16="http://schemas.microsoft.com/office/drawing/2014/main" id="{4C2B49C1-2190-B748-9585-8C7218E90ADA}"/>
              </a:ext>
            </a:extLst>
          </p:cNvPr>
          <p:cNvSpPr txBox="1">
            <a:spLocks/>
          </p:cNvSpPr>
          <p:nvPr/>
        </p:nvSpPr>
        <p:spPr>
          <a:xfrm>
            <a:off x="0" y="1555751"/>
            <a:ext cx="4850296" cy="516636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400"/>
              </a:spcBef>
            </a:pPr>
            <a:r>
              <a:rPr lang="en-US" b="1" dirty="0">
                <a:solidFill>
                  <a:srgbClr val="FFFFFF"/>
                </a:solidFill>
              </a:rPr>
              <a:t>Concept:</a:t>
            </a:r>
          </a:p>
          <a:p>
            <a:pPr lvl="1">
              <a:spcBef>
                <a:spcPts val="400"/>
              </a:spcBef>
            </a:pPr>
            <a:r>
              <a:rPr lang="en-US" sz="1600" dirty="0">
                <a:solidFill>
                  <a:srgbClr val="FFFFFF"/>
                </a:solidFill>
              </a:rPr>
              <a:t>Product is made, has issues.</a:t>
            </a:r>
          </a:p>
          <a:p>
            <a:pPr lvl="1">
              <a:spcBef>
                <a:spcPts val="400"/>
              </a:spcBef>
            </a:pPr>
            <a:r>
              <a:rPr lang="en-US" sz="1600" dirty="0">
                <a:solidFill>
                  <a:srgbClr val="FFFFFF"/>
                </a:solidFill>
              </a:rPr>
              <a:t>Manual Functional Testing is funded and applied</a:t>
            </a:r>
          </a:p>
          <a:p>
            <a:pPr marL="0">
              <a:spcBef>
                <a:spcPts val="400"/>
              </a:spcBef>
            </a:pPr>
            <a:r>
              <a:rPr lang="en-US" b="1" dirty="0">
                <a:solidFill>
                  <a:srgbClr val="FFFFFF"/>
                </a:solidFill>
              </a:rPr>
              <a:t>Practice:</a:t>
            </a:r>
          </a:p>
          <a:p>
            <a:pPr lvl="1">
              <a:spcBef>
                <a:spcPts val="400"/>
              </a:spcBef>
            </a:pPr>
            <a:r>
              <a:rPr lang="en-US" sz="1600" dirty="0">
                <a:solidFill>
                  <a:srgbClr val="FFFFFF"/>
                </a:solidFill>
              </a:rPr>
              <a:t>Developers create product, fix 250 bugs.</a:t>
            </a:r>
          </a:p>
          <a:p>
            <a:pPr lvl="1">
              <a:spcBef>
                <a:spcPts val="400"/>
              </a:spcBef>
            </a:pPr>
            <a:r>
              <a:rPr lang="en-US" sz="1600" dirty="0">
                <a:solidFill>
                  <a:srgbClr val="FFFFFF"/>
                </a:solidFill>
              </a:rPr>
              <a:t>Testers find 350 additional bugs, and fix those with developers</a:t>
            </a:r>
          </a:p>
          <a:p>
            <a:pPr lvl="1">
              <a:spcBef>
                <a:spcPts val="400"/>
              </a:spcBef>
            </a:pPr>
            <a:r>
              <a:rPr lang="en-US" sz="1600" dirty="0">
                <a:solidFill>
                  <a:srgbClr val="FFFFFF"/>
                </a:solidFill>
              </a:rPr>
              <a:t>Users encounter 400 bugs</a:t>
            </a:r>
          </a:p>
          <a:p>
            <a:pPr marL="0">
              <a:spcBef>
                <a:spcPts val="400"/>
              </a:spcBef>
            </a:pPr>
            <a:r>
              <a:rPr lang="en-US" b="1" dirty="0">
                <a:solidFill>
                  <a:srgbClr val="FFFFFF"/>
                </a:solidFill>
              </a:rPr>
              <a:t>(Monetary) Results:</a:t>
            </a:r>
          </a:p>
          <a:p>
            <a:pPr lvl="1">
              <a:spcBef>
                <a:spcPts val="400"/>
              </a:spcBef>
            </a:pPr>
            <a:r>
              <a:rPr lang="en-US" sz="1600" dirty="0">
                <a:solidFill>
                  <a:srgbClr val="FFFFFF"/>
                </a:solidFill>
              </a:rPr>
              <a:t>Cost reduction by ca. </a:t>
            </a:r>
            <a:r>
              <a:rPr lang="en-US" sz="1600" b="1" dirty="0">
                <a:solidFill>
                  <a:schemeClr val="accent4"/>
                </a:solidFill>
              </a:rPr>
              <a:t>39</a:t>
            </a:r>
            <a:r>
              <a:rPr lang="en-US" sz="1600" dirty="0">
                <a:solidFill>
                  <a:srgbClr val="FFFFFF"/>
                </a:solidFill>
              </a:rPr>
              <a:t> %</a:t>
            </a:r>
          </a:p>
          <a:p>
            <a:pPr lvl="1">
              <a:spcBef>
                <a:spcPts val="400"/>
              </a:spcBef>
            </a:pPr>
            <a:r>
              <a:rPr lang="en-US" sz="1600" b="1" dirty="0">
                <a:solidFill>
                  <a:schemeClr val="accent4"/>
                </a:solidFill>
              </a:rPr>
              <a:t>40</a:t>
            </a:r>
            <a:r>
              <a:rPr lang="en-US" sz="1600" dirty="0">
                <a:solidFill>
                  <a:srgbClr val="FFFFFF"/>
                </a:solidFill>
              </a:rPr>
              <a:t> % less defects at customer side</a:t>
            </a:r>
          </a:p>
          <a:p>
            <a:pPr lvl="1">
              <a:spcBef>
                <a:spcPts val="400"/>
              </a:spcBef>
            </a:pPr>
            <a:r>
              <a:rPr lang="en-US" sz="1600" dirty="0">
                <a:solidFill>
                  <a:srgbClr val="FFFFFF"/>
                </a:solidFill>
              </a:rPr>
              <a:t>Return on investment at </a:t>
            </a:r>
            <a:r>
              <a:rPr lang="en-US" sz="1600" b="1" dirty="0">
                <a:solidFill>
                  <a:schemeClr val="accent4"/>
                </a:solidFill>
              </a:rPr>
              <a:t>2002</a:t>
            </a:r>
            <a:r>
              <a:rPr lang="en-US" sz="1600" dirty="0">
                <a:solidFill>
                  <a:srgbClr val="FFFFFF"/>
                </a:solidFill>
              </a:rPr>
              <a:t>% !</a:t>
            </a:r>
          </a:p>
        </p:txBody>
      </p:sp>
      <p:graphicFrame>
        <p:nvGraphicFramePr>
          <p:cNvPr id="5" name="Tabelle 4">
            <a:extLst>
              <a:ext uri="{FF2B5EF4-FFF2-40B4-BE49-F238E27FC236}">
                <a16:creationId xmlns:a16="http://schemas.microsoft.com/office/drawing/2014/main" id="{CF5FEF8E-BBBC-9140-9034-E97F2467C347}"/>
              </a:ext>
            </a:extLst>
          </p:cNvPr>
          <p:cNvGraphicFramePr>
            <a:graphicFrameLocks noGrp="1"/>
          </p:cNvGraphicFramePr>
          <p:nvPr>
            <p:extLst>
              <p:ext uri="{D42A27DB-BD31-4B8C-83A1-F6EECF244321}">
                <p14:modId xmlns:p14="http://schemas.microsoft.com/office/powerpoint/2010/main" val="2846931291"/>
              </p:ext>
            </p:extLst>
          </p:nvPr>
        </p:nvGraphicFramePr>
        <p:xfrm>
          <a:off x="6096000" y="1991290"/>
          <a:ext cx="5526505" cy="4638120"/>
        </p:xfrm>
        <a:graphic>
          <a:graphicData uri="http://schemas.openxmlformats.org/drawingml/2006/table">
            <a:tbl>
              <a:tblPr firstRow="1" bandRow="1"/>
              <a:tblGrid>
                <a:gridCol w="3734838">
                  <a:extLst>
                    <a:ext uri="{9D8B030D-6E8A-4147-A177-3AD203B41FA5}">
                      <a16:colId xmlns:a16="http://schemas.microsoft.com/office/drawing/2014/main" val="3332079830"/>
                    </a:ext>
                  </a:extLst>
                </a:gridCol>
                <a:gridCol w="1791667">
                  <a:extLst>
                    <a:ext uri="{9D8B030D-6E8A-4147-A177-3AD203B41FA5}">
                      <a16:colId xmlns:a16="http://schemas.microsoft.com/office/drawing/2014/main" val="303559149"/>
                    </a:ext>
                  </a:extLst>
                </a:gridCol>
              </a:tblGrid>
              <a:tr h="231906">
                <a:tc gridSpan="2">
                  <a:txBody>
                    <a:bodyPr/>
                    <a:lstStyle/>
                    <a:p>
                      <a:pPr algn="ctr" fontAlgn="b"/>
                      <a:r>
                        <a:rPr lang="de-DE" sz="1200" b="0" i="0" u="none" strike="noStrike" dirty="0" err="1">
                          <a:solidFill>
                            <a:srgbClr val="000000"/>
                          </a:solidFill>
                          <a:effectLst/>
                          <a:latin typeface="Source Sans Pro" panose="020B0503030403020204" pitchFamily="34" charset="77"/>
                        </a:rPr>
                        <a:t>With</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tests</a:t>
                      </a:r>
                      <a:r>
                        <a:rPr lang="de-DE" sz="1200" b="0" i="0" u="none" strike="noStrike" dirty="0">
                          <a:solidFill>
                            <a:srgbClr val="000000"/>
                          </a:solidFill>
                          <a:effectLst/>
                          <a:latin typeface="Source Sans Pro" panose="020B0503030403020204" pitchFamily="34" charset="77"/>
                        </a:rPr>
                        <a:t> </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de-DE"/>
                    </a:p>
                  </a:txBody>
                  <a:tcPr/>
                </a:tc>
                <a:extLst>
                  <a:ext uri="{0D108BD9-81ED-4DB2-BD59-A6C34878D82A}">
                    <a16:rowId xmlns:a16="http://schemas.microsoft.com/office/drawing/2014/main" val="348969838"/>
                  </a:ext>
                </a:extLst>
              </a:tr>
              <a:tr h="231906">
                <a:tc gridSpan="2">
                  <a:txBody>
                    <a:bodyPr/>
                    <a:lstStyle/>
                    <a:p>
                      <a:pPr algn="ctr" fontAlgn="b"/>
                      <a:r>
                        <a:rPr lang="de-DE" sz="1200" b="0" i="0" u="none" strike="noStrike">
                          <a:solidFill>
                            <a:srgbClr val="000000"/>
                          </a:solidFill>
                          <a:effectLst/>
                          <a:latin typeface="Source Sans Pro" panose="020B0503030403020204" pitchFamily="34" charset="77"/>
                        </a:rPr>
                        <a:t>Costs of testing (investments)</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tc>
                <a:extLst>
                  <a:ext uri="{0D108BD9-81ED-4DB2-BD59-A6C34878D82A}">
                    <a16:rowId xmlns:a16="http://schemas.microsoft.com/office/drawing/2014/main" val="2566127563"/>
                  </a:ext>
                </a:extLst>
              </a:tr>
              <a:tr h="231906">
                <a:tc>
                  <a:txBody>
                    <a:bodyPr/>
                    <a:lstStyle/>
                    <a:p>
                      <a:pPr algn="l" fontAlgn="b"/>
                      <a:r>
                        <a:rPr lang="de-DE" sz="1200" b="1" i="0" u="none" strike="noStrike" dirty="0" err="1">
                          <a:solidFill>
                            <a:srgbClr val="C00000"/>
                          </a:solidFill>
                          <a:effectLst/>
                          <a:latin typeface="Source Sans Pro" panose="020B0503030403020204" pitchFamily="34" charset="77"/>
                        </a:rPr>
                        <a:t>Personnel</a:t>
                      </a:r>
                      <a:endParaRPr lang="de-DE" sz="1200" b="1" i="0" u="none" strike="noStrike" dirty="0">
                        <a:solidFill>
                          <a:srgbClr val="C00000"/>
                        </a:solidFill>
                        <a:effectLst/>
                        <a:latin typeface="Source Sans Pro" panose="020B0503030403020204" pitchFamily="34" charset="77"/>
                      </a:endParaRP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1" i="0" u="none" strike="noStrike" dirty="0">
                          <a:solidFill>
                            <a:srgbClr val="C00000"/>
                          </a:solidFill>
                          <a:effectLst/>
                          <a:latin typeface="Source Sans Pro" panose="020B0503030403020204" pitchFamily="34" charset="77"/>
                        </a:rPr>
                        <a:t>5,000 €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624390"/>
                  </a:ext>
                </a:extLst>
              </a:tr>
              <a:tr h="231906">
                <a:tc>
                  <a:txBody>
                    <a:bodyPr/>
                    <a:lstStyle/>
                    <a:p>
                      <a:pPr algn="l" fontAlgn="b"/>
                      <a:r>
                        <a:rPr lang="de-DE" sz="1200" b="1" i="0" u="none" strike="noStrike" dirty="0">
                          <a:solidFill>
                            <a:srgbClr val="C00000"/>
                          </a:solidFill>
                          <a:effectLst/>
                          <a:latin typeface="Source Sans Pro" panose="020B0503030403020204" pitchFamily="34" charset="77"/>
                        </a:rPr>
                        <a:t>Infrastructure</a:t>
                      </a:r>
                      <a:r>
                        <a:rPr lang="de-DE" sz="1200" b="1" i="0" u="none" strike="noStrike" dirty="0">
                          <a:solidFill>
                            <a:srgbClr val="FF0000"/>
                          </a:solidFill>
                          <a:effectLst/>
                          <a:latin typeface="Source Sans Pro" panose="020B0503030403020204" pitchFamily="34" charset="77"/>
                        </a:rPr>
                        <a:t> </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1" i="0" u="none" strike="noStrike" dirty="0">
                          <a:solidFill>
                            <a:srgbClr val="C00000"/>
                          </a:solidFill>
                          <a:effectLst/>
                          <a:latin typeface="Source Sans Pro" panose="020B0503030403020204" pitchFamily="34" charset="77"/>
                        </a:rPr>
                        <a:t>10,000 €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839922"/>
                  </a:ext>
                </a:extLst>
              </a:tr>
              <a:tr h="231906">
                <a:tc>
                  <a:txBody>
                    <a:bodyPr/>
                    <a:lstStyle/>
                    <a:p>
                      <a:pPr algn="l" fontAlgn="b"/>
                      <a:r>
                        <a:rPr lang="de-DE" sz="1200" b="1" i="0" u="none" strike="noStrike" dirty="0" err="1">
                          <a:solidFill>
                            <a:srgbClr val="C00000"/>
                          </a:solidFill>
                          <a:effectLst/>
                          <a:latin typeface="Source Sans Pro" panose="020B0503030403020204" pitchFamily="34" charset="77"/>
                        </a:rPr>
                        <a:t>Invest</a:t>
                      </a:r>
                      <a:r>
                        <a:rPr lang="de-DE" sz="1200" b="1" i="0" u="none" strike="noStrike" dirty="0">
                          <a:solidFill>
                            <a:srgbClr val="C00000"/>
                          </a:solidFill>
                          <a:effectLst/>
                          <a:latin typeface="Source Sans Pro" panose="020B0503030403020204" pitchFamily="34" charset="77"/>
                        </a:rPr>
                        <a:t> in total</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1" i="0" u="none" strike="noStrike" dirty="0">
                          <a:solidFill>
                            <a:srgbClr val="C00000"/>
                          </a:solidFill>
                          <a:effectLst/>
                          <a:latin typeface="Source Sans Pro" panose="020B0503030403020204" pitchFamily="34" charset="77"/>
                        </a:rPr>
                        <a:t>15,000 €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68287"/>
                  </a:ext>
                </a:extLst>
              </a:tr>
              <a:tr h="231906">
                <a:tc gridSpan="2">
                  <a:txBody>
                    <a:bodyPr/>
                    <a:lstStyle/>
                    <a:p>
                      <a:pPr algn="ctr" fontAlgn="b"/>
                      <a:r>
                        <a:rPr lang="de-DE" sz="1200" b="0" i="0" u="none" strike="noStrike">
                          <a:solidFill>
                            <a:srgbClr val="000000"/>
                          </a:solidFill>
                          <a:effectLst/>
                          <a:latin typeface="Source Sans Pro" panose="020B0503030403020204" pitchFamily="34" charset="77"/>
                        </a:rPr>
                        <a:t>Costs of debugging (Fixes)</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tc>
                <a:extLst>
                  <a:ext uri="{0D108BD9-81ED-4DB2-BD59-A6C34878D82A}">
                    <a16:rowId xmlns:a16="http://schemas.microsoft.com/office/drawing/2014/main" val="261010414"/>
                  </a:ext>
                </a:extLst>
              </a:tr>
              <a:tr h="231906">
                <a:tc gridSpan="2">
                  <a:txBody>
                    <a:bodyPr/>
                    <a:lstStyle/>
                    <a:p>
                      <a:pPr algn="ctr" fontAlgn="b"/>
                      <a:r>
                        <a:rPr lang="de-DE" sz="1200" b="0" i="0" u="none" strike="noStrike">
                          <a:solidFill>
                            <a:srgbClr val="000000"/>
                          </a:solidFill>
                          <a:effectLst/>
                          <a:latin typeface="Source Sans Pro" panose="020B0503030403020204" pitchFamily="34" charset="77"/>
                        </a:rPr>
                        <a:t>Development</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tc>
                <a:extLst>
                  <a:ext uri="{0D108BD9-81ED-4DB2-BD59-A6C34878D82A}">
                    <a16:rowId xmlns:a16="http://schemas.microsoft.com/office/drawing/2014/main" val="3089484261"/>
                  </a:ext>
                </a:extLst>
              </a:tr>
              <a:tr h="231906">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924969"/>
                  </a:ext>
                </a:extLst>
              </a:tr>
              <a:tr h="231906">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864806"/>
                  </a:ext>
                </a:extLst>
              </a:tr>
              <a:tr h="231906">
                <a:tc gridSpan="2">
                  <a:txBody>
                    <a:bodyPr/>
                    <a:lstStyle/>
                    <a:p>
                      <a:pPr algn="ctr" fontAlgn="b"/>
                      <a:r>
                        <a:rPr lang="de-DE" sz="1200" b="0" i="0" u="none" strike="noStrike">
                          <a:solidFill>
                            <a:srgbClr val="000000"/>
                          </a:solidFill>
                          <a:effectLst/>
                          <a:latin typeface="Source Sans Pro" panose="020B0503030403020204" pitchFamily="34" charset="77"/>
                        </a:rPr>
                        <a:t>Test </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tc>
                <a:extLst>
                  <a:ext uri="{0D108BD9-81ED-4DB2-BD59-A6C34878D82A}">
                    <a16:rowId xmlns:a16="http://schemas.microsoft.com/office/drawing/2014/main" val="4008245644"/>
                  </a:ext>
                </a:extLst>
              </a:tr>
              <a:tr h="231906">
                <a:tc>
                  <a:txBody>
                    <a:bodyPr/>
                    <a:lstStyle/>
                    <a:p>
                      <a:pPr algn="l" fontAlgn="b"/>
                      <a:r>
                        <a:rPr lang="de-DE" sz="1200" b="1" i="0" u="none" strike="noStrike">
                          <a:solidFill>
                            <a:srgbClr val="0070C0"/>
                          </a:solidFill>
                          <a:effectLst/>
                          <a:latin typeface="Source Sans Pro" panose="020B0503030403020204" pitchFamily="34" charset="77"/>
                        </a:rPr>
                        <a:t>Number of defects found</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1" i="0" u="none" strike="noStrike">
                          <a:solidFill>
                            <a:srgbClr val="0070C0"/>
                          </a:solidFill>
                          <a:effectLst/>
                          <a:latin typeface="Source Sans Pro" panose="020B0503030403020204" pitchFamily="34" charset="77"/>
                        </a:rPr>
                        <a:t>350</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86321"/>
                  </a:ext>
                </a:extLst>
              </a:tr>
              <a:tr h="231906">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35,000 €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777200"/>
                  </a:ext>
                </a:extLst>
              </a:tr>
              <a:tr h="231906">
                <a:tc gridSpan="2">
                  <a:txBody>
                    <a:bodyPr/>
                    <a:lstStyle/>
                    <a:p>
                      <a:pPr algn="ctr" fontAlgn="b"/>
                      <a:r>
                        <a:rPr lang="de-DE" sz="1200" b="0" i="0" u="none" strike="noStrike">
                          <a:solidFill>
                            <a:srgbClr val="000000"/>
                          </a:solidFill>
                          <a:effectLst/>
                          <a:latin typeface="Source Sans Pro" panose="020B0503030403020204" pitchFamily="34" charset="77"/>
                        </a:rPr>
                        <a:t>Users</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tc>
                <a:extLst>
                  <a:ext uri="{0D108BD9-81ED-4DB2-BD59-A6C34878D82A}">
                    <a16:rowId xmlns:a16="http://schemas.microsoft.com/office/drawing/2014/main" val="2202457497"/>
                  </a:ext>
                </a:extLst>
              </a:tr>
              <a:tr h="231906">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400</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823708"/>
                  </a:ext>
                </a:extLst>
              </a:tr>
              <a:tr h="231906">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400,000 €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86526"/>
                  </a:ext>
                </a:extLst>
              </a:tr>
              <a:tr h="231906">
                <a:tc gridSpan="2">
                  <a:txBody>
                    <a:bodyPr/>
                    <a:lstStyle/>
                    <a:p>
                      <a:pPr algn="ctr" fontAlgn="b"/>
                      <a:r>
                        <a:rPr lang="de-DE" sz="1200" b="0" i="0" u="none" strike="noStrike">
                          <a:solidFill>
                            <a:srgbClr val="000000"/>
                          </a:solidFill>
                          <a:effectLst/>
                          <a:latin typeface="Source Sans Pro" panose="020B0503030403020204" pitchFamily="34" charset="77"/>
                        </a:rPr>
                        <a:t>Costs of quality</a:t>
                      </a:r>
                    </a:p>
                  </a:txBody>
                  <a:tcPr marL="5789" marR="5789" marT="578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tc>
                <a:extLst>
                  <a:ext uri="{0D108BD9-81ED-4DB2-BD59-A6C34878D82A}">
                    <a16:rowId xmlns:a16="http://schemas.microsoft.com/office/drawing/2014/main" val="4149068109"/>
                  </a:ext>
                </a:extLst>
              </a:tr>
              <a:tr h="231906">
                <a:tc>
                  <a:txBody>
                    <a:bodyPr/>
                    <a:lstStyle/>
                    <a:p>
                      <a:pPr algn="l" fontAlgn="b"/>
                      <a:r>
                        <a:rPr lang="de-DE" sz="1200" b="0" i="0" u="none" strike="noStrike">
                          <a:solidFill>
                            <a:srgbClr val="000000"/>
                          </a:solidFill>
                          <a:effectLst/>
                          <a:latin typeface="Source Sans Pro" panose="020B0503030403020204" pitchFamily="34" charset="77"/>
                        </a:rPr>
                        <a:t>Investments</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15,000 €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66863"/>
                  </a:ext>
                </a:extLst>
              </a:tr>
              <a:tr h="231906">
                <a:tc>
                  <a:txBody>
                    <a:bodyPr/>
                    <a:lstStyle/>
                    <a:p>
                      <a:pPr algn="l" fontAlgn="b"/>
                      <a:r>
                        <a:rPr lang="de-DE" sz="1200" b="0" i="0" u="none" strike="noStrike">
                          <a:solidFill>
                            <a:srgbClr val="000000"/>
                          </a:solidFill>
                          <a:effectLst/>
                          <a:latin typeface="Source Sans Pro" panose="020B0503030403020204" pitchFamily="34" charset="77"/>
                        </a:rPr>
                        <a:t>Fixes</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437,250 €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02715747"/>
                  </a:ext>
                </a:extLst>
              </a:tr>
              <a:tr h="231906">
                <a:tc>
                  <a:txBody>
                    <a:bodyPr/>
                    <a:lstStyle/>
                    <a:p>
                      <a:pPr algn="l" fontAlgn="b"/>
                      <a:r>
                        <a:rPr lang="de-DE" sz="1200" b="0" i="0" u="none" strike="noStrike">
                          <a:solidFill>
                            <a:srgbClr val="000000"/>
                          </a:solidFill>
                          <a:effectLst/>
                          <a:latin typeface="Source Sans Pro" panose="020B0503030403020204" pitchFamily="34" charset="77"/>
                        </a:rPr>
                        <a:t>Costs in total</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452,250 €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380016"/>
                  </a:ext>
                </a:extLst>
              </a:tr>
              <a:tr h="231906">
                <a:tc>
                  <a:txBody>
                    <a:bodyPr/>
                    <a:lstStyle/>
                    <a:p>
                      <a:pPr algn="l" fontAlgn="b"/>
                      <a:r>
                        <a:rPr lang="de-DE" sz="1200" b="0" i="0" u="none" strike="noStrike">
                          <a:solidFill>
                            <a:srgbClr val="000000"/>
                          </a:solidFill>
                          <a:effectLst/>
                          <a:latin typeface="Source Sans Pro" panose="020B0503030403020204" pitchFamily="34" charset="77"/>
                        </a:rPr>
                        <a:t>Return on investment </a:t>
                      </a:r>
                    </a:p>
                  </a:txBody>
                  <a:tcPr marL="5789" marR="5789" marT="578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de-DE" sz="1200" b="0" i="0" u="none" strike="noStrike" dirty="0">
                          <a:solidFill>
                            <a:srgbClr val="00B050"/>
                          </a:solidFill>
                          <a:effectLst/>
                          <a:latin typeface="Source Sans Pro" panose="020B0503030403020204" pitchFamily="34" charset="77"/>
                        </a:rPr>
                        <a:t>2002% </a:t>
                      </a:r>
                      <a:r>
                        <a:rPr lang="de-DE" sz="1200" b="0" i="0" u="none" strike="noStrike" dirty="0">
                          <a:solidFill>
                            <a:srgbClr val="000000"/>
                          </a:solidFill>
                          <a:effectLst/>
                          <a:latin typeface="Source Sans Pro" panose="020B0503030403020204" pitchFamily="34" charset="77"/>
                        </a:rPr>
                        <a:t>(300,250 €) </a:t>
                      </a:r>
                    </a:p>
                  </a:txBody>
                  <a:tcPr marL="5789" marR="5789" marT="578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88929123"/>
                  </a:ext>
                </a:extLst>
              </a:tr>
            </a:tbl>
          </a:graphicData>
        </a:graphic>
      </p:graphicFrame>
    </p:spTree>
    <p:extLst>
      <p:ext uri="{BB962C8B-B14F-4D97-AF65-F5344CB8AC3E}">
        <p14:creationId xmlns:p14="http://schemas.microsoft.com/office/powerpoint/2010/main" val="129609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dissolve">
                                      <p:cBhvr>
                                        <p:cTn id="10" dur="500"/>
                                        <p:tgtEl>
                                          <p:spTgt spid="4">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dissolve">
                                      <p:cBhvr>
                                        <p:cTn id="13" dur="500"/>
                                        <p:tgtEl>
                                          <p:spTgt spid="4">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dissolve">
                                      <p:cBhvr>
                                        <p:cTn id="16" dur="500"/>
                                        <p:tgtEl>
                                          <p:spTgt spid="4">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dissolve">
                                      <p:cBhvr>
                                        <p:cTn id="19" dur="500"/>
                                        <p:tgtEl>
                                          <p:spTgt spid="4">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dissolve">
                                      <p:cBhvr>
                                        <p:cTn id="24" dur="500"/>
                                        <p:tgtEl>
                                          <p:spTgt spid="4">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dissolve">
                                      <p:cBhvr>
                                        <p:cTn id="29" dur="500"/>
                                        <p:tgtEl>
                                          <p:spTgt spid="4">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dissolve">
                                      <p:cBhvr>
                                        <p:cTn id="34" dur="500"/>
                                        <p:tgtEl>
                                          <p:spTgt spid="4">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animEffect transition="in" filter="dissolve">
                                      <p:cBhvr>
                                        <p:cTn id="39"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631A-90C2-9947-99A5-A771AB704626}"/>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sz="3700" kern="1200" dirty="0">
                <a:solidFill>
                  <a:schemeClr val="tx1"/>
                </a:solidFill>
                <a:latin typeface="+mj-lt"/>
                <a:ea typeface="+mj-ea"/>
                <a:cs typeface="+mj-cs"/>
              </a:rPr>
              <a:t>Value of Test Process: </a:t>
            </a: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Automated Verifications</a:t>
            </a:r>
          </a:p>
        </p:txBody>
      </p:sp>
      <p:sp>
        <p:nvSpPr>
          <p:cNvPr id="10" name="Freeform: Shape 9">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36">
            <a:extLst>
              <a:ext uri="{FF2B5EF4-FFF2-40B4-BE49-F238E27FC236}">
                <a16:creationId xmlns:a16="http://schemas.microsoft.com/office/drawing/2014/main" id="{55CE0920-9159-054B-B6FA-316F5833CBD4}"/>
              </a:ext>
            </a:extLst>
          </p:cNvPr>
          <p:cNvSpPr txBox="1">
            <a:spLocks/>
          </p:cNvSpPr>
          <p:nvPr/>
        </p:nvSpPr>
        <p:spPr>
          <a:xfrm>
            <a:off x="0" y="1690688"/>
            <a:ext cx="4916557" cy="497481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400"/>
              </a:spcBef>
            </a:pPr>
            <a:r>
              <a:rPr lang="en-US" dirty="0">
                <a:solidFill>
                  <a:srgbClr val="FFFFFF"/>
                </a:solidFill>
              </a:rPr>
              <a:t>Concept:</a:t>
            </a:r>
          </a:p>
          <a:p>
            <a:pPr lvl="1">
              <a:spcBef>
                <a:spcPts val="400"/>
              </a:spcBef>
            </a:pPr>
            <a:r>
              <a:rPr lang="en-US" sz="1600" dirty="0">
                <a:solidFill>
                  <a:srgbClr val="FFFFFF"/>
                </a:solidFill>
              </a:rPr>
              <a:t>Product is made, has issues.</a:t>
            </a:r>
          </a:p>
          <a:p>
            <a:pPr lvl="1">
              <a:spcBef>
                <a:spcPts val="400"/>
              </a:spcBef>
            </a:pPr>
            <a:r>
              <a:rPr lang="en-US" sz="1600" dirty="0">
                <a:solidFill>
                  <a:srgbClr val="FFFFFF"/>
                </a:solidFill>
              </a:rPr>
              <a:t>Manual Functional Testing and Automated Verification is funded and applied</a:t>
            </a:r>
          </a:p>
          <a:p>
            <a:pPr marL="0">
              <a:spcBef>
                <a:spcPts val="400"/>
              </a:spcBef>
            </a:pPr>
            <a:r>
              <a:rPr lang="en-US" dirty="0">
                <a:solidFill>
                  <a:srgbClr val="FFFFFF"/>
                </a:solidFill>
              </a:rPr>
              <a:t>Practice:</a:t>
            </a:r>
          </a:p>
          <a:p>
            <a:pPr lvl="1">
              <a:spcBef>
                <a:spcPts val="400"/>
              </a:spcBef>
            </a:pPr>
            <a:r>
              <a:rPr lang="en-US" sz="1600" dirty="0">
                <a:solidFill>
                  <a:srgbClr val="FFFFFF"/>
                </a:solidFill>
              </a:rPr>
              <a:t>Developers create product, fix 250 bugs.</a:t>
            </a:r>
          </a:p>
          <a:p>
            <a:pPr lvl="1">
              <a:spcBef>
                <a:spcPts val="400"/>
              </a:spcBef>
            </a:pPr>
            <a:r>
              <a:rPr lang="en-US" sz="1600" dirty="0">
                <a:solidFill>
                  <a:srgbClr val="FFFFFF"/>
                </a:solidFill>
              </a:rPr>
              <a:t>Automation is applied and finds 40% of all remaining defects; Manual Testing still needed, finds 200 bugs</a:t>
            </a:r>
          </a:p>
          <a:p>
            <a:pPr lvl="1">
              <a:spcBef>
                <a:spcPts val="400"/>
              </a:spcBef>
            </a:pPr>
            <a:r>
              <a:rPr lang="en-US" sz="1600" dirty="0">
                <a:solidFill>
                  <a:srgbClr val="FFFFFF"/>
                </a:solidFill>
              </a:rPr>
              <a:t>Users encounter 250 bugs</a:t>
            </a:r>
          </a:p>
          <a:p>
            <a:pPr marL="0">
              <a:spcBef>
                <a:spcPts val="400"/>
              </a:spcBef>
            </a:pPr>
            <a:r>
              <a:rPr lang="en-US" dirty="0">
                <a:solidFill>
                  <a:srgbClr val="FFFFFF"/>
                </a:solidFill>
              </a:rPr>
              <a:t>(Monetary) Results:</a:t>
            </a:r>
          </a:p>
          <a:p>
            <a:pPr lvl="1">
              <a:spcBef>
                <a:spcPts val="400"/>
              </a:spcBef>
            </a:pPr>
            <a:r>
              <a:rPr lang="en-US" sz="1600" dirty="0">
                <a:solidFill>
                  <a:srgbClr val="FFFFFF"/>
                </a:solidFill>
              </a:rPr>
              <a:t>Cost reduction by </a:t>
            </a:r>
            <a:r>
              <a:rPr lang="en-US" sz="1600" b="1" dirty="0">
                <a:solidFill>
                  <a:schemeClr val="accent4"/>
                </a:solidFill>
              </a:rPr>
              <a:t>56</a:t>
            </a:r>
            <a:r>
              <a:rPr lang="en-US" sz="1600" dirty="0">
                <a:solidFill>
                  <a:srgbClr val="FFFFFF"/>
                </a:solidFill>
              </a:rPr>
              <a:t>%</a:t>
            </a:r>
          </a:p>
          <a:p>
            <a:pPr lvl="1">
              <a:spcBef>
                <a:spcPts val="400"/>
              </a:spcBef>
            </a:pPr>
            <a:r>
              <a:rPr lang="en-US" sz="1600" b="1" dirty="0">
                <a:solidFill>
                  <a:schemeClr val="accent4"/>
                </a:solidFill>
              </a:rPr>
              <a:t>66</a:t>
            </a:r>
            <a:r>
              <a:rPr lang="en-US" sz="1600" dirty="0">
                <a:solidFill>
                  <a:srgbClr val="FFFFFF"/>
                </a:solidFill>
              </a:rPr>
              <a:t> % less defects at customer side</a:t>
            </a:r>
          </a:p>
          <a:p>
            <a:pPr lvl="1">
              <a:spcBef>
                <a:spcPts val="400"/>
              </a:spcBef>
            </a:pPr>
            <a:r>
              <a:rPr lang="en-US" sz="1600" dirty="0">
                <a:solidFill>
                  <a:srgbClr val="FFFFFF"/>
                </a:solidFill>
              </a:rPr>
              <a:t>Return on investment at </a:t>
            </a:r>
            <a:r>
              <a:rPr lang="en-US" sz="1600" b="1" dirty="0">
                <a:solidFill>
                  <a:schemeClr val="accent4"/>
                </a:solidFill>
              </a:rPr>
              <a:t>1536</a:t>
            </a:r>
            <a:r>
              <a:rPr lang="en-US" sz="1600" dirty="0">
                <a:solidFill>
                  <a:srgbClr val="FFFFFF"/>
                </a:solidFill>
              </a:rPr>
              <a:t> %</a:t>
            </a:r>
          </a:p>
        </p:txBody>
      </p:sp>
      <p:graphicFrame>
        <p:nvGraphicFramePr>
          <p:cNvPr id="4" name="Tabelle 4">
            <a:extLst>
              <a:ext uri="{FF2B5EF4-FFF2-40B4-BE49-F238E27FC236}">
                <a16:creationId xmlns:a16="http://schemas.microsoft.com/office/drawing/2014/main" id="{F60600C9-3A09-154D-8794-13EFC9282F29}"/>
              </a:ext>
            </a:extLst>
          </p:cNvPr>
          <p:cNvGraphicFramePr>
            <a:graphicFrameLocks noGrp="1"/>
          </p:cNvGraphicFramePr>
          <p:nvPr>
            <p:extLst>
              <p:ext uri="{D42A27DB-BD31-4B8C-83A1-F6EECF244321}">
                <p14:modId xmlns:p14="http://schemas.microsoft.com/office/powerpoint/2010/main" val="2019563359"/>
              </p:ext>
            </p:extLst>
          </p:nvPr>
        </p:nvGraphicFramePr>
        <p:xfrm>
          <a:off x="6096000" y="1884033"/>
          <a:ext cx="5755105" cy="4781469"/>
        </p:xfrm>
        <a:graphic>
          <a:graphicData uri="http://schemas.openxmlformats.org/drawingml/2006/table">
            <a:tbl>
              <a:tblPr firstRow="1" bandRow="1"/>
              <a:tblGrid>
                <a:gridCol w="3904209">
                  <a:extLst>
                    <a:ext uri="{9D8B030D-6E8A-4147-A177-3AD203B41FA5}">
                      <a16:colId xmlns:a16="http://schemas.microsoft.com/office/drawing/2014/main" val="3332079830"/>
                    </a:ext>
                  </a:extLst>
                </a:gridCol>
                <a:gridCol w="1850896">
                  <a:extLst>
                    <a:ext uri="{9D8B030D-6E8A-4147-A177-3AD203B41FA5}">
                      <a16:colId xmlns:a16="http://schemas.microsoft.com/office/drawing/2014/main" val="303559149"/>
                    </a:ext>
                  </a:extLst>
                </a:gridCol>
              </a:tblGrid>
              <a:tr h="227689">
                <a:tc gridSpan="2">
                  <a:txBody>
                    <a:bodyPr/>
                    <a:lstStyle/>
                    <a:p>
                      <a:pPr algn="ctr" fontAlgn="b"/>
                      <a:r>
                        <a:rPr lang="de-DE" sz="1200" b="0" i="0" u="none" strike="noStrike" dirty="0" err="1">
                          <a:solidFill>
                            <a:srgbClr val="000000"/>
                          </a:solidFill>
                          <a:effectLst/>
                          <a:latin typeface="Source Sans Pro" panose="020B0503030403020204" pitchFamily="34" charset="77"/>
                        </a:rPr>
                        <a:t>With</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tests</a:t>
                      </a:r>
                      <a:r>
                        <a:rPr lang="de-DE" sz="1200" b="0" i="0" u="none" strike="noStrike" dirty="0">
                          <a:solidFill>
                            <a:srgbClr val="000000"/>
                          </a:solidFill>
                          <a:effectLst/>
                          <a:latin typeface="Source Sans Pro" panose="020B0503030403020204" pitchFamily="34" charset="77"/>
                        </a:rPr>
                        <a:t> </a:t>
                      </a:r>
                    </a:p>
                  </a:txBody>
                  <a:tcPr marL="5612" marR="5612" marT="56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de-DE"/>
                    </a:p>
                  </a:txBody>
                  <a:tcPr/>
                </a:tc>
                <a:extLst>
                  <a:ext uri="{0D108BD9-81ED-4DB2-BD59-A6C34878D82A}">
                    <a16:rowId xmlns:a16="http://schemas.microsoft.com/office/drawing/2014/main" val="348969838"/>
                  </a:ext>
                </a:extLst>
              </a:tr>
              <a:tr h="227689">
                <a:tc gridSpan="2">
                  <a:txBody>
                    <a:bodyPr/>
                    <a:lstStyle/>
                    <a:p>
                      <a:pPr algn="ctr" fontAlgn="b"/>
                      <a:r>
                        <a:rPr lang="de-DE" sz="1200" b="0" i="0" u="none" strike="noStrike">
                          <a:solidFill>
                            <a:srgbClr val="000000"/>
                          </a:solidFill>
                          <a:effectLst/>
                          <a:latin typeface="Source Sans Pro" panose="020B0503030403020204" pitchFamily="34" charset="77"/>
                        </a:rPr>
                        <a:t>Costs of testing (investments)</a:t>
                      </a:r>
                    </a:p>
                  </a:txBody>
                  <a:tcPr marL="5612" marR="5612" marT="56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tc>
                <a:extLst>
                  <a:ext uri="{0D108BD9-81ED-4DB2-BD59-A6C34878D82A}">
                    <a16:rowId xmlns:a16="http://schemas.microsoft.com/office/drawing/2014/main" val="2566127563"/>
                  </a:ext>
                </a:extLst>
              </a:tr>
              <a:tr h="227689">
                <a:tc>
                  <a:txBody>
                    <a:bodyPr/>
                    <a:lstStyle/>
                    <a:p>
                      <a:pPr algn="l" fontAlgn="b"/>
                      <a:r>
                        <a:rPr lang="de-DE" sz="1200" b="0" i="0" u="none" strike="noStrike">
                          <a:solidFill>
                            <a:srgbClr val="000000"/>
                          </a:solidFill>
                          <a:effectLst/>
                          <a:latin typeface="Source Sans Pro" panose="020B0503030403020204" pitchFamily="34" charset="77"/>
                        </a:rPr>
                        <a:t>Personnel</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5,000 €</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624390"/>
                  </a:ext>
                </a:extLst>
              </a:tr>
              <a:tr h="227689">
                <a:tc>
                  <a:txBody>
                    <a:bodyPr/>
                    <a:lstStyle/>
                    <a:p>
                      <a:pPr algn="l" fontAlgn="b"/>
                      <a:r>
                        <a:rPr lang="de-DE" sz="1200" b="0" i="0" u="none" strike="noStrike">
                          <a:solidFill>
                            <a:srgbClr val="000000"/>
                          </a:solidFill>
                          <a:effectLst/>
                          <a:latin typeface="Source Sans Pro" panose="020B0503030403020204" pitchFamily="34" charset="77"/>
                        </a:rPr>
                        <a:t>Infrastructure </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10,000 €</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839922"/>
                  </a:ext>
                </a:extLst>
              </a:tr>
              <a:tr h="227689">
                <a:tc>
                  <a:txBody>
                    <a:bodyPr/>
                    <a:lstStyle/>
                    <a:p>
                      <a:pPr algn="l" fontAlgn="b"/>
                      <a:r>
                        <a:rPr lang="de-DE" sz="1200" b="1" i="0" u="none" strike="noStrike">
                          <a:solidFill>
                            <a:srgbClr val="C00000"/>
                          </a:solidFill>
                          <a:effectLst/>
                          <a:latin typeface="Source Sans Pro" panose="020B0503030403020204" pitchFamily="34" charset="77"/>
                        </a:rPr>
                        <a:t>Tooling (amortized)</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1" i="0" u="none" strike="noStrike">
                          <a:solidFill>
                            <a:srgbClr val="C00000"/>
                          </a:solidFill>
                          <a:effectLst/>
                          <a:latin typeface="Source Sans Pro" panose="020B0503030403020204" pitchFamily="34" charset="77"/>
                        </a:rPr>
                        <a:t>12,500</a:t>
                      </a:r>
                      <a:r>
                        <a:rPr lang="de-DE" sz="1200" b="0" i="0" u="none" strike="noStrike">
                          <a:solidFill>
                            <a:srgbClr val="000000"/>
                          </a:solidFill>
                          <a:effectLst/>
                          <a:latin typeface="Source Sans Pro" panose="020B0503030403020204" pitchFamily="34" charset="77"/>
                        </a:rPr>
                        <a:t> € </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013465"/>
                  </a:ext>
                </a:extLst>
              </a:tr>
              <a:tr h="227689">
                <a:tc>
                  <a:txBody>
                    <a:bodyPr/>
                    <a:lstStyle/>
                    <a:p>
                      <a:pPr algn="l" fontAlgn="b"/>
                      <a:r>
                        <a:rPr lang="de-DE" sz="1200" b="0" i="0" u="none" strike="noStrike">
                          <a:solidFill>
                            <a:srgbClr val="000000"/>
                          </a:solidFill>
                          <a:effectLst/>
                          <a:latin typeface="Source Sans Pro" panose="020B0503030403020204" pitchFamily="34" charset="77"/>
                        </a:rPr>
                        <a:t>Invest in total</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27,500 €</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68287"/>
                  </a:ext>
                </a:extLst>
              </a:tr>
              <a:tr h="227689">
                <a:tc gridSpan="2">
                  <a:txBody>
                    <a:bodyPr/>
                    <a:lstStyle/>
                    <a:p>
                      <a:pPr algn="ctr" fontAlgn="b"/>
                      <a:r>
                        <a:rPr lang="de-DE" sz="1200" b="0" i="0" u="none" strike="noStrike">
                          <a:solidFill>
                            <a:srgbClr val="000000"/>
                          </a:solidFill>
                          <a:effectLst/>
                          <a:latin typeface="Source Sans Pro" panose="020B0503030403020204" pitchFamily="34" charset="77"/>
                        </a:rPr>
                        <a:t>Costs of debugging (Fixes)</a:t>
                      </a:r>
                    </a:p>
                  </a:txBody>
                  <a:tcPr marL="5612" marR="5612" marT="56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tc>
                <a:extLst>
                  <a:ext uri="{0D108BD9-81ED-4DB2-BD59-A6C34878D82A}">
                    <a16:rowId xmlns:a16="http://schemas.microsoft.com/office/drawing/2014/main" val="261010414"/>
                  </a:ext>
                </a:extLst>
              </a:tr>
              <a:tr h="227689">
                <a:tc gridSpan="2">
                  <a:txBody>
                    <a:bodyPr/>
                    <a:lstStyle/>
                    <a:p>
                      <a:pPr algn="ctr" fontAlgn="b"/>
                      <a:r>
                        <a:rPr lang="de-DE" sz="1200" b="0" i="0" u="none" strike="noStrike">
                          <a:solidFill>
                            <a:srgbClr val="000000"/>
                          </a:solidFill>
                          <a:effectLst/>
                          <a:latin typeface="Source Sans Pro" panose="020B0503030403020204" pitchFamily="34" charset="77"/>
                        </a:rPr>
                        <a:t>Development</a:t>
                      </a:r>
                    </a:p>
                  </a:txBody>
                  <a:tcPr marL="5612" marR="5612" marT="56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tc>
                <a:extLst>
                  <a:ext uri="{0D108BD9-81ED-4DB2-BD59-A6C34878D82A}">
                    <a16:rowId xmlns:a16="http://schemas.microsoft.com/office/drawing/2014/main" val="3089484261"/>
                  </a:ext>
                </a:extLst>
              </a:tr>
              <a:tr h="227689">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924969"/>
                  </a:ext>
                </a:extLst>
              </a:tr>
              <a:tr h="227689">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2,500 €</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864806"/>
                  </a:ext>
                </a:extLst>
              </a:tr>
              <a:tr h="227689">
                <a:tc gridSpan="2">
                  <a:txBody>
                    <a:bodyPr/>
                    <a:lstStyle/>
                    <a:p>
                      <a:pPr algn="ctr" fontAlgn="b"/>
                      <a:r>
                        <a:rPr lang="de-DE" sz="1200" b="0" i="0" u="none" strike="noStrike">
                          <a:solidFill>
                            <a:srgbClr val="000000"/>
                          </a:solidFill>
                          <a:effectLst/>
                          <a:latin typeface="Source Sans Pro" panose="020B0503030403020204" pitchFamily="34" charset="77"/>
                        </a:rPr>
                        <a:t>Test </a:t>
                      </a:r>
                    </a:p>
                  </a:txBody>
                  <a:tcPr marL="5612" marR="5612" marT="56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tc>
                <a:extLst>
                  <a:ext uri="{0D108BD9-81ED-4DB2-BD59-A6C34878D82A}">
                    <a16:rowId xmlns:a16="http://schemas.microsoft.com/office/drawing/2014/main" val="4008245644"/>
                  </a:ext>
                </a:extLst>
              </a:tr>
              <a:tr h="227689">
                <a:tc>
                  <a:txBody>
                    <a:bodyPr/>
                    <a:lstStyle/>
                    <a:p>
                      <a:pPr algn="l" fontAlgn="b"/>
                      <a:r>
                        <a:rPr lang="de-DE" sz="1200" b="1" i="0" u="none" strike="noStrike">
                          <a:solidFill>
                            <a:srgbClr val="0070C0"/>
                          </a:solidFill>
                          <a:effectLst/>
                          <a:latin typeface="Source Sans Pro" panose="020B0503030403020204" pitchFamily="34" charset="77"/>
                        </a:rPr>
                        <a:t>Number of defects found</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1" i="0" u="none" strike="noStrike">
                          <a:solidFill>
                            <a:srgbClr val="0070C0"/>
                          </a:solidFill>
                          <a:effectLst/>
                          <a:latin typeface="Source Sans Pro" panose="020B0503030403020204" pitchFamily="34" charset="77"/>
                        </a:rPr>
                        <a:t>500</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86321"/>
                  </a:ext>
                </a:extLst>
              </a:tr>
              <a:tr h="227689">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50,000 €</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777200"/>
                  </a:ext>
                </a:extLst>
              </a:tr>
              <a:tr h="227689">
                <a:tc gridSpan="2">
                  <a:txBody>
                    <a:bodyPr/>
                    <a:lstStyle/>
                    <a:p>
                      <a:pPr algn="ctr" fontAlgn="b"/>
                      <a:r>
                        <a:rPr lang="de-DE" sz="1200" b="0" i="0" u="none" strike="noStrike">
                          <a:solidFill>
                            <a:srgbClr val="000000"/>
                          </a:solidFill>
                          <a:effectLst/>
                          <a:latin typeface="Source Sans Pro" panose="020B0503030403020204" pitchFamily="34" charset="77"/>
                        </a:rPr>
                        <a:t>Users</a:t>
                      </a:r>
                    </a:p>
                  </a:txBody>
                  <a:tcPr marL="5612" marR="5612" marT="56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tc>
                <a:extLst>
                  <a:ext uri="{0D108BD9-81ED-4DB2-BD59-A6C34878D82A}">
                    <a16:rowId xmlns:a16="http://schemas.microsoft.com/office/drawing/2014/main" val="2202457497"/>
                  </a:ext>
                </a:extLst>
              </a:tr>
              <a:tr h="227689">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823708"/>
                  </a:ext>
                </a:extLst>
              </a:tr>
              <a:tr h="227689">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250,000 €</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86526"/>
                  </a:ext>
                </a:extLst>
              </a:tr>
              <a:tr h="227689">
                <a:tc gridSpan="2">
                  <a:txBody>
                    <a:bodyPr/>
                    <a:lstStyle/>
                    <a:p>
                      <a:pPr algn="ctr" fontAlgn="b"/>
                      <a:r>
                        <a:rPr lang="de-DE" sz="1200" b="0" i="0" u="none" strike="noStrike">
                          <a:solidFill>
                            <a:srgbClr val="000000"/>
                          </a:solidFill>
                          <a:effectLst/>
                          <a:latin typeface="Source Sans Pro" panose="020B0503030403020204" pitchFamily="34" charset="77"/>
                        </a:rPr>
                        <a:t>Costs of quality</a:t>
                      </a:r>
                    </a:p>
                  </a:txBody>
                  <a:tcPr marL="5612" marR="5612" marT="561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tc>
                <a:extLst>
                  <a:ext uri="{0D108BD9-81ED-4DB2-BD59-A6C34878D82A}">
                    <a16:rowId xmlns:a16="http://schemas.microsoft.com/office/drawing/2014/main" val="4149068109"/>
                  </a:ext>
                </a:extLst>
              </a:tr>
              <a:tr h="227689">
                <a:tc>
                  <a:txBody>
                    <a:bodyPr/>
                    <a:lstStyle/>
                    <a:p>
                      <a:pPr algn="l" fontAlgn="b"/>
                      <a:r>
                        <a:rPr lang="de-DE" sz="1200" b="0" i="0" u="none" strike="noStrike" dirty="0">
                          <a:solidFill>
                            <a:srgbClr val="000000"/>
                          </a:solidFill>
                          <a:effectLst/>
                          <a:latin typeface="Source Sans Pro" panose="020B0503030403020204" pitchFamily="34" charset="77"/>
                        </a:rPr>
                        <a:t>Investments</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27,500 €</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66863"/>
                  </a:ext>
                </a:extLst>
              </a:tr>
              <a:tr h="227689">
                <a:tc>
                  <a:txBody>
                    <a:bodyPr/>
                    <a:lstStyle/>
                    <a:p>
                      <a:pPr algn="l" fontAlgn="b"/>
                      <a:r>
                        <a:rPr lang="de-DE" sz="1200" b="0" i="0" u="none" strike="noStrike">
                          <a:solidFill>
                            <a:srgbClr val="000000"/>
                          </a:solidFill>
                          <a:effectLst/>
                          <a:latin typeface="Source Sans Pro" panose="020B0503030403020204" pitchFamily="34" charset="77"/>
                        </a:rPr>
                        <a:t>Fixes</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302,500 €</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02715747"/>
                  </a:ext>
                </a:extLst>
              </a:tr>
              <a:tr h="227689">
                <a:tc>
                  <a:txBody>
                    <a:bodyPr/>
                    <a:lstStyle/>
                    <a:p>
                      <a:pPr algn="l" fontAlgn="b"/>
                      <a:r>
                        <a:rPr lang="de-DE" sz="1200" b="0" i="0" u="none" strike="noStrike">
                          <a:solidFill>
                            <a:srgbClr val="000000"/>
                          </a:solidFill>
                          <a:effectLst/>
                          <a:latin typeface="Source Sans Pro" panose="020B0503030403020204" pitchFamily="34" charset="77"/>
                        </a:rPr>
                        <a:t>Costs in total</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330,000 €</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380016"/>
                  </a:ext>
                </a:extLst>
              </a:tr>
              <a:tr h="227689">
                <a:tc>
                  <a:txBody>
                    <a:bodyPr/>
                    <a:lstStyle/>
                    <a:p>
                      <a:pPr algn="l" fontAlgn="b"/>
                      <a:r>
                        <a:rPr lang="de-DE" sz="1200" b="0" i="0" u="none" strike="noStrike">
                          <a:solidFill>
                            <a:srgbClr val="000000"/>
                          </a:solidFill>
                          <a:effectLst/>
                          <a:latin typeface="Source Sans Pro" panose="020B0503030403020204" pitchFamily="34" charset="77"/>
                        </a:rPr>
                        <a:t>Return on investment </a:t>
                      </a:r>
                    </a:p>
                  </a:txBody>
                  <a:tcPr marL="5612" marR="5612" marT="561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de-DE" sz="1200" b="0" i="0" u="none" strike="noStrike" dirty="0">
                          <a:solidFill>
                            <a:srgbClr val="00B050"/>
                          </a:solidFill>
                          <a:effectLst/>
                          <a:latin typeface="Source Sans Pro" panose="020B0503030403020204" pitchFamily="34" charset="77"/>
                        </a:rPr>
                        <a:t>1536% </a:t>
                      </a:r>
                      <a:r>
                        <a:rPr lang="de-DE" sz="1200" b="0" i="0" u="none" strike="noStrike" dirty="0">
                          <a:solidFill>
                            <a:srgbClr val="000000"/>
                          </a:solidFill>
                          <a:effectLst/>
                          <a:latin typeface="Source Sans Pro" panose="020B0503030403020204" pitchFamily="34" charset="77"/>
                        </a:rPr>
                        <a:t>(422,500 €) </a:t>
                      </a:r>
                    </a:p>
                  </a:txBody>
                  <a:tcPr marL="5612" marR="5612" marT="561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88929123"/>
                  </a:ext>
                </a:extLst>
              </a:tr>
            </a:tbl>
          </a:graphicData>
        </a:graphic>
      </p:graphicFrame>
    </p:spTree>
    <p:extLst>
      <p:ext uri="{BB962C8B-B14F-4D97-AF65-F5344CB8AC3E}">
        <p14:creationId xmlns:p14="http://schemas.microsoft.com/office/powerpoint/2010/main" val="3579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dissolve">
                                      <p:cBhvr>
                                        <p:cTn id="7" dur="500"/>
                                        <p:tgtEl>
                                          <p:spTgt spid="5">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dissolve">
                                      <p:cBhvr>
                                        <p:cTn id="10" dur="500"/>
                                        <p:tgtEl>
                                          <p:spTgt spid="5">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dissolve">
                                      <p:cBhvr>
                                        <p:cTn id="13" dur="500"/>
                                        <p:tgtEl>
                                          <p:spTgt spid="5">
                                            <p:txEl>
                                              <p:pRg st="5" end="5"/>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dissolve">
                                      <p:cBhvr>
                                        <p:cTn id="16" dur="500"/>
                                        <p:tgtEl>
                                          <p:spTgt spid="5">
                                            <p:txEl>
                                              <p:pRg st="6" end="6"/>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dissolve">
                                      <p:cBhvr>
                                        <p:cTn id="24" dur="500"/>
                                        <p:tgtEl>
                                          <p:spTgt spid="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dissolve">
                                      <p:cBhvr>
                                        <p:cTn id="29" dur="500"/>
                                        <p:tgtEl>
                                          <p:spTgt spid="5">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dissolve">
                                      <p:cBhvr>
                                        <p:cTn id="34" dur="500"/>
                                        <p:tgtEl>
                                          <p:spTgt spid="5">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Effect transition="in" filter="dissolve">
                                      <p:cBhvr>
                                        <p:cTn id="39"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574A-59BA-9D49-BE0E-DF462C6AC600}"/>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sz="3100" kern="1200">
                <a:solidFill>
                  <a:schemeClr val="tx1"/>
                </a:solidFill>
                <a:latin typeface="+mj-lt"/>
                <a:ea typeface="+mj-ea"/>
                <a:cs typeface="+mj-cs"/>
              </a:rPr>
              <a:t>Value of Test Process: </a:t>
            </a:r>
            <a:br>
              <a:rPr lang="en-US" sz="3100" kern="1200">
                <a:solidFill>
                  <a:schemeClr val="tx1"/>
                </a:solidFill>
                <a:latin typeface="+mj-lt"/>
                <a:ea typeface="+mj-ea"/>
                <a:cs typeface="+mj-cs"/>
              </a:rPr>
            </a:br>
            <a:r>
              <a:rPr lang="en-US" sz="3100" kern="1200">
                <a:solidFill>
                  <a:schemeClr val="tx1"/>
                </a:solidFill>
                <a:latin typeface="+mj-lt"/>
                <a:ea typeface="+mj-ea"/>
                <a:cs typeface="+mj-cs"/>
              </a:rPr>
              <a:t>Design and Requirement Testing</a:t>
            </a:r>
          </a:p>
        </p:txBody>
      </p:sp>
      <p:sp>
        <p:nvSpPr>
          <p:cNvPr id="10" name="Freeform: Shape 9">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36">
            <a:extLst>
              <a:ext uri="{FF2B5EF4-FFF2-40B4-BE49-F238E27FC236}">
                <a16:creationId xmlns:a16="http://schemas.microsoft.com/office/drawing/2014/main" id="{AB3F2141-298C-8B41-B2FA-CD2E29CD98DF}"/>
              </a:ext>
            </a:extLst>
          </p:cNvPr>
          <p:cNvSpPr txBox="1">
            <a:spLocks/>
          </p:cNvSpPr>
          <p:nvPr/>
        </p:nvSpPr>
        <p:spPr>
          <a:xfrm>
            <a:off x="0" y="1690687"/>
            <a:ext cx="4876800" cy="498683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400"/>
              </a:spcBef>
            </a:pPr>
            <a:r>
              <a:rPr lang="en-US" dirty="0">
                <a:solidFill>
                  <a:srgbClr val="FFFFFF"/>
                </a:solidFill>
              </a:rPr>
              <a:t>Concept:</a:t>
            </a:r>
          </a:p>
          <a:p>
            <a:pPr lvl="1">
              <a:spcBef>
                <a:spcPts val="400"/>
              </a:spcBef>
            </a:pPr>
            <a:r>
              <a:rPr lang="en-US" sz="1600" dirty="0">
                <a:solidFill>
                  <a:srgbClr val="FFFFFF"/>
                </a:solidFill>
              </a:rPr>
              <a:t>Design is tested and improved</a:t>
            </a:r>
          </a:p>
          <a:p>
            <a:pPr lvl="1">
              <a:spcBef>
                <a:spcPts val="400"/>
              </a:spcBef>
            </a:pPr>
            <a:r>
              <a:rPr lang="en-US" sz="1600" dirty="0">
                <a:solidFill>
                  <a:srgbClr val="FFFFFF"/>
                </a:solidFill>
              </a:rPr>
              <a:t>Product is made, has fewer issues.</a:t>
            </a:r>
          </a:p>
          <a:p>
            <a:pPr lvl="1">
              <a:spcBef>
                <a:spcPts val="400"/>
              </a:spcBef>
            </a:pPr>
            <a:r>
              <a:rPr lang="en-US" sz="1600" dirty="0">
                <a:solidFill>
                  <a:srgbClr val="FFFFFF"/>
                </a:solidFill>
              </a:rPr>
              <a:t>Manual Functional Testing and Automated Verification is funded and applied</a:t>
            </a:r>
          </a:p>
          <a:p>
            <a:pPr marL="0">
              <a:spcBef>
                <a:spcPts val="400"/>
              </a:spcBef>
            </a:pPr>
            <a:r>
              <a:rPr lang="en-US" dirty="0">
                <a:solidFill>
                  <a:srgbClr val="FFFFFF"/>
                </a:solidFill>
              </a:rPr>
              <a:t>Practice:</a:t>
            </a:r>
          </a:p>
          <a:p>
            <a:pPr lvl="1">
              <a:spcBef>
                <a:spcPts val="400"/>
              </a:spcBef>
            </a:pPr>
            <a:r>
              <a:rPr lang="en-US" sz="1600" dirty="0">
                <a:solidFill>
                  <a:srgbClr val="FFFFFF"/>
                </a:solidFill>
              </a:rPr>
              <a:t>Testers inspect design and requirements, find potential static defects (150)</a:t>
            </a:r>
          </a:p>
          <a:p>
            <a:pPr lvl="1">
              <a:spcBef>
                <a:spcPts val="400"/>
              </a:spcBef>
            </a:pPr>
            <a:r>
              <a:rPr lang="en-US" sz="1600" dirty="0">
                <a:solidFill>
                  <a:srgbClr val="FFFFFF"/>
                </a:solidFill>
              </a:rPr>
              <a:t>Developers create product, fix 250 bugs.</a:t>
            </a:r>
          </a:p>
          <a:p>
            <a:pPr lvl="1">
              <a:spcBef>
                <a:spcPts val="400"/>
              </a:spcBef>
            </a:pPr>
            <a:r>
              <a:rPr lang="en-US" sz="1600" dirty="0">
                <a:solidFill>
                  <a:srgbClr val="FFFFFF"/>
                </a:solidFill>
              </a:rPr>
              <a:t>Automation and Manual Testing still occurs</a:t>
            </a:r>
          </a:p>
          <a:p>
            <a:pPr lvl="1">
              <a:spcBef>
                <a:spcPts val="400"/>
              </a:spcBef>
            </a:pPr>
            <a:r>
              <a:rPr lang="en-US" sz="1600" dirty="0">
                <a:solidFill>
                  <a:srgbClr val="FFFFFF"/>
                </a:solidFill>
              </a:rPr>
              <a:t>Users encounter 250 bugs</a:t>
            </a:r>
          </a:p>
          <a:p>
            <a:pPr marL="0">
              <a:spcBef>
                <a:spcPts val="400"/>
              </a:spcBef>
            </a:pPr>
            <a:r>
              <a:rPr lang="en-US" dirty="0">
                <a:solidFill>
                  <a:srgbClr val="FFFFFF"/>
                </a:solidFill>
              </a:rPr>
              <a:t>(Monetary) Results:</a:t>
            </a:r>
          </a:p>
          <a:p>
            <a:pPr lvl="1">
              <a:spcBef>
                <a:spcPts val="400"/>
              </a:spcBef>
            </a:pPr>
            <a:r>
              <a:rPr lang="en-US" sz="1600" dirty="0">
                <a:solidFill>
                  <a:srgbClr val="FFFFFF"/>
                </a:solidFill>
              </a:rPr>
              <a:t>Cost reduction by </a:t>
            </a:r>
            <a:r>
              <a:rPr lang="en-US" sz="1600" b="1" dirty="0">
                <a:solidFill>
                  <a:schemeClr val="accent4"/>
                </a:solidFill>
              </a:rPr>
              <a:t>73</a:t>
            </a:r>
            <a:r>
              <a:rPr lang="en-US" sz="1600" dirty="0">
                <a:solidFill>
                  <a:srgbClr val="FFFFFF"/>
                </a:solidFill>
              </a:rPr>
              <a:t>%</a:t>
            </a:r>
          </a:p>
          <a:p>
            <a:pPr lvl="1">
              <a:spcBef>
                <a:spcPts val="400"/>
              </a:spcBef>
            </a:pPr>
            <a:r>
              <a:rPr lang="en-US" sz="1600" b="1" dirty="0">
                <a:solidFill>
                  <a:schemeClr val="accent4"/>
                </a:solidFill>
              </a:rPr>
              <a:t>83</a:t>
            </a:r>
            <a:r>
              <a:rPr lang="en-US" sz="1600" dirty="0">
                <a:solidFill>
                  <a:srgbClr val="FFFFFF"/>
                </a:solidFill>
              </a:rPr>
              <a:t> % less defects at customer side</a:t>
            </a:r>
          </a:p>
          <a:p>
            <a:pPr lvl="1">
              <a:spcBef>
                <a:spcPts val="400"/>
              </a:spcBef>
            </a:pPr>
            <a:r>
              <a:rPr lang="en-US" sz="1600" dirty="0">
                <a:solidFill>
                  <a:srgbClr val="FFFFFF"/>
                </a:solidFill>
              </a:rPr>
              <a:t>Return on investment at </a:t>
            </a:r>
            <a:r>
              <a:rPr lang="en-US" sz="1600" b="1" dirty="0">
                <a:solidFill>
                  <a:schemeClr val="accent4"/>
                </a:solidFill>
              </a:rPr>
              <a:t>1999</a:t>
            </a:r>
            <a:r>
              <a:rPr lang="en-US" sz="1600" dirty="0">
                <a:solidFill>
                  <a:srgbClr val="FFFFFF"/>
                </a:solidFill>
              </a:rPr>
              <a:t> %</a:t>
            </a:r>
          </a:p>
        </p:txBody>
      </p:sp>
      <p:graphicFrame>
        <p:nvGraphicFramePr>
          <p:cNvPr id="4" name="Tabelle 4">
            <a:extLst>
              <a:ext uri="{FF2B5EF4-FFF2-40B4-BE49-F238E27FC236}">
                <a16:creationId xmlns:a16="http://schemas.microsoft.com/office/drawing/2014/main" id="{E38311B7-0DB7-5E48-816E-B5E6FEFCAEDE}"/>
              </a:ext>
            </a:extLst>
          </p:cNvPr>
          <p:cNvGraphicFramePr>
            <a:graphicFrameLocks noGrp="1"/>
          </p:cNvGraphicFramePr>
          <p:nvPr>
            <p:extLst>
              <p:ext uri="{D42A27DB-BD31-4B8C-83A1-F6EECF244321}">
                <p14:modId xmlns:p14="http://schemas.microsoft.com/office/powerpoint/2010/main" val="697404825"/>
              </p:ext>
            </p:extLst>
          </p:nvPr>
        </p:nvGraphicFramePr>
        <p:xfrm>
          <a:off x="6096000" y="1876430"/>
          <a:ext cx="5538537" cy="4801089"/>
        </p:xfrm>
        <a:graphic>
          <a:graphicData uri="http://schemas.openxmlformats.org/drawingml/2006/table">
            <a:tbl>
              <a:tblPr firstRow="1" bandRow="1"/>
              <a:tblGrid>
                <a:gridCol w="3752907">
                  <a:extLst>
                    <a:ext uri="{9D8B030D-6E8A-4147-A177-3AD203B41FA5}">
                      <a16:colId xmlns:a16="http://schemas.microsoft.com/office/drawing/2014/main" val="3332079830"/>
                    </a:ext>
                  </a:extLst>
                </a:gridCol>
                <a:gridCol w="1785630">
                  <a:extLst>
                    <a:ext uri="{9D8B030D-6E8A-4147-A177-3AD203B41FA5}">
                      <a16:colId xmlns:a16="http://schemas.microsoft.com/office/drawing/2014/main" val="303559149"/>
                    </a:ext>
                  </a:extLst>
                </a:gridCol>
              </a:tblGrid>
              <a:tr h="208743">
                <a:tc gridSpan="2">
                  <a:txBody>
                    <a:bodyPr/>
                    <a:lstStyle/>
                    <a:p>
                      <a:pPr algn="ctr" fontAlgn="b"/>
                      <a:r>
                        <a:rPr lang="de-DE" sz="1200" b="0" i="0" u="none" strike="noStrike">
                          <a:solidFill>
                            <a:srgbClr val="000000"/>
                          </a:solidFill>
                          <a:effectLst/>
                          <a:latin typeface="Source Sans Pro" panose="020B0503030403020204" pitchFamily="34" charset="77"/>
                        </a:rPr>
                        <a:t>With tests </a:t>
                      </a:r>
                    </a:p>
                  </a:txBody>
                  <a:tcPr marL="4898" marR="4898" marT="48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de-DE"/>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48969838"/>
                  </a:ext>
                </a:extLst>
              </a:tr>
              <a:tr h="208743">
                <a:tc gridSpan="2">
                  <a:txBody>
                    <a:bodyPr/>
                    <a:lstStyle/>
                    <a:p>
                      <a:pPr algn="ctr" fontAlgn="b"/>
                      <a:r>
                        <a:rPr lang="de-DE" sz="1200" b="0" i="0" u="none" strike="noStrike">
                          <a:solidFill>
                            <a:srgbClr val="000000"/>
                          </a:solidFill>
                          <a:effectLst/>
                          <a:latin typeface="Source Sans Pro" panose="020B0503030403020204" pitchFamily="34" charset="77"/>
                        </a:rPr>
                        <a:t>Costs of testing (investments)</a:t>
                      </a:r>
                    </a:p>
                  </a:txBody>
                  <a:tcPr marL="4898" marR="4898" marT="48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566127563"/>
                  </a:ext>
                </a:extLst>
              </a:tr>
              <a:tr h="208743">
                <a:tc>
                  <a:txBody>
                    <a:bodyPr/>
                    <a:lstStyle/>
                    <a:p>
                      <a:pPr algn="l" fontAlgn="b"/>
                      <a:r>
                        <a:rPr lang="de-DE" sz="1200" b="0" i="0" u="none" strike="noStrike">
                          <a:solidFill>
                            <a:srgbClr val="000000"/>
                          </a:solidFill>
                          <a:effectLst/>
                          <a:latin typeface="Source Sans Pro" panose="020B0503030403020204" pitchFamily="34" charset="77"/>
                        </a:rPr>
                        <a:t>Personnel</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5,000 €</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624390"/>
                  </a:ext>
                </a:extLst>
              </a:tr>
              <a:tr h="208743">
                <a:tc>
                  <a:txBody>
                    <a:bodyPr/>
                    <a:lstStyle/>
                    <a:p>
                      <a:pPr algn="l" fontAlgn="b"/>
                      <a:r>
                        <a:rPr lang="de-DE" sz="1200" b="0" i="0" u="none" strike="noStrike">
                          <a:solidFill>
                            <a:srgbClr val="000000"/>
                          </a:solidFill>
                          <a:effectLst/>
                          <a:latin typeface="Source Sans Pro" panose="020B0503030403020204" pitchFamily="34" charset="77"/>
                        </a:rPr>
                        <a:t>Infrastructure </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10,000 €</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839922"/>
                  </a:ext>
                </a:extLst>
              </a:tr>
              <a:tr h="208743">
                <a:tc>
                  <a:txBody>
                    <a:bodyPr/>
                    <a:lstStyle/>
                    <a:p>
                      <a:pPr algn="l" fontAlgn="b"/>
                      <a:r>
                        <a:rPr lang="de-DE" sz="1200" b="0" i="0" u="none" strike="noStrike">
                          <a:solidFill>
                            <a:srgbClr val="000000"/>
                          </a:solidFill>
                          <a:effectLst/>
                          <a:latin typeface="Source Sans Pro" panose="020B0503030403020204" pitchFamily="34" charset="77"/>
                        </a:rPr>
                        <a:t>Tooling (amortized)</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12,500 € </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013465"/>
                  </a:ext>
                </a:extLst>
              </a:tr>
              <a:tr h="208743">
                <a:tc>
                  <a:txBody>
                    <a:bodyPr/>
                    <a:lstStyle/>
                    <a:p>
                      <a:pPr algn="l" fontAlgn="b"/>
                      <a:r>
                        <a:rPr lang="de-DE" sz="1200" b="0" i="0" u="none" strike="noStrike">
                          <a:solidFill>
                            <a:srgbClr val="000000"/>
                          </a:solidFill>
                          <a:effectLst/>
                          <a:latin typeface="Source Sans Pro" panose="020B0503030403020204" pitchFamily="34" charset="77"/>
                        </a:rPr>
                        <a:t>Invest in total</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27,500 €</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68287"/>
                  </a:ext>
                </a:extLst>
              </a:tr>
              <a:tr h="208743">
                <a:tc gridSpan="2">
                  <a:txBody>
                    <a:bodyPr/>
                    <a:lstStyle/>
                    <a:p>
                      <a:pPr algn="ctr" fontAlgn="b"/>
                      <a:r>
                        <a:rPr lang="de-DE" sz="1200" b="0" i="0" u="none" strike="noStrike">
                          <a:solidFill>
                            <a:srgbClr val="000000"/>
                          </a:solidFill>
                          <a:effectLst/>
                          <a:latin typeface="Source Sans Pro" panose="020B0503030403020204" pitchFamily="34" charset="77"/>
                        </a:rPr>
                        <a:t>Costs of debugging (Fixes)</a:t>
                      </a:r>
                    </a:p>
                  </a:txBody>
                  <a:tcPr marL="4898" marR="4898" marT="48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61010414"/>
                  </a:ext>
                </a:extLst>
              </a:tr>
              <a:tr h="20874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1" i="0" u="none" strike="noStrike">
                          <a:solidFill>
                            <a:srgbClr val="0070C0"/>
                          </a:solidFill>
                          <a:effectLst/>
                          <a:latin typeface="Source Sans Pro" panose="020B0503030403020204" pitchFamily="34" charset="77"/>
                        </a:rPr>
                        <a:t>Number of defects found (Static/Design)</a:t>
                      </a:r>
                    </a:p>
                  </a:txBody>
                  <a:tcPr marL="4898" marR="4898" marT="48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de-DE" sz="1200" b="1" i="0" u="none" strike="noStrike">
                          <a:solidFill>
                            <a:srgbClr val="0070C0"/>
                          </a:solidFill>
                          <a:effectLst/>
                          <a:latin typeface="Source Sans Pro" panose="020B0503030403020204" pitchFamily="34" charset="77"/>
                        </a:rPr>
                        <a:t>150</a:t>
                      </a:r>
                      <a:endParaRPr lang="en-US" sz="2400"/>
                    </a:p>
                  </a:txBody>
                  <a:tcPr marL="4898" marR="4898" marT="48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721221"/>
                  </a:ext>
                </a:extLst>
              </a:tr>
              <a:tr h="20874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1" i="0" u="none" strike="noStrike">
                          <a:solidFill>
                            <a:srgbClr val="0070C0"/>
                          </a:solidFill>
                          <a:effectLst/>
                          <a:latin typeface="Source Sans Pro" panose="020B0503030403020204" pitchFamily="34" charset="77"/>
                        </a:rPr>
                        <a:t>Cost of Debugging</a:t>
                      </a:r>
                    </a:p>
                  </a:txBody>
                  <a:tcPr marL="4898" marR="4898" marT="48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de-DE" sz="1200" b="1" i="0" u="none" strike="noStrike">
                          <a:solidFill>
                            <a:srgbClr val="0070C0"/>
                          </a:solidFill>
                          <a:effectLst/>
                          <a:latin typeface="Source Sans Pro" panose="020B0503030403020204" pitchFamily="34" charset="77"/>
                        </a:rPr>
                        <a:t>150</a:t>
                      </a:r>
                      <a:endParaRPr lang="en-US" sz="2400"/>
                    </a:p>
                  </a:txBody>
                  <a:tcPr marL="4898" marR="4898" marT="48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5976719"/>
                  </a:ext>
                </a:extLst>
              </a:tr>
              <a:tr h="208743">
                <a:tc gridSpan="2">
                  <a:txBody>
                    <a:bodyPr/>
                    <a:lstStyle/>
                    <a:p>
                      <a:pPr algn="ctr" fontAlgn="b"/>
                      <a:r>
                        <a:rPr lang="de-DE" sz="1200" b="0" i="0" u="none" strike="noStrike">
                          <a:solidFill>
                            <a:srgbClr val="000000"/>
                          </a:solidFill>
                          <a:effectLst/>
                          <a:latin typeface="Source Sans Pro" panose="020B0503030403020204" pitchFamily="34" charset="77"/>
                        </a:rPr>
                        <a:t>Development</a:t>
                      </a:r>
                    </a:p>
                  </a:txBody>
                  <a:tcPr marL="4898" marR="4898" marT="48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089484261"/>
                  </a:ext>
                </a:extLst>
              </a:tr>
              <a:tr h="208743">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924969"/>
                  </a:ext>
                </a:extLst>
              </a:tr>
              <a:tr h="208743">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2,500 €</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864806"/>
                  </a:ext>
                </a:extLst>
              </a:tr>
              <a:tr h="208743">
                <a:tc gridSpan="2">
                  <a:txBody>
                    <a:bodyPr/>
                    <a:lstStyle/>
                    <a:p>
                      <a:pPr algn="ctr" fontAlgn="b"/>
                      <a:r>
                        <a:rPr lang="de-DE" sz="1200" b="0" i="0" u="none" strike="noStrike">
                          <a:solidFill>
                            <a:srgbClr val="000000"/>
                          </a:solidFill>
                          <a:effectLst/>
                          <a:latin typeface="Source Sans Pro" panose="020B0503030403020204" pitchFamily="34" charset="77"/>
                        </a:rPr>
                        <a:t>Test </a:t>
                      </a:r>
                    </a:p>
                  </a:txBody>
                  <a:tcPr marL="4898" marR="4898" marT="48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008245644"/>
                  </a:ext>
                </a:extLst>
              </a:tr>
              <a:tr h="208743">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475</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86321"/>
                  </a:ext>
                </a:extLst>
              </a:tr>
              <a:tr h="208743">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47,500€</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777200"/>
                  </a:ext>
                </a:extLst>
              </a:tr>
              <a:tr h="208743">
                <a:tc gridSpan="2">
                  <a:txBody>
                    <a:bodyPr/>
                    <a:lstStyle/>
                    <a:p>
                      <a:pPr algn="ctr" fontAlgn="b"/>
                      <a:r>
                        <a:rPr lang="de-DE" sz="1200" b="0" i="0" u="none" strike="noStrike">
                          <a:solidFill>
                            <a:srgbClr val="000000"/>
                          </a:solidFill>
                          <a:effectLst/>
                          <a:latin typeface="Source Sans Pro" panose="020B0503030403020204" pitchFamily="34" charset="77"/>
                        </a:rPr>
                        <a:t>Users</a:t>
                      </a:r>
                    </a:p>
                  </a:txBody>
                  <a:tcPr marL="4898" marR="4898" marT="48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202457497"/>
                  </a:ext>
                </a:extLst>
              </a:tr>
              <a:tr h="208743">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823708"/>
                  </a:ext>
                </a:extLst>
              </a:tr>
              <a:tr h="208743">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125,000 €</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86526"/>
                  </a:ext>
                </a:extLst>
              </a:tr>
              <a:tr h="208743">
                <a:tc gridSpan="2">
                  <a:txBody>
                    <a:bodyPr/>
                    <a:lstStyle/>
                    <a:p>
                      <a:pPr algn="ctr" fontAlgn="b"/>
                      <a:r>
                        <a:rPr lang="de-DE" sz="1200" b="0" i="0" u="none" strike="noStrike">
                          <a:solidFill>
                            <a:srgbClr val="000000"/>
                          </a:solidFill>
                          <a:effectLst/>
                          <a:latin typeface="Source Sans Pro" panose="020B0503030403020204" pitchFamily="34" charset="77"/>
                        </a:rPr>
                        <a:t>Costs of quality</a:t>
                      </a:r>
                    </a:p>
                  </a:txBody>
                  <a:tcPr marL="4898" marR="4898" marT="489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49068109"/>
                  </a:ext>
                </a:extLst>
              </a:tr>
              <a:tr h="208743">
                <a:tc>
                  <a:txBody>
                    <a:bodyPr/>
                    <a:lstStyle/>
                    <a:p>
                      <a:pPr algn="l" fontAlgn="b"/>
                      <a:r>
                        <a:rPr lang="de-DE" sz="1200" b="0" i="0" u="none" strike="noStrike" dirty="0">
                          <a:solidFill>
                            <a:srgbClr val="000000"/>
                          </a:solidFill>
                          <a:effectLst/>
                          <a:latin typeface="Source Sans Pro" panose="020B0503030403020204" pitchFamily="34" charset="77"/>
                        </a:rPr>
                        <a:t>Investments</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27,500 €</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66863"/>
                  </a:ext>
                </a:extLst>
              </a:tr>
              <a:tr h="208743">
                <a:tc>
                  <a:txBody>
                    <a:bodyPr/>
                    <a:lstStyle/>
                    <a:p>
                      <a:pPr algn="l" fontAlgn="b"/>
                      <a:r>
                        <a:rPr lang="de-DE" sz="1200" b="0" i="0" u="none" strike="noStrike">
                          <a:solidFill>
                            <a:srgbClr val="000000"/>
                          </a:solidFill>
                          <a:effectLst/>
                          <a:latin typeface="Source Sans Pro" panose="020B0503030403020204" pitchFamily="34" charset="77"/>
                        </a:rPr>
                        <a:t>Fixes</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175,150 €</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02715747"/>
                  </a:ext>
                </a:extLst>
              </a:tr>
              <a:tr h="208743">
                <a:tc>
                  <a:txBody>
                    <a:bodyPr/>
                    <a:lstStyle/>
                    <a:p>
                      <a:pPr algn="l" fontAlgn="b"/>
                      <a:r>
                        <a:rPr lang="de-DE" sz="1200" b="0" i="0" u="none" strike="noStrike">
                          <a:solidFill>
                            <a:srgbClr val="000000"/>
                          </a:solidFill>
                          <a:effectLst/>
                          <a:latin typeface="Source Sans Pro" panose="020B0503030403020204" pitchFamily="34" charset="77"/>
                        </a:rPr>
                        <a:t>Costs in total</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202,650 €</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380016"/>
                  </a:ext>
                </a:extLst>
              </a:tr>
              <a:tr h="208743">
                <a:tc>
                  <a:txBody>
                    <a:bodyPr/>
                    <a:lstStyle/>
                    <a:p>
                      <a:pPr algn="l" fontAlgn="b"/>
                      <a:r>
                        <a:rPr lang="de-DE" sz="1200" b="0" i="0" u="none" strike="noStrike">
                          <a:solidFill>
                            <a:srgbClr val="000000"/>
                          </a:solidFill>
                          <a:effectLst/>
                          <a:latin typeface="Source Sans Pro" panose="020B0503030403020204" pitchFamily="34" charset="77"/>
                        </a:rPr>
                        <a:t>Return on investment </a:t>
                      </a:r>
                    </a:p>
                  </a:txBody>
                  <a:tcPr marL="4898" marR="4898" marT="489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de-DE" sz="1200" b="0" i="0" u="none" strike="noStrike" dirty="0">
                          <a:solidFill>
                            <a:srgbClr val="00B050"/>
                          </a:solidFill>
                          <a:effectLst/>
                          <a:latin typeface="Source Sans Pro" panose="020B0503030403020204" pitchFamily="34" charset="77"/>
                        </a:rPr>
                        <a:t>1999% </a:t>
                      </a:r>
                      <a:r>
                        <a:rPr lang="de-DE" sz="1200" b="0" i="0" u="none" strike="noStrike" dirty="0">
                          <a:solidFill>
                            <a:srgbClr val="000000"/>
                          </a:solidFill>
                          <a:effectLst/>
                          <a:latin typeface="Source Sans Pro" panose="020B0503030403020204" pitchFamily="34" charset="77"/>
                        </a:rPr>
                        <a:t>(549,850€) </a:t>
                      </a:r>
                    </a:p>
                  </a:txBody>
                  <a:tcPr marL="4898" marR="4898" marT="48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88929123"/>
                  </a:ext>
                </a:extLst>
              </a:tr>
            </a:tbl>
          </a:graphicData>
        </a:graphic>
      </p:graphicFrame>
    </p:spTree>
    <p:extLst>
      <p:ext uri="{BB962C8B-B14F-4D97-AF65-F5344CB8AC3E}">
        <p14:creationId xmlns:p14="http://schemas.microsoft.com/office/powerpoint/2010/main" val="401953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dissolve">
                                      <p:cBhvr>
                                        <p:cTn id="7" dur="500"/>
                                        <p:tgtEl>
                                          <p:spTgt spid="5">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dissolve">
                                      <p:cBhvr>
                                        <p:cTn id="10" dur="500"/>
                                        <p:tgtEl>
                                          <p:spTgt spid="5">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dissolve">
                                      <p:cBhvr>
                                        <p:cTn id="13" dur="500"/>
                                        <p:tgtEl>
                                          <p:spTgt spid="5">
                                            <p:txEl>
                                              <p:pRg st="6" end="6"/>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7" end="7"/>
                                            </p:txEl>
                                          </p:spTgt>
                                        </p:tgtEl>
                                        <p:attrNameLst>
                                          <p:attrName>style.visibility</p:attrName>
                                        </p:attrNameLst>
                                      </p:cBhvr>
                                      <p:to>
                                        <p:strVal val="visible"/>
                                      </p:to>
                                    </p:set>
                                    <p:animEffect transition="in" filter="dissolve">
                                      <p:cBhvr>
                                        <p:cTn id="16" dur="500"/>
                                        <p:tgtEl>
                                          <p:spTgt spid="5">
                                            <p:txEl>
                                              <p:pRg st="7" end="7"/>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dissolve">
                                      <p:cBhvr>
                                        <p:cTn id="19" dur="500"/>
                                        <p:tgtEl>
                                          <p:spTgt spid="5">
                                            <p:txEl>
                                              <p:pRg st="8" end="8"/>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dissolve">
                                      <p:cBhvr>
                                        <p:cTn id="27" dur="500"/>
                                        <p:tgtEl>
                                          <p:spTgt spid="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dissolve">
                                      <p:cBhvr>
                                        <p:cTn id="32" dur="500"/>
                                        <p:tgtEl>
                                          <p:spTgt spid="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animEffect transition="in" filter="dissolve">
                                      <p:cBhvr>
                                        <p:cTn id="37" dur="500"/>
                                        <p:tgtEl>
                                          <p:spTgt spid="5">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
                                            <p:txEl>
                                              <p:pRg st="12" end="12"/>
                                            </p:txEl>
                                          </p:spTgt>
                                        </p:tgtEl>
                                        <p:attrNameLst>
                                          <p:attrName>style.visibility</p:attrName>
                                        </p:attrNameLst>
                                      </p:cBhvr>
                                      <p:to>
                                        <p:strVal val="visible"/>
                                      </p:to>
                                    </p:set>
                                    <p:animEffect transition="in" filter="dissolve">
                                      <p:cBhvr>
                                        <p:cTn id="4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B9C4-1484-294E-BECE-1BF1EB6EB605}"/>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sz="3100" kern="1200">
                <a:solidFill>
                  <a:schemeClr val="tx1"/>
                </a:solidFill>
                <a:latin typeface="+mj-lt"/>
                <a:ea typeface="+mj-ea"/>
                <a:cs typeface="+mj-cs"/>
              </a:rPr>
              <a:t>Value of Test Process: </a:t>
            </a:r>
            <a:br>
              <a:rPr lang="en-US" sz="3100" kern="1200">
                <a:solidFill>
                  <a:schemeClr val="tx1"/>
                </a:solidFill>
                <a:latin typeface="+mj-lt"/>
                <a:ea typeface="+mj-ea"/>
                <a:cs typeface="+mj-cs"/>
              </a:rPr>
            </a:br>
            <a:r>
              <a:rPr lang="en-US" sz="3100" kern="1200">
                <a:solidFill>
                  <a:schemeClr val="tx1"/>
                </a:solidFill>
                <a:latin typeface="+mj-lt"/>
                <a:ea typeface="+mj-ea"/>
                <a:cs typeface="+mj-cs"/>
              </a:rPr>
              <a:t>Support and Informative Testing</a:t>
            </a:r>
          </a:p>
        </p:txBody>
      </p:sp>
      <p:sp>
        <p:nvSpPr>
          <p:cNvPr id="10" name="Freeform: Shape 9">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36">
            <a:extLst>
              <a:ext uri="{FF2B5EF4-FFF2-40B4-BE49-F238E27FC236}">
                <a16:creationId xmlns:a16="http://schemas.microsoft.com/office/drawing/2014/main" id="{566BA4E3-72F8-F844-96AA-81BE30221A25}"/>
              </a:ext>
            </a:extLst>
          </p:cNvPr>
          <p:cNvSpPr txBox="1">
            <a:spLocks/>
          </p:cNvSpPr>
          <p:nvPr/>
        </p:nvSpPr>
        <p:spPr>
          <a:xfrm>
            <a:off x="164431" y="1884032"/>
            <a:ext cx="4239127" cy="45047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400"/>
              </a:spcBef>
            </a:pPr>
            <a:r>
              <a:rPr lang="en-US" sz="1800" dirty="0">
                <a:solidFill>
                  <a:srgbClr val="FFFFFF"/>
                </a:solidFill>
              </a:rPr>
              <a:t>Concept:</a:t>
            </a:r>
          </a:p>
          <a:p>
            <a:pPr lvl="1">
              <a:spcBef>
                <a:spcPts val="400"/>
              </a:spcBef>
            </a:pPr>
            <a:r>
              <a:rPr lang="en-US" sz="1100" dirty="0">
                <a:solidFill>
                  <a:srgbClr val="FFFFFF"/>
                </a:solidFill>
              </a:rPr>
              <a:t>Development occurs as it did before</a:t>
            </a:r>
          </a:p>
          <a:p>
            <a:pPr lvl="1">
              <a:spcBef>
                <a:spcPts val="400"/>
              </a:spcBef>
            </a:pPr>
            <a:r>
              <a:rPr lang="en-US" sz="1100" dirty="0">
                <a:solidFill>
                  <a:srgbClr val="FFFFFF"/>
                </a:solidFill>
              </a:rPr>
              <a:t>Known and accepted issues are noted for Operations and Support</a:t>
            </a:r>
          </a:p>
          <a:p>
            <a:pPr lvl="1">
              <a:spcBef>
                <a:spcPts val="400"/>
              </a:spcBef>
            </a:pPr>
            <a:r>
              <a:rPr lang="en-US" sz="1100" dirty="0">
                <a:solidFill>
                  <a:srgbClr val="FFFFFF"/>
                </a:solidFill>
              </a:rPr>
              <a:t>Calls</a:t>
            </a:r>
            <a:r>
              <a:rPr lang="en-US" sz="1100" b="1" dirty="0">
                <a:solidFill>
                  <a:srgbClr val="FFFFFF"/>
                </a:solidFill>
              </a:rPr>
              <a:t> </a:t>
            </a:r>
            <a:r>
              <a:rPr lang="en-US" sz="1100" dirty="0">
                <a:solidFill>
                  <a:srgbClr val="FFFFFF"/>
                </a:solidFill>
              </a:rPr>
              <a:t>are shorter and expectations are managed</a:t>
            </a:r>
            <a:endParaRPr lang="en-US" sz="1100" b="1" dirty="0">
              <a:solidFill>
                <a:srgbClr val="FFFFFF"/>
              </a:solidFill>
            </a:endParaRPr>
          </a:p>
          <a:p>
            <a:pPr marL="0">
              <a:spcBef>
                <a:spcPts val="400"/>
              </a:spcBef>
            </a:pPr>
            <a:r>
              <a:rPr lang="en-US" sz="1800" dirty="0">
                <a:solidFill>
                  <a:srgbClr val="FFFFFF"/>
                </a:solidFill>
              </a:rPr>
              <a:t>Practice:</a:t>
            </a:r>
          </a:p>
          <a:p>
            <a:pPr lvl="1">
              <a:spcBef>
                <a:spcPts val="400"/>
              </a:spcBef>
            </a:pPr>
            <a:r>
              <a:rPr lang="en-US" sz="1100" dirty="0">
                <a:solidFill>
                  <a:srgbClr val="FFFFFF"/>
                </a:solidFill>
              </a:rPr>
              <a:t>Same practices as previous scenarios</a:t>
            </a:r>
          </a:p>
          <a:p>
            <a:pPr lvl="1">
              <a:spcBef>
                <a:spcPts val="400"/>
              </a:spcBef>
            </a:pPr>
            <a:r>
              <a:rPr lang="en-US" sz="1100" dirty="0">
                <a:solidFill>
                  <a:srgbClr val="FFFFFF"/>
                </a:solidFill>
              </a:rPr>
              <a:t>Support is improved:</a:t>
            </a:r>
          </a:p>
          <a:p>
            <a:pPr lvl="2">
              <a:spcBef>
                <a:spcPts val="400"/>
              </a:spcBef>
            </a:pPr>
            <a:r>
              <a:rPr lang="en-US" sz="1100" dirty="0">
                <a:solidFill>
                  <a:srgbClr val="FFFFFF"/>
                </a:solidFill>
              </a:rPr>
              <a:t>Average call times are 15 min shorter if you know about the bug</a:t>
            </a:r>
          </a:p>
          <a:p>
            <a:pPr lvl="2">
              <a:spcBef>
                <a:spcPts val="400"/>
              </a:spcBef>
            </a:pPr>
            <a:r>
              <a:rPr lang="en-US" sz="1100" dirty="0">
                <a:solidFill>
                  <a:srgbClr val="FFFFFF"/>
                </a:solidFill>
              </a:rPr>
              <a:t>Assume we can apply this to 5 calls a month per issue</a:t>
            </a:r>
          </a:p>
          <a:p>
            <a:pPr lvl="2">
              <a:spcBef>
                <a:spcPts val="400"/>
              </a:spcBef>
            </a:pPr>
            <a:r>
              <a:rPr lang="en-US" sz="1100" dirty="0">
                <a:solidFill>
                  <a:srgbClr val="FFFFFF"/>
                </a:solidFill>
              </a:rPr>
              <a:t>0.25 hours less (at 40 euro/</a:t>
            </a:r>
            <a:r>
              <a:rPr lang="en-US" sz="1100" dirty="0" err="1">
                <a:solidFill>
                  <a:srgbClr val="FFFFFF"/>
                </a:solidFill>
              </a:rPr>
              <a:t>hr</a:t>
            </a:r>
            <a:r>
              <a:rPr lang="en-US" sz="1100" dirty="0">
                <a:solidFill>
                  <a:srgbClr val="FFFFFF"/>
                </a:solidFill>
              </a:rPr>
              <a:t>) * 5 = 50 euros per issue</a:t>
            </a:r>
          </a:p>
          <a:p>
            <a:pPr lvl="2">
              <a:spcBef>
                <a:spcPts val="400"/>
              </a:spcBef>
            </a:pPr>
            <a:r>
              <a:rPr lang="en-US" sz="1100" dirty="0">
                <a:solidFill>
                  <a:srgbClr val="FFFFFF"/>
                </a:solidFill>
              </a:rPr>
              <a:t>Assume around 500 accepted issues exist for every 1000 unaccepted issues  </a:t>
            </a:r>
          </a:p>
          <a:p>
            <a:pPr marL="0">
              <a:spcBef>
                <a:spcPts val="400"/>
              </a:spcBef>
            </a:pPr>
            <a:r>
              <a:rPr lang="en-US" sz="1800" dirty="0">
                <a:solidFill>
                  <a:srgbClr val="FFFFFF"/>
                </a:solidFill>
              </a:rPr>
              <a:t>(Monetary) Results:</a:t>
            </a:r>
          </a:p>
          <a:p>
            <a:pPr lvl="1">
              <a:spcBef>
                <a:spcPts val="400"/>
              </a:spcBef>
            </a:pPr>
            <a:r>
              <a:rPr lang="en-US" sz="1100" dirty="0">
                <a:solidFill>
                  <a:srgbClr val="FFFFFF"/>
                </a:solidFill>
              </a:rPr>
              <a:t>Cost reduction by </a:t>
            </a:r>
            <a:r>
              <a:rPr lang="en-US" sz="1100" b="1" dirty="0">
                <a:solidFill>
                  <a:schemeClr val="accent4"/>
                </a:solidFill>
              </a:rPr>
              <a:t>76</a:t>
            </a:r>
            <a:r>
              <a:rPr lang="en-US" sz="1100" dirty="0">
                <a:solidFill>
                  <a:srgbClr val="FFFFFF"/>
                </a:solidFill>
              </a:rPr>
              <a:t>%</a:t>
            </a:r>
          </a:p>
          <a:p>
            <a:pPr lvl="1">
              <a:spcBef>
                <a:spcPts val="400"/>
              </a:spcBef>
            </a:pPr>
            <a:r>
              <a:rPr lang="en-US" sz="1100" b="1" dirty="0">
                <a:solidFill>
                  <a:schemeClr val="accent4"/>
                </a:solidFill>
              </a:rPr>
              <a:t>83</a:t>
            </a:r>
            <a:r>
              <a:rPr lang="en-US" sz="1100" dirty="0">
                <a:solidFill>
                  <a:srgbClr val="FFFFFF"/>
                </a:solidFill>
              </a:rPr>
              <a:t>% less defects at customer side</a:t>
            </a:r>
          </a:p>
          <a:p>
            <a:pPr lvl="1">
              <a:spcBef>
                <a:spcPts val="400"/>
              </a:spcBef>
            </a:pPr>
            <a:r>
              <a:rPr lang="en-US" sz="1100" dirty="0">
                <a:solidFill>
                  <a:srgbClr val="FFFFFF"/>
                </a:solidFill>
              </a:rPr>
              <a:t>Return on investment at  </a:t>
            </a:r>
            <a:r>
              <a:rPr lang="en-US" sz="1100" b="1" dirty="0">
                <a:solidFill>
                  <a:schemeClr val="accent4"/>
                </a:solidFill>
              </a:rPr>
              <a:t>2090</a:t>
            </a:r>
            <a:r>
              <a:rPr lang="en-US" sz="1100" dirty="0">
                <a:solidFill>
                  <a:srgbClr val="FFFFFF"/>
                </a:solidFill>
              </a:rPr>
              <a:t>%</a:t>
            </a:r>
          </a:p>
        </p:txBody>
      </p:sp>
      <p:graphicFrame>
        <p:nvGraphicFramePr>
          <p:cNvPr id="4" name="Tabelle 4">
            <a:extLst>
              <a:ext uri="{FF2B5EF4-FFF2-40B4-BE49-F238E27FC236}">
                <a16:creationId xmlns:a16="http://schemas.microsoft.com/office/drawing/2014/main" id="{B994C2EA-8463-0F49-8865-205D9676FCF6}"/>
              </a:ext>
            </a:extLst>
          </p:cNvPr>
          <p:cNvGraphicFramePr>
            <a:graphicFrameLocks noGrp="1"/>
          </p:cNvGraphicFramePr>
          <p:nvPr>
            <p:extLst>
              <p:ext uri="{D42A27DB-BD31-4B8C-83A1-F6EECF244321}">
                <p14:modId xmlns:p14="http://schemas.microsoft.com/office/powerpoint/2010/main" val="2396160533"/>
              </p:ext>
            </p:extLst>
          </p:nvPr>
        </p:nvGraphicFramePr>
        <p:xfrm>
          <a:off x="6260548" y="1878266"/>
          <a:ext cx="5373990" cy="4763160"/>
        </p:xfrm>
        <a:graphic>
          <a:graphicData uri="http://schemas.openxmlformats.org/drawingml/2006/table">
            <a:tbl>
              <a:tblPr firstRow="1" bandRow="1"/>
              <a:tblGrid>
                <a:gridCol w="3641500">
                  <a:extLst>
                    <a:ext uri="{9D8B030D-6E8A-4147-A177-3AD203B41FA5}">
                      <a16:colId xmlns:a16="http://schemas.microsoft.com/office/drawing/2014/main" val="3332079830"/>
                    </a:ext>
                  </a:extLst>
                </a:gridCol>
                <a:gridCol w="1732490">
                  <a:extLst>
                    <a:ext uri="{9D8B030D-6E8A-4147-A177-3AD203B41FA5}">
                      <a16:colId xmlns:a16="http://schemas.microsoft.com/office/drawing/2014/main" val="303559149"/>
                    </a:ext>
                  </a:extLst>
                </a:gridCol>
              </a:tblGrid>
              <a:tr h="198465">
                <a:tc gridSpan="2">
                  <a:txBody>
                    <a:bodyPr/>
                    <a:lstStyle/>
                    <a:p>
                      <a:pPr algn="ctr" fontAlgn="b"/>
                      <a:r>
                        <a:rPr lang="de-DE" sz="1200" b="0" i="0" u="none" strike="noStrike">
                          <a:solidFill>
                            <a:srgbClr val="000000"/>
                          </a:solidFill>
                          <a:effectLst/>
                          <a:latin typeface="Source Sans Pro" panose="020B0503030403020204" pitchFamily="34" charset="77"/>
                        </a:rPr>
                        <a:t>With tests </a:t>
                      </a:r>
                    </a:p>
                  </a:txBody>
                  <a:tcPr marL="4694" marR="4694" marT="46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de-DE"/>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48969838"/>
                  </a:ext>
                </a:extLst>
              </a:tr>
              <a:tr h="198465">
                <a:tc gridSpan="2">
                  <a:txBody>
                    <a:bodyPr/>
                    <a:lstStyle/>
                    <a:p>
                      <a:pPr algn="ctr" fontAlgn="b"/>
                      <a:r>
                        <a:rPr lang="de-DE" sz="1200" b="0" i="0" u="none" strike="noStrike">
                          <a:solidFill>
                            <a:srgbClr val="000000"/>
                          </a:solidFill>
                          <a:effectLst/>
                          <a:latin typeface="Source Sans Pro" panose="020B0503030403020204" pitchFamily="34" charset="77"/>
                        </a:rPr>
                        <a:t>Costs of testing (investments)</a:t>
                      </a:r>
                    </a:p>
                  </a:txBody>
                  <a:tcPr marL="4694" marR="4694" marT="46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566127563"/>
                  </a:ext>
                </a:extLst>
              </a:tr>
              <a:tr h="198465">
                <a:tc>
                  <a:txBody>
                    <a:bodyPr/>
                    <a:lstStyle/>
                    <a:p>
                      <a:pPr algn="l" fontAlgn="b"/>
                      <a:r>
                        <a:rPr lang="de-DE" sz="1200" b="0" i="0" u="none" strike="noStrike">
                          <a:solidFill>
                            <a:srgbClr val="000000"/>
                          </a:solidFill>
                          <a:effectLst/>
                          <a:latin typeface="Source Sans Pro" panose="020B0503030403020204" pitchFamily="34" charset="77"/>
                        </a:rPr>
                        <a:t>Personnel</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5,000 €</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624390"/>
                  </a:ext>
                </a:extLst>
              </a:tr>
              <a:tr h="198465">
                <a:tc>
                  <a:txBody>
                    <a:bodyPr/>
                    <a:lstStyle/>
                    <a:p>
                      <a:pPr algn="l" fontAlgn="b"/>
                      <a:r>
                        <a:rPr lang="de-DE" sz="1200" b="0" i="0" u="none" strike="noStrike" dirty="0">
                          <a:solidFill>
                            <a:srgbClr val="000000"/>
                          </a:solidFill>
                          <a:effectLst/>
                          <a:latin typeface="Source Sans Pro" panose="020B0503030403020204" pitchFamily="34" charset="77"/>
                        </a:rPr>
                        <a:t>Infrastructure </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10,000 €</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839922"/>
                  </a:ext>
                </a:extLst>
              </a:tr>
              <a:tr h="198465">
                <a:tc>
                  <a:txBody>
                    <a:bodyPr/>
                    <a:lstStyle/>
                    <a:p>
                      <a:pPr algn="l" fontAlgn="b"/>
                      <a:r>
                        <a:rPr lang="de-DE" sz="1200" b="0" i="0" u="none" strike="noStrike">
                          <a:solidFill>
                            <a:srgbClr val="000000"/>
                          </a:solidFill>
                          <a:effectLst/>
                          <a:latin typeface="Source Sans Pro" panose="020B0503030403020204" pitchFamily="34" charset="77"/>
                        </a:rPr>
                        <a:t>Tooling (amortized)</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12,500 € </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013465"/>
                  </a:ext>
                </a:extLst>
              </a:tr>
              <a:tr h="198465">
                <a:tc>
                  <a:txBody>
                    <a:bodyPr/>
                    <a:lstStyle/>
                    <a:p>
                      <a:pPr algn="l" fontAlgn="b"/>
                      <a:r>
                        <a:rPr lang="de-DE" sz="1200" b="0" i="0" u="none" strike="noStrike">
                          <a:solidFill>
                            <a:srgbClr val="000000"/>
                          </a:solidFill>
                          <a:effectLst/>
                          <a:latin typeface="Source Sans Pro" panose="020B0503030403020204" pitchFamily="34" charset="77"/>
                        </a:rPr>
                        <a:t>Invest in total</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27,500 €</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68287"/>
                  </a:ext>
                </a:extLst>
              </a:tr>
              <a:tr h="198465">
                <a:tc gridSpan="2">
                  <a:txBody>
                    <a:bodyPr/>
                    <a:lstStyle/>
                    <a:p>
                      <a:pPr algn="ctr" fontAlgn="b"/>
                      <a:r>
                        <a:rPr lang="de-DE" sz="1200" b="0" i="0" u="none" strike="noStrike">
                          <a:solidFill>
                            <a:srgbClr val="000000"/>
                          </a:solidFill>
                          <a:effectLst/>
                          <a:latin typeface="Source Sans Pro" panose="020B0503030403020204" pitchFamily="34" charset="77"/>
                        </a:rPr>
                        <a:t>Costs of debugging (Fixes)</a:t>
                      </a:r>
                    </a:p>
                  </a:txBody>
                  <a:tcPr marL="4694" marR="4694" marT="46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61010414"/>
                  </a:ext>
                </a:extLst>
              </a:tr>
              <a:tr h="1984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Number of defects found (Static/Design)</a:t>
                      </a:r>
                    </a:p>
                  </a:txBody>
                  <a:tcPr marL="4694" marR="4694" marT="46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de-DE" sz="1200" b="0" i="0" u="none" strike="noStrike">
                          <a:solidFill>
                            <a:schemeClr val="tx1"/>
                          </a:solidFill>
                          <a:effectLst/>
                          <a:latin typeface="Source Sans Pro" panose="020B0503030403020204" pitchFamily="34" charset="77"/>
                        </a:rPr>
                        <a:t>150</a:t>
                      </a:r>
                      <a:endParaRPr lang="en-US" sz="2000" b="0">
                        <a:solidFill>
                          <a:schemeClr val="tx1"/>
                        </a:solidFill>
                      </a:endParaRPr>
                    </a:p>
                  </a:txBody>
                  <a:tcPr marL="4694" marR="4694" marT="46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721221"/>
                  </a:ext>
                </a:extLst>
              </a:tr>
              <a:tr h="1984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Cost of Debugging</a:t>
                      </a:r>
                    </a:p>
                  </a:txBody>
                  <a:tcPr marL="4694" marR="4694" marT="469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de-DE" sz="1200" b="0" i="0" u="none" strike="noStrike">
                          <a:solidFill>
                            <a:schemeClr val="tx1"/>
                          </a:solidFill>
                          <a:effectLst/>
                          <a:latin typeface="Source Sans Pro" panose="020B0503030403020204" pitchFamily="34" charset="77"/>
                        </a:rPr>
                        <a:t>150</a:t>
                      </a:r>
                      <a:endParaRPr lang="en-US" sz="2000" b="0">
                        <a:solidFill>
                          <a:schemeClr val="tx1"/>
                        </a:solidFill>
                      </a:endParaRPr>
                    </a:p>
                  </a:txBody>
                  <a:tcPr marL="4694" marR="4694" marT="46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5976719"/>
                  </a:ext>
                </a:extLst>
              </a:tr>
              <a:tr h="198465">
                <a:tc gridSpan="2">
                  <a:txBody>
                    <a:bodyPr/>
                    <a:lstStyle/>
                    <a:p>
                      <a:pPr algn="ctr" fontAlgn="b"/>
                      <a:r>
                        <a:rPr lang="de-DE" sz="1200" b="0" i="0" u="none" strike="noStrike">
                          <a:solidFill>
                            <a:srgbClr val="000000"/>
                          </a:solidFill>
                          <a:effectLst/>
                          <a:latin typeface="Source Sans Pro" panose="020B0503030403020204" pitchFamily="34" charset="77"/>
                        </a:rPr>
                        <a:t>Development</a:t>
                      </a:r>
                    </a:p>
                  </a:txBody>
                  <a:tcPr marL="4694" marR="4694" marT="46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089484261"/>
                  </a:ext>
                </a:extLst>
              </a:tr>
              <a:tr h="198465">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924969"/>
                  </a:ext>
                </a:extLst>
              </a:tr>
              <a:tr h="198465">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2,500 €</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864806"/>
                  </a:ext>
                </a:extLst>
              </a:tr>
              <a:tr h="198465">
                <a:tc gridSpan="2">
                  <a:txBody>
                    <a:bodyPr/>
                    <a:lstStyle/>
                    <a:p>
                      <a:pPr algn="ctr" fontAlgn="b"/>
                      <a:r>
                        <a:rPr lang="de-DE" sz="1200" b="0" i="0" u="none" strike="noStrike">
                          <a:solidFill>
                            <a:srgbClr val="000000"/>
                          </a:solidFill>
                          <a:effectLst/>
                          <a:latin typeface="Source Sans Pro" panose="020B0503030403020204" pitchFamily="34" charset="77"/>
                        </a:rPr>
                        <a:t>Test </a:t>
                      </a:r>
                    </a:p>
                  </a:txBody>
                  <a:tcPr marL="4694" marR="4694" marT="46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008245644"/>
                  </a:ext>
                </a:extLst>
              </a:tr>
              <a:tr h="198465">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475</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86321"/>
                  </a:ext>
                </a:extLst>
              </a:tr>
              <a:tr h="198465">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47,500€</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777200"/>
                  </a:ext>
                </a:extLst>
              </a:tr>
              <a:tr h="198465">
                <a:tc gridSpan="2">
                  <a:txBody>
                    <a:bodyPr/>
                    <a:lstStyle/>
                    <a:p>
                      <a:pPr algn="ctr" fontAlgn="b"/>
                      <a:r>
                        <a:rPr lang="de-DE" sz="1200" b="0" i="0" u="none" strike="noStrike">
                          <a:solidFill>
                            <a:srgbClr val="000000"/>
                          </a:solidFill>
                          <a:effectLst/>
                          <a:latin typeface="Source Sans Pro" panose="020B0503030403020204" pitchFamily="34" charset="77"/>
                        </a:rPr>
                        <a:t>Users</a:t>
                      </a:r>
                    </a:p>
                  </a:txBody>
                  <a:tcPr marL="4694" marR="4694" marT="46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202457497"/>
                  </a:ext>
                </a:extLst>
              </a:tr>
              <a:tr h="198465">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823708"/>
                  </a:ext>
                </a:extLst>
              </a:tr>
              <a:tr h="198465">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125,000 €</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86526"/>
                  </a:ext>
                </a:extLst>
              </a:tr>
              <a:tr h="1984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1" i="0" u="none" strike="noStrike">
                          <a:solidFill>
                            <a:srgbClr val="0070C0"/>
                          </a:solidFill>
                          <a:effectLst/>
                          <a:latin typeface="Source Sans Pro" panose="020B0503030403020204" pitchFamily="34" charset="77"/>
                        </a:rPr>
                        <a:t>Cost Reduction in Support</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200" b="1" i="0" u="none" strike="noStrike">
                          <a:solidFill>
                            <a:srgbClr val="0070C0"/>
                          </a:solidFill>
                          <a:effectLst/>
                          <a:latin typeface="Source Sans Pro" panose="020B0503030403020204" pitchFamily="34" charset="77"/>
                        </a:rPr>
                        <a:t>-25,000 </a:t>
                      </a:r>
                      <a:r>
                        <a:rPr lang="de-DE" sz="1200" b="0" i="0" u="none" strike="noStrike">
                          <a:solidFill>
                            <a:srgbClr val="000000"/>
                          </a:solidFill>
                          <a:effectLst/>
                          <a:latin typeface="Source Sans Pro" panose="020B0503030403020204" pitchFamily="34" charset="77"/>
                        </a:rPr>
                        <a:t>€</a:t>
                      </a:r>
                      <a:endParaRPr lang="de-DE" sz="1200" b="1" i="0" u="none" strike="noStrike">
                        <a:solidFill>
                          <a:srgbClr val="0070C0"/>
                        </a:solidFill>
                        <a:effectLst/>
                        <a:latin typeface="Source Sans Pro" panose="020B0503030403020204" pitchFamily="34" charset="77"/>
                      </a:endParaRP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790798"/>
                  </a:ext>
                </a:extLst>
              </a:tr>
              <a:tr h="198465">
                <a:tc gridSpan="2">
                  <a:txBody>
                    <a:bodyPr/>
                    <a:lstStyle/>
                    <a:p>
                      <a:pPr algn="ctr" fontAlgn="b"/>
                      <a:r>
                        <a:rPr lang="de-DE" sz="1200" b="0" i="0" u="none" strike="noStrike">
                          <a:solidFill>
                            <a:srgbClr val="000000"/>
                          </a:solidFill>
                          <a:effectLst/>
                          <a:latin typeface="Source Sans Pro" panose="020B0503030403020204" pitchFamily="34" charset="77"/>
                        </a:rPr>
                        <a:t>Costs of quality</a:t>
                      </a:r>
                    </a:p>
                  </a:txBody>
                  <a:tcPr marL="4694" marR="4694" marT="469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49068109"/>
                  </a:ext>
                </a:extLst>
              </a:tr>
              <a:tr h="198465">
                <a:tc>
                  <a:txBody>
                    <a:bodyPr/>
                    <a:lstStyle/>
                    <a:p>
                      <a:pPr algn="l" fontAlgn="b"/>
                      <a:r>
                        <a:rPr lang="de-DE" sz="1200" b="0" i="0" u="none" strike="noStrike">
                          <a:solidFill>
                            <a:srgbClr val="000000"/>
                          </a:solidFill>
                          <a:effectLst/>
                          <a:latin typeface="Source Sans Pro" panose="020B0503030403020204" pitchFamily="34" charset="77"/>
                        </a:rPr>
                        <a:t>Investments</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27,500 €</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66863"/>
                  </a:ext>
                </a:extLst>
              </a:tr>
              <a:tr h="198465">
                <a:tc>
                  <a:txBody>
                    <a:bodyPr/>
                    <a:lstStyle/>
                    <a:p>
                      <a:pPr algn="l" fontAlgn="b"/>
                      <a:r>
                        <a:rPr lang="de-DE" sz="1200" b="0" i="0" u="none" strike="noStrike">
                          <a:solidFill>
                            <a:srgbClr val="000000"/>
                          </a:solidFill>
                          <a:effectLst/>
                          <a:latin typeface="Source Sans Pro" panose="020B0503030403020204" pitchFamily="34" charset="77"/>
                        </a:rPr>
                        <a:t>Fixes</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150,150 €</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02715747"/>
                  </a:ext>
                </a:extLst>
              </a:tr>
              <a:tr h="198465">
                <a:tc>
                  <a:txBody>
                    <a:bodyPr/>
                    <a:lstStyle/>
                    <a:p>
                      <a:pPr algn="l" fontAlgn="b"/>
                      <a:r>
                        <a:rPr lang="de-DE" sz="1200" b="0" i="0" u="none" strike="noStrike">
                          <a:solidFill>
                            <a:srgbClr val="000000"/>
                          </a:solidFill>
                          <a:effectLst/>
                          <a:latin typeface="Source Sans Pro" panose="020B0503030403020204" pitchFamily="34" charset="77"/>
                        </a:rPr>
                        <a:t>Costs in total</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177,650 €</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380016"/>
                  </a:ext>
                </a:extLst>
              </a:tr>
              <a:tr h="198465">
                <a:tc>
                  <a:txBody>
                    <a:bodyPr/>
                    <a:lstStyle/>
                    <a:p>
                      <a:pPr algn="l" fontAlgn="b"/>
                      <a:r>
                        <a:rPr lang="de-DE" sz="1200" b="0" i="0" u="none" strike="noStrike">
                          <a:solidFill>
                            <a:srgbClr val="000000"/>
                          </a:solidFill>
                          <a:effectLst/>
                          <a:latin typeface="Source Sans Pro" panose="020B0503030403020204" pitchFamily="34" charset="77"/>
                        </a:rPr>
                        <a:t>Return on investment </a:t>
                      </a:r>
                    </a:p>
                  </a:txBody>
                  <a:tcPr marL="4694" marR="4694" marT="469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de-DE" sz="1200" b="0" i="0" u="none" strike="noStrike" dirty="0">
                          <a:solidFill>
                            <a:srgbClr val="00B050"/>
                          </a:solidFill>
                          <a:effectLst/>
                          <a:latin typeface="Source Sans Pro" panose="020B0503030403020204" pitchFamily="34" charset="77"/>
                        </a:rPr>
                        <a:t>2090% </a:t>
                      </a:r>
                      <a:r>
                        <a:rPr lang="de-DE" sz="1200" b="0" i="0" u="none" strike="noStrike" dirty="0">
                          <a:solidFill>
                            <a:srgbClr val="000000"/>
                          </a:solidFill>
                          <a:effectLst/>
                          <a:latin typeface="Source Sans Pro" panose="020B0503030403020204" pitchFamily="34" charset="77"/>
                        </a:rPr>
                        <a:t>(574,850€) </a:t>
                      </a:r>
                    </a:p>
                  </a:txBody>
                  <a:tcPr marL="4694" marR="4694" marT="469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88929123"/>
                  </a:ext>
                </a:extLst>
              </a:tr>
            </a:tbl>
          </a:graphicData>
        </a:graphic>
      </p:graphicFrame>
    </p:spTree>
    <p:extLst>
      <p:ext uri="{BB962C8B-B14F-4D97-AF65-F5344CB8AC3E}">
        <p14:creationId xmlns:p14="http://schemas.microsoft.com/office/powerpoint/2010/main" val="373418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dissolve">
                                      <p:cBhvr>
                                        <p:cTn id="7" dur="500"/>
                                        <p:tgtEl>
                                          <p:spTgt spid="5">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dissolve">
                                      <p:cBhvr>
                                        <p:cTn id="10" dur="500"/>
                                        <p:tgtEl>
                                          <p:spTgt spid="5">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dissolve">
                                      <p:cBhvr>
                                        <p:cTn id="13" dur="500"/>
                                        <p:tgtEl>
                                          <p:spTgt spid="5">
                                            <p:txEl>
                                              <p:pRg st="6" end="6"/>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7" end="7"/>
                                            </p:txEl>
                                          </p:spTgt>
                                        </p:tgtEl>
                                        <p:attrNameLst>
                                          <p:attrName>style.visibility</p:attrName>
                                        </p:attrNameLst>
                                      </p:cBhvr>
                                      <p:to>
                                        <p:strVal val="visible"/>
                                      </p:to>
                                    </p:set>
                                    <p:animEffect transition="in" filter="dissolve">
                                      <p:cBhvr>
                                        <p:cTn id="16" dur="500"/>
                                        <p:tgtEl>
                                          <p:spTgt spid="5">
                                            <p:txEl>
                                              <p:pRg st="7" end="7"/>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dissolve">
                                      <p:cBhvr>
                                        <p:cTn id="19" dur="500"/>
                                        <p:tgtEl>
                                          <p:spTgt spid="5">
                                            <p:txEl>
                                              <p:pRg st="8" end="8"/>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dissolve">
                                      <p:cBhvr>
                                        <p:cTn id="22" dur="500"/>
                                        <p:tgtEl>
                                          <p:spTgt spid="5">
                                            <p:txEl>
                                              <p:pRg st="9" end="9"/>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animEffect transition="in" filter="dissolve">
                                      <p:cBhvr>
                                        <p:cTn id="25" dur="500"/>
                                        <p:tgtEl>
                                          <p:spTgt spid="5">
                                            <p:txEl>
                                              <p:pRg st="10" end="10"/>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animEffect transition="in" filter="dissolve">
                                      <p:cBhvr>
                                        <p:cTn id="33" dur="500"/>
                                        <p:tgtEl>
                                          <p:spTgt spid="5">
                                            <p:txEl>
                                              <p:pRg st="11" end="1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
                                            <p:txEl>
                                              <p:pRg st="12" end="12"/>
                                            </p:txEl>
                                          </p:spTgt>
                                        </p:tgtEl>
                                        <p:attrNameLst>
                                          <p:attrName>style.visibility</p:attrName>
                                        </p:attrNameLst>
                                      </p:cBhvr>
                                      <p:to>
                                        <p:strVal val="visible"/>
                                      </p:to>
                                    </p:set>
                                    <p:animEffect transition="in" filter="dissolve">
                                      <p:cBhvr>
                                        <p:cTn id="38" dur="500"/>
                                        <p:tgtEl>
                                          <p:spTgt spid="5">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animEffect transition="in" filter="dissolve">
                                      <p:cBhvr>
                                        <p:cTn id="43" dur="500"/>
                                        <p:tgtEl>
                                          <p:spTgt spid="5">
                                            <p:txEl>
                                              <p:pRg st="13" end="1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5">
                                            <p:txEl>
                                              <p:pRg st="14" end="14"/>
                                            </p:txEl>
                                          </p:spTgt>
                                        </p:tgtEl>
                                        <p:attrNameLst>
                                          <p:attrName>style.visibility</p:attrName>
                                        </p:attrNameLst>
                                      </p:cBhvr>
                                      <p:to>
                                        <p:strVal val="visible"/>
                                      </p:to>
                                    </p:set>
                                    <p:animEffect transition="in" filter="dissolve">
                                      <p:cBhvr>
                                        <p:cTn id="48"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9EA71-4DA8-1242-BCD5-8BCA36768004}"/>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sz="3700" kern="1200">
                <a:solidFill>
                  <a:schemeClr val="tx1"/>
                </a:solidFill>
                <a:latin typeface="+mj-lt"/>
                <a:ea typeface="+mj-ea"/>
                <a:cs typeface="+mj-cs"/>
              </a:rPr>
              <a:t>Value of Test Process: </a:t>
            </a:r>
            <a:br>
              <a:rPr lang="en-US" sz="3700" kern="1200">
                <a:solidFill>
                  <a:schemeClr val="tx1"/>
                </a:solidFill>
                <a:latin typeface="+mj-lt"/>
                <a:ea typeface="+mj-ea"/>
                <a:cs typeface="+mj-cs"/>
              </a:rPr>
            </a:br>
            <a:r>
              <a:rPr lang="en-US" sz="3700" kern="1200">
                <a:solidFill>
                  <a:schemeClr val="tx1"/>
                </a:solidFill>
                <a:latin typeface="+mj-lt"/>
                <a:ea typeface="+mj-ea"/>
                <a:cs typeface="+mj-cs"/>
              </a:rPr>
              <a:t>Risk “Insurance” Testing</a:t>
            </a:r>
          </a:p>
        </p:txBody>
      </p:sp>
      <p:sp>
        <p:nvSpPr>
          <p:cNvPr id="10" name="Freeform: Shape 9">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36">
            <a:extLst>
              <a:ext uri="{FF2B5EF4-FFF2-40B4-BE49-F238E27FC236}">
                <a16:creationId xmlns:a16="http://schemas.microsoft.com/office/drawing/2014/main" id="{8324460C-6859-854B-A696-AE78EEEAF1D2}"/>
              </a:ext>
            </a:extLst>
          </p:cNvPr>
          <p:cNvSpPr txBox="1">
            <a:spLocks/>
          </p:cNvSpPr>
          <p:nvPr/>
        </p:nvSpPr>
        <p:spPr>
          <a:xfrm>
            <a:off x="152400" y="1908096"/>
            <a:ext cx="4479758" cy="4444578"/>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400"/>
              </a:spcBef>
            </a:pPr>
            <a:r>
              <a:rPr lang="en-US" dirty="0">
                <a:solidFill>
                  <a:srgbClr val="FFFFFF"/>
                </a:solidFill>
              </a:rPr>
              <a:t>Concept:</a:t>
            </a:r>
          </a:p>
          <a:p>
            <a:pPr lvl="1">
              <a:spcBef>
                <a:spcPts val="400"/>
              </a:spcBef>
            </a:pPr>
            <a:r>
              <a:rPr lang="en-US" sz="1400" dirty="0">
                <a:solidFill>
                  <a:srgbClr val="FFFFFF"/>
                </a:solidFill>
              </a:rPr>
              <a:t>Development occurs as it did before</a:t>
            </a:r>
          </a:p>
          <a:p>
            <a:pPr lvl="1">
              <a:spcBef>
                <a:spcPts val="400"/>
              </a:spcBef>
            </a:pPr>
            <a:r>
              <a:rPr lang="en-US" sz="1400" dirty="0">
                <a:solidFill>
                  <a:srgbClr val="FFFFFF"/>
                </a:solidFill>
              </a:rPr>
              <a:t>Testers provide a risk profile as insurance</a:t>
            </a:r>
          </a:p>
          <a:p>
            <a:pPr lvl="1">
              <a:spcBef>
                <a:spcPts val="400"/>
              </a:spcBef>
            </a:pPr>
            <a:r>
              <a:rPr lang="en-US" sz="1400" dirty="0">
                <a:solidFill>
                  <a:srgbClr val="FFFFFF"/>
                </a:solidFill>
              </a:rPr>
              <a:t>This provides focus before and after development, and for production support</a:t>
            </a:r>
          </a:p>
          <a:p>
            <a:pPr marL="0">
              <a:spcBef>
                <a:spcPts val="400"/>
              </a:spcBef>
            </a:pPr>
            <a:r>
              <a:rPr lang="en-US" dirty="0">
                <a:solidFill>
                  <a:srgbClr val="FFFFFF"/>
                </a:solidFill>
              </a:rPr>
              <a:t>Practice:</a:t>
            </a:r>
          </a:p>
          <a:p>
            <a:pPr lvl="1">
              <a:spcBef>
                <a:spcPts val="400"/>
              </a:spcBef>
            </a:pPr>
            <a:r>
              <a:rPr lang="en-US" sz="1400" dirty="0">
                <a:solidFill>
                  <a:srgbClr val="FFFFFF"/>
                </a:solidFill>
              </a:rPr>
              <a:t>Same practices as previous scenarios</a:t>
            </a:r>
          </a:p>
          <a:p>
            <a:pPr lvl="1">
              <a:spcBef>
                <a:spcPts val="400"/>
              </a:spcBef>
            </a:pPr>
            <a:r>
              <a:rPr lang="en-US" sz="1400" dirty="0">
                <a:solidFill>
                  <a:srgbClr val="FFFFFF"/>
                </a:solidFill>
              </a:rPr>
              <a:t>“Insurance“ is created based on item and probability:</a:t>
            </a:r>
          </a:p>
          <a:p>
            <a:pPr lvl="2">
              <a:spcBef>
                <a:spcPts val="400"/>
              </a:spcBef>
            </a:pPr>
            <a:r>
              <a:rPr lang="en-US" sz="1400" dirty="0">
                <a:solidFill>
                  <a:srgbClr val="FFFFFF"/>
                </a:solidFill>
              </a:rPr>
              <a:t>Performance Problems: 100,000 cost with 10% probability</a:t>
            </a:r>
          </a:p>
          <a:p>
            <a:pPr lvl="2">
              <a:spcBef>
                <a:spcPts val="400"/>
              </a:spcBef>
            </a:pPr>
            <a:r>
              <a:rPr lang="en-US" sz="1400" dirty="0">
                <a:solidFill>
                  <a:srgbClr val="FFFFFF"/>
                </a:solidFill>
              </a:rPr>
              <a:t>Functionality Problems: 5,000 at 50% probability</a:t>
            </a:r>
          </a:p>
          <a:p>
            <a:pPr lvl="2">
              <a:spcBef>
                <a:spcPts val="400"/>
              </a:spcBef>
            </a:pPr>
            <a:r>
              <a:rPr lang="en-US" sz="1400" dirty="0">
                <a:solidFill>
                  <a:srgbClr val="FFFFFF"/>
                </a:solidFill>
              </a:rPr>
              <a:t>Security Problems: 250,000 at 5% probability</a:t>
            </a:r>
          </a:p>
          <a:p>
            <a:pPr lvl="2">
              <a:spcBef>
                <a:spcPts val="400"/>
              </a:spcBef>
            </a:pPr>
            <a:r>
              <a:rPr lang="en-US" sz="1400" dirty="0">
                <a:solidFill>
                  <a:srgbClr val="FFFFFF"/>
                </a:solidFill>
              </a:rPr>
              <a:t>Other Problems: 10,000 at 10% probability</a:t>
            </a:r>
          </a:p>
          <a:p>
            <a:pPr marL="0">
              <a:spcBef>
                <a:spcPts val="400"/>
              </a:spcBef>
            </a:pPr>
            <a:r>
              <a:rPr lang="en-US" dirty="0">
                <a:solidFill>
                  <a:srgbClr val="FFFFFF"/>
                </a:solidFill>
              </a:rPr>
              <a:t>(Monetary) Results:</a:t>
            </a:r>
          </a:p>
          <a:p>
            <a:pPr lvl="1">
              <a:spcBef>
                <a:spcPts val="400"/>
              </a:spcBef>
            </a:pPr>
            <a:r>
              <a:rPr lang="en-US" sz="1400" dirty="0">
                <a:solidFill>
                  <a:srgbClr val="FFFFFF"/>
                </a:solidFill>
              </a:rPr>
              <a:t>Cost reduction by </a:t>
            </a:r>
            <a:r>
              <a:rPr lang="en-US" sz="1400" b="1" dirty="0">
                <a:solidFill>
                  <a:schemeClr val="accent4"/>
                </a:solidFill>
              </a:rPr>
              <a:t>80</a:t>
            </a:r>
            <a:r>
              <a:rPr lang="en-US" sz="1400" dirty="0">
                <a:solidFill>
                  <a:srgbClr val="FFFFFF"/>
                </a:solidFill>
              </a:rPr>
              <a:t>%</a:t>
            </a:r>
          </a:p>
          <a:p>
            <a:pPr lvl="1">
              <a:spcBef>
                <a:spcPts val="400"/>
              </a:spcBef>
            </a:pPr>
            <a:r>
              <a:rPr lang="en-US" sz="1400" b="1" dirty="0">
                <a:solidFill>
                  <a:schemeClr val="accent4"/>
                </a:solidFill>
              </a:rPr>
              <a:t>83</a:t>
            </a:r>
            <a:r>
              <a:rPr lang="en-US" sz="1400" dirty="0">
                <a:solidFill>
                  <a:srgbClr val="FFFFFF"/>
                </a:solidFill>
              </a:rPr>
              <a:t> % less defects at customer side</a:t>
            </a:r>
          </a:p>
          <a:p>
            <a:pPr lvl="1">
              <a:spcBef>
                <a:spcPts val="400"/>
              </a:spcBef>
            </a:pPr>
            <a:r>
              <a:rPr lang="en-US" sz="1400" dirty="0">
                <a:solidFill>
                  <a:srgbClr val="FFFFFF"/>
                </a:solidFill>
              </a:rPr>
              <a:t>Return on investment at </a:t>
            </a:r>
            <a:r>
              <a:rPr lang="en-US" sz="1400" b="1" dirty="0">
                <a:solidFill>
                  <a:schemeClr val="accent4"/>
                </a:solidFill>
              </a:rPr>
              <a:t>2185</a:t>
            </a:r>
            <a:r>
              <a:rPr lang="en-US" sz="1400" dirty="0">
                <a:solidFill>
                  <a:srgbClr val="FFFFFF"/>
                </a:solidFill>
              </a:rPr>
              <a:t> %</a:t>
            </a:r>
          </a:p>
        </p:txBody>
      </p:sp>
      <p:graphicFrame>
        <p:nvGraphicFramePr>
          <p:cNvPr id="4" name="Tabelle 4">
            <a:extLst>
              <a:ext uri="{FF2B5EF4-FFF2-40B4-BE49-F238E27FC236}">
                <a16:creationId xmlns:a16="http://schemas.microsoft.com/office/drawing/2014/main" id="{95966E5C-3DB7-4349-9FCA-9357DA893967}"/>
              </a:ext>
            </a:extLst>
          </p:cNvPr>
          <p:cNvGraphicFramePr>
            <a:graphicFrameLocks noGrp="1"/>
          </p:cNvGraphicFramePr>
          <p:nvPr>
            <p:extLst>
              <p:ext uri="{D42A27DB-BD31-4B8C-83A1-F6EECF244321}">
                <p14:modId xmlns:p14="http://schemas.microsoft.com/office/powerpoint/2010/main" val="1667045548"/>
              </p:ext>
            </p:extLst>
          </p:nvPr>
        </p:nvGraphicFramePr>
        <p:xfrm>
          <a:off x="6456053" y="1804736"/>
          <a:ext cx="5178484" cy="4944975"/>
        </p:xfrm>
        <a:graphic>
          <a:graphicData uri="http://schemas.openxmlformats.org/drawingml/2006/table">
            <a:tbl>
              <a:tblPr firstRow="1" bandRow="1"/>
              <a:tblGrid>
                <a:gridCol w="3509099">
                  <a:extLst>
                    <a:ext uri="{9D8B030D-6E8A-4147-A177-3AD203B41FA5}">
                      <a16:colId xmlns:a16="http://schemas.microsoft.com/office/drawing/2014/main" val="3332079830"/>
                    </a:ext>
                  </a:extLst>
                </a:gridCol>
                <a:gridCol w="1669385">
                  <a:extLst>
                    <a:ext uri="{9D8B030D-6E8A-4147-A177-3AD203B41FA5}">
                      <a16:colId xmlns:a16="http://schemas.microsoft.com/office/drawing/2014/main" val="303559149"/>
                    </a:ext>
                  </a:extLst>
                </a:gridCol>
              </a:tblGrid>
              <a:tr h="197799">
                <a:tc gridSpan="2">
                  <a:txBody>
                    <a:bodyPr/>
                    <a:lstStyle/>
                    <a:p>
                      <a:pPr algn="ctr" fontAlgn="b"/>
                      <a:r>
                        <a:rPr lang="de-DE" sz="1200" b="0" i="0" u="none" strike="noStrike" dirty="0" err="1">
                          <a:solidFill>
                            <a:srgbClr val="000000"/>
                          </a:solidFill>
                          <a:effectLst/>
                          <a:latin typeface="Source Sans Pro" panose="020B0503030403020204" pitchFamily="34" charset="77"/>
                        </a:rPr>
                        <a:t>With</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tests</a:t>
                      </a:r>
                      <a:r>
                        <a:rPr lang="de-DE" sz="1200" b="0" i="0" u="none" strike="noStrike" dirty="0">
                          <a:solidFill>
                            <a:srgbClr val="000000"/>
                          </a:solidFill>
                          <a:effectLst/>
                          <a:latin typeface="Source Sans Pro" panose="020B0503030403020204" pitchFamily="34" charset="77"/>
                        </a:rPr>
                        <a:t> </a:t>
                      </a:r>
                    </a:p>
                  </a:txBody>
                  <a:tcPr marL="4506" marR="4506" marT="45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de-DE"/>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48969838"/>
                  </a:ext>
                </a:extLst>
              </a:tr>
              <a:tr h="197799">
                <a:tc gridSpan="2">
                  <a:txBody>
                    <a:bodyPr/>
                    <a:lstStyle/>
                    <a:p>
                      <a:pPr algn="ctr" fontAlgn="b"/>
                      <a:r>
                        <a:rPr lang="de-DE" sz="1200" b="0" i="0" u="none" strike="noStrike" dirty="0" err="1">
                          <a:solidFill>
                            <a:srgbClr val="000000"/>
                          </a:solidFill>
                          <a:effectLst/>
                          <a:latin typeface="Source Sans Pro" panose="020B0503030403020204" pitchFamily="34" charset="77"/>
                        </a:rPr>
                        <a:t>Costs</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of</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testing</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investments</a:t>
                      </a:r>
                      <a:r>
                        <a:rPr lang="de-DE" sz="1200" b="0" i="0" u="none" strike="noStrike" dirty="0">
                          <a:solidFill>
                            <a:srgbClr val="000000"/>
                          </a:solidFill>
                          <a:effectLst/>
                          <a:latin typeface="Source Sans Pro" panose="020B0503030403020204" pitchFamily="34" charset="77"/>
                        </a:rPr>
                        <a:t>)</a:t>
                      </a:r>
                    </a:p>
                  </a:txBody>
                  <a:tcPr marL="4506" marR="4506" marT="45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566127563"/>
                  </a:ext>
                </a:extLst>
              </a:tr>
              <a:tr h="197799">
                <a:tc>
                  <a:txBody>
                    <a:bodyPr/>
                    <a:lstStyle/>
                    <a:p>
                      <a:pPr algn="l" fontAlgn="b"/>
                      <a:r>
                        <a:rPr lang="de-DE" sz="1200" b="0" i="0" u="none" strike="noStrike">
                          <a:solidFill>
                            <a:srgbClr val="000000"/>
                          </a:solidFill>
                          <a:effectLst/>
                          <a:latin typeface="Source Sans Pro" panose="020B0503030403020204" pitchFamily="34" charset="77"/>
                        </a:rPr>
                        <a:t>Personnel</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5,000 €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624390"/>
                  </a:ext>
                </a:extLst>
              </a:tr>
              <a:tr h="197799">
                <a:tc>
                  <a:txBody>
                    <a:bodyPr/>
                    <a:lstStyle/>
                    <a:p>
                      <a:pPr algn="l" fontAlgn="b"/>
                      <a:r>
                        <a:rPr lang="de-DE" sz="1200" b="0" i="0" u="none" strike="noStrike" dirty="0">
                          <a:solidFill>
                            <a:srgbClr val="000000"/>
                          </a:solidFill>
                          <a:effectLst/>
                          <a:latin typeface="Source Sans Pro" panose="020B0503030403020204" pitchFamily="34" charset="77"/>
                        </a:rPr>
                        <a:t>Infrastructure </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10,000 €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839922"/>
                  </a:ext>
                </a:extLst>
              </a:tr>
              <a:tr h="197799">
                <a:tc>
                  <a:txBody>
                    <a:bodyPr/>
                    <a:lstStyle/>
                    <a:p>
                      <a:pPr algn="l" fontAlgn="b"/>
                      <a:r>
                        <a:rPr lang="de-DE" sz="1200" b="0" i="0" u="none" strike="noStrike">
                          <a:solidFill>
                            <a:srgbClr val="000000"/>
                          </a:solidFill>
                          <a:effectLst/>
                          <a:latin typeface="Source Sans Pro" panose="020B0503030403020204" pitchFamily="34" charset="77"/>
                        </a:rPr>
                        <a:t>Tooling (amortized)</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12,500 €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013465"/>
                  </a:ext>
                </a:extLst>
              </a:tr>
              <a:tr h="197799">
                <a:tc>
                  <a:txBody>
                    <a:bodyPr/>
                    <a:lstStyle/>
                    <a:p>
                      <a:pPr algn="l" fontAlgn="b"/>
                      <a:r>
                        <a:rPr lang="de-DE" sz="1200" b="0" i="0" u="none" strike="noStrike" dirty="0" err="1">
                          <a:solidFill>
                            <a:srgbClr val="000000"/>
                          </a:solidFill>
                          <a:effectLst/>
                          <a:latin typeface="Source Sans Pro" panose="020B0503030403020204" pitchFamily="34" charset="77"/>
                        </a:rPr>
                        <a:t>Invest</a:t>
                      </a:r>
                      <a:r>
                        <a:rPr lang="de-DE" sz="1200" b="0" i="0" u="none" strike="noStrike" dirty="0">
                          <a:solidFill>
                            <a:srgbClr val="000000"/>
                          </a:solidFill>
                          <a:effectLst/>
                          <a:latin typeface="Source Sans Pro" panose="020B0503030403020204" pitchFamily="34" charset="77"/>
                        </a:rPr>
                        <a:t> in total</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27,500 €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68287"/>
                  </a:ext>
                </a:extLst>
              </a:tr>
              <a:tr h="197799">
                <a:tc gridSpan="2">
                  <a:txBody>
                    <a:bodyPr/>
                    <a:lstStyle/>
                    <a:p>
                      <a:pPr algn="ctr" fontAlgn="b"/>
                      <a:r>
                        <a:rPr lang="de-DE" sz="1200" b="0" i="0" u="none" strike="noStrike">
                          <a:solidFill>
                            <a:srgbClr val="000000"/>
                          </a:solidFill>
                          <a:effectLst/>
                          <a:latin typeface="Source Sans Pro" panose="020B0503030403020204" pitchFamily="34" charset="77"/>
                        </a:rPr>
                        <a:t>Costs of debugging (Fixes)</a:t>
                      </a:r>
                    </a:p>
                  </a:txBody>
                  <a:tcPr marL="4506" marR="4506" marT="45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61010414"/>
                  </a:ext>
                </a:extLst>
              </a:tr>
              <a:tr h="19779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dirty="0" err="1">
                          <a:solidFill>
                            <a:schemeClr val="tx1"/>
                          </a:solidFill>
                          <a:effectLst/>
                          <a:latin typeface="Source Sans Pro" panose="020B0503030403020204" pitchFamily="34" charset="77"/>
                        </a:rPr>
                        <a:t>Number</a:t>
                      </a:r>
                      <a:r>
                        <a:rPr lang="de-DE" sz="1200" b="0" i="0" u="none" strike="noStrike" dirty="0">
                          <a:solidFill>
                            <a:schemeClr val="tx1"/>
                          </a:solidFill>
                          <a:effectLst/>
                          <a:latin typeface="Source Sans Pro" panose="020B0503030403020204" pitchFamily="34" charset="77"/>
                        </a:rPr>
                        <a:t> </a:t>
                      </a:r>
                      <a:r>
                        <a:rPr lang="de-DE" sz="1200" b="0" i="0" u="none" strike="noStrike" dirty="0" err="1">
                          <a:solidFill>
                            <a:schemeClr val="tx1"/>
                          </a:solidFill>
                          <a:effectLst/>
                          <a:latin typeface="Source Sans Pro" panose="020B0503030403020204" pitchFamily="34" charset="77"/>
                        </a:rPr>
                        <a:t>of</a:t>
                      </a:r>
                      <a:r>
                        <a:rPr lang="de-DE" sz="1200" b="0" i="0" u="none" strike="noStrike" dirty="0">
                          <a:solidFill>
                            <a:schemeClr val="tx1"/>
                          </a:solidFill>
                          <a:effectLst/>
                          <a:latin typeface="Source Sans Pro" panose="020B0503030403020204" pitchFamily="34" charset="77"/>
                        </a:rPr>
                        <a:t> </a:t>
                      </a:r>
                      <a:r>
                        <a:rPr lang="de-DE" sz="1200" b="0" i="0" u="none" strike="noStrike" dirty="0" err="1">
                          <a:solidFill>
                            <a:schemeClr val="tx1"/>
                          </a:solidFill>
                          <a:effectLst/>
                          <a:latin typeface="Source Sans Pro" panose="020B0503030403020204" pitchFamily="34" charset="77"/>
                        </a:rPr>
                        <a:t>defects</a:t>
                      </a:r>
                      <a:r>
                        <a:rPr lang="de-DE" sz="1200" b="0" i="0" u="none" strike="noStrike" dirty="0">
                          <a:solidFill>
                            <a:schemeClr val="tx1"/>
                          </a:solidFill>
                          <a:effectLst/>
                          <a:latin typeface="Source Sans Pro" panose="020B0503030403020204" pitchFamily="34" charset="77"/>
                        </a:rPr>
                        <a:t> </a:t>
                      </a:r>
                      <a:r>
                        <a:rPr lang="de-DE" sz="1200" b="0" i="0" u="none" strike="noStrike" dirty="0" err="1">
                          <a:solidFill>
                            <a:schemeClr val="tx1"/>
                          </a:solidFill>
                          <a:effectLst/>
                          <a:latin typeface="Source Sans Pro" panose="020B0503030403020204" pitchFamily="34" charset="77"/>
                        </a:rPr>
                        <a:t>found</a:t>
                      </a:r>
                      <a:r>
                        <a:rPr lang="de-DE" sz="1200" b="0" i="0" u="none" strike="noStrike" dirty="0">
                          <a:solidFill>
                            <a:schemeClr val="tx1"/>
                          </a:solidFill>
                          <a:effectLst/>
                          <a:latin typeface="Source Sans Pro" panose="020B0503030403020204" pitchFamily="34" charset="77"/>
                        </a:rPr>
                        <a:t> (</a:t>
                      </a:r>
                      <a:r>
                        <a:rPr lang="de-DE" sz="1200" b="0" i="0" u="none" strike="noStrike" dirty="0" err="1">
                          <a:solidFill>
                            <a:schemeClr val="tx1"/>
                          </a:solidFill>
                          <a:effectLst/>
                          <a:latin typeface="Source Sans Pro" panose="020B0503030403020204" pitchFamily="34" charset="77"/>
                        </a:rPr>
                        <a:t>Static</a:t>
                      </a:r>
                      <a:r>
                        <a:rPr lang="de-DE" sz="1200" b="0" i="0" u="none" strike="noStrike" dirty="0">
                          <a:solidFill>
                            <a:schemeClr val="tx1"/>
                          </a:solidFill>
                          <a:effectLst/>
                          <a:latin typeface="Source Sans Pro" panose="020B0503030403020204" pitchFamily="34" charset="77"/>
                        </a:rPr>
                        <a:t>/Design)</a:t>
                      </a:r>
                    </a:p>
                  </a:txBody>
                  <a:tcPr marL="4506" marR="4506" marT="45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de-DE" sz="1200" b="0" i="0" u="none" strike="noStrike">
                          <a:solidFill>
                            <a:schemeClr val="tx1"/>
                          </a:solidFill>
                          <a:effectLst/>
                          <a:latin typeface="Source Sans Pro" panose="020B0503030403020204" pitchFamily="34" charset="77"/>
                        </a:rPr>
                        <a:t>150</a:t>
                      </a:r>
                      <a:endParaRPr lang="en-US" sz="2000" b="0">
                        <a:solidFill>
                          <a:schemeClr val="tx1"/>
                        </a:solidFill>
                      </a:endParaRPr>
                    </a:p>
                  </a:txBody>
                  <a:tcPr marL="4506" marR="4506" marT="45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721221"/>
                  </a:ext>
                </a:extLst>
              </a:tr>
              <a:tr h="19779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Cost of Debugging</a:t>
                      </a:r>
                    </a:p>
                  </a:txBody>
                  <a:tcPr marL="4506" marR="4506" marT="450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de-DE" sz="1200" b="0" i="0" u="none" strike="noStrike">
                          <a:solidFill>
                            <a:schemeClr val="tx1"/>
                          </a:solidFill>
                          <a:effectLst/>
                          <a:latin typeface="Source Sans Pro" panose="020B0503030403020204" pitchFamily="34" charset="77"/>
                        </a:rPr>
                        <a:t>150</a:t>
                      </a:r>
                      <a:endParaRPr lang="en-US" sz="2000" b="0">
                        <a:solidFill>
                          <a:schemeClr val="tx1"/>
                        </a:solidFill>
                      </a:endParaRPr>
                    </a:p>
                  </a:txBody>
                  <a:tcPr marL="4506" marR="4506" marT="45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5976719"/>
                  </a:ext>
                </a:extLst>
              </a:tr>
              <a:tr h="197799">
                <a:tc gridSpan="2">
                  <a:txBody>
                    <a:bodyPr/>
                    <a:lstStyle/>
                    <a:p>
                      <a:pPr algn="ctr" fontAlgn="b"/>
                      <a:r>
                        <a:rPr lang="de-DE" sz="1200" b="0" i="0" u="none" strike="noStrike">
                          <a:solidFill>
                            <a:srgbClr val="000000"/>
                          </a:solidFill>
                          <a:effectLst/>
                          <a:latin typeface="Source Sans Pro" panose="020B0503030403020204" pitchFamily="34" charset="77"/>
                        </a:rPr>
                        <a:t>Development</a:t>
                      </a:r>
                    </a:p>
                  </a:txBody>
                  <a:tcPr marL="4506" marR="4506" marT="45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089484261"/>
                  </a:ext>
                </a:extLst>
              </a:tr>
              <a:tr h="197799">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924969"/>
                  </a:ext>
                </a:extLst>
              </a:tr>
              <a:tr h="197799">
                <a:tc>
                  <a:txBody>
                    <a:bodyPr/>
                    <a:lstStyle/>
                    <a:p>
                      <a:pPr algn="l" fontAlgn="b"/>
                      <a:r>
                        <a:rPr lang="de-DE" sz="1200" b="0" i="0" u="none" strike="noStrike" dirty="0" err="1">
                          <a:solidFill>
                            <a:srgbClr val="000000"/>
                          </a:solidFill>
                          <a:effectLst/>
                          <a:latin typeface="Source Sans Pro" panose="020B0503030403020204" pitchFamily="34" charset="77"/>
                        </a:rPr>
                        <a:t>Costs</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of</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debugging</a:t>
                      </a:r>
                      <a:endParaRPr lang="de-DE" sz="1200" b="0" i="0" u="none" strike="noStrike" dirty="0">
                        <a:solidFill>
                          <a:srgbClr val="000000"/>
                        </a:solidFill>
                        <a:effectLst/>
                        <a:latin typeface="Source Sans Pro" panose="020B0503030403020204" pitchFamily="34" charset="77"/>
                      </a:endParaRP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2,500 €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864806"/>
                  </a:ext>
                </a:extLst>
              </a:tr>
              <a:tr h="197799">
                <a:tc gridSpan="2">
                  <a:txBody>
                    <a:bodyPr/>
                    <a:lstStyle/>
                    <a:p>
                      <a:pPr algn="ctr" fontAlgn="b"/>
                      <a:r>
                        <a:rPr lang="de-DE" sz="1200" b="0" i="0" u="none" strike="noStrike">
                          <a:solidFill>
                            <a:srgbClr val="000000"/>
                          </a:solidFill>
                          <a:effectLst/>
                          <a:latin typeface="Source Sans Pro" panose="020B0503030403020204" pitchFamily="34" charset="77"/>
                        </a:rPr>
                        <a:t>Test </a:t>
                      </a:r>
                    </a:p>
                  </a:txBody>
                  <a:tcPr marL="4506" marR="4506" marT="45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008245644"/>
                  </a:ext>
                </a:extLst>
              </a:tr>
              <a:tr h="197799">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475</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86321"/>
                  </a:ext>
                </a:extLst>
              </a:tr>
              <a:tr h="197799">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47,500€</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777200"/>
                  </a:ext>
                </a:extLst>
              </a:tr>
              <a:tr h="197799">
                <a:tc gridSpan="2">
                  <a:txBody>
                    <a:bodyPr/>
                    <a:lstStyle/>
                    <a:p>
                      <a:pPr algn="ctr" fontAlgn="b"/>
                      <a:r>
                        <a:rPr lang="de-DE" sz="1200" b="0" i="0" u="none" strike="noStrike" dirty="0">
                          <a:solidFill>
                            <a:srgbClr val="000000"/>
                          </a:solidFill>
                          <a:effectLst/>
                          <a:latin typeface="Source Sans Pro" panose="020B0503030403020204" pitchFamily="34" charset="77"/>
                        </a:rPr>
                        <a:t>Users</a:t>
                      </a:r>
                    </a:p>
                  </a:txBody>
                  <a:tcPr marL="4506" marR="4506" marT="45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202457497"/>
                  </a:ext>
                </a:extLst>
              </a:tr>
              <a:tr h="197799">
                <a:tc>
                  <a:txBody>
                    <a:bodyPr/>
                    <a:lstStyle/>
                    <a:p>
                      <a:pPr algn="l" fontAlgn="b"/>
                      <a:r>
                        <a:rPr lang="de-DE" sz="1200" b="0" i="0" u="none" strike="noStrike" dirty="0" err="1">
                          <a:solidFill>
                            <a:srgbClr val="000000"/>
                          </a:solidFill>
                          <a:effectLst/>
                          <a:latin typeface="Source Sans Pro" panose="020B0503030403020204" pitchFamily="34" charset="77"/>
                        </a:rPr>
                        <a:t>Number</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of</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defects</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found</a:t>
                      </a:r>
                      <a:endParaRPr lang="de-DE" sz="1200" b="0" i="0" u="none" strike="noStrike" dirty="0">
                        <a:solidFill>
                          <a:srgbClr val="000000"/>
                        </a:solidFill>
                        <a:effectLst/>
                        <a:latin typeface="Source Sans Pro" panose="020B0503030403020204" pitchFamily="34" charset="77"/>
                      </a:endParaRP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823708"/>
                  </a:ext>
                </a:extLst>
              </a:tr>
              <a:tr h="197799">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125,000 €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86526"/>
                  </a:ext>
                </a:extLst>
              </a:tr>
              <a:tr h="19779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Cost Reduction in Support</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-25,000 €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790798"/>
                  </a:ext>
                </a:extLst>
              </a:tr>
              <a:tr h="19779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1" i="0" u="none" strike="noStrike">
                          <a:solidFill>
                            <a:srgbClr val="0070C0"/>
                          </a:solidFill>
                          <a:effectLst/>
                          <a:latin typeface="Source Sans Pro" panose="020B0503030403020204" pitchFamily="34" charset="77"/>
                        </a:rPr>
                        <a:t>Cost Reduction due to “insurance“</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200" b="1" i="0" u="none" strike="noStrike" dirty="0">
                          <a:solidFill>
                            <a:srgbClr val="0070C0"/>
                          </a:solidFill>
                          <a:effectLst/>
                          <a:latin typeface="Source Sans Pro" panose="020B0503030403020204" pitchFamily="34" charset="77"/>
                        </a:rPr>
                        <a:t>-26,000</a:t>
                      </a:r>
                      <a:r>
                        <a:rPr lang="de-DE" sz="1200" b="0" i="0" u="none" strike="noStrike" dirty="0">
                          <a:solidFill>
                            <a:schemeClr val="tx1"/>
                          </a:solidFill>
                          <a:effectLst/>
                          <a:latin typeface="Source Sans Pro" panose="020B0503030403020204" pitchFamily="34" charset="77"/>
                        </a:rPr>
                        <a:t>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807615"/>
                  </a:ext>
                </a:extLst>
              </a:tr>
              <a:tr h="197799">
                <a:tc gridSpan="2">
                  <a:txBody>
                    <a:bodyPr/>
                    <a:lstStyle/>
                    <a:p>
                      <a:pPr algn="ctr" fontAlgn="b"/>
                      <a:r>
                        <a:rPr lang="de-DE" sz="1200" b="0" i="0" u="none" strike="noStrike" dirty="0" err="1">
                          <a:solidFill>
                            <a:srgbClr val="000000"/>
                          </a:solidFill>
                          <a:effectLst/>
                          <a:latin typeface="Source Sans Pro" panose="020B0503030403020204" pitchFamily="34" charset="77"/>
                        </a:rPr>
                        <a:t>Costs</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of</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quality</a:t>
                      </a:r>
                      <a:endParaRPr lang="de-DE" sz="1200" b="0" i="0" u="none" strike="noStrike" dirty="0">
                        <a:solidFill>
                          <a:srgbClr val="000000"/>
                        </a:solidFill>
                        <a:effectLst/>
                        <a:latin typeface="Source Sans Pro" panose="020B0503030403020204" pitchFamily="34" charset="77"/>
                      </a:endParaRPr>
                    </a:p>
                  </a:txBody>
                  <a:tcPr marL="4506" marR="4506" marT="45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49068109"/>
                  </a:ext>
                </a:extLst>
              </a:tr>
              <a:tr h="197799">
                <a:tc>
                  <a:txBody>
                    <a:bodyPr/>
                    <a:lstStyle/>
                    <a:p>
                      <a:pPr algn="l" fontAlgn="b"/>
                      <a:r>
                        <a:rPr lang="de-DE" sz="1200" b="0" i="0" u="none" strike="noStrike">
                          <a:solidFill>
                            <a:srgbClr val="000000"/>
                          </a:solidFill>
                          <a:effectLst/>
                          <a:latin typeface="Source Sans Pro" panose="020B0503030403020204" pitchFamily="34" charset="77"/>
                        </a:rPr>
                        <a:t>Investments</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dirty="0">
                          <a:solidFill>
                            <a:srgbClr val="000000"/>
                          </a:solidFill>
                          <a:effectLst/>
                          <a:latin typeface="Source Sans Pro" panose="020B0503030403020204" pitchFamily="34" charset="77"/>
                        </a:rPr>
                        <a:t>27,500 €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66863"/>
                  </a:ext>
                </a:extLst>
              </a:tr>
              <a:tr h="197799">
                <a:tc>
                  <a:txBody>
                    <a:bodyPr/>
                    <a:lstStyle/>
                    <a:p>
                      <a:pPr algn="l" fontAlgn="b"/>
                      <a:r>
                        <a:rPr lang="de-DE" sz="1200" b="0" i="0" u="none" strike="noStrike">
                          <a:solidFill>
                            <a:srgbClr val="000000"/>
                          </a:solidFill>
                          <a:effectLst/>
                          <a:latin typeface="Source Sans Pro" panose="020B0503030403020204" pitchFamily="34" charset="77"/>
                        </a:rPr>
                        <a:t>Fixes</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dirty="0">
                          <a:solidFill>
                            <a:srgbClr val="000000"/>
                          </a:solidFill>
                          <a:effectLst/>
                          <a:latin typeface="Source Sans Pro" panose="020B0503030403020204" pitchFamily="34" charset="77"/>
                        </a:rPr>
                        <a:t>124,150 €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02715747"/>
                  </a:ext>
                </a:extLst>
              </a:tr>
              <a:tr h="197799">
                <a:tc>
                  <a:txBody>
                    <a:bodyPr/>
                    <a:lstStyle/>
                    <a:p>
                      <a:pPr algn="l" fontAlgn="b"/>
                      <a:r>
                        <a:rPr lang="de-DE" sz="1200" b="0" i="0" u="none" strike="noStrike">
                          <a:solidFill>
                            <a:srgbClr val="000000"/>
                          </a:solidFill>
                          <a:effectLst/>
                          <a:latin typeface="Source Sans Pro" panose="020B0503030403020204" pitchFamily="34" charset="77"/>
                        </a:rPr>
                        <a:t>Costs in total</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dirty="0">
                          <a:solidFill>
                            <a:srgbClr val="000000"/>
                          </a:solidFill>
                          <a:effectLst/>
                          <a:latin typeface="Source Sans Pro" panose="020B0503030403020204" pitchFamily="34" charset="77"/>
                        </a:rPr>
                        <a:t>151,650 €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380016"/>
                  </a:ext>
                </a:extLst>
              </a:tr>
              <a:tr h="197799">
                <a:tc>
                  <a:txBody>
                    <a:bodyPr/>
                    <a:lstStyle/>
                    <a:p>
                      <a:pPr algn="l" fontAlgn="b"/>
                      <a:r>
                        <a:rPr lang="de-DE" sz="1200" b="0" i="0" u="none" strike="noStrike" dirty="0">
                          <a:solidFill>
                            <a:srgbClr val="000000"/>
                          </a:solidFill>
                          <a:effectLst/>
                          <a:latin typeface="Source Sans Pro" panose="020B0503030403020204" pitchFamily="34" charset="77"/>
                        </a:rPr>
                        <a:t>Return on </a:t>
                      </a:r>
                      <a:r>
                        <a:rPr lang="de-DE" sz="1200" b="0" i="0" u="none" strike="noStrike" dirty="0" err="1">
                          <a:solidFill>
                            <a:srgbClr val="000000"/>
                          </a:solidFill>
                          <a:effectLst/>
                          <a:latin typeface="Source Sans Pro" panose="020B0503030403020204" pitchFamily="34" charset="77"/>
                        </a:rPr>
                        <a:t>investment</a:t>
                      </a:r>
                      <a:r>
                        <a:rPr lang="de-DE" sz="1200" b="0" i="0" u="none" strike="noStrike" dirty="0">
                          <a:solidFill>
                            <a:srgbClr val="000000"/>
                          </a:solidFill>
                          <a:effectLst/>
                          <a:latin typeface="Source Sans Pro" panose="020B0503030403020204" pitchFamily="34" charset="77"/>
                        </a:rPr>
                        <a:t> </a:t>
                      </a:r>
                    </a:p>
                  </a:txBody>
                  <a:tcPr marL="4506" marR="4506" marT="450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de-DE" sz="1200" b="0" i="0" u="none" strike="noStrike" dirty="0">
                          <a:solidFill>
                            <a:srgbClr val="00B050"/>
                          </a:solidFill>
                          <a:effectLst/>
                          <a:latin typeface="Source Sans Pro" panose="020B0503030403020204" pitchFamily="34" charset="77"/>
                        </a:rPr>
                        <a:t>2185% </a:t>
                      </a:r>
                      <a:r>
                        <a:rPr lang="de-DE" sz="1200" b="0" i="0" u="none" strike="noStrike" dirty="0">
                          <a:solidFill>
                            <a:srgbClr val="000000"/>
                          </a:solidFill>
                          <a:effectLst/>
                          <a:latin typeface="Source Sans Pro" panose="020B0503030403020204" pitchFamily="34" charset="77"/>
                        </a:rPr>
                        <a:t>(600,850€) </a:t>
                      </a:r>
                    </a:p>
                  </a:txBody>
                  <a:tcPr marL="4506" marR="4506" marT="450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88929123"/>
                  </a:ext>
                </a:extLst>
              </a:tr>
            </a:tbl>
          </a:graphicData>
        </a:graphic>
      </p:graphicFrame>
    </p:spTree>
    <p:extLst>
      <p:ext uri="{BB962C8B-B14F-4D97-AF65-F5344CB8AC3E}">
        <p14:creationId xmlns:p14="http://schemas.microsoft.com/office/powerpoint/2010/main" val="172003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dissolve">
                                      <p:cBhvr>
                                        <p:cTn id="7" dur="500"/>
                                        <p:tgtEl>
                                          <p:spTgt spid="5">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dissolve">
                                      <p:cBhvr>
                                        <p:cTn id="10" dur="500"/>
                                        <p:tgtEl>
                                          <p:spTgt spid="5">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dissolve">
                                      <p:cBhvr>
                                        <p:cTn id="13" dur="500"/>
                                        <p:tgtEl>
                                          <p:spTgt spid="5">
                                            <p:txEl>
                                              <p:pRg st="6" end="6"/>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7" end="7"/>
                                            </p:txEl>
                                          </p:spTgt>
                                        </p:tgtEl>
                                        <p:attrNameLst>
                                          <p:attrName>style.visibility</p:attrName>
                                        </p:attrNameLst>
                                      </p:cBhvr>
                                      <p:to>
                                        <p:strVal val="visible"/>
                                      </p:to>
                                    </p:set>
                                    <p:animEffect transition="in" filter="dissolve">
                                      <p:cBhvr>
                                        <p:cTn id="16" dur="500"/>
                                        <p:tgtEl>
                                          <p:spTgt spid="5">
                                            <p:txEl>
                                              <p:pRg st="7" end="7"/>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dissolve">
                                      <p:cBhvr>
                                        <p:cTn id="19" dur="500"/>
                                        <p:tgtEl>
                                          <p:spTgt spid="5">
                                            <p:txEl>
                                              <p:pRg st="8" end="8"/>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dissolve">
                                      <p:cBhvr>
                                        <p:cTn id="22" dur="500"/>
                                        <p:tgtEl>
                                          <p:spTgt spid="5">
                                            <p:txEl>
                                              <p:pRg st="9" end="9"/>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animEffect transition="in" filter="dissolve">
                                      <p:cBhvr>
                                        <p:cTn id="25" dur="500"/>
                                        <p:tgtEl>
                                          <p:spTgt spid="5">
                                            <p:txEl>
                                              <p:pRg st="10" end="10"/>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animEffect transition="in" filter="dissolve">
                                      <p:cBhvr>
                                        <p:cTn id="33" dur="500"/>
                                        <p:tgtEl>
                                          <p:spTgt spid="5">
                                            <p:txEl>
                                              <p:pRg st="11" end="1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5">
                                            <p:txEl>
                                              <p:pRg st="12" end="12"/>
                                            </p:txEl>
                                          </p:spTgt>
                                        </p:tgtEl>
                                        <p:attrNameLst>
                                          <p:attrName>style.visibility</p:attrName>
                                        </p:attrNameLst>
                                      </p:cBhvr>
                                      <p:to>
                                        <p:strVal val="visible"/>
                                      </p:to>
                                    </p:set>
                                    <p:animEffect transition="in" filter="dissolve">
                                      <p:cBhvr>
                                        <p:cTn id="38" dur="500"/>
                                        <p:tgtEl>
                                          <p:spTgt spid="5">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animEffect transition="in" filter="dissolve">
                                      <p:cBhvr>
                                        <p:cTn id="43" dur="500"/>
                                        <p:tgtEl>
                                          <p:spTgt spid="5">
                                            <p:txEl>
                                              <p:pRg st="13" end="1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5">
                                            <p:txEl>
                                              <p:pRg st="14" end="14"/>
                                            </p:txEl>
                                          </p:spTgt>
                                        </p:tgtEl>
                                        <p:attrNameLst>
                                          <p:attrName>style.visibility</p:attrName>
                                        </p:attrNameLst>
                                      </p:cBhvr>
                                      <p:to>
                                        <p:strVal val="visible"/>
                                      </p:to>
                                    </p:set>
                                    <p:animEffect transition="in" filter="dissolve">
                                      <p:cBhvr>
                                        <p:cTn id="48"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7720-C59B-744C-A2C3-3603F7F0D498}"/>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sz="3700" kern="1200">
                <a:solidFill>
                  <a:schemeClr val="tx1"/>
                </a:solidFill>
                <a:latin typeface="+mj-lt"/>
                <a:ea typeface="+mj-ea"/>
                <a:cs typeface="+mj-cs"/>
              </a:rPr>
              <a:t>Value of Test Process: </a:t>
            </a:r>
            <a:br>
              <a:rPr lang="en-US" sz="3700" kern="1200">
                <a:solidFill>
                  <a:schemeClr val="tx1"/>
                </a:solidFill>
                <a:latin typeface="+mj-lt"/>
                <a:ea typeface="+mj-ea"/>
                <a:cs typeface="+mj-cs"/>
              </a:rPr>
            </a:br>
            <a:r>
              <a:rPr lang="en-US" sz="3700" kern="1200">
                <a:solidFill>
                  <a:schemeClr val="tx1"/>
                </a:solidFill>
                <a:latin typeface="+mj-lt"/>
                <a:ea typeface="+mj-ea"/>
                <a:cs typeface="+mj-cs"/>
              </a:rPr>
              <a:t>Product Reliability Testing</a:t>
            </a:r>
          </a:p>
        </p:txBody>
      </p:sp>
      <p:sp>
        <p:nvSpPr>
          <p:cNvPr id="13" name="Freeform: Shape 12">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36">
            <a:extLst>
              <a:ext uri="{FF2B5EF4-FFF2-40B4-BE49-F238E27FC236}">
                <a16:creationId xmlns:a16="http://schemas.microsoft.com/office/drawing/2014/main" id="{BAEC14B8-8832-394D-AF91-0E300024484B}"/>
              </a:ext>
            </a:extLst>
          </p:cNvPr>
          <p:cNvSpPr txBox="1">
            <a:spLocks/>
          </p:cNvSpPr>
          <p:nvPr/>
        </p:nvSpPr>
        <p:spPr>
          <a:xfrm>
            <a:off x="125536" y="1511302"/>
            <a:ext cx="4636169" cy="484922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400"/>
              </a:spcBef>
            </a:pPr>
            <a:r>
              <a:rPr lang="en-US" sz="2400" dirty="0">
                <a:solidFill>
                  <a:srgbClr val="FFFFFF"/>
                </a:solidFill>
              </a:rPr>
              <a:t>Concept:</a:t>
            </a:r>
          </a:p>
          <a:p>
            <a:pPr lvl="1">
              <a:spcBef>
                <a:spcPts val="400"/>
              </a:spcBef>
            </a:pPr>
            <a:r>
              <a:rPr lang="en-US" sz="1400" dirty="0">
                <a:solidFill>
                  <a:srgbClr val="FFFFFF"/>
                </a:solidFill>
              </a:rPr>
              <a:t>Development and testing occurs as it did before</a:t>
            </a:r>
          </a:p>
          <a:p>
            <a:pPr lvl="1">
              <a:spcBef>
                <a:spcPts val="400"/>
              </a:spcBef>
            </a:pPr>
            <a:r>
              <a:rPr lang="en-US" sz="1400" dirty="0">
                <a:solidFill>
                  <a:srgbClr val="FFFFFF"/>
                </a:solidFill>
              </a:rPr>
              <a:t>Metrics measured to grant more reliability and control</a:t>
            </a:r>
          </a:p>
          <a:p>
            <a:pPr lvl="1">
              <a:spcBef>
                <a:spcPts val="400"/>
              </a:spcBef>
            </a:pPr>
            <a:r>
              <a:rPr lang="en-US" sz="1400" dirty="0">
                <a:solidFill>
                  <a:srgbClr val="FFFFFF"/>
                </a:solidFill>
              </a:rPr>
              <a:t>Project has less chance to fail (10%)</a:t>
            </a:r>
          </a:p>
          <a:p>
            <a:pPr marL="0">
              <a:spcBef>
                <a:spcPts val="400"/>
              </a:spcBef>
            </a:pPr>
            <a:r>
              <a:rPr lang="en-US" sz="2400" dirty="0">
                <a:solidFill>
                  <a:srgbClr val="FFFFFF"/>
                </a:solidFill>
              </a:rPr>
              <a:t>Practice:</a:t>
            </a:r>
          </a:p>
          <a:p>
            <a:pPr lvl="1">
              <a:spcBef>
                <a:spcPts val="400"/>
              </a:spcBef>
            </a:pPr>
            <a:r>
              <a:rPr lang="en-US" sz="1400" dirty="0">
                <a:solidFill>
                  <a:srgbClr val="FFFFFF"/>
                </a:solidFill>
              </a:rPr>
              <a:t>Same practices as previous scenarios</a:t>
            </a:r>
          </a:p>
          <a:p>
            <a:pPr lvl="1">
              <a:spcBef>
                <a:spcPts val="400"/>
              </a:spcBef>
            </a:pPr>
            <a:r>
              <a:rPr lang="en-US" sz="1400" dirty="0">
                <a:solidFill>
                  <a:srgbClr val="FFFFFF"/>
                </a:solidFill>
              </a:rPr>
              <a:t> Metrics measured using tool</a:t>
            </a:r>
          </a:p>
          <a:p>
            <a:pPr lvl="1">
              <a:spcBef>
                <a:spcPts val="400"/>
              </a:spcBef>
            </a:pPr>
            <a:r>
              <a:rPr lang="en-US" sz="1400" dirty="0">
                <a:solidFill>
                  <a:srgbClr val="FFFFFF"/>
                </a:solidFill>
              </a:rPr>
              <a:t>Reports allow project to be better managed</a:t>
            </a:r>
          </a:p>
          <a:p>
            <a:pPr marL="0">
              <a:spcBef>
                <a:spcPts val="400"/>
              </a:spcBef>
            </a:pPr>
            <a:r>
              <a:rPr lang="en-US" sz="2400" dirty="0">
                <a:solidFill>
                  <a:srgbClr val="FFFFFF"/>
                </a:solidFill>
              </a:rPr>
              <a:t>(Monetary) Results:</a:t>
            </a:r>
          </a:p>
          <a:p>
            <a:pPr lvl="1">
              <a:spcBef>
                <a:spcPts val="400"/>
              </a:spcBef>
            </a:pPr>
            <a:r>
              <a:rPr lang="en-US" sz="1400" dirty="0">
                <a:solidFill>
                  <a:srgbClr val="FFFFFF"/>
                </a:solidFill>
              </a:rPr>
              <a:t>Cost reduction by </a:t>
            </a:r>
            <a:r>
              <a:rPr lang="en-US" sz="1400" b="1" dirty="0">
                <a:solidFill>
                  <a:schemeClr val="accent4"/>
                </a:solidFill>
              </a:rPr>
              <a:t>81 </a:t>
            </a:r>
            <a:r>
              <a:rPr lang="en-US" sz="1400" dirty="0">
                <a:solidFill>
                  <a:srgbClr val="FFFFFF"/>
                </a:solidFill>
              </a:rPr>
              <a:t>%</a:t>
            </a:r>
          </a:p>
          <a:p>
            <a:pPr lvl="1">
              <a:spcBef>
                <a:spcPts val="400"/>
              </a:spcBef>
            </a:pPr>
            <a:r>
              <a:rPr lang="en-US" sz="1400" b="1" dirty="0">
                <a:solidFill>
                  <a:schemeClr val="accent4"/>
                </a:solidFill>
              </a:rPr>
              <a:t>83</a:t>
            </a:r>
            <a:r>
              <a:rPr lang="en-US" sz="1400" dirty="0">
                <a:solidFill>
                  <a:srgbClr val="FFFFFF"/>
                </a:solidFill>
              </a:rPr>
              <a:t> % less defects at customer side</a:t>
            </a:r>
          </a:p>
          <a:p>
            <a:pPr lvl="1">
              <a:spcBef>
                <a:spcPts val="400"/>
              </a:spcBef>
            </a:pPr>
            <a:r>
              <a:rPr lang="en-US" sz="1400" dirty="0">
                <a:solidFill>
                  <a:srgbClr val="FFFFFF"/>
                </a:solidFill>
              </a:rPr>
              <a:t>Return on investment at </a:t>
            </a:r>
            <a:r>
              <a:rPr lang="en-US" sz="1400" b="1" dirty="0">
                <a:solidFill>
                  <a:schemeClr val="accent4"/>
                </a:solidFill>
              </a:rPr>
              <a:t>2222</a:t>
            </a:r>
            <a:r>
              <a:rPr lang="en-US" sz="1400" dirty="0">
                <a:solidFill>
                  <a:srgbClr val="FFFFFF"/>
                </a:solidFill>
              </a:rPr>
              <a:t> %</a:t>
            </a:r>
          </a:p>
          <a:p>
            <a:pPr lvl="1">
              <a:spcBef>
                <a:spcPts val="400"/>
              </a:spcBef>
            </a:pPr>
            <a:r>
              <a:rPr lang="en-US" sz="1400" b="1" dirty="0">
                <a:solidFill>
                  <a:schemeClr val="accent4"/>
                </a:solidFill>
              </a:rPr>
              <a:t>11,000</a:t>
            </a:r>
            <a:r>
              <a:rPr lang="en-US" sz="1400" dirty="0">
                <a:solidFill>
                  <a:srgbClr val="FFFFFF"/>
                </a:solidFill>
              </a:rPr>
              <a:t> euros “protected“ in Reliability Value</a:t>
            </a:r>
          </a:p>
          <a:p>
            <a:pPr lvl="1">
              <a:spcBef>
                <a:spcPts val="400"/>
              </a:spcBef>
            </a:pPr>
            <a:r>
              <a:rPr lang="en-US" sz="1400" b="1" dirty="0">
                <a:solidFill>
                  <a:schemeClr val="accent4"/>
                </a:solidFill>
              </a:rPr>
              <a:t>10</a:t>
            </a:r>
            <a:r>
              <a:rPr lang="en-US" sz="1400" dirty="0">
                <a:solidFill>
                  <a:srgbClr val="FFFFFF"/>
                </a:solidFill>
              </a:rPr>
              <a:t>% less chance of project failure</a:t>
            </a:r>
          </a:p>
        </p:txBody>
      </p:sp>
      <p:graphicFrame>
        <p:nvGraphicFramePr>
          <p:cNvPr id="8" name="Tabelle 4">
            <a:extLst>
              <a:ext uri="{FF2B5EF4-FFF2-40B4-BE49-F238E27FC236}">
                <a16:creationId xmlns:a16="http://schemas.microsoft.com/office/drawing/2014/main" id="{11EA0351-ECC7-4F47-B6B9-3F0C7AB217B5}"/>
              </a:ext>
            </a:extLst>
          </p:cNvPr>
          <p:cNvGraphicFramePr>
            <a:graphicFrameLocks noGrp="1"/>
          </p:cNvGraphicFramePr>
          <p:nvPr>
            <p:extLst>
              <p:ext uri="{D42A27DB-BD31-4B8C-83A1-F6EECF244321}">
                <p14:modId xmlns:p14="http://schemas.microsoft.com/office/powerpoint/2010/main" val="856301007"/>
              </p:ext>
            </p:extLst>
          </p:nvPr>
        </p:nvGraphicFramePr>
        <p:xfrm>
          <a:off x="6194393" y="1849727"/>
          <a:ext cx="5455732" cy="4867538"/>
        </p:xfrm>
        <a:graphic>
          <a:graphicData uri="http://schemas.openxmlformats.org/drawingml/2006/table">
            <a:tbl>
              <a:tblPr firstRow="1" bandRow="1"/>
              <a:tblGrid>
                <a:gridCol w="3697043">
                  <a:extLst>
                    <a:ext uri="{9D8B030D-6E8A-4147-A177-3AD203B41FA5}">
                      <a16:colId xmlns:a16="http://schemas.microsoft.com/office/drawing/2014/main" val="3332079830"/>
                    </a:ext>
                  </a:extLst>
                </a:gridCol>
                <a:gridCol w="1758689">
                  <a:extLst>
                    <a:ext uri="{9D8B030D-6E8A-4147-A177-3AD203B41FA5}">
                      <a16:colId xmlns:a16="http://schemas.microsoft.com/office/drawing/2014/main" val="303559149"/>
                    </a:ext>
                  </a:extLst>
                </a:gridCol>
              </a:tblGrid>
              <a:tr h="186509">
                <a:tc gridSpan="2">
                  <a:txBody>
                    <a:bodyPr/>
                    <a:lstStyle/>
                    <a:p>
                      <a:pPr algn="ctr" fontAlgn="b"/>
                      <a:r>
                        <a:rPr lang="de-DE" sz="1200" b="0" i="0" u="none" strike="noStrike" dirty="0" err="1">
                          <a:solidFill>
                            <a:srgbClr val="000000"/>
                          </a:solidFill>
                          <a:effectLst/>
                          <a:latin typeface="Source Sans Pro" panose="020B0503030403020204" pitchFamily="34" charset="77"/>
                        </a:rPr>
                        <a:t>With</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tests</a:t>
                      </a:r>
                      <a:r>
                        <a:rPr lang="de-DE" sz="1200" b="0" i="0" u="none" strike="noStrike" dirty="0">
                          <a:solidFill>
                            <a:srgbClr val="000000"/>
                          </a:solidFill>
                          <a:effectLst/>
                          <a:latin typeface="Source Sans Pro" panose="020B0503030403020204" pitchFamily="34" charset="77"/>
                        </a:rPr>
                        <a:t> </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de-DE"/>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48969838"/>
                  </a:ext>
                </a:extLst>
              </a:tr>
              <a:tr h="186509">
                <a:tc gridSpan="2">
                  <a:txBody>
                    <a:bodyPr/>
                    <a:lstStyle/>
                    <a:p>
                      <a:pPr algn="ctr" fontAlgn="b"/>
                      <a:r>
                        <a:rPr lang="de-DE" sz="1200" b="0" i="0" u="none" strike="noStrike" dirty="0" err="1">
                          <a:solidFill>
                            <a:srgbClr val="000000"/>
                          </a:solidFill>
                          <a:effectLst/>
                          <a:latin typeface="Source Sans Pro" panose="020B0503030403020204" pitchFamily="34" charset="77"/>
                        </a:rPr>
                        <a:t>Costs</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of</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testing</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investments</a:t>
                      </a:r>
                      <a:r>
                        <a:rPr lang="de-DE" sz="1200" b="0" i="0" u="none" strike="noStrike" dirty="0">
                          <a:solidFill>
                            <a:srgbClr val="000000"/>
                          </a:solidFill>
                          <a:effectLst/>
                          <a:latin typeface="Source Sans Pro" panose="020B0503030403020204" pitchFamily="34" charset="77"/>
                        </a:rPr>
                        <a:t>)</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566127563"/>
                  </a:ext>
                </a:extLst>
              </a:tr>
              <a:tr h="186509">
                <a:tc>
                  <a:txBody>
                    <a:bodyPr/>
                    <a:lstStyle/>
                    <a:p>
                      <a:pPr algn="l" fontAlgn="b"/>
                      <a:r>
                        <a:rPr lang="de-DE" sz="1200" b="0" i="0" u="none" strike="noStrike">
                          <a:solidFill>
                            <a:srgbClr val="000000"/>
                          </a:solidFill>
                          <a:effectLst/>
                          <a:latin typeface="Source Sans Pro" panose="020B0503030403020204" pitchFamily="34" charset="77"/>
                        </a:rPr>
                        <a:t>Personnel</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5,000 €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624390"/>
                  </a:ext>
                </a:extLst>
              </a:tr>
              <a:tr h="186509">
                <a:tc>
                  <a:txBody>
                    <a:bodyPr/>
                    <a:lstStyle/>
                    <a:p>
                      <a:pPr algn="l" fontAlgn="b"/>
                      <a:r>
                        <a:rPr lang="de-DE" sz="1200" b="0" i="0" u="none" strike="noStrike">
                          <a:solidFill>
                            <a:srgbClr val="000000"/>
                          </a:solidFill>
                          <a:effectLst/>
                          <a:latin typeface="Source Sans Pro" panose="020B0503030403020204" pitchFamily="34" charset="77"/>
                        </a:rPr>
                        <a:t>Infrastructure </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10,000 €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839922"/>
                  </a:ext>
                </a:extLst>
              </a:tr>
              <a:tr h="186509">
                <a:tc>
                  <a:txBody>
                    <a:bodyPr/>
                    <a:lstStyle/>
                    <a:p>
                      <a:pPr algn="l" fontAlgn="b"/>
                      <a:r>
                        <a:rPr lang="de-DE" sz="1200" b="0" i="0" u="none" strike="noStrike" dirty="0" err="1">
                          <a:solidFill>
                            <a:srgbClr val="000000"/>
                          </a:solidFill>
                          <a:effectLst/>
                          <a:latin typeface="Source Sans Pro" panose="020B0503030403020204" pitchFamily="34" charset="77"/>
                        </a:rPr>
                        <a:t>Tooling</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amortized</a:t>
                      </a:r>
                      <a:r>
                        <a:rPr lang="de-DE" sz="1200" b="0" i="0" u="none" strike="noStrike" dirty="0">
                          <a:solidFill>
                            <a:srgbClr val="000000"/>
                          </a:solidFill>
                          <a:effectLst/>
                          <a:latin typeface="Source Sans Pro" panose="020B0503030403020204" pitchFamily="34" charset="77"/>
                        </a:rPr>
                        <a:t>)</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dirty="0">
                          <a:solidFill>
                            <a:srgbClr val="FF0000"/>
                          </a:solidFill>
                          <a:effectLst/>
                          <a:latin typeface="Source Sans Pro" panose="020B0503030403020204" pitchFamily="34" charset="77"/>
                        </a:rPr>
                        <a:t>12,534</a:t>
                      </a:r>
                      <a:r>
                        <a:rPr lang="de-DE" sz="1200" b="0" i="0" u="none" strike="noStrike" dirty="0">
                          <a:solidFill>
                            <a:srgbClr val="000000"/>
                          </a:solidFill>
                          <a:effectLst/>
                          <a:latin typeface="Source Sans Pro" panose="020B0503030403020204" pitchFamily="34" charset="77"/>
                        </a:rPr>
                        <a:t> €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013465"/>
                  </a:ext>
                </a:extLst>
              </a:tr>
              <a:tr h="186509">
                <a:tc>
                  <a:txBody>
                    <a:bodyPr/>
                    <a:lstStyle/>
                    <a:p>
                      <a:pPr algn="l" fontAlgn="b"/>
                      <a:r>
                        <a:rPr lang="de-DE" sz="1200" b="0" i="0" u="none" strike="noStrike">
                          <a:solidFill>
                            <a:srgbClr val="000000"/>
                          </a:solidFill>
                          <a:effectLst/>
                          <a:latin typeface="Source Sans Pro" panose="020B0503030403020204" pitchFamily="34" charset="77"/>
                        </a:rPr>
                        <a:t>Invest in total</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27,500 €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68287"/>
                  </a:ext>
                </a:extLst>
              </a:tr>
              <a:tr h="186509">
                <a:tc gridSpan="2">
                  <a:txBody>
                    <a:bodyPr/>
                    <a:lstStyle/>
                    <a:p>
                      <a:pPr algn="ctr" fontAlgn="b"/>
                      <a:r>
                        <a:rPr lang="de-DE" sz="1200" b="0" i="0" u="none" strike="noStrike">
                          <a:solidFill>
                            <a:srgbClr val="000000"/>
                          </a:solidFill>
                          <a:effectLst/>
                          <a:latin typeface="Source Sans Pro" panose="020B0503030403020204" pitchFamily="34" charset="77"/>
                        </a:rPr>
                        <a:t>Costs of debugging (Fixes)</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61010414"/>
                  </a:ext>
                </a:extLst>
              </a:tr>
              <a:tr h="18650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Number of defects found (Static/Design)</a:t>
                      </a:r>
                    </a:p>
                  </a:txBody>
                  <a:tcPr marL="4333" marR="4333" marT="4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de-DE" sz="1200" b="0" i="0" u="none" strike="noStrike">
                          <a:solidFill>
                            <a:schemeClr val="tx1"/>
                          </a:solidFill>
                          <a:effectLst/>
                          <a:latin typeface="Source Sans Pro" panose="020B0503030403020204" pitchFamily="34" charset="77"/>
                        </a:rPr>
                        <a:t>150</a:t>
                      </a:r>
                      <a:endParaRPr lang="en-US" sz="2400" b="0">
                        <a:solidFill>
                          <a:schemeClr val="tx1"/>
                        </a:solidFill>
                      </a:endParaRP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721221"/>
                  </a:ext>
                </a:extLst>
              </a:tr>
              <a:tr h="18650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Cost of Debugging</a:t>
                      </a:r>
                    </a:p>
                  </a:txBody>
                  <a:tcPr marL="4333" marR="4333" marT="4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de-DE" sz="1200" b="0" i="0" u="none" strike="noStrike">
                          <a:solidFill>
                            <a:schemeClr val="tx1"/>
                          </a:solidFill>
                          <a:effectLst/>
                          <a:latin typeface="Source Sans Pro" panose="020B0503030403020204" pitchFamily="34" charset="77"/>
                        </a:rPr>
                        <a:t>150</a:t>
                      </a:r>
                      <a:endParaRPr lang="en-US" sz="2400" b="0">
                        <a:solidFill>
                          <a:schemeClr val="tx1"/>
                        </a:solidFill>
                      </a:endParaRP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5976719"/>
                  </a:ext>
                </a:extLst>
              </a:tr>
              <a:tr h="186509">
                <a:tc gridSpan="2">
                  <a:txBody>
                    <a:bodyPr/>
                    <a:lstStyle/>
                    <a:p>
                      <a:pPr algn="ctr" fontAlgn="b"/>
                      <a:r>
                        <a:rPr lang="de-DE" sz="1200" b="0" i="0" u="none" strike="noStrike">
                          <a:solidFill>
                            <a:srgbClr val="000000"/>
                          </a:solidFill>
                          <a:effectLst/>
                          <a:latin typeface="Source Sans Pro" panose="020B0503030403020204" pitchFamily="34" charset="77"/>
                        </a:rPr>
                        <a:t>Development</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089484261"/>
                  </a:ext>
                </a:extLst>
              </a:tr>
              <a:tr h="186509">
                <a:tc>
                  <a:txBody>
                    <a:bodyPr/>
                    <a:lstStyle/>
                    <a:p>
                      <a:pPr algn="l" fontAlgn="b"/>
                      <a:r>
                        <a:rPr lang="de-DE" sz="1200" b="0" i="0" u="none" strike="noStrike" dirty="0" err="1">
                          <a:solidFill>
                            <a:srgbClr val="000000"/>
                          </a:solidFill>
                          <a:effectLst/>
                          <a:latin typeface="Source Sans Pro" panose="020B0503030403020204" pitchFamily="34" charset="77"/>
                        </a:rPr>
                        <a:t>Number</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of</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defects</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found</a:t>
                      </a:r>
                      <a:endParaRPr lang="de-DE" sz="1200" b="0" i="0" u="none" strike="noStrike" dirty="0">
                        <a:solidFill>
                          <a:srgbClr val="000000"/>
                        </a:solidFill>
                        <a:effectLst/>
                        <a:latin typeface="Source Sans Pro" panose="020B0503030403020204" pitchFamily="34" charset="77"/>
                      </a:endParaRP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924969"/>
                  </a:ext>
                </a:extLst>
              </a:tr>
              <a:tr h="186509">
                <a:tc>
                  <a:txBody>
                    <a:bodyPr/>
                    <a:lstStyle/>
                    <a:p>
                      <a:pPr algn="l" fontAlgn="b"/>
                      <a:r>
                        <a:rPr lang="de-DE" sz="1200" b="0" i="0" u="none" strike="noStrike" dirty="0" err="1">
                          <a:solidFill>
                            <a:srgbClr val="000000"/>
                          </a:solidFill>
                          <a:effectLst/>
                          <a:latin typeface="Source Sans Pro" panose="020B0503030403020204" pitchFamily="34" charset="77"/>
                        </a:rPr>
                        <a:t>Costs</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of</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debugging</a:t>
                      </a:r>
                      <a:endParaRPr lang="de-DE" sz="1200" b="0" i="0" u="none" strike="noStrike" dirty="0">
                        <a:solidFill>
                          <a:srgbClr val="000000"/>
                        </a:solidFill>
                        <a:effectLst/>
                        <a:latin typeface="Source Sans Pro" panose="020B0503030403020204" pitchFamily="34" charset="77"/>
                      </a:endParaRP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864806"/>
                  </a:ext>
                </a:extLst>
              </a:tr>
              <a:tr h="186509">
                <a:tc gridSpan="2">
                  <a:txBody>
                    <a:bodyPr/>
                    <a:lstStyle/>
                    <a:p>
                      <a:pPr algn="ctr" fontAlgn="b"/>
                      <a:r>
                        <a:rPr lang="de-DE" sz="1200" b="0" i="0" u="none" strike="noStrike">
                          <a:solidFill>
                            <a:srgbClr val="000000"/>
                          </a:solidFill>
                          <a:effectLst/>
                          <a:latin typeface="Source Sans Pro" panose="020B0503030403020204" pitchFamily="34" charset="77"/>
                        </a:rPr>
                        <a:t>Test </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008245644"/>
                  </a:ext>
                </a:extLst>
              </a:tr>
              <a:tr h="186509">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475</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86321"/>
                  </a:ext>
                </a:extLst>
              </a:tr>
              <a:tr h="186509">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47,500€</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777200"/>
                  </a:ext>
                </a:extLst>
              </a:tr>
              <a:tr h="186509">
                <a:tc gridSpan="2">
                  <a:txBody>
                    <a:bodyPr/>
                    <a:lstStyle/>
                    <a:p>
                      <a:pPr algn="ctr" fontAlgn="b"/>
                      <a:r>
                        <a:rPr lang="de-DE" sz="1200" b="0" i="0" u="none" strike="noStrike">
                          <a:solidFill>
                            <a:srgbClr val="000000"/>
                          </a:solidFill>
                          <a:effectLst/>
                          <a:latin typeface="Source Sans Pro" panose="020B0503030403020204" pitchFamily="34" charset="77"/>
                        </a:rPr>
                        <a:t>Users</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202457497"/>
                  </a:ext>
                </a:extLst>
              </a:tr>
              <a:tr h="186509">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823708"/>
                  </a:ext>
                </a:extLst>
              </a:tr>
              <a:tr h="186509">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dirty="0">
                          <a:solidFill>
                            <a:srgbClr val="000000"/>
                          </a:solidFill>
                          <a:effectLst/>
                          <a:latin typeface="Source Sans Pro" panose="020B0503030403020204" pitchFamily="34" charset="77"/>
                        </a:rPr>
                        <a:t>125,000 €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86526"/>
                  </a:ext>
                </a:extLst>
              </a:tr>
              <a:tr h="18650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Cost Reduction in Support</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-25,000 €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790798"/>
                  </a:ext>
                </a:extLst>
              </a:tr>
              <a:tr h="18650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Cost Reduction due to “insurance“</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200" b="1" i="0" u="none" strike="noStrike" dirty="0">
                          <a:solidFill>
                            <a:schemeClr val="tx1"/>
                          </a:solidFill>
                          <a:effectLst/>
                          <a:latin typeface="Source Sans Pro" panose="020B0503030403020204" pitchFamily="34" charset="77"/>
                        </a:rPr>
                        <a:t>-</a:t>
                      </a:r>
                      <a:r>
                        <a:rPr lang="de-DE" sz="1200" b="0" i="0" u="none" strike="noStrike" dirty="0">
                          <a:solidFill>
                            <a:schemeClr val="tx1"/>
                          </a:solidFill>
                          <a:effectLst/>
                          <a:latin typeface="Source Sans Pro" panose="020B0503030403020204" pitchFamily="34" charset="77"/>
                        </a:rPr>
                        <a:t>26,000 €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807615"/>
                  </a:ext>
                </a:extLst>
              </a:tr>
              <a:tr h="186509">
                <a:tc gridSpan="2">
                  <a:txBody>
                    <a:bodyPr/>
                    <a:lstStyle/>
                    <a:p>
                      <a:pPr algn="ctr" fontAlgn="b"/>
                      <a:r>
                        <a:rPr lang="de-DE" sz="1200" b="0" i="0" u="none" strike="noStrike" dirty="0" err="1">
                          <a:solidFill>
                            <a:srgbClr val="000000"/>
                          </a:solidFill>
                          <a:effectLst/>
                          <a:latin typeface="Source Sans Pro" panose="020B0503030403020204" pitchFamily="34" charset="77"/>
                        </a:rPr>
                        <a:t>Costs</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of</a:t>
                      </a:r>
                      <a:r>
                        <a:rPr lang="de-DE" sz="1200" b="0" i="0" u="none" strike="noStrike" dirty="0">
                          <a:solidFill>
                            <a:srgbClr val="000000"/>
                          </a:solidFill>
                          <a:effectLst/>
                          <a:latin typeface="Source Sans Pro" panose="020B0503030403020204" pitchFamily="34" charset="77"/>
                        </a:rPr>
                        <a:t> </a:t>
                      </a:r>
                      <a:r>
                        <a:rPr lang="de-DE" sz="1200" b="0" i="0" u="none" strike="noStrike" dirty="0" err="1">
                          <a:solidFill>
                            <a:srgbClr val="000000"/>
                          </a:solidFill>
                          <a:effectLst/>
                          <a:latin typeface="Source Sans Pro" panose="020B0503030403020204" pitchFamily="34" charset="77"/>
                        </a:rPr>
                        <a:t>quality</a:t>
                      </a:r>
                      <a:endParaRPr lang="de-DE" sz="1200" b="0" i="0" u="none" strike="noStrike" dirty="0">
                        <a:solidFill>
                          <a:srgbClr val="000000"/>
                        </a:solidFill>
                        <a:effectLst/>
                        <a:latin typeface="Source Sans Pro" panose="020B0503030403020204" pitchFamily="34" charset="77"/>
                      </a:endParaRP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49068109"/>
                  </a:ext>
                </a:extLst>
              </a:tr>
              <a:tr h="186509">
                <a:tc>
                  <a:txBody>
                    <a:bodyPr/>
                    <a:lstStyle/>
                    <a:p>
                      <a:pPr algn="l" fontAlgn="b"/>
                      <a:r>
                        <a:rPr lang="de-DE" sz="1200" b="0" i="0" u="none" strike="noStrike">
                          <a:solidFill>
                            <a:srgbClr val="000000"/>
                          </a:solidFill>
                          <a:effectLst/>
                          <a:latin typeface="Source Sans Pro" panose="020B0503030403020204" pitchFamily="34" charset="77"/>
                        </a:rPr>
                        <a:t>Investments</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dirty="0">
                          <a:solidFill>
                            <a:srgbClr val="000000"/>
                          </a:solidFill>
                          <a:effectLst/>
                          <a:latin typeface="Source Sans Pro" panose="020B0503030403020204" pitchFamily="34" charset="77"/>
                        </a:rPr>
                        <a:t>27,534 €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66863"/>
                  </a:ext>
                </a:extLst>
              </a:tr>
              <a:tr h="186509">
                <a:tc>
                  <a:txBody>
                    <a:bodyPr/>
                    <a:lstStyle/>
                    <a:p>
                      <a:pPr algn="l" fontAlgn="b"/>
                      <a:r>
                        <a:rPr lang="de-DE" sz="1200" b="0" i="0" u="none" strike="noStrike">
                          <a:solidFill>
                            <a:srgbClr val="000000"/>
                          </a:solidFill>
                          <a:effectLst/>
                          <a:latin typeface="Source Sans Pro" panose="020B0503030403020204" pitchFamily="34" charset="77"/>
                        </a:rPr>
                        <a:t>Fixes</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200" b="0" i="0" u="none" strike="noStrike" dirty="0">
                          <a:solidFill>
                            <a:srgbClr val="000000"/>
                          </a:solidFill>
                          <a:effectLst/>
                          <a:latin typeface="Source Sans Pro" panose="020B0503030403020204" pitchFamily="34" charset="77"/>
                        </a:rPr>
                        <a:t>124,150 €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6231368"/>
                  </a:ext>
                </a:extLst>
              </a:tr>
              <a:tr h="186509">
                <a:tc>
                  <a:txBody>
                    <a:bodyPr/>
                    <a:lstStyle/>
                    <a:p>
                      <a:pPr algn="l" fontAlgn="b"/>
                      <a:r>
                        <a:rPr lang="de-DE" sz="1200" b="1" i="0" u="none" strike="noStrike">
                          <a:solidFill>
                            <a:srgbClr val="0070C0"/>
                          </a:solidFill>
                          <a:effectLst/>
                          <a:latin typeface="Source Sans Pro" panose="020B0503030403020204" pitchFamily="34" charset="77"/>
                        </a:rPr>
                        <a:t>Reliability Value Added</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1" i="0" u="none" strike="noStrike" dirty="0">
                          <a:solidFill>
                            <a:srgbClr val="0070C0"/>
                          </a:solidFill>
                          <a:effectLst/>
                          <a:latin typeface="Source Sans Pro" panose="020B0503030403020204" pitchFamily="34" charset="77"/>
                        </a:rPr>
                        <a:t>-11,000 €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02715747"/>
                  </a:ext>
                </a:extLst>
              </a:tr>
              <a:tr h="186509">
                <a:tc>
                  <a:txBody>
                    <a:bodyPr/>
                    <a:lstStyle/>
                    <a:p>
                      <a:pPr algn="l" fontAlgn="b"/>
                      <a:r>
                        <a:rPr lang="de-DE" sz="1200" b="0" i="0" u="none" strike="noStrike">
                          <a:solidFill>
                            <a:srgbClr val="000000"/>
                          </a:solidFill>
                          <a:effectLst/>
                          <a:latin typeface="Source Sans Pro" panose="020B0503030403020204" pitchFamily="34" charset="77"/>
                        </a:rPr>
                        <a:t>Costs in total</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dirty="0">
                          <a:solidFill>
                            <a:srgbClr val="000000"/>
                          </a:solidFill>
                          <a:effectLst/>
                          <a:latin typeface="Source Sans Pro" panose="020B0503030403020204" pitchFamily="34" charset="77"/>
                        </a:rPr>
                        <a:t>140,650 €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380016"/>
                  </a:ext>
                </a:extLst>
              </a:tr>
              <a:tr h="186509">
                <a:tc>
                  <a:txBody>
                    <a:bodyPr/>
                    <a:lstStyle/>
                    <a:p>
                      <a:pPr algn="l" fontAlgn="b"/>
                      <a:r>
                        <a:rPr lang="de-DE" sz="1200" b="0" i="0" u="none" strike="noStrike">
                          <a:solidFill>
                            <a:srgbClr val="000000"/>
                          </a:solidFill>
                          <a:effectLst/>
                          <a:latin typeface="Source Sans Pro" panose="020B0503030403020204" pitchFamily="34" charset="77"/>
                        </a:rPr>
                        <a:t>Return on investment </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de-DE" sz="1200" b="0" i="0" u="none" strike="noStrike" dirty="0">
                          <a:solidFill>
                            <a:srgbClr val="00B050"/>
                          </a:solidFill>
                          <a:effectLst/>
                          <a:latin typeface="Source Sans Pro" panose="020B0503030403020204" pitchFamily="34" charset="77"/>
                        </a:rPr>
                        <a:t>2222% </a:t>
                      </a:r>
                      <a:r>
                        <a:rPr lang="de-DE" sz="1200" b="0" i="0" u="none" strike="noStrike" dirty="0">
                          <a:solidFill>
                            <a:srgbClr val="000000"/>
                          </a:solidFill>
                          <a:effectLst/>
                          <a:latin typeface="Source Sans Pro" panose="020B0503030403020204" pitchFamily="34" charset="77"/>
                        </a:rPr>
                        <a:t>(611,850€)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88929123"/>
                  </a:ext>
                </a:extLst>
              </a:tr>
            </a:tbl>
          </a:graphicData>
        </a:graphic>
      </p:graphicFrame>
    </p:spTree>
    <p:extLst>
      <p:ext uri="{BB962C8B-B14F-4D97-AF65-F5344CB8AC3E}">
        <p14:creationId xmlns:p14="http://schemas.microsoft.com/office/powerpoint/2010/main" val="243831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dissolve">
                                      <p:cBhvr>
                                        <p:cTn id="7" dur="500"/>
                                        <p:tgtEl>
                                          <p:spTgt spid="7">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dissolve">
                                      <p:cBhvr>
                                        <p:cTn id="10" dur="500"/>
                                        <p:tgtEl>
                                          <p:spTgt spid="7">
                                            <p:txEl>
                                              <p:pRg st="5" end="5"/>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Effect transition="in" filter="dissolve">
                                      <p:cBhvr>
                                        <p:cTn id="13" dur="500"/>
                                        <p:tgtEl>
                                          <p:spTgt spid="7">
                                            <p:txEl>
                                              <p:pRg st="6" end="6"/>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7">
                                            <p:txEl>
                                              <p:pRg st="7" end="7"/>
                                            </p:txEl>
                                          </p:spTgt>
                                        </p:tgtEl>
                                        <p:attrNameLst>
                                          <p:attrName>style.visibility</p:attrName>
                                        </p:attrNameLst>
                                      </p:cBhvr>
                                      <p:to>
                                        <p:strVal val="visible"/>
                                      </p:to>
                                    </p:set>
                                    <p:animEffect transition="in" filter="dissolve">
                                      <p:cBhvr>
                                        <p:cTn id="16" dur="500"/>
                                        <p:tgtEl>
                                          <p:spTgt spid="7">
                                            <p:txEl>
                                              <p:pRg st="7" end="7"/>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7">
                                            <p:txEl>
                                              <p:pRg st="8" end="8"/>
                                            </p:txEl>
                                          </p:spTgt>
                                        </p:tgtEl>
                                        <p:attrNameLst>
                                          <p:attrName>style.visibility</p:attrName>
                                        </p:attrNameLst>
                                      </p:cBhvr>
                                      <p:to>
                                        <p:strVal val="visible"/>
                                      </p:to>
                                    </p:set>
                                    <p:animEffect transition="in" filter="dissolve">
                                      <p:cBhvr>
                                        <p:cTn id="24" dur="500"/>
                                        <p:tgtEl>
                                          <p:spTgt spid="7">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animEffect transition="in" filter="dissolve">
                                      <p:cBhvr>
                                        <p:cTn id="29" dur="500"/>
                                        <p:tgtEl>
                                          <p:spTgt spid="7">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7">
                                            <p:txEl>
                                              <p:pRg st="10" end="10"/>
                                            </p:txEl>
                                          </p:spTgt>
                                        </p:tgtEl>
                                        <p:attrNameLst>
                                          <p:attrName>style.visibility</p:attrName>
                                        </p:attrNameLst>
                                      </p:cBhvr>
                                      <p:to>
                                        <p:strVal val="visible"/>
                                      </p:to>
                                    </p:set>
                                    <p:animEffect transition="in" filter="dissolve">
                                      <p:cBhvr>
                                        <p:cTn id="34" dur="500"/>
                                        <p:tgtEl>
                                          <p:spTgt spid="7">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7">
                                            <p:txEl>
                                              <p:pRg st="11" end="11"/>
                                            </p:txEl>
                                          </p:spTgt>
                                        </p:tgtEl>
                                        <p:attrNameLst>
                                          <p:attrName>style.visibility</p:attrName>
                                        </p:attrNameLst>
                                      </p:cBhvr>
                                      <p:to>
                                        <p:strVal val="visible"/>
                                      </p:to>
                                    </p:set>
                                    <p:animEffect transition="in" filter="dissolve">
                                      <p:cBhvr>
                                        <p:cTn id="39" dur="500"/>
                                        <p:tgtEl>
                                          <p:spTgt spid="7">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7">
                                            <p:txEl>
                                              <p:pRg st="12" end="12"/>
                                            </p:txEl>
                                          </p:spTgt>
                                        </p:tgtEl>
                                        <p:attrNameLst>
                                          <p:attrName>style.visibility</p:attrName>
                                        </p:attrNameLst>
                                      </p:cBhvr>
                                      <p:to>
                                        <p:strVal val="visible"/>
                                      </p:to>
                                    </p:set>
                                    <p:animEffect transition="in" filter="dissolve">
                                      <p:cBhvr>
                                        <p:cTn id="44" dur="500"/>
                                        <p:tgtEl>
                                          <p:spTgt spid="7">
                                            <p:txEl>
                                              <p:pRg st="12" end="1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7">
                                            <p:txEl>
                                              <p:pRg st="13" end="13"/>
                                            </p:txEl>
                                          </p:spTgt>
                                        </p:tgtEl>
                                        <p:attrNameLst>
                                          <p:attrName>style.visibility</p:attrName>
                                        </p:attrNameLst>
                                      </p:cBhvr>
                                      <p:to>
                                        <p:strVal val="visible"/>
                                      </p:to>
                                    </p:set>
                                    <p:animEffect transition="in" filter="dissolve">
                                      <p:cBhvr>
                                        <p:cTn id="49" dur="5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59926-C0D6-D743-9649-E8472F13BD50}"/>
              </a:ext>
            </a:extLst>
          </p:cNvPr>
          <p:cNvSpPr>
            <a:spLocks noGrp="1"/>
          </p:cNvSpPr>
          <p:nvPr>
            <p:ph type="title"/>
          </p:nvPr>
        </p:nvSpPr>
        <p:spPr>
          <a:xfrm>
            <a:off x="838200" y="365126"/>
            <a:ext cx="5340605" cy="1146176"/>
          </a:xfrm>
        </p:spPr>
        <p:txBody>
          <a:bodyPr vert="horz" lIns="91440" tIns="45720" rIns="91440" bIns="45720" rtlCol="0" anchor="ctr">
            <a:normAutofit/>
          </a:bodyPr>
          <a:lstStyle/>
          <a:p>
            <a:r>
              <a:rPr lang="en-US" sz="3700" kern="1200">
                <a:solidFill>
                  <a:schemeClr val="tx1"/>
                </a:solidFill>
                <a:latin typeface="+mj-lt"/>
                <a:ea typeface="+mj-ea"/>
                <a:cs typeface="+mj-cs"/>
              </a:rPr>
              <a:t>Value of Test Process: </a:t>
            </a:r>
            <a:br>
              <a:rPr lang="en-US" sz="3700" kern="1200">
                <a:solidFill>
                  <a:schemeClr val="tx1"/>
                </a:solidFill>
                <a:latin typeface="+mj-lt"/>
                <a:ea typeface="+mj-ea"/>
                <a:cs typeface="+mj-cs"/>
              </a:rPr>
            </a:br>
            <a:r>
              <a:rPr lang="en-US" sz="3700" kern="1200">
                <a:solidFill>
                  <a:schemeClr val="tx1"/>
                </a:solidFill>
                <a:latin typeface="+mj-lt"/>
                <a:ea typeface="+mj-ea"/>
                <a:cs typeface="+mj-cs"/>
              </a:rPr>
              <a:t>Innovation Testing</a:t>
            </a:r>
          </a:p>
        </p:txBody>
      </p:sp>
      <p:sp>
        <p:nvSpPr>
          <p:cNvPr id="12" name="Freeform: Shape 11">
            <a:extLst>
              <a:ext uri="{FF2B5EF4-FFF2-40B4-BE49-F238E27FC236}">
                <a16:creationId xmlns:a16="http://schemas.microsoft.com/office/drawing/2014/main" id="{05C7EBC3-4672-4DAB-81C2-58661FAFA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8805" y="-2"/>
            <a:ext cx="6013194" cy="1511304"/>
          </a:xfrm>
          <a:custGeom>
            <a:avLst/>
            <a:gdLst>
              <a:gd name="connsiteX0" fmla="*/ 4545473 w 6013194"/>
              <a:gd name="connsiteY0" fmla="*/ 0 h 1511304"/>
              <a:gd name="connsiteX1" fmla="*/ 6013194 w 6013194"/>
              <a:gd name="connsiteY1" fmla="*/ 0 h 1511304"/>
              <a:gd name="connsiteX2" fmla="*/ 6013194 w 6013194"/>
              <a:gd name="connsiteY2" fmla="*/ 1508760 h 1511304"/>
              <a:gd name="connsiteX3" fmla="*/ 4545474 w 6013194"/>
              <a:gd name="connsiteY3" fmla="*/ 1508760 h 1511304"/>
              <a:gd name="connsiteX4" fmla="*/ 4545474 w 6013194"/>
              <a:gd name="connsiteY4" fmla="*/ 1511304 h 1511304"/>
              <a:gd name="connsiteX5" fmla="*/ 0 w 6013194"/>
              <a:gd name="connsiteY5" fmla="*/ 1511304 h 1511304"/>
              <a:gd name="connsiteX6" fmla="*/ 697617 w 6013194"/>
              <a:gd name="connsiteY6" fmla="*/ 3 h 1511304"/>
              <a:gd name="connsiteX7" fmla="*/ 4545473 w 6013194"/>
              <a:gd name="connsiteY7"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3194" h="1511304">
                <a:moveTo>
                  <a:pt x="4545473" y="0"/>
                </a:moveTo>
                <a:lnTo>
                  <a:pt x="6013194" y="0"/>
                </a:lnTo>
                <a:lnTo>
                  <a:pt x="6013194" y="1508760"/>
                </a:lnTo>
                <a:lnTo>
                  <a:pt x="4545474" y="1508760"/>
                </a:lnTo>
                <a:lnTo>
                  <a:pt x="4545474" y="1511304"/>
                </a:lnTo>
                <a:lnTo>
                  <a:pt x="0" y="1511304"/>
                </a:lnTo>
                <a:lnTo>
                  <a:pt x="697617" y="3"/>
                </a:lnTo>
                <a:lnTo>
                  <a:pt x="4545473" y="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0BF962F-4C6F-461E-86F2-C43F56CC9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797" y="1690688"/>
            <a:ext cx="8711202" cy="5167312"/>
          </a:xfrm>
          <a:custGeom>
            <a:avLst/>
            <a:gdLst>
              <a:gd name="connsiteX0" fmla="*/ 0 w 8711202"/>
              <a:gd name="connsiteY0" fmla="*/ 0 h 5167312"/>
              <a:gd name="connsiteX1" fmla="*/ 7243482 w 8711202"/>
              <a:gd name="connsiteY1" fmla="*/ 0 h 5167312"/>
              <a:gd name="connsiteX2" fmla="*/ 8711202 w 8711202"/>
              <a:gd name="connsiteY2" fmla="*/ 0 h 5167312"/>
              <a:gd name="connsiteX3" fmla="*/ 8711202 w 8711202"/>
              <a:gd name="connsiteY3" fmla="*/ 5167312 h 5167312"/>
              <a:gd name="connsiteX4" fmla="*/ 7243482 w 8711202"/>
              <a:gd name="connsiteY4" fmla="*/ 5167312 h 5167312"/>
              <a:gd name="connsiteX5" fmla="*/ 221324 w 8711202"/>
              <a:gd name="connsiteY5" fmla="*/ 5167312 h 5167312"/>
              <a:gd name="connsiteX6" fmla="*/ 2615203 w 8711202"/>
              <a:gd name="connsiteY6" fmla="*/ 952 h 5167312"/>
              <a:gd name="connsiteX7" fmla="*/ 0 w 8711202"/>
              <a:gd name="connsiteY7"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1202" h="5167312">
                <a:moveTo>
                  <a:pt x="0" y="0"/>
                </a:moveTo>
                <a:lnTo>
                  <a:pt x="7243482" y="0"/>
                </a:lnTo>
                <a:lnTo>
                  <a:pt x="8711202" y="0"/>
                </a:lnTo>
                <a:lnTo>
                  <a:pt x="8711202" y="5167312"/>
                </a:lnTo>
                <a:lnTo>
                  <a:pt x="7243482" y="5167312"/>
                </a:lnTo>
                <a:lnTo>
                  <a:pt x="221324" y="5167312"/>
                </a:lnTo>
                <a:lnTo>
                  <a:pt x="2615203" y="952"/>
                </a:lnTo>
                <a:lnTo>
                  <a:pt x="0" y="952"/>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E94A4F7-38E4-45EA-8E2E-CE1B5766B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5931454" cy="5166360"/>
          </a:xfrm>
          <a:custGeom>
            <a:avLst/>
            <a:gdLst>
              <a:gd name="connsiteX0" fmla="*/ 0 w 5931454"/>
              <a:gd name="connsiteY0" fmla="*/ 0 h 5166360"/>
              <a:gd name="connsiteX1" fmla="*/ 5931454 w 5931454"/>
              <a:gd name="connsiteY1" fmla="*/ 0 h 5166360"/>
              <a:gd name="connsiteX2" fmla="*/ 3537575 w 5931454"/>
              <a:gd name="connsiteY2" fmla="*/ 5166360 h 5166360"/>
              <a:gd name="connsiteX3" fmla="*/ 0 w 5931454"/>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5931454" h="5166360">
                <a:moveTo>
                  <a:pt x="0" y="0"/>
                </a:moveTo>
                <a:lnTo>
                  <a:pt x="5931454" y="0"/>
                </a:lnTo>
                <a:lnTo>
                  <a:pt x="3537575" y="5166360"/>
                </a:lnTo>
                <a:lnTo>
                  <a:pt x="0" y="516636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36">
            <a:extLst>
              <a:ext uri="{FF2B5EF4-FFF2-40B4-BE49-F238E27FC236}">
                <a16:creationId xmlns:a16="http://schemas.microsoft.com/office/drawing/2014/main" id="{1B3FF4B8-3529-5648-8D13-82ECA96DEAB1}"/>
              </a:ext>
            </a:extLst>
          </p:cNvPr>
          <p:cNvSpPr txBox="1">
            <a:spLocks/>
          </p:cNvSpPr>
          <p:nvPr/>
        </p:nvSpPr>
        <p:spPr>
          <a:xfrm>
            <a:off x="145774" y="1876430"/>
            <a:ext cx="4731026" cy="46164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400"/>
              </a:spcBef>
            </a:pPr>
            <a:r>
              <a:rPr lang="en-US" dirty="0">
                <a:solidFill>
                  <a:srgbClr val="FFFFFF"/>
                </a:solidFill>
              </a:rPr>
              <a:t>Concept:</a:t>
            </a:r>
          </a:p>
          <a:p>
            <a:pPr lvl="1">
              <a:spcBef>
                <a:spcPts val="400"/>
              </a:spcBef>
            </a:pPr>
            <a:r>
              <a:rPr lang="en-US" sz="1400" dirty="0">
                <a:solidFill>
                  <a:srgbClr val="FFFFFF"/>
                </a:solidFill>
              </a:rPr>
              <a:t>Development and testing occurs as it did before</a:t>
            </a:r>
          </a:p>
          <a:p>
            <a:pPr lvl="1">
              <a:spcBef>
                <a:spcPts val="400"/>
              </a:spcBef>
            </a:pPr>
            <a:r>
              <a:rPr lang="en-US" sz="1400" dirty="0">
                <a:solidFill>
                  <a:srgbClr val="FFFFFF"/>
                </a:solidFill>
              </a:rPr>
              <a:t>Metrics measured to grant more reliability and control</a:t>
            </a:r>
          </a:p>
          <a:p>
            <a:pPr lvl="1">
              <a:spcBef>
                <a:spcPts val="400"/>
              </a:spcBef>
            </a:pPr>
            <a:r>
              <a:rPr lang="en-US" sz="1400" dirty="0">
                <a:solidFill>
                  <a:srgbClr val="FFFFFF"/>
                </a:solidFill>
              </a:rPr>
              <a:t>Project has less chance to fail (10%)</a:t>
            </a:r>
          </a:p>
          <a:p>
            <a:pPr lvl="1">
              <a:spcBef>
                <a:spcPts val="400"/>
              </a:spcBef>
            </a:pPr>
            <a:r>
              <a:rPr lang="en-US" sz="1400" b="1" dirty="0">
                <a:solidFill>
                  <a:schemeClr val="accent5"/>
                </a:solidFill>
              </a:rPr>
              <a:t>Observations lead to innovations</a:t>
            </a:r>
            <a:endParaRPr lang="en-US" sz="1400" dirty="0">
              <a:solidFill>
                <a:schemeClr val="accent5"/>
              </a:solidFill>
            </a:endParaRPr>
          </a:p>
          <a:p>
            <a:pPr marL="0">
              <a:spcBef>
                <a:spcPts val="400"/>
              </a:spcBef>
            </a:pPr>
            <a:r>
              <a:rPr lang="en-US" dirty="0">
                <a:solidFill>
                  <a:srgbClr val="FFFFFF"/>
                </a:solidFill>
              </a:rPr>
              <a:t>Practice:</a:t>
            </a:r>
          </a:p>
          <a:p>
            <a:pPr lvl="1">
              <a:spcBef>
                <a:spcPts val="400"/>
              </a:spcBef>
            </a:pPr>
            <a:r>
              <a:rPr lang="en-US" sz="1400" dirty="0">
                <a:solidFill>
                  <a:srgbClr val="FFFFFF"/>
                </a:solidFill>
              </a:rPr>
              <a:t>Same practices as previous scenarios</a:t>
            </a:r>
          </a:p>
          <a:p>
            <a:pPr lvl="1">
              <a:spcBef>
                <a:spcPts val="400"/>
              </a:spcBef>
            </a:pPr>
            <a:r>
              <a:rPr lang="en-US" sz="1400" dirty="0">
                <a:solidFill>
                  <a:srgbClr val="FFFFFF"/>
                </a:solidFill>
              </a:rPr>
              <a:t>Metrics measured using tool</a:t>
            </a:r>
          </a:p>
          <a:p>
            <a:pPr lvl="1">
              <a:spcBef>
                <a:spcPts val="400"/>
              </a:spcBef>
            </a:pPr>
            <a:r>
              <a:rPr lang="en-US" sz="1400" dirty="0">
                <a:solidFill>
                  <a:srgbClr val="FFFFFF"/>
                </a:solidFill>
              </a:rPr>
              <a:t>Reports allow project to be better managed</a:t>
            </a:r>
          </a:p>
          <a:p>
            <a:pPr marL="0">
              <a:spcBef>
                <a:spcPts val="400"/>
              </a:spcBef>
            </a:pPr>
            <a:r>
              <a:rPr lang="en-US" dirty="0">
                <a:solidFill>
                  <a:srgbClr val="FFFFFF"/>
                </a:solidFill>
              </a:rPr>
              <a:t>(Monetary) Results:</a:t>
            </a:r>
          </a:p>
          <a:p>
            <a:pPr marL="457200" lvl="1">
              <a:spcBef>
                <a:spcPts val="400"/>
              </a:spcBef>
            </a:pPr>
            <a:r>
              <a:rPr lang="en-US" sz="1400" dirty="0">
                <a:solidFill>
                  <a:srgbClr val="FFFFFF"/>
                </a:solidFill>
              </a:rPr>
              <a:t>Cost reduction by </a:t>
            </a:r>
            <a:r>
              <a:rPr lang="en-US" sz="1400" b="1" dirty="0">
                <a:solidFill>
                  <a:schemeClr val="accent4"/>
                </a:solidFill>
              </a:rPr>
              <a:t>81 </a:t>
            </a:r>
            <a:r>
              <a:rPr lang="en-US" sz="1400" dirty="0">
                <a:solidFill>
                  <a:srgbClr val="FFFFFF"/>
                </a:solidFill>
              </a:rPr>
              <a:t>%</a:t>
            </a:r>
          </a:p>
          <a:p>
            <a:pPr marL="457200" lvl="1">
              <a:spcBef>
                <a:spcPts val="400"/>
              </a:spcBef>
            </a:pPr>
            <a:r>
              <a:rPr lang="en-US" sz="1400" b="1" dirty="0">
                <a:solidFill>
                  <a:schemeClr val="accent4"/>
                </a:solidFill>
              </a:rPr>
              <a:t>83</a:t>
            </a:r>
            <a:r>
              <a:rPr lang="en-US" sz="1400" dirty="0">
                <a:solidFill>
                  <a:srgbClr val="FFFFFF"/>
                </a:solidFill>
              </a:rPr>
              <a:t> % less defects at customer side</a:t>
            </a:r>
          </a:p>
          <a:p>
            <a:pPr marL="457200" lvl="1">
              <a:spcBef>
                <a:spcPts val="400"/>
              </a:spcBef>
            </a:pPr>
            <a:r>
              <a:rPr lang="en-US" sz="1400" dirty="0">
                <a:solidFill>
                  <a:srgbClr val="FFFFFF"/>
                </a:solidFill>
              </a:rPr>
              <a:t>Return on investment at </a:t>
            </a:r>
            <a:r>
              <a:rPr lang="en-US" sz="1400" b="1" dirty="0">
                <a:solidFill>
                  <a:schemeClr val="accent4"/>
                </a:solidFill>
              </a:rPr>
              <a:t>2222</a:t>
            </a:r>
            <a:r>
              <a:rPr lang="en-US" sz="1400" dirty="0">
                <a:solidFill>
                  <a:srgbClr val="FFFFFF"/>
                </a:solidFill>
              </a:rPr>
              <a:t> %</a:t>
            </a:r>
          </a:p>
          <a:p>
            <a:pPr marL="457200" lvl="1">
              <a:spcBef>
                <a:spcPts val="400"/>
              </a:spcBef>
            </a:pPr>
            <a:r>
              <a:rPr lang="en-US" sz="1400" b="1" dirty="0">
                <a:solidFill>
                  <a:schemeClr val="accent4"/>
                </a:solidFill>
              </a:rPr>
              <a:t>11,000</a:t>
            </a:r>
            <a:r>
              <a:rPr lang="en-US" sz="1400" dirty="0">
                <a:solidFill>
                  <a:srgbClr val="FFFFFF"/>
                </a:solidFill>
              </a:rPr>
              <a:t> euros “protected“ in Reliability Value</a:t>
            </a:r>
          </a:p>
          <a:p>
            <a:pPr marL="457200" lvl="1">
              <a:spcBef>
                <a:spcPts val="400"/>
              </a:spcBef>
            </a:pPr>
            <a:r>
              <a:rPr lang="en-US" sz="1400" b="1" dirty="0">
                <a:solidFill>
                  <a:schemeClr val="accent4"/>
                </a:solidFill>
              </a:rPr>
              <a:t>10</a:t>
            </a:r>
            <a:r>
              <a:rPr lang="en-US" sz="1400" dirty="0">
                <a:solidFill>
                  <a:srgbClr val="FFFFFF"/>
                </a:solidFill>
              </a:rPr>
              <a:t>% less chance of project failure</a:t>
            </a:r>
          </a:p>
        </p:txBody>
      </p:sp>
      <p:graphicFrame>
        <p:nvGraphicFramePr>
          <p:cNvPr id="7" name="Tabelle 4">
            <a:extLst>
              <a:ext uri="{FF2B5EF4-FFF2-40B4-BE49-F238E27FC236}">
                <a16:creationId xmlns:a16="http://schemas.microsoft.com/office/drawing/2014/main" id="{EADEA650-030A-8542-8EDA-37982C0E8870}"/>
              </a:ext>
            </a:extLst>
          </p:cNvPr>
          <p:cNvGraphicFramePr>
            <a:graphicFrameLocks noGrp="1"/>
          </p:cNvGraphicFramePr>
          <p:nvPr>
            <p:extLst>
              <p:ext uri="{D42A27DB-BD31-4B8C-83A1-F6EECF244321}">
                <p14:modId xmlns:p14="http://schemas.microsoft.com/office/powerpoint/2010/main" val="591303238"/>
              </p:ext>
            </p:extLst>
          </p:nvPr>
        </p:nvGraphicFramePr>
        <p:xfrm>
          <a:off x="6178805" y="1876430"/>
          <a:ext cx="5615630" cy="4867538"/>
        </p:xfrm>
        <a:graphic>
          <a:graphicData uri="http://schemas.openxmlformats.org/drawingml/2006/table">
            <a:tbl>
              <a:tblPr firstRow="1" bandRow="1"/>
              <a:tblGrid>
                <a:gridCol w="3805397">
                  <a:extLst>
                    <a:ext uri="{9D8B030D-6E8A-4147-A177-3AD203B41FA5}">
                      <a16:colId xmlns:a16="http://schemas.microsoft.com/office/drawing/2014/main" val="3332079830"/>
                    </a:ext>
                  </a:extLst>
                </a:gridCol>
                <a:gridCol w="1810233">
                  <a:extLst>
                    <a:ext uri="{9D8B030D-6E8A-4147-A177-3AD203B41FA5}">
                      <a16:colId xmlns:a16="http://schemas.microsoft.com/office/drawing/2014/main" val="303559149"/>
                    </a:ext>
                  </a:extLst>
                </a:gridCol>
              </a:tblGrid>
              <a:tr h="186757">
                <a:tc gridSpan="2">
                  <a:txBody>
                    <a:bodyPr/>
                    <a:lstStyle/>
                    <a:p>
                      <a:pPr algn="ctr" fontAlgn="b"/>
                      <a:r>
                        <a:rPr lang="de-DE" sz="1200" b="0" i="0" u="none" strike="noStrike">
                          <a:solidFill>
                            <a:srgbClr val="000000"/>
                          </a:solidFill>
                          <a:effectLst/>
                          <a:latin typeface="Source Sans Pro" panose="020B0503030403020204" pitchFamily="34" charset="77"/>
                        </a:rPr>
                        <a:t>With tests </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AD47"/>
                    </a:solidFill>
                  </a:tcPr>
                </a:tc>
                <a:tc hMerge="1">
                  <a:txBody>
                    <a:bodyPr/>
                    <a:lstStyle/>
                    <a:p>
                      <a:endParaRPr lang="de-DE"/>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48969838"/>
                  </a:ext>
                </a:extLst>
              </a:tr>
              <a:tr h="186757">
                <a:tc gridSpan="2">
                  <a:txBody>
                    <a:bodyPr/>
                    <a:lstStyle/>
                    <a:p>
                      <a:pPr algn="ctr" fontAlgn="b"/>
                      <a:r>
                        <a:rPr lang="de-DE" sz="1200" b="0" i="0" u="none" strike="noStrike">
                          <a:solidFill>
                            <a:srgbClr val="000000"/>
                          </a:solidFill>
                          <a:effectLst/>
                          <a:latin typeface="Source Sans Pro" panose="020B0503030403020204" pitchFamily="34" charset="77"/>
                        </a:rPr>
                        <a:t>Costs of testing (investments)</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566127563"/>
                  </a:ext>
                </a:extLst>
              </a:tr>
              <a:tr h="186757">
                <a:tc>
                  <a:txBody>
                    <a:bodyPr/>
                    <a:lstStyle/>
                    <a:p>
                      <a:pPr algn="l" fontAlgn="b"/>
                      <a:r>
                        <a:rPr lang="de-DE" sz="1200" b="0" i="0" u="none" strike="noStrike">
                          <a:solidFill>
                            <a:srgbClr val="000000"/>
                          </a:solidFill>
                          <a:effectLst/>
                          <a:latin typeface="Source Sans Pro" panose="020B0503030403020204" pitchFamily="34" charset="77"/>
                        </a:rPr>
                        <a:t>Personnel</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5,000 €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624390"/>
                  </a:ext>
                </a:extLst>
              </a:tr>
              <a:tr h="186757">
                <a:tc>
                  <a:txBody>
                    <a:bodyPr/>
                    <a:lstStyle/>
                    <a:p>
                      <a:pPr algn="l" fontAlgn="b"/>
                      <a:r>
                        <a:rPr lang="de-DE" sz="1200" b="0" i="0" u="none" strike="noStrike">
                          <a:solidFill>
                            <a:srgbClr val="000000"/>
                          </a:solidFill>
                          <a:effectLst/>
                          <a:latin typeface="Source Sans Pro" panose="020B0503030403020204" pitchFamily="34" charset="77"/>
                        </a:rPr>
                        <a:t>Infrastructure </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10,000 €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2839922"/>
                  </a:ext>
                </a:extLst>
              </a:tr>
              <a:tr h="186757">
                <a:tc>
                  <a:txBody>
                    <a:bodyPr/>
                    <a:lstStyle/>
                    <a:p>
                      <a:pPr algn="l" fontAlgn="b"/>
                      <a:r>
                        <a:rPr lang="de-DE" sz="1200" b="0" i="0" u="none" strike="noStrike">
                          <a:solidFill>
                            <a:srgbClr val="000000"/>
                          </a:solidFill>
                          <a:effectLst/>
                          <a:latin typeface="Source Sans Pro" panose="020B0503030403020204" pitchFamily="34" charset="77"/>
                        </a:rPr>
                        <a:t>Tooling (amortized)</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12,500 €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013465"/>
                  </a:ext>
                </a:extLst>
              </a:tr>
              <a:tr h="186757">
                <a:tc>
                  <a:txBody>
                    <a:bodyPr/>
                    <a:lstStyle/>
                    <a:p>
                      <a:pPr algn="l" fontAlgn="b"/>
                      <a:r>
                        <a:rPr lang="de-DE" sz="1200" b="0" i="0" u="none" strike="noStrike">
                          <a:solidFill>
                            <a:srgbClr val="000000"/>
                          </a:solidFill>
                          <a:effectLst/>
                          <a:latin typeface="Source Sans Pro" panose="020B0503030403020204" pitchFamily="34" charset="77"/>
                        </a:rPr>
                        <a:t>Invest in total</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27,500 €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068287"/>
                  </a:ext>
                </a:extLst>
              </a:tr>
              <a:tr h="186757">
                <a:tc gridSpan="2">
                  <a:txBody>
                    <a:bodyPr/>
                    <a:lstStyle/>
                    <a:p>
                      <a:pPr algn="ctr" fontAlgn="b"/>
                      <a:r>
                        <a:rPr lang="de-DE" sz="1200" b="0" i="0" u="none" strike="noStrike">
                          <a:solidFill>
                            <a:srgbClr val="000000"/>
                          </a:solidFill>
                          <a:effectLst/>
                          <a:latin typeface="Source Sans Pro" panose="020B0503030403020204" pitchFamily="34" charset="77"/>
                        </a:rPr>
                        <a:t>Costs of debugging (Fixes)</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61010414"/>
                  </a:ext>
                </a:extLst>
              </a:tr>
              <a:tr h="18675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Number of defects found (Static/Design)</a:t>
                      </a:r>
                    </a:p>
                  </a:txBody>
                  <a:tcPr marL="4333" marR="4333" marT="4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de-DE" sz="1200" b="0" i="0" u="none" strike="noStrike">
                          <a:solidFill>
                            <a:schemeClr val="tx1"/>
                          </a:solidFill>
                          <a:effectLst/>
                          <a:latin typeface="Source Sans Pro" panose="020B0503030403020204" pitchFamily="34" charset="77"/>
                        </a:rPr>
                        <a:t>150</a:t>
                      </a:r>
                      <a:endParaRPr lang="en-US" sz="2400" b="0">
                        <a:solidFill>
                          <a:schemeClr val="tx1"/>
                        </a:solidFill>
                      </a:endParaRP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721221"/>
                  </a:ext>
                </a:extLst>
              </a:tr>
              <a:tr h="18675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Cost of Debugging</a:t>
                      </a:r>
                    </a:p>
                  </a:txBody>
                  <a:tcPr marL="4333" marR="4333" marT="433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de-DE" sz="1200" b="0" i="0" u="none" strike="noStrike">
                          <a:solidFill>
                            <a:schemeClr val="tx1"/>
                          </a:solidFill>
                          <a:effectLst/>
                          <a:latin typeface="Source Sans Pro" panose="020B0503030403020204" pitchFamily="34" charset="77"/>
                        </a:rPr>
                        <a:t>150</a:t>
                      </a:r>
                      <a:endParaRPr lang="en-US" sz="2400" b="0">
                        <a:solidFill>
                          <a:schemeClr val="tx1"/>
                        </a:solidFill>
                      </a:endParaRP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5976719"/>
                  </a:ext>
                </a:extLst>
              </a:tr>
              <a:tr h="186757">
                <a:tc gridSpan="2">
                  <a:txBody>
                    <a:bodyPr/>
                    <a:lstStyle/>
                    <a:p>
                      <a:pPr algn="ctr" fontAlgn="b"/>
                      <a:r>
                        <a:rPr lang="de-DE" sz="1200" b="0" i="0" u="none" strike="noStrike">
                          <a:solidFill>
                            <a:srgbClr val="000000"/>
                          </a:solidFill>
                          <a:effectLst/>
                          <a:latin typeface="Source Sans Pro" panose="020B0503030403020204" pitchFamily="34" charset="77"/>
                        </a:rPr>
                        <a:t>Development</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089484261"/>
                  </a:ext>
                </a:extLst>
              </a:tr>
              <a:tr h="186757">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7924969"/>
                  </a:ext>
                </a:extLst>
              </a:tr>
              <a:tr h="186757">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2,500 €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864806"/>
                  </a:ext>
                </a:extLst>
              </a:tr>
              <a:tr h="186757">
                <a:tc gridSpan="2">
                  <a:txBody>
                    <a:bodyPr/>
                    <a:lstStyle/>
                    <a:p>
                      <a:pPr algn="ctr" fontAlgn="b"/>
                      <a:r>
                        <a:rPr lang="de-DE" sz="1200" b="0" i="0" u="none" strike="noStrike">
                          <a:solidFill>
                            <a:srgbClr val="000000"/>
                          </a:solidFill>
                          <a:effectLst/>
                          <a:latin typeface="Source Sans Pro" panose="020B0503030403020204" pitchFamily="34" charset="77"/>
                        </a:rPr>
                        <a:t>Test </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008245644"/>
                  </a:ext>
                </a:extLst>
              </a:tr>
              <a:tr h="186757">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475</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86321"/>
                  </a:ext>
                </a:extLst>
              </a:tr>
              <a:tr h="186757">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47,500€</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0777200"/>
                  </a:ext>
                </a:extLst>
              </a:tr>
              <a:tr h="186757">
                <a:tc gridSpan="2">
                  <a:txBody>
                    <a:bodyPr/>
                    <a:lstStyle/>
                    <a:p>
                      <a:pPr algn="ctr" fontAlgn="b"/>
                      <a:r>
                        <a:rPr lang="de-DE" sz="1200" b="0" i="0" u="none" strike="noStrike">
                          <a:solidFill>
                            <a:srgbClr val="000000"/>
                          </a:solidFill>
                          <a:effectLst/>
                          <a:latin typeface="Source Sans Pro" panose="020B0503030403020204" pitchFamily="34" charset="77"/>
                        </a:rPr>
                        <a:t>Users</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202457497"/>
                  </a:ext>
                </a:extLst>
              </a:tr>
              <a:tr h="186757">
                <a:tc>
                  <a:txBody>
                    <a:bodyPr/>
                    <a:lstStyle/>
                    <a:p>
                      <a:pPr algn="l" fontAlgn="b"/>
                      <a:r>
                        <a:rPr lang="de-DE" sz="1200" b="0" i="0" u="none" strike="noStrike">
                          <a:solidFill>
                            <a:srgbClr val="000000"/>
                          </a:solidFill>
                          <a:effectLst/>
                          <a:latin typeface="Source Sans Pro" panose="020B0503030403020204" pitchFamily="34" charset="77"/>
                        </a:rPr>
                        <a:t>Number of defects found</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823708"/>
                  </a:ext>
                </a:extLst>
              </a:tr>
              <a:tr h="186757">
                <a:tc>
                  <a:txBody>
                    <a:bodyPr/>
                    <a:lstStyle/>
                    <a:p>
                      <a:pPr algn="l" fontAlgn="b"/>
                      <a:r>
                        <a:rPr lang="de-DE" sz="1200" b="0" i="0" u="none" strike="noStrike">
                          <a:solidFill>
                            <a:srgbClr val="000000"/>
                          </a:solidFill>
                          <a:effectLst/>
                          <a:latin typeface="Source Sans Pro" panose="020B0503030403020204" pitchFamily="34" charset="77"/>
                        </a:rPr>
                        <a:t>Costs of debugging</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125,000 €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186526"/>
                  </a:ext>
                </a:extLst>
              </a:tr>
              <a:tr h="18675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Cost Reduction in Support</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-25,000 €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790798"/>
                  </a:ext>
                </a:extLst>
              </a:tr>
              <a:tr h="18675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200" b="0" i="0" u="none" strike="noStrike">
                          <a:solidFill>
                            <a:schemeClr val="tx1"/>
                          </a:solidFill>
                          <a:effectLst/>
                          <a:latin typeface="Source Sans Pro" panose="020B0503030403020204" pitchFamily="34" charset="77"/>
                        </a:rPr>
                        <a:t>Cost Reduction due to “insurance“</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200" b="1" i="0" u="none" strike="noStrike">
                          <a:solidFill>
                            <a:schemeClr val="tx1"/>
                          </a:solidFill>
                          <a:effectLst/>
                          <a:latin typeface="Source Sans Pro" panose="020B0503030403020204" pitchFamily="34" charset="77"/>
                        </a:rPr>
                        <a:t>-</a:t>
                      </a:r>
                      <a:r>
                        <a:rPr lang="de-DE" sz="1200" b="0" i="0" u="none" strike="noStrike">
                          <a:solidFill>
                            <a:schemeClr val="tx1"/>
                          </a:solidFill>
                          <a:effectLst/>
                          <a:latin typeface="Source Sans Pro" panose="020B0503030403020204" pitchFamily="34" charset="77"/>
                        </a:rPr>
                        <a:t>26,000 €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807615"/>
                  </a:ext>
                </a:extLst>
              </a:tr>
              <a:tr h="186757">
                <a:tc gridSpan="2">
                  <a:txBody>
                    <a:bodyPr/>
                    <a:lstStyle/>
                    <a:p>
                      <a:pPr algn="ctr" fontAlgn="b"/>
                      <a:r>
                        <a:rPr lang="de-DE" sz="1200" b="0" i="0" u="none" strike="noStrike">
                          <a:solidFill>
                            <a:srgbClr val="000000"/>
                          </a:solidFill>
                          <a:effectLst/>
                          <a:latin typeface="Source Sans Pro" panose="020B0503030403020204" pitchFamily="34" charset="77"/>
                        </a:rPr>
                        <a:t>Costs of quality</a:t>
                      </a:r>
                    </a:p>
                  </a:txBody>
                  <a:tcPr marL="4333" marR="4333" marT="433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hMerge="1">
                  <a:txBody>
                    <a:bodyPr/>
                    <a:lstStyle/>
                    <a:p>
                      <a:endParaRPr lang="de-DE"/>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49068109"/>
                  </a:ext>
                </a:extLst>
              </a:tr>
              <a:tr h="186757">
                <a:tc>
                  <a:txBody>
                    <a:bodyPr/>
                    <a:lstStyle/>
                    <a:p>
                      <a:pPr algn="l" fontAlgn="b"/>
                      <a:r>
                        <a:rPr lang="de-DE" sz="1200" b="0" i="0" u="none" strike="noStrike">
                          <a:solidFill>
                            <a:srgbClr val="000000"/>
                          </a:solidFill>
                          <a:effectLst/>
                          <a:latin typeface="Source Sans Pro" panose="020B0503030403020204" pitchFamily="34" charset="77"/>
                        </a:rPr>
                        <a:t>Investments</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27,500 €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4866863"/>
                  </a:ext>
                </a:extLst>
              </a:tr>
              <a:tr h="186757">
                <a:tc>
                  <a:txBody>
                    <a:bodyPr/>
                    <a:lstStyle/>
                    <a:p>
                      <a:pPr algn="l" fontAlgn="b"/>
                      <a:r>
                        <a:rPr lang="de-DE" sz="1200" b="0" i="0" u="none" strike="noStrike">
                          <a:solidFill>
                            <a:srgbClr val="000000"/>
                          </a:solidFill>
                          <a:effectLst/>
                          <a:latin typeface="Source Sans Pro" panose="020B0503030403020204" pitchFamily="34" charset="77"/>
                        </a:rPr>
                        <a:t>Fixes</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de-DE" sz="1200" b="0" i="0" u="none" strike="noStrike">
                          <a:solidFill>
                            <a:srgbClr val="000000"/>
                          </a:solidFill>
                          <a:effectLst/>
                          <a:latin typeface="Source Sans Pro" panose="020B0503030403020204" pitchFamily="34" charset="77"/>
                        </a:rPr>
                        <a:t>124,150 €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6231368"/>
                  </a:ext>
                </a:extLst>
              </a:tr>
              <a:tr h="186757">
                <a:tc>
                  <a:txBody>
                    <a:bodyPr/>
                    <a:lstStyle/>
                    <a:p>
                      <a:pPr algn="l" fontAlgn="b"/>
                      <a:r>
                        <a:rPr lang="de-DE" sz="1200" b="0" i="0" u="none" strike="noStrike" dirty="0" err="1">
                          <a:solidFill>
                            <a:schemeClr val="tx1"/>
                          </a:solidFill>
                          <a:effectLst/>
                          <a:latin typeface="Source Sans Pro" panose="020B0503030403020204" pitchFamily="34" charset="77"/>
                        </a:rPr>
                        <a:t>Reliability</a:t>
                      </a:r>
                      <a:r>
                        <a:rPr lang="de-DE" sz="1200" b="0" i="0" u="none" strike="noStrike" dirty="0">
                          <a:solidFill>
                            <a:schemeClr val="tx1"/>
                          </a:solidFill>
                          <a:effectLst/>
                          <a:latin typeface="Source Sans Pro" panose="020B0503030403020204" pitchFamily="34" charset="77"/>
                        </a:rPr>
                        <a:t> Value </a:t>
                      </a:r>
                      <a:r>
                        <a:rPr lang="de-DE" sz="1200" b="0" i="0" u="none" strike="noStrike" dirty="0" err="1">
                          <a:solidFill>
                            <a:schemeClr val="tx1"/>
                          </a:solidFill>
                          <a:effectLst/>
                          <a:latin typeface="Source Sans Pro" panose="020B0503030403020204" pitchFamily="34" charset="77"/>
                        </a:rPr>
                        <a:t>Added</a:t>
                      </a:r>
                      <a:endParaRPr lang="de-DE" sz="1200" b="0" i="0" u="none" strike="noStrike" dirty="0">
                        <a:solidFill>
                          <a:schemeClr val="tx1"/>
                        </a:solidFill>
                        <a:effectLst/>
                        <a:latin typeface="Source Sans Pro" panose="020B0503030403020204" pitchFamily="34" charset="77"/>
                      </a:endParaRP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dirty="0">
                          <a:solidFill>
                            <a:schemeClr val="tx1"/>
                          </a:solidFill>
                          <a:effectLst/>
                          <a:latin typeface="Source Sans Pro" panose="020B0503030403020204" pitchFamily="34" charset="77"/>
                        </a:rPr>
                        <a:t>11,000 €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302715747"/>
                  </a:ext>
                </a:extLst>
              </a:tr>
              <a:tr h="186757">
                <a:tc>
                  <a:txBody>
                    <a:bodyPr/>
                    <a:lstStyle/>
                    <a:p>
                      <a:pPr algn="l" fontAlgn="b"/>
                      <a:r>
                        <a:rPr lang="de-DE" sz="1200" b="0" i="0" u="none" strike="noStrike">
                          <a:solidFill>
                            <a:srgbClr val="000000"/>
                          </a:solidFill>
                          <a:effectLst/>
                          <a:latin typeface="Source Sans Pro" panose="020B0503030403020204" pitchFamily="34" charset="77"/>
                        </a:rPr>
                        <a:t>Costs in total</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1200" b="0" i="0" u="none" strike="noStrike">
                          <a:solidFill>
                            <a:srgbClr val="000000"/>
                          </a:solidFill>
                          <a:effectLst/>
                          <a:latin typeface="Source Sans Pro" panose="020B0503030403020204" pitchFamily="34" charset="77"/>
                        </a:rPr>
                        <a:t>151,650 €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7380016"/>
                  </a:ext>
                </a:extLst>
              </a:tr>
              <a:tr h="186757">
                <a:tc>
                  <a:txBody>
                    <a:bodyPr/>
                    <a:lstStyle/>
                    <a:p>
                      <a:pPr algn="l" fontAlgn="b"/>
                      <a:r>
                        <a:rPr lang="de-DE" sz="1200" b="0" i="0" u="none" strike="noStrike">
                          <a:solidFill>
                            <a:srgbClr val="000000"/>
                          </a:solidFill>
                          <a:effectLst/>
                          <a:latin typeface="Source Sans Pro" panose="020B0503030403020204" pitchFamily="34" charset="77"/>
                        </a:rPr>
                        <a:t>Return on investment </a:t>
                      </a:r>
                    </a:p>
                  </a:txBody>
                  <a:tcPr marL="4333" marR="4333" marT="4333"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de-DE" sz="1200" b="0" i="0" u="none" strike="noStrike" dirty="0">
                          <a:solidFill>
                            <a:srgbClr val="00B050"/>
                          </a:solidFill>
                          <a:effectLst/>
                          <a:latin typeface="Source Sans Pro" panose="020B0503030403020204" pitchFamily="34" charset="77"/>
                        </a:rPr>
                        <a:t>2185% </a:t>
                      </a:r>
                      <a:r>
                        <a:rPr lang="de-DE" sz="1200" b="0" i="0" u="none" strike="noStrike" dirty="0">
                          <a:solidFill>
                            <a:srgbClr val="000000"/>
                          </a:solidFill>
                          <a:effectLst/>
                          <a:latin typeface="Source Sans Pro" panose="020B0503030403020204" pitchFamily="34" charset="77"/>
                        </a:rPr>
                        <a:t>(600,850€) </a:t>
                      </a:r>
                    </a:p>
                  </a:txBody>
                  <a:tcPr marL="4333" marR="4333" marT="4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88929123"/>
                  </a:ext>
                </a:extLst>
              </a:tr>
            </a:tbl>
          </a:graphicData>
        </a:graphic>
      </p:graphicFrame>
    </p:spTree>
    <p:extLst>
      <p:ext uri="{BB962C8B-B14F-4D97-AF65-F5344CB8AC3E}">
        <p14:creationId xmlns:p14="http://schemas.microsoft.com/office/powerpoint/2010/main" val="53351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dissolve">
                                      <p:cBhvr>
                                        <p:cTn id="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C9B9D91-0E61-4EC9-97D7-0BB5F641AF84}"/>
              </a:ext>
            </a:extLst>
          </p:cNvPr>
          <p:cNvPicPr>
            <a:picLocks noChangeAspect="1"/>
          </p:cNvPicPr>
          <p:nvPr/>
        </p:nvPicPr>
        <p:blipFill rotWithShape="1">
          <a:blip r:embed="rId3">
            <a:alphaModFix amt="35000"/>
          </a:blip>
          <a:srcRect t="877" b="14853"/>
          <a:stretch/>
        </p:blipFill>
        <p:spPr>
          <a:xfrm>
            <a:off x="20" y="1"/>
            <a:ext cx="12191980" cy="6857999"/>
          </a:xfrm>
          <a:prstGeom prst="rect">
            <a:avLst/>
          </a:prstGeom>
        </p:spPr>
      </p:pic>
      <p:sp>
        <p:nvSpPr>
          <p:cNvPr id="2" name="Title 1">
            <a:extLst>
              <a:ext uri="{FF2B5EF4-FFF2-40B4-BE49-F238E27FC236}">
                <a16:creationId xmlns:a16="http://schemas.microsoft.com/office/drawing/2014/main" id="{7B8E3A74-C573-6F4F-B671-8F70D826DEC5}"/>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Testers add value by:</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5F3B1C7-20A2-47F4-BD50-8ACB7C84A61B}"/>
              </a:ext>
            </a:extLst>
          </p:cNvPr>
          <p:cNvGraphicFramePr>
            <a:graphicFrameLocks noGrp="1"/>
          </p:cNvGraphicFramePr>
          <p:nvPr>
            <p:ph idx="1"/>
            <p:extLst>
              <p:ext uri="{D42A27DB-BD31-4B8C-83A1-F6EECF244321}">
                <p14:modId xmlns:p14="http://schemas.microsoft.com/office/powerpoint/2010/main" val="3859282624"/>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133999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7E60929-F9FA-DD43-B4A9-A49D79147F69}"/>
              </a:ext>
            </a:extLst>
          </p:cNvPr>
          <p:cNvSpPr>
            <a:spLocks noGrp="1"/>
          </p:cNvSpPr>
          <p:nvPr>
            <p:ph type="title"/>
          </p:nvPr>
        </p:nvSpPr>
        <p:spPr>
          <a:xfrm>
            <a:off x="2679700" y="764373"/>
            <a:ext cx="6832600" cy="1293028"/>
          </a:xfrm>
        </p:spPr>
        <p:txBody>
          <a:bodyPr>
            <a:normAutofit/>
          </a:bodyPr>
          <a:lstStyle/>
          <a:p>
            <a:pPr algn="ctr"/>
            <a:r>
              <a:rPr lang="en-US" b="1" dirty="0"/>
              <a:t>Investments For testing</a:t>
            </a:r>
          </a:p>
        </p:txBody>
      </p:sp>
      <p:graphicFrame>
        <p:nvGraphicFramePr>
          <p:cNvPr id="5" name="Content Placeholder 2">
            <a:extLst>
              <a:ext uri="{FF2B5EF4-FFF2-40B4-BE49-F238E27FC236}">
                <a16:creationId xmlns:a16="http://schemas.microsoft.com/office/drawing/2014/main" id="{949E7DE7-C72C-4A1C-BD23-9C31BE099739}"/>
              </a:ext>
            </a:extLst>
          </p:cNvPr>
          <p:cNvGraphicFramePr>
            <a:graphicFrameLocks noGrp="1"/>
          </p:cNvGraphicFramePr>
          <p:nvPr>
            <p:ph idx="1"/>
            <p:extLst>
              <p:ext uri="{D42A27DB-BD31-4B8C-83A1-F6EECF244321}">
                <p14:modId xmlns:p14="http://schemas.microsoft.com/office/powerpoint/2010/main" val="2261553884"/>
              </p:ext>
            </p:extLst>
          </p:nvPr>
        </p:nvGraphicFramePr>
        <p:xfrm>
          <a:off x="1602509" y="2050475"/>
          <a:ext cx="8986982"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1817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7"/>
        <p:cNvGrpSpPr/>
        <p:nvPr/>
      </p:nvGrpSpPr>
      <p:grpSpPr>
        <a:xfrm>
          <a:off x="0" y="0"/>
          <a:ext cx="0" cy="0"/>
          <a:chOff x="0" y="0"/>
          <a:chExt cx="0" cy="0"/>
        </a:xfrm>
      </p:grpSpPr>
      <p:sp>
        <p:nvSpPr>
          <p:cNvPr id="100" name="Rectangle 9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2" name="Straight Connector 101">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Google Shape;158;p16"/>
          <p:cNvSpPr txBox="1">
            <a:spLocks noGrp="1"/>
          </p:cNvSpPr>
          <p:nvPr>
            <p:ph type="title"/>
          </p:nvPr>
        </p:nvSpPr>
        <p:spPr>
          <a:xfrm>
            <a:off x="795338" y="1566473"/>
            <a:ext cx="10601325" cy="2166723"/>
          </a:xfrm>
          <a:prstGeom prst="rect">
            <a:avLst/>
          </a:prstGeom>
        </p:spPr>
        <p:txBody>
          <a:bodyPr spcFirstLastPara="1" vert="horz" lIns="91440" tIns="45720" rIns="91440" bIns="45720" rtlCol="0" anchor="b" anchorCtr="0">
            <a:normAutofit/>
          </a:bodyPr>
          <a:lstStyle/>
          <a:p>
            <a:pPr marL="0" lvl="0" indent="0" algn="ctr">
              <a:spcAft>
                <a:spcPts val="0"/>
              </a:spcAft>
              <a:buClr>
                <a:schemeClr val="dk1"/>
              </a:buClr>
              <a:buSzPts val="4400"/>
            </a:pPr>
            <a:r>
              <a:rPr lang="en-US" sz="6600" kern="1200">
                <a:solidFill>
                  <a:schemeClr val="tx1"/>
                </a:solidFill>
                <a:latin typeface="+mj-lt"/>
                <a:ea typeface="+mj-ea"/>
                <a:cs typeface="+mj-cs"/>
              </a:rPr>
              <a:t>Introduction</a:t>
            </a:r>
          </a:p>
        </p:txBody>
      </p:sp>
      <p:sp>
        <p:nvSpPr>
          <p:cNvPr id="159" name="Google Shape;159;p16"/>
          <p:cNvSpPr txBox="1">
            <a:spLocks noGrp="1"/>
          </p:cNvSpPr>
          <p:nvPr>
            <p:ph idx="1"/>
          </p:nvPr>
        </p:nvSpPr>
        <p:spPr>
          <a:xfrm>
            <a:off x="795338" y="4092320"/>
            <a:ext cx="10601325" cy="1144884"/>
          </a:xfrm>
          <a:prstGeom prst="rect">
            <a:avLst/>
          </a:prstGeom>
        </p:spPr>
        <p:txBody>
          <a:bodyPr spcFirstLastPara="1" vert="horz" lIns="91440" tIns="45720" rIns="91440" bIns="45720" rtlCol="0" anchorCtr="0">
            <a:normAutofit/>
          </a:bodyPr>
          <a:lstStyle/>
          <a:p>
            <a:pPr marL="0" indent="0" algn="ctr">
              <a:spcBef>
                <a:spcPts val="0"/>
              </a:spcBef>
              <a:spcAft>
                <a:spcPts val="2100"/>
              </a:spcAft>
              <a:buNone/>
            </a:pPr>
            <a:r>
              <a:rPr lang="en-US" sz="2400" dirty="0"/>
              <a:t>Father of twin boys</a:t>
            </a:r>
          </a:p>
        </p:txBody>
      </p:sp>
      <p:cxnSp>
        <p:nvCxnSpPr>
          <p:cNvPr id="106" name="Straight Connector 105">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Google Shape;160;p16">
            <a:extLst>
              <a:ext uri="{FF2B5EF4-FFF2-40B4-BE49-F238E27FC236}">
                <a16:creationId xmlns:a16="http://schemas.microsoft.com/office/drawing/2014/main" id="{7E1460D0-EE52-324B-A26C-8E19FB5BF891}"/>
              </a:ext>
            </a:extLst>
          </p:cNvPr>
          <p:cNvPicPr preferRelativeResize="0"/>
          <p:nvPr/>
        </p:nvPicPr>
        <p:blipFill>
          <a:blip r:embed="rId5">
            <a:alphaModFix/>
          </a:blip>
          <a:stretch>
            <a:fillRect/>
          </a:stretch>
        </p:blipFill>
        <p:spPr>
          <a:xfrm>
            <a:off x="933772" y="4918627"/>
            <a:ext cx="1361088" cy="1325700"/>
          </a:xfrm>
          <a:prstGeom prst="rect">
            <a:avLst/>
          </a:prstGeom>
          <a:noFill/>
          <a:ln>
            <a:noFill/>
          </a:ln>
        </p:spPr>
      </p:pic>
      <p:pic>
        <p:nvPicPr>
          <p:cNvPr id="18" name="Google Shape;161;p16">
            <a:extLst>
              <a:ext uri="{FF2B5EF4-FFF2-40B4-BE49-F238E27FC236}">
                <a16:creationId xmlns:a16="http://schemas.microsoft.com/office/drawing/2014/main" id="{680AB297-804E-0E43-9D5D-8471175F6678}"/>
              </a:ext>
            </a:extLst>
          </p:cNvPr>
          <p:cNvPicPr preferRelativeResize="0"/>
          <p:nvPr/>
        </p:nvPicPr>
        <p:blipFill>
          <a:blip r:embed="rId6">
            <a:alphaModFix/>
          </a:blip>
          <a:stretch>
            <a:fillRect/>
          </a:stretch>
        </p:blipFill>
        <p:spPr>
          <a:xfrm rot="10675640">
            <a:off x="754154" y="1757146"/>
            <a:ext cx="2352175" cy="2352175"/>
          </a:xfrm>
          <a:prstGeom prst="rect">
            <a:avLst/>
          </a:prstGeom>
          <a:noFill/>
          <a:ln>
            <a:noFill/>
          </a:ln>
        </p:spPr>
      </p:pic>
      <p:pic>
        <p:nvPicPr>
          <p:cNvPr id="19" name="Google Shape;162;p16">
            <a:extLst>
              <a:ext uri="{FF2B5EF4-FFF2-40B4-BE49-F238E27FC236}">
                <a16:creationId xmlns:a16="http://schemas.microsoft.com/office/drawing/2014/main" id="{B4088684-F5A9-194A-9B34-D7BE7B640B1C}"/>
              </a:ext>
            </a:extLst>
          </p:cNvPr>
          <p:cNvPicPr preferRelativeResize="0"/>
          <p:nvPr/>
        </p:nvPicPr>
        <p:blipFill>
          <a:blip r:embed="rId7">
            <a:alphaModFix/>
          </a:blip>
          <a:stretch>
            <a:fillRect/>
          </a:stretch>
        </p:blipFill>
        <p:spPr>
          <a:xfrm>
            <a:off x="731700" y="3519450"/>
            <a:ext cx="3468700" cy="2164475"/>
          </a:xfrm>
          <a:prstGeom prst="rect">
            <a:avLst/>
          </a:prstGeom>
          <a:noFill/>
          <a:ln>
            <a:noFill/>
          </a:ln>
        </p:spPr>
      </p:pic>
      <p:pic>
        <p:nvPicPr>
          <p:cNvPr id="20" name="Google Shape;163;p16">
            <a:extLst>
              <a:ext uri="{FF2B5EF4-FFF2-40B4-BE49-F238E27FC236}">
                <a16:creationId xmlns:a16="http://schemas.microsoft.com/office/drawing/2014/main" id="{258E0DC1-586A-A846-8C8F-CDB3AC67075E}"/>
              </a:ext>
            </a:extLst>
          </p:cNvPr>
          <p:cNvPicPr preferRelativeResize="0"/>
          <p:nvPr/>
        </p:nvPicPr>
        <p:blipFill>
          <a:blip r:embed="rId8">
            <a:alphaModFix/>
          </a:blip>
          <a:stretch>
            <a:fillRect/>
          </a:stretch>
        </p:blipFill>
        <p:spPr>
          <a:xfrm>
            <a:off x="1385025" y="3166075"/>
            <a:ext cx="2306450" cy="2987625"/>
          </a:xfrm>
          <a:prstGeom prst="rect">
            <a:avLst/>
          </a:prstGeom>
          <a:noFill/>
          <a:ln>
            <a:noFill/>
          </a:ln>
        </p:spPr>
      </p:pic>
      <p:pic>
        <p:nvPicPr>
          <p:cNvPr id="21" name="Google Shape;165;p16">
            <a:extLst>
              <a:ext uri="{FF2B5EF4-FFF2-40B4-BE49-F238E27FC236}">
                <a16:creationId xmlns:a16="http://schemas.microsoft.com/office/drawing/2014/main" id="{30F6276D-A07D-444D-8F44-F234A7163537}"/>
              </a:ext>
            </a:extLst>
          </p:cNvPr>
          <p:cNvPicPr preferRelativeResize="0"/>
          <p:nvPr/>
        </p:nvPicPr>
        <p:blipFill>
          <a:blip r:embed="rId9">
            <a:alphaModFix/>
          </a:blip>
          <a:stretch>
            <a:fillRect/>
          </a:stretch>
        </p:blipFill>
        <p:spPr>
          <a:xfrm>
            <a:off x="8924954" y="809161"/>
            <a:ext cx="2594408" cy="3892562"/>
          </a:xfrm>
          <a:prstGeom prst="rect">
            <a:avLst/>
          </a:prstGeom>
          <a:noFill/>
          <a:ln>
            <a:noFill/>
          </a:ln>
        </p:spPr>
      </p:pic>
      <p:pic>
        <p:nvPicPr>
          <p:cNvPr id="22" name="20200923_151555.mp4" descr="20200923_151555.mp4">
            <a:hlinkClick r:id="" action="ppaction://media"/>
            <a:extLst>
              <a:ext uri="{FF2B5EF4-FFF2-40B4-BE49-F238E27FC236}">
                <a16:creationId xmlns:a16="http://schemas.microsoft.com/office/drawing/2014/main" id="{A1FF0E6B-B1CF-FA4D-8E53-165863B275E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236573" y="1344639"/>
            <a:ext cx="2030475" cy="3609733"/>
          </a:xfrm>
          <a:prstGeom prst="rect">
            <a:avLst/>
          </a:prstGeom>
        </p:spPr>
      </p:pic>
    </p:spTree>
    <p:extLst>
      <p:ext uri="{BB962C8B-B14F-4D97-AF65-F5344CB8AC3E}">
        <p14:creationId xmlns:p14="http://schemas.microsoft.com/office/powerpoint/2010/main" val="399245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3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2" fill="hold" nodeType="clickEffect">
                                  <p:stCondLst>
                                    <p:cond delay="0"/>
                                  </p:stCondLst>
                                  <p:childTnLst>
                                    <p:anim calcmode="lin" valueType="num">
                                      <p:cBhvr additive="base">
                                        <p:cTn id="21" dur="2800"/>
                                        <p:tgtEl>
                                          <p:spTgt spid="17"/>
                                        </p:tgtEl>
                                        <p:attrNameLst>
                                          <p:attrName>ppt_x</p:attrName>
                                        </p:attrNameLst>
                                      </p:cBhvr>
                                      <p:tavLst>
                                        <p:tav tm="0">
                                          <p:val>
                                            <p:strVal val="#ppt_x"/>
                                          </p:val>
                                        </p:tav>
                                        <p:tav tm="100000">
                                          <p:val>
                                            <p:strVal val="#ppt_x+1"/>
                                          </p:val>
                                        </p:tav>
                                      </p:tavLst>
                                    </p:anim>
                                    <p:set>
                                      <p:cBhvr>
                                        <p:cTn id="22" dur="1" fill="hold">
                                          <p:stCondLst>
                                            <p:cond delay="280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2900"/>
                                        <p:tgtEl>
                                          <p:spTgt spid="18"/>
                                        </p:tgtEl>
                                        <p:attrNameLst>
                                          <p:attrName>ppt_y</p:attrName>
                                        </p:attrNameLst>
                                      </p:cBhvr>
                                      <p:tavLst>
                                        <p:tav tm="0">
                                          <p:val>
                                            <p:strVal val="#ppt_y"/>
                                          </p:val>
                                        </p:tav>
                                        <p:tav tm="100000">
                                          <p:val>
                                            <p:strVal val="#ppt_y+1"/>
                                          </p:val>
                                        </p:tav>
                                      </p:tavLst>
                                    </p:anim>
                                    <p:set>
                                      <p:cBhvr>
                                        <p:cTn id="32" dur="1" fill="hold">
                                          <p:stCondLst>
                                            <p:cond delay="290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500"/>
                                        <p:tgtEl>
                                          <p:spTgt spid="19"/>
                                        </p:tgtEl>
                                      </p:cBhvr>
                                    </p:animEffect>
                                    <p:set>
                                      <p:cBhvr>
                                        <p:cTn id="42" dur="1" fill="hold">
                                          <p:stCondLst>
                                            <p:cond delay="1500"/>
                                          </p:stCondLst>
                                        </p:cTn>
                                        <p:tgtEl>
                                          <p:spTgt spid="19"/>
                                        </p:tgtEl>
                                        <p:attrNameLst>
                                          <p:attrName>style.visibility</p:attrName>
                                        </p:attrNameLst>
                                      </p:cBhvr>
                                      <p:to>
                                        <p:strVal val="hidden"/>
                                      </p:to>
                                    </p:set>
                                  </p:childTnLst>
                                </p:cTn>
                              </p:par>
                            </p:childTnLst>
                          </p:cTn>
                        </p:par>
                        <p:par>
                          <p:cTn id="43" fill="hold">
                            <p:stCondLst>
                              <p:cond delay="1501"/>
                            </p:stCondLst>
                            <p:childTnLst>
                              <p:par>
                                <p:cTn id="44" presetID="10"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xit" presetSubtype="0" fill="hold" nodeType="clickEffect">
                                  <p:stCondLst>
                                    <p:cond delay="0"/>
                                  </p:stCondLst>
                                  <p:childTnLst>
                                    <p:animEffect transition="out" filter="dissolv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9"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dissolve">
                                      <p:cBhvr>
                                        <p:cTn id="54" dur="500"/>
                                        <p:tgtEl>
                                          <p:spTgt spid="22"/>
                                        </p:tgtEl>
                                      </p:cBhvr>
                                    </p:animEffect>
                                  </p:childTnLst>
                                </p:cTn>
                              </p:par>
                            </p:childTnLst>
                          </p:cTn>
                        </p:par>
                        <p:par>
                          <p:cTn id="55" fill="hold">
                            <p:stCondLst>
                              <p:cond delay="500"/>
                            </p:stCondLst>
                            <p:childTnLst>
                              <p:par>
                                <p:cTn id="56" presetID="1" presetClass="mediacall" presetSubtype="0" fill="hold" nodeType="afterEffect">
                                  <p:stCondLst>
                                    <p:cond delay="0"/>
                                  </p:stCondLst>
                                  <p:childTnLst>
                                    <p:cmd type="call" cmd="playFrom(0.0)">
                                      <p:cBhvr>
                                        <p:cTn id="57" dur="4636"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2"/>
                                        </p:tgtEl>
                                      </p:cBhvr>
                                    </p:cmd>
                                  </p:childTnLst>
                                </p:cTn>
                              </p:par>
                            </p:childTnLst>
                          </p:cTn>
                        </p:par>
                      </p:childTnLst>
                    </p:cTn>
                  </p:par>
                </p:childTnLst>
              </p:cTn>
              <p:nextCondLst>
                <p:cond evt="onClick" delay="0">
                  <p:tgtEl>
                    <p:spTgt spid="22"/>
                  </p:tgtEl>
                </p:cond>
              </p:nextCondLst>
            </p:seq>
            <p:video>
              <p:cMediaNode vol="0">
                <p:cTn id="63" repeatCount="indefinite" fill="hold" display="0">
                  <p:stCondLst>
                    <p:cond delay="indefinite"/>
                  </p:stCondLst>
                </p:cTn>
                <p:tgtEl>
                  <p:spTgt spid="2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60929-F9FA-DD43-B4A9-A49D79147F69}"/>
              </a:ext>
            </a:extLst>
          </p:cNvPr>
          <p:cNvSpPr>
            <a:spLocks noGrp="1"/>
          </p:cNvSpPr>
          <p:nvPr>
            <p:ph type="title"/>
          </p:nvPr>
        </p:nvSpPr>
        <p:spPr>
          <a:xfrm>
            <a:off x="838200" y="365125"/>
            <a:ext cx="10515600" cy="1325563"/>
          </a:xfrm>
        </p:spPr>
        <p:txBody>
          <a:bodyPr>
            <a:normAutofit/>
          </a:bodyPr>
          <a:lstStyle/>
          <a:p>
            <a:r>
              <a:rPr lang="en-US" sz="4600" b="1">
                <a:solidFill>
                  <a:srgbClr val="FFFFFF"/>
                </a:solidFill>
              </a:rPr>
              <a:t>Expected Results of Investments</a:t>
            </a:r>
          </a:p>
        </p:txBody>
      </p:sp>
      <p:graphicFrame>
        <p:nvGraphicFramePr>
          <p:cNvPr id="5" name="Content Placeholder 2">
            <a:extLst>
              <a:ext uri="{FF2B5EF4-FFF2-40B4-BE49-F238E27FC236}">
                <a16:creationId xmlns:a16="http://schemas.microsoft.com/office/drawing/2014/main" id="{949E7DE7-C72C-4A1C-BD23-9C31BE099739}"/>
              </a:ext>
            </a:extLst>
          </p:cNvPr>
          <p:cNvGraphicFramePr>
            <a:graphicFrameLocks noGrp="1"/>
          </p:cNvGraphicFramePr>
          <p:nvPr>
            <p:ph idx="1"/>
            <p:extLst>
              <p:ext uri="{D42A27DB-BD31-4B8C-83A1-F6EECF244321}">
                <p14:modId xmlns:p14="http://schemas.microsoft.com/office/powerpoint/2010/main" val="2796523661"/>
              </p:ext>
            </p:extLst>
          </p:nvPr>
        </p:nvGraphicFramePr>
        <p:xfrm>
          <a:off x="838200" y="2438400"/>
          <a:ext cx="10515600" cy="3738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3780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E60929-F9FA-DD43-B4A9-A49D79147F69}"/>
              </a:ext>
            </a:extLst>
          </p:cNvPr>
          <p:cNvSpPr>
            <a:spLocks noGrp="1"/>
          </p:cNvSpPr>
          <p:nvPr>
            <p:ph type="title"/>
          </p:nvPr>
        </p:nvSpPr>
        <p:spPr>
          <a:xfrm>
            <a:off x="838200" y="557188"/>
            <a:ext cx="10515600" cy="1133499"/>
          </a:xfrm>
        </p:spPr>
        <p:txBody>
          <a:bodyPr>
            <a:normAutofit/>
          </a:bodyPr>
          <a:lstStyle/>
          <a:p>
            <a:pPr algn="ctr"/>
            <a:r>
              <a:rPr lang="en-US" sz="5200" b="1"/>
              <a:t>Measurements per item</a:t>
            </a:r>
          </a:p>
        </p:txBody>
      </p:sp>
      <p:graphicFrame>
        <p:nvGraphicFramePr>
          <p:cNvPr id="5" name="Content Placeholder 2">
            <a:extLst>
              <a:ext uri="{FF2B5EF4-FFF2-40B4-BE49-F238E27FC236}">
                <a16:creationId xmlns:a16="http://schemas.microsoft.com/office/drawing/2014/main" id="{949E7DE7-C72C-4A1C-BD23-9C31BE099739}"/>
              </a:ext>
            </a:extLst>
          </p:cNvPr>
          <p:cNvGraphicFramePr>
            <a:graphicFrameLocks noGrp="1"/>
          </p:cNvGraphicFramePr>
          <p:nvPr>
            <p:ph idx="1"/>
            <p:extLst>
              <p:ext uri="{D42A27DB-BD31-4B8C-83A1-F6EECF244321}">
                <p14:modId xmlns:p14="http://schemas.microsoft.com/office/powerpoint/2010/main" val="363747068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6369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0929-F9FA-DD43-B4A9-A49D79147F69}"/>
              </a:ext>
            </a:extLst>
          </p:cNvPr>
          <p:cNvSpPr>
            <a:spLocks noGrp="1"/>
          </p:cNvSpPr>
          <p:nvPr>
            <p:ph type="title"/>
          </p:nvPr>
        </p:nvSpPr>
        <p:spPr>
          <a:xfrm>
            <a:off x="762001" y="803325"/>
            <a:ext cx="5314536" cy="1325563"/>
          </a:xfrm>
        </p:spPr>
        <p:txBody>
          <a:bodyPr>
            <a:normAutofit/>
          </a:bodyPr>
          <a:lstStyle/>
          <a:p>
            <a:r>
              <a:rPr lang="en-US" b="1"/>
              <a:t>From Test Value to Business Value</a:t>
            </a:r>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09A4E0C-DAE6-42C7-A1C4-750AFC4D2359}"/>
              </a:ext>
            </a:extLst>
          </p:cNvPr>
          <p:cNvPicPr>
            <a:picLocks noChangeAspect="1"/>
          </p:cNvPicPr>
          <p:nvPr/>
        </p:nvPicPr>
        <p:blipFill rotWithShape="1">
          <a:blip r:embed="rId3"/>
          <a:srcRect l="18279" r="2759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5" name="Content Placeholder 2">
            <a:extLst>
              <a:ext uri="{FF2B5EF4-FFF2-40B4-BE49-F238E27FC236}">
                <a16:creationId xmlns:a16="http://schemas.microsoft.com/office/drawing/2014/main" id="{949E7DE7-C72C-4A1C-BD23-9C31BE099739}"/>
              </a:ext>
            </a:extLst>
          </p:cNvPr>
          <p:cNvGraphicFramePr>
            <a:graphicFrameLocks noGrp="1"/>
          </p:cNvGraphicFramePr>
          <p:nvPr>
            <p:ph idx="1"/>
            <p:extLst>
              <p:ext uri="{D42A27DB-BD31-4B8C-83A1-F6EECF244321}">
                <p14:modId xmlns:p14="http://schemas.microsoft.com/office/powerpoint/2010/main" val="3954730502"/>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6495462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A7000F-287C-2448-9F2E-028C43359F6D}"/>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What is a Pathfinder?</a:t>
            </a:r>
          </a:p>
        </p:txBody>
      </p:sp>
      <p:cxnSp>
        <p:nvCxnSpPr>
          <p:cNvPr id="13" name="Straight Connector 1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CACC3A-94C4-EF44-8836-901BFC86D4A4}"/>
              </a:ext>
            </a:extLst>
          </p:cNvPr>
          <p:cNvPicPr>
            <a:picLocks noChangeAspect="1"/>
          </p:cNvPicPr>
          <p:nvPr/>
        </p:nvPicPr>
        <p:blipFill rotWithShape="1">
          <a:blip r:embed="rId3"/>
          <a:srcRect r="1" b="23447"/>
          <a:stretch/>
        </p:blipFill>
        <p:spPr>
          <a:xfrm>
            <a:off x="317635" y="321733"/>
            <a:ext cx="4160452" cy="6214534"/>
          </a:xfrm>
          <a:prstGeom prst="rect">
            <a:avLst/>
          </a:prstGeom>
        </p:spPr>
      </p:pic>
      <p:pic>
        <p:nvPicPr>
          <p:cNvPr id="6" name="Picture 5" descr="A close up of a country road&#10;&#10;Description automatically generated">
            <a:extLst>
              <a:ext uri="{FF2B5EF4-FFF2-40B4-BE49-F238E27FC236}">
                <a16:creationId xmlns:a16="http://schemas.microsoft.com/office/drawing/2014/main" id="{3E227729-3C84-A94B-93A5-35DFAD598042}"/>
              </a:ext>
            </a:extLst>
          </p:cNvPr>
          <p:cNvPicPr>
            <a:picLocks noChangeAspect="1"/>
          </p:cNvPicPr>
          <p:nvPr/>
        </p:nvPicPr>
        <p:blipFill rotWithShape="1">
          <a:blip r:embed="rId4"/>
          <a:srcRect l="41929" r="3491"/>
          <a:stretch/>
        </p:blipFill>
        <p:spPr>
          <a:xfrm>
            <a:off x="4654296" y="299363"/>
            <a:ext cx="7217085" cy="3008188"/>
          </a:xfrm>
          <a:prstGeom prst="rect">
            <a:avLst/>
          </a:prstGeom>
        </p:spPr>
      </p:pic>
    </p:spTree>
    <p:extLst>
      <p:ext uri="{BB962C8B-B14F-4D97-AF65-F5344CB8AC3E}">
        <p14:creationId xmlns:p14="http://schemas.microsoft.com/office/powerpoint/2010/main" val="2420125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4646-30ED-AD42-ACC2-7A0186C4315E}"/>
              </a:ext>
            </a:extLst>
          </p:cNvPr>
          <p:cNvSpPr>
            <a:spLocks noGrp="1"/>
          </p:cNvSpPr>
          <p:nvPr>
            <p:ph type="title"/>
          </p:nvPr>
        </p:nvSpPr>
        <p:spPr>
          <a:xfrm>
            <a:off x="762001" y="803325"/>
            <a:ext cx="5314536" cy="1325563"/>
          </a:xfrm>
        </p:spPr>
        <p:txBody>
          <a:bodyPr>
            <a:normAutofit/>
          </a:bodyPr>
          <a:lstStyle/>
          <a:p>
            <a:r>
              <a:rPr lang="en-US"/>
              <a:t>Test Pathfinders improve testing by:</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F6718C0-C91E-4340-963F-0680AEDC4479}"/>
              </a:ext>
            </a:extLst>
          </p:cNvPr>
          <p:cNvPicPr>
            <a:picLocks noChangeAspect="1"/>
          </p:cNvPicPr>
          <p:nvPr/>
        </p:nvPicPr>
        <p:blipFill rotWithShape="1">
          <a:blip r:embed="rId3"/>
          <a:srcRect l="11890" r="15937"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5" name="Content Placeholder 2">
            <a:extLst>
              <a:ext uri="{FF2B5EF4-FFF2-40B4-BE49-F238E27FC236}">
                <a16:creationId xmlns:a16="http://schemas.microsoft.com/office/drawing/2014/main" id="{803E6DC2-D896-461D-A46C-9F4F38D7DAB6}"/>
              </a:ext>
            </a:extLst>
          </p:cNvPr>
          <p:cNvGraphicFramePr>
            <a:graphicFrameLocks noGrp="1"/>
          </p:cNvGraphicFramePr>
          <p:nvPr>
            <p:ph idx="1"/>
            <p:extLst>
              <p:ext uri="{D42A27DB-BD31-4B8C-83A1-F6EECF244321}">
                <p14:modId xmlns:p14="http://schemas.microsoft.com/office/powerpoint/2010/main" val="2376434522"/>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1518882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044071-7012-4549-BA03-D37E493BAF08}"/>
              </a:ext>
            </a:extLst>
          </p:cNvPr>
          <p:cNvSpPr>
            <a:spLocks noGrp="1"/>
          </p:cNvSpPr>
          <p:nvPr>
            <p:ph type="title"/>
          </p:nvPr>
        </p:nvSpPr>
        <p:spPr>
          <a:xfrm>
            <a:off x="838200" y="557188"/>
            <a:ext cx="10515600" cy="1133499"/>
          </a:xfrm>
        </p:spPr>
        <p:txBody>
          <a:bodyPr>
            <a:normAutofit/>
          </a:bodyPr>
          <a:lstStyle/>
          <a:p>
            <a:pPr algn="ctr"/>
            <a:r>
              <a:rPr lang="en-US" sz="5200" b="1"/>
              <a:t>Summary</a:t>
            </a:r>
          </a:p>
        </p:txBody>
      </p:sp>
      <p:graphicFrame>
        <p:nvGraphicFramePr>
          <p:cNvPr id="5" name="Content Placeholder 2">
            <a:extLst>
              <a:ext uri="{FF2B5EF4-FFF2-40B4-BE49-F238E27FC236}">
                <a16:creationId xmlns:a16="http://schemas.microsoft.com/office/drawing/2014/main" id="{E90EF88B-92F1-4569-8006-E8D1CA8BAB64}"/>
              </a:ext>
            </a:extLst>
          </p:cNvPr>
          <p:cNvGraphicFramePr>
            <a:graphicFrameLocks noGrp="1"/>
          </p:cNvGraphicFramePr>
          <p:nvPr>
            <p:ph idx="1"/>
            <p:extLst>
              <p:ext uri="{D42A27DB-BD31-4B8C-83A1-F6EECF244321}">
                <p14:modId xmlns:p14="http://schemas.microsoft.com/office/powerpoint/2010/main" val="252398811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3571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CE1DF-AE27-CC42-A161-94771D7D38AF}"/>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dirty="0"/>
              <a:t>Thank You!</a:t>
            </a:r>
          </a:p>
        </p:txBody>
      </p:sp>
      <p:sp>
        <p:nvSpPr>
          <p:cNvPr id="9" name="TextBox 8">
            <a:extLst>
              <a:ext uri="{FF2B5EF4-FFF2-40B4-BE49-F238E27FC236}">
                <a16:creationId xmlns:a16="http://schemas.microsoft.com/office/drawing/2014/main" id="{6F875F61-F741-F043-86C7-061577CFDECE}"/>
              </a:ext>
            </a:extLst>
          </p:cNvPr>
          <p:cNvSpPr txBox="1"/>
          <p:nvPr/>
        </p:nvSpPr>
        <p:spPr>
          <a:xfrm>
            <a:off x="762000" y="2279018"/>
            <a:ext cx="5314543" cy="337592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dirty="0"/>
              <a:t>Contact me at:</a:t>
            </a:r>
            <a:endParaRPr lang="en-US"/>
          </a:p>
          <a:p>
            <a:pPr indent="-228600">
              <a:lnSpc>
                <a:spcPct val="90000"/>
              </a:lnSpc>
              <a:spcAft>
                <a:spcPts val="600"/>
              </a:spcAft>
              <a:buFont typeface="Arial" panose="020B0604020202020204" pitchFamily="34" charset="0"/>
              <a:buChar char="•"/>
            </a:pPr>
            <a:r>
              <a:rPr lang="en-US" dirty="0"/>
              <a:t>@</a:t>
            </a:r>
            <a:r>
              <a:rPr lang="en-US"/>
              <a:t>KITesting</a:t>
            </a:r>
          </a:p>
          <a:p>
            <a:pPr indent="-228600">
              <a:lnSpc>
                <a:spcPct val="90000"/>
              </a:lnSpc>
              <a:spcAft>
                <a:spcPts val="600"/>
              </a:spcAft>
              <a:buFont typeface="Arial" panose="020B0604020202020204" pitchFamily="34" charset="0"/>
              <a:buChar char="•"/>
            </a:pPr>
            <a:r>
              <a:rPr lang="en-US" dirty="0"/>
              <a:t>https://</a:t>
            </a:r>
            <a:r>
              <a:rPr lang="en-US"/>
              <a:t>www.linkedin.com</a:t>
            </a:r>
            <a:r>
              <a:rPr lang="en-US" dirty="0"/>
              <a:t>/in/</a:t>
            </a:r>
            <a:r>
              <a:rPr lang="en-US"/>
              <a:t>rickdtracy</a:t>
            </a:r>
            <a:r>
              <a:rPr lang="en-US" dirty="0"/>
              <a:t>/</a:t>
            </a:r>
            <a:endParaRPr lang="en-US"/>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erson that is standing in the dark&#10;&#10;Description automatically generated">
            <a:extLst>
              <a:ext uri="{FF2B5EF4-FFF2-40B4-BE49-F238E27FC236}">
                <a16:creationId xmlns:a16="http://schemas.microsoft.com/office/drawing/2014/main" id="{5D8F522E-6B83-8A4B-B9D1-6F29E946BB62}"/>
              </a:ext>
            </a:extLst>
          </p:cNvPr>
          <p:cNvPicPr>
            <a:picLocks noChangeAspect="1"/>
          </p:cNvPicPr>
          <p:nvPr/>
        </p:nvPicPr>
        <p:blipFill rotWithShape="1">
          <a:blip r:embed="rId3"/>
          <a:srcRect t="9818" r="-2" b="20816"/>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84906535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0"/>
        <p:cNvGrpSpPr/>
        <p:nvPr/>
      </p:nvGrpSpPr>
      <p:grpSpPr>
        <a:xfrm>
          <a:off x="0" y="0"/>
          <a:ext cx="0" cy="0"/>
          <a:chOff x="0" y="0"/>
          <a:chExt cx="0" cy="0"/>
        </a:xfrm>
      </p:grpSpPr>
      <p:sp>
        <p:nvSpPr>
          <p:cNvPr id="171" name="Google Shape;171;p17"/>
          <p:cNvSpPr txBox="1">
            <a:spLocks noGrp="1"/>
          </p:cNvSpPr>
          <p:nvPr>
            <p:ph type="title"/>
          </p:nvPr>
        </p:nvSpPr>
        <p:spPr>
          <a:xfrm>
            <a:off x="1653363" y="365760"/>
            <a:ext cx="9367203" cy="1188720"/>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t>Personal introduction</a:t>
            </a:r>
            <a:endParaRPr lang="en-DE"/>
          </a:p>
        </p:txBody>
      </p:sp>
      <p:sp>
        <p:nvSpPr>
          <p:cNvPr id="113" name="Freeform: Shape 112">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Freeform: Shape 114">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 name="Freeform: Shape 116">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 name="Google Shape;172;p17"/>
          <p:cNvSpPr txBox="1">
            <a:spLocks noGrp="1"/>
          </p:cNvSpPr>
          <p:nvPr>
            <p:ph idx="1"/>
          </p:nvPr>
        </p:nvSpPr>
        <p:spPr>
          <a:xfrm>
            <a:off x="1653363" y="2176272"/>
            <a:ext cx="9367204" cy="4041648"/>
          </a:xfrm>
          <a:prstGeom prst="rect">
            <a:avLst/>
          </a:prstGeom>
        </p:spPr>
        <p:txBody>
          <a:bodyPr spcFirstLastPara="1" lIns="91425" tIns="45700" rIns="91425" bIns="45700" anchor="t" anchorCtr="0">
            <a:normAutofit/>
          </a:bodyPr>
          <a:lstStyle/>
          <a:p>
            <a:pPr marL="0" indent="0">
              <a:spcBef>
                <a:spcPts val="0"/>
              </a:spcBef>
              <a:spcAft>
                <a:spcPts val="2100"/>
              </a:spcAft>
              <a:buClr>
                <a:schemeClr val="dk1"/>
              </a:buClr>
              <a:buSzPts val="3500"/>
              <a:buNone/>
            </a:pPr>
            <a:r>
              <a:rPr lang="en-US" sz="2400" dirty="0"/>
              <a:t>Rick Tracy:</a:t>
            </a:r>
          </a:p>
          <a:p>
            <a:pPr>
              <a:spcBef>
                <a:spcPts val="0"/>
              </a:spcBef>
              <a:spcAft>
                <a:spcPts val="2100"/>
              </a:spcAft>
              <a:buClr>
                <a:schemeClr val="dk1"/>
              </a:buClr>
              <a:buSzPts val="3500"/>
            </a:pPr>
            <a:r>
              <a:rPr lang="en-US" sz="2400" dirty="0"/>
              <a:t>Test Pathfinder and Enthusiast</a:t>
            </a:r>
          </a:p>
          <a:p>
            <a:pPr>
              <a:spcBef>
                <a:spcPts val="0"/>
              </a:spcBef>
              <a:spcAft>
                <a:spcPts val="2100"/>
              </a:spcAft>
              <a:buClr>
                <a:schemeClr val="dk1"/>
              </a:buClr>
              <a:buSzPts val="3500"/>
            </a:pPr>
            <a:r>
              <a:rPr lang="en-US" sz="2400" dirty="0"/>
              <a:t>Love Testing, Agile, Coaching and Exploring</a:t>
            </a:r>
          </a:p>
          <a:p>
            <a:pPr>
              <a:spcBef>
                <a:spcPts val="0"/>
              </a:spcBef>
              <a:spcAft>
                <a:spcPts val="2100"/>
              </a:spcAft>
              <a:buClr>
                <a:schemeClr val="dk1"/>
              </a:buClr>
              <a:buSzPts val="3500"/>
            </a:pPr>
            <a:r>
              <a:rPr lang="en-US" sz="2400" dirty="0"/>
              <a:t>Started out as a Psychologist...and what has stuck:</a:t>
            </a:r>
          </a:p>
          <a:p>
            <a:pPr>
              <a:spcBef>
                <a:spcPts val="0"/>
              </a:spcBef>
              <a:spcAft>
                <a:spcPts val="2100"/>
              </a:spcAft>
              <a:buClr>
                <a:schemeClr val="dk1"/>
              </a:buClr>
              <a:buSzPts val="3500"/>
            </a:pPr>
            <a:endParaRPr lang="en-US" sz="2400" dirty="0"/>
          </a:p>
          <a:p>
            <a:pPr>
              <a:spcBef>
                <a:spcPts val="0"/>
              </a:spcBef>
              <a:spcAft>
                <a:spcPts val="2100"/>
              </a:spcAft>
              <a:buClr>
                <a:schemeClr val="dk1"/>
              </a:buClr>
              <a:buSzPts val="3500"/>
            </a:pPr>
            <a:endParaRPr lang="en-DE" sz="2400" dirty="0"/>
          </a:p>
        </p:txBody>
      </p:sp>
      <p:sp>
        <p:nvSpPr>
          <p:cNvPr id="11" name="Google Shape;176;p17">
            <a:extLst>
              <a:ext uri="{FF2B5EF4-FFF2-40B4-BE49-F238E27FC236}">
                <a16:creationId xmlns:a16="http://schemas.microsoft.com/office/drawing/2014/main" id="{AA76C738-695D-824D-B8F6-67EC919689CB}"/>
              </a:ext>
            </a:extLst>
          </p:cNvPr>
          <p:cNvSpPr txBox="1">
            <a:spLocks/>
          </p:cNvSpPr>
          <p:nvPr/>
        </p:nvSpPr>
        <p:spPr>
          <a:xfrm>
            <a:off x="2735263" y="4920298"/>
            <a:ext cx="6256337" cy="1617662"/>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100"/>
              </a:spcAft>
              <a:buSzPts val="3500"/>
              <a:buFont typeface="Arial" panose="020B0604020202020204" pitchFamily="34" charset="0"/>
              <a:buNone/>
            </a:pPr>
            <a:r>
              <a:rPr lang="en-US" sz="2400" b="1"/>
              <a:t>We are here to help people grow, learn and be aware of the world around them</a:t>
            </a:r>
            <a:endParaRPr lang="en-US" b="1" dirty="0"/>
          </a:p>
        </p:txBody>
      </p:sp>
    </p:spTree>
    <p:extLst>
      <p:ext uri="{BB962C8B-B14F-4D97-AF65-F5344CB8AC3E}">
        <p14:creationId xmlns:p14="http://schemas.microsoft.com/office/powerpoint/2010/main" val="10802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xEl>
                                              <p:pRg st="1" end="1"/>
                                            </p:txEl>
                                          </p:spTgt>
                                        </p:tgtEl>
                                        <p:attrNameLst>
                                          <p:attrName>style.visibility</p:attrName>
                                        </p:attrNameLst>
                                      </p:cBhvr>
                                      <p:to>
                                        <p:strVal val="visible"/>
                                      </p:to>
                                    </p:set>
                                    <p:animEffect transition="in" filter="fade">
                                      <p:cBhvr>
                                        <p:cTn id="7" dur="500"/>
                                        <p:tgtEl>
                                          <p:spTgt spid="17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xEl>
                                              <p:pRg st="2" end="2"/>
                                            </p:txEl>
                                          </p:spTgt>
                                        </p:tgtEl>
                                        <p:attrNameLst>
                                          <p:attrName>style.visibility</p:attrName>
                                        </p:attrNameLst>
                                      </p:cBhvr>
                                      <p:to>
                                        <p:strVal val="visible"/>
                                      </p:to>
                                    </p:set>
                                    <p:animEffect transition="in" filter="fade">
                                      <p:cBhvr>
                                        <p:cTn id="12" dur="500"/>
                                        <p:tgtEl>
                                          <p:spTgt spid="17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
                                            <p:txEl>
                                              <p:pRg st="3" end="3"/>
                                            </p:txEl>
                                          </p:spTgt>
                                        </p:tgtEl>
                                        <p:attrNameLst>
                                          <p:attrName>style.visibility</p:attrName>
                                        </p:attrNameLst>
                                      </p:cBhvr>
                                      <p:to>
                                        <p:strVal val="visible"/>
                                      </p:to>
                                    </p:set>
                                    <p:animEffect transition="in" filter="fade">
                                      <p:cBhvr>
                                        <p:cTn id="17" dur="500"/>
                                        <p:tgtEl>
                                          <p:spTgt spid="17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500"/>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solidFill>
                  <a:schemeClr val="accent1"/>
                </a:solidFill>
              </a:rPr>
              <a:t>Perceptions of the Value of Testing - Testers</a:t>
            </a:r>
            <a:endParaRPr b="1" dirty="0">
              <a:solidFill>
                <a:schemeClr val="accent1"/>
              </a:solidFill>
            </a:endParaRPr>
          </a:p>
        </p:txBody>
      </p:sp>
      <p:sp>
        <p:nvSpPr>
          <p:cNvPr id="183" name="Google Shape;183;p18"/>
          <p:cNvSpPr txBox="1"/>
          <p:nvPr/>
        </p:nvSpPr>
        <p:spPr>
          <a:xfrm>
            <a:off x="3242075" y="1770250"/>
            <a:ext cx="1891500" cy="6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find bugs</a:t>
            </a:r>
            <a:endParaRPr sz="3200">
              <a:latin typeface="Lato"/>
              <a:ea typeface="Lato"/>
              <a:cs typeface="Lato"/>
              <a:sym typeface="Lato"/>
            </a:endParaRPr>
          </a:p>
        </p:txBody>
      </p:sp>
      <p:sp>
        <p:nvSpPr>
          <p:cNvPr id="184" name="Google Shape;184;p18"/>
          <p:cNvSpPr txBox="1"/>
          <p:nvPr/>
        </p:nvSpPr>
        <p:spPr>
          <a:xfrm>
            <a:off x="8627400" y="3355200"/>
            <a:ext cx="4766100" cy="10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latin typeface="Calibri"/>
                <a:ea typeface="Calibri"/>
                <a:cs typeface="Calibri"/>
                <a:sym typeface="Calibri"/>
              </a:rPr>
              <a:t>roles aren’t respected</a:t>
            </a:r>
            <a:endParaRPr sz="3200" dirty="0">
              <a:latin typeface="Lato"/>
              <a:ea typeface="Lato"/>
              <a:cs typeface="Lato"/>
              <a:sym typeface="Lato"/>
            </a:endParaRPr>
          </a:p>
        </p:txBody>
      </p:sp>
      <p:sp>
        <p:nvSpPr>
          <p:cNvPr id="185" name="Google Shape;185;p18"/>
          <p:cNvSpPr txBox="1"/>
          <p:nvPr/>
        </p:nvSpPr>
        <p:spPr>
          <a:xfrm>
            <a:off x="7761950" y="4210950"/>
            <a:ext cx="3378600" cy="10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don’t solve bugs</a:t>
            </a:r>
            <a:endParaRPr sz="3200">
              <a:latin typeface="Lato"/>
              <a:ea typeface="Lato"/>
              <a:cs typeface="Lato"/>
              <a:sym typeface="Lato"/>
            </a:endParaRPr>
          </a:p>
        </p:txBody>
      </p:sp>
      <p:sp>
        <p:nvSpPr>
          <p:cNvPr id="186" name="Google Shape;186;p18"/>
          <p:cNvSpPr txBox="1"/>
          <p:nvPr/>
        </p:nvSpPr>
        <p:spPr>
          <a:xfrm>
            <a:off x="1581725" y="2609250"/>
            <a:ext cx="3378600" cy="10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provide test reports</a:t>
            </a:r>
            <a:endParaRPr sz="3200">
              <a:latin typeface="Lato"/>
              <a:ea typeface="Lato"/>
              <a:cs typeface="Lato"/>
              <a:sym typeface="Lato"/>
            </a:endParaRPr>
          </a:p>
        </p:txBody>
      </p:sp>
      <p:sp>
        <p:nvSpPr>
          <p:cNvPr id="187" name="Google Shape;187;p18"/>
          <p:cNvSpPr txBox="1"/>
          <p:nvPr/>
        </p:nvSpPr>
        <p:spPr>
          <a:xfrm>
            <a:off x="9461600" y="4907400"/>
            <a:ext cx="3378600" cy="10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look at risks</a:t>
            </a:r>
            <a:endParaRPr sz="3200">
              <a:latin typeface="Lato"/>
              <a:ea typeface="Lato"/>
              <a:cs typeface="Lato"/>
              <a:sym typeface="Lato"/>
            </a:endParaRPr>
          </a:p>
        </p:txBody>
      </p:sp>
      <p:sp>
        <p:nvSpPr>
          <p:cNvPr id="188" name="Google Shape;188;p18"/>
          <p:cNvSpPr txBox="1"/>
          <p:nvPr/>
        </p:nvSpPr>
        <p:spPr>
          <a:xfrm>
            <a:off x="546200" y="4746900"/>
            <a:ext cx="3511500" cy="17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look at the entire scope more often</a:t>
            </a:r>
            <a:endParaRPr sz="3200">
              <a:latin typeface="Lato"/>
              <a:ea typeface="Lato"/>
              <a:cs typeface="Lato"/>
              <a:sym typeface="Lato"/>
            </a:endParaRPr>
          </a:p>
        </p:txBody>
      </p:sp>
      <p:sp>
        <p:nvSpPr>
          <p:cNvPr id="189" name="Google Shape;189;p18"/>
          <p:cNvSpPr txBox="1"/>
          <p:nvPr/>
        </p:nvSpPr>
        <p:spPr>
          <a:xfrm>
            <a:off x="7480400" y="1541650"/>
            <a:ext cx="4254300" cy="22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latin typeface="Calibri"/>
                <a:ea typeface="Calibri"/>
                <a:cs typeface="Calibri"/>
                <a:sym typeface="Calibri"/>
              </a:rPr>
              <a:t>focus on how something is made more than whether it is made</a:t>
            </a:r>
            <a:endParaRPr sz="3200" dirty="0">
              <a:latin typeface="Lato"/>
              <a:ea typeface="Lato"/>
              <a:cs typeface="Lato"/>
              <a:sym typeface="Lato"/>
            </a:endParaRPr>
          </a:p>
        </p:txBody>
      </p:sp>
      <p:sp>
        <p:nvSpPr>
          <p:cNvPr id="190" name="Google Shape;190;p18"/>
          <p:cNvSpPr txBox="1"/>
          <p:nvPr/>
        </p:nvSpPr>
        <p:spPr>
          <a:xfrm>
            <a:off x="1004200" y="3526900"/>
            <a:ext cx="3378600" cy="10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managers just want testers to automate</a:t>
            </a:r>
            <a:endParaRPr sz="3200">
              <a:latin typeface="Lato"/>
              <a:ea typeface="Lato"/>
              <a:cs typeface="Lato"/>
              <a:sym typeface="Lato"/>
            </a:endParaRPr>
          </a:p>
        </p:txBody>
      </p:sp>
      <p:sp>
        <p:nvSpPr>
          <p:cNvPr id="191" name="Google Shape;191;p18"/>
          <p:cNvSpPr txBox="1"/>
          <p:nvPr/>
        </p:nvSpPr>
        <p:spPr>
          <a:xfrm>
            <a:off x="7347900" y="5503250"/>
            <a:ext cx="3378600" cy="10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Calibri"/>
                <a:ea typeface="Calibri"/>
                <a:cs typeface="Calibri"/>
                <a:sym typeface="Calibri"/>
              </a:rPr>
              <a:t>have no time or budget to test well</a:t>
            </a:r>
            <a:endParaRPr sz="3200">
              <a:latin typeface="Lato"/>
              <a:ea typeface="Lato"/>
              <a:cs typeface="Lato"/>
              <a:sym typeface="Lato"/>
            </a:endParaRPr>
          </a:p>
        </p:txBody>
      </p:sp>
      <p:sp>
        <p:nvSpPr>
          <p:cNvPr id="192" name="Google Shape;192;p18"/>
          <p:cNvSpPr txBox="1"/>
          <p:nvPr/>
        </p:nvSpPr>
        <p:spPr>
          <a:xfrm>
            <a:off x="438725" y="6038250"/>
            <a:ext cx="7257600" cy="10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latin typeface="Calibri"/>
                <a:ea typeface="Calibri"/>
                <a:cs typeface="Calibri"/>
                <a:sym typeface="Calibri"/>
              </a:rPr>
              <a:t>are seen as extra members of a team</a:t>
            </a:r>
            <a:endParaRPr sz="3200" dirty="0">
              <a:latin typeface="Lato"/>
              <a:ea typeface="Lato"/>
              <a:cs typeface="Lato"/>
              <a:sym typeface="Lato"/>
            </a:endParaRPr>
          </a:p>
        </p:txBody>
      </p:sp>
      <p:pic>
        <p:nvPicPr>
          <p:cNvPr id="193" name="Google Shape;193;p18"/>
          <p:cNvPicPr preferRelativeResize="0"/>
          <p:nvPr/>
        </p:nvPicPr>
        <p:blipFill>
          <a:blip r:embed="rId3">
            <a:alphaModFix/>
          </a:blip>
          <a:stretch>
            <a:fillRect/>
          </a:stretch>
        </p:blipFill>
        <p:spPr>
          <a:xfrm>
            <a:off x="3764200" y="-741300"/>
            <a:ext cx="4570883" cy="6857999"/>
          </a:xfrm>
          <a:prstGeom prst="rect">
            <a:avLst/>
          </a:prstGeom>
          <a:noFill/>
          <a:ln>
            <a:noFill/>
          </a:ln>
        </p:spPr>
      </p:pic>
    </p:spTree>
    <p:extLst>
      <p:ext uri="{BB962C8B-B14F-4D97-AF65-F5344CB8AC3E}">
        <p14:creationId xmlns:p14="http://schemas.microsoft.com/office/powerpoint/2010/main" val="301100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10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fade">
                                      <p:cBhvr>
                                        <p:cTn id="17" dur="1000"/>
                                        <p:tgtEl>
                                          <p:spTgt spid="1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8"/>
                                        </p:tgtEl>
                                        <p:attrNameLst>
                                          <p:attrName>style.visibility</p:attrName>
                                        </p:attrNameLst>
                                      </p:cBhvr>
                                      <p:to>
                                        <p:strVal val="visible"/>
                                      </p:to>
                                    </p:set>
                                    <p:animEffect transition="in" filter="fade">
                                      <p:cBhvr>
                                        <p:cTn id="22" dur="1000"/>
                                        <p:tgtEl>
                                          <p:spTgt spid="1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7"/>
                                        </p:tgtEl>
                                        <p:attrNameLst>
                                          <p:attrName>style.visibility</p:attrName>
                                        </p:attrNameLst>
                                      </p:cBhvr>
                                      <p:to>
                                        <p:strVal val="visible"/>
                                      </p:to>
                                    </p:set>
                                    <p:animEffect transition="in" filter="fade">
                                      <p:cBhvr>
                                        <p:cTn id="27" dur="1000"/>
                                        <p:tgtEl>
                                          <p:spTgt spid="1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6"/>
                                        </p:tgtEl>
                                        <p:attrNameLst>
                                          <p:attrName>style.visibility</p:attrName>
                                        </p:attrNameLst>
                                      </p:cBhvr>
                                      <p:to>
                                        <p:strVal val="visible"/>
                                      </p:to>
                                    </p:set>
                                    <p:animEffect transition="in" filter="fade">
                                      <p:cBhvr>
                                        <p:cTn id="32" dur="1000"/>
                                        <p:tgtEl>
                                          <p:spTgt spid="18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5"/>
                                        </p:tgtEl>
                                        <p:attrNameLst>
                                          <p:attrName>style.visibility</p:attrName>
                                        </p:attrNameLst>
                                      </p:cBhvr>
                                      <p:to>
                                        <p:strVal val="visible"/>
                                      </p:to>
                                    </p:set>
                                    <p:animEffect transition="in" filter="fade">
                                      <p:cBhvr>
                                        <p:cTn id="37" dur="1000"/>
                                        <p:tgtEl>
                                          <p:spTgt spid="18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4"/>
                                        </p:tgtEl>
                                        <p:attrNameLst>
                                          <p:attrName>style.visibility</p:attrName>
                                        </p:attrNameLst>
                                      </p:cBhvr>
                                      <p:to>
                                        <p:strVal val="visible"/>
                                      </p:to>
                                    </p:set>
                                    <p:animEffect transition="in" filter="fade">
                                      <p:cBhvr>
                                        <p:cTn id="42" dur="1000"/>
                                        <p:tgtEl>
                                          <p:spTgt spid="1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2"/>
                                        </p:tgtEl>
                                        <p:attrNameLst>
                                          <p:attrName>style.visibility</p:attrName>
                                        </p:attrNameLst>
                                      </p:cBhvr>
                                      <p:to>
                                        <p:strVal val="visible"/>
                                      </p:to>
                                    </p:set>
                                    <p:animEffect transition="in" filter="fade">
                                      <p:cBhvr>
                                        <p:cTn id="47" dur="1000"/>
                                        <p:tgtEl>
                                          <p:spTgt spid="19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1"/>
                                        </p:tgtEl>
                                        <p:attrNameLst>
                                          <p:attrName>style.visibility</p:attrName>
                                        </p:attrNameLst>
                                      </p:cBhvr>
                                      <p:to>
                                        <p:strVal val="visible"/>
                                      </p:to>
                                    </p:set>
                                    <p:animEffect transition="in" filter="fade">
                                      <p:cBhvr>
                                        <p:cTn id="52" dur="1000"/>
                                        <p:tgtEl>
                                          <p:spTgt spid="19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0"/>
                                        </p:tgtEl>
                                        <p:attrNameLst>
                                          <p:attrName>style.visibility</p:attrName>
                                        </p:attrNameLst>
                                      </p:cBhvr>
                                      <p:to>
                                        <p:strVal val="visible"/>
                                      </p:to>
                                    </p:set>
                                    <p:animEffect transition="in" filter="fade">
                                      <p:cBhvr>
                                        <p:cTn id="57" dur="10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txBox="1">
            <a:spLocks noGrp="1"/>
          </p:cNvSpPr>
          <p:nvPr>
            <p:ph type="title"/>
          </p:nvPr>
        </p:nvSpPr>
        <p:spPr>
          <a:xfrm>
            <a:off x="187700" y="365125"/>
            <a:ext cx="11867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solidFill>
                  <a:schemeClr val="accent1"/>
                </a:solidFill>
              </a:rPr>
              <a:t>Perceptions of the Value of Testing - Non-testers</a:t>
            </a:r>
            <a:endParaRPr b="1" dirty="0">
              <a:solidFill>
                <a:schemeClr val="accent1"/>
              </a:solidFill>
            </a:endParaRPr>
          </a:p>
        </p:txBody>
      </p:sp>
      <p:sp>
        <p:nvSpPr>
          <p:cNvPr id="200" name="Google Shape;200;p19"/>
          <p:cNvSpPr txBox="1">
            <a:spLocks noGrp="1"/>
          </p:cNvSpPr>
          <p:nvPr>
            <p:ph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171450" lvl="0" indent="-222250" algn="l" rtl="0">
              <a:lnSpc>
                <a:spcPct val="100000"/>
              </a:lnSpc>
              <a:spcBef>
                <a:spcPts val="0"/>
              </a:spcBef>
              <a:spcAft>
                <a:spcPts val="0"/>
              </a:spcAft>
              <a:buClr>
                <a:srgbClr val="FFFFFF"/>
              </a:buClr>
              <a:buSzPts val="2000"/>
              <a:buFont typeface="Calibri"/>
              <a:buChar char="-"/>
            </a:pPr>
            <a:r>
              <a:rPr lang="en-US" sz="2000">
                <a:latin typeface="Calibri"/>
                <a:ea typeface="Calibri"/>
                <a:cs typeface="Calibri"/>
                <a:sym typeface="Calibri"/>
              </a:rPr>
              <a:t>Find bugs</a:t>
            </a:r>
            <a:endParaRPr sz="2000">
              <a:latin typeface="Calibri"/>
              <a:ea typeface="Calibri"/>
              <a:cs typeface="Calibri"/>
              <a:sym typeface="Calibri"/>
            </a:endParaRPr>
          </a:p>
          <a:p>
            <a:pPr marL="171450" lvl="0" indent="-222250" algn="l" rtl="0">
              <a:lnSpc>
                <a:spcPct val="100000"/>
              </a:lnSpc>
              <a:spcBef>
                <a:spcPts val="0"/>
              </a:spcBef>
              <a:spcAft>
                <a:spcPts val="0"/>
              </a:spcAft>
              <a:buClr>
                <a:srgbClr val="FFFFFF"/>
              </a:buClr>
              <a:buSzPts val="2000"/>
              <a:buFont typeface="Calibri"/>
              <a:buChar char="-"/>
            </a:pPr>
            <a:r>
              <a:rPr lang="en-US" sz="2000">
                <a:latin typeface="Calibri"/>
                <a:ea typeface="Calibri"/>
                <a:cs typeface="Calibri"/>
                <a:sym typeface="Calibri"/>
              </a:rPr>
              <a:t>Check other people’s work</a:t>
            </a:r>
            <a:endParaRPr sz="2000">
              <a:latin typeface="Calibri"/>
              <a:ea typeface="Calibri"/>
              <a:cs typeface="Calibri"/>
              <a:sym typeface="Calibri"/>
            </a:endParaRPr>
          </a:p>
          <a:p>
            <a:pPr marL="171450" lvl="0" indent="-222250" algn="l" rtl="0">
              <a:lnSpc>
                <a:spcPct val="100000"/>
              </a:lnSpc>
              <a:spcBef>
                <a:spcPts val="0"/>
              </a:spcBef>
              <a:spcAft>
                <a:spcPts val="0"/>
              </a:spcAft>
              <a:buClr>
                <a:srgbClr val="FFFFFF"/>
              </a:buClr>
              <a:buSzPts val="2000"/>
              <a:buFont typeface="Calibri"/>
              <a:buChar char="-"/>
            </a:pPr>
            <a:r>
              <a:rPr lang="en-US" sz="2000">
                <a:latin typeface="Calibri"/>
                <a:ea typeface="Calibri"/>
                <a:cs typeface="Calibri"/>
                <a:sym typeface="Calibri"/>
              </a:rPr>
              <a:t>Ensure quality</a:t>
            </a:r>
            <a:endParaRPr sz="2000">
              <a:latin typeface="Calibri"/>
              <a:ea typeface="Calibri"/>
              <a:cs typeface="Calibri"/>
              <a:sym typeface="Calibri"/>
            </a:endParaRPr>
          </a:p>
          <a:p>
            <a:pPr marL="171450" lvl="0" indent="-222250" algn="l" rtl="0">
              <a:lnSpc>
                <a:spcPct val="100000"/>
              </a:lnSpc>
              <a:spcBef>
                <a:spcPts val="0"/>
              </a:spcBef>
              <a:spcAft>
                <a:spcPts val="0"/>
              </a:spcAft>
              <a:buClr>
                <a:srgbClr val="FFFFFF"/>
              </a:buClr>
              <a:buSzPts val="2000"/>
              <a:buFont typeface="Calibri"/>
              <a:buChar char="-"/>
            </a:pPr>
            <a:r>
              <a:rPr lang="en-US" sz="2000">
                <a:latin typeface="Calibri"/>
                <a:ea typeface="Calibri"/>
                <a:cs typeface="Calibri"/>
                <a:sym typeface="Calibri"/>
              </a:rPr>
              <a:t>Improve quality</a:t>
            </a:r>
            <a:endParaRPr sz="2000">
              <a:latin typeface="Calibri"/>
              <a:ea typeface="Calibri"/>
              <a:cs typeface="Calibri"/>
              <a:sym typeface="Calibri"/>
            </a:endParaRPr>
          </a:p>
          <a:p>
            <a:pPr marL="171450" lvl="0" indent="-222250" algn="l" rtl="0">
              <a:lnSpc>
                <a:spcPct val="100000"/>
              </a:lnSpc>
              <a:spcBef>
                <a:spcPts val="0"/>
              </a:spcBef>
              <a:spcAft>
                <a:spcPts val="0"/>
              </a:spcAft>
              <a:buClr>
                <a:srgbClr val="FFFFFF"/>
              </a:buClr>
              <a:buSzPts val="2000"/>
              <a:buFont typeface="Calibri"/>
              <a:buChar char="-"/>
            </a:pPr>
            <a:r>
              <a:rPr lang="en-US" sz="2000">
                <a:latin typeface="Calibri"/>
                <a:ea typeface="Calibri"/>
                <a:cs typeface="Calibri"/>
                <a:sym typeface="Calibri"/>
              </a:rPr>
              <a:t>Police development standards</a:t>
            </a:r>
            <a:endParaRPr sz="2000">
              <a:latin typeface="Calibri"/>
              <a:ea typeface="Calibri"/>
              <a:cs typeface="Calibri"/>
              <a:sym typeface="Calibri"/>
            </a:endParaRPr>
          </a:p>
          <a:p>
            <a:pPr marL="171450" lvl="0" indent="-222250" algn="l" rtl="0">
              <a:lnSpc>
                <a:spcPct val="100000"/>
              </a:lnSpc>
              <a:spcBef>
                <a:spcPts val="0"/>
              </a:spcBef>
              <a:spcAft>
                <a:spcPts val="0"/>
              </a:spcAft>
              <a:buClr>
                <a:srgbClr val="FFFFFF"/>
              </a:buClr>
              <a:buSzPts val="2000"/>
              <a:buFont typeface="Calibri"/>
              <a:buChar char="-"/>
            </a:pPr>
            <a:r>
              <a:rPr lang="en-US" sz="2000">
                <a:latin typeface="Calibri"/>
                <a:ea typeface="Calibri"/>
                <a:cs typeface="Calibri"/>
                <a:sym typeface="Calibri"/>
              </a:rPr>
              <a:t>Automate tests</a:t>
            </a:r>
            <a:endParaRPr sz="2000">
              <a:latin typeface="Calibri"/>
              <a:ea typeface="Calibri"/>
              <a:cs typeface="Calibri"/>
              <a:sym typeface="Calibri"/>
            </a:endParaRPr>
          </a:p>
          <a:p>
            <a:pPr marL="171450" lvl="0" indent="-222250" algn="l" rtl="0">
              <a:lnSpc>
                <a:spcPct val="100000"/>
              </a:lnSpc>
              <a:spcBef>
                <a:spcPts val="0"/>
              </a:spcBef>
              <a:spcAft>
                <a:spcPts val="0"/>
              </a:spcAft>
              <a:buClr>
                <a:srgbClr val="FFFFFF"/>
              </a:buClr>
              <a:buSzPts val="2000"/>
              <a:buFont typeface="Calibri"/>
              <a:buChar char="-"/>
            </a:pPr>
            <a:r>
              <a:rPr lang="en-US" sz="2000">
                <a:latin typeface="Calibri"/>
                <a:ea typeface="Calibri"/>
                <a:cs typeface="Calibri"/>
                <a:sym typeface="Calibri"/>
              </a:rPr>
              <a:t>Add work at the end of development</a:t>
            </a:r>
            <a:endParaRPr sz="2000">
              <a:latin typeface="Calibri"/>
              <a:ea typeface="Calibri"/>
              <a:cs typeface="Calibri"/>
              <a:sym typeface="Calibri"/>
            </a:endParaRPr>
          </a:p>
          <a:p>
            <a:pPr marL="171450" lvl="0" indent="-222250" algn="l" rtl="0">
              <a:lnSpc>
                <a:spcPct val="100000"/>
              </a:lnSpc>
              <a:spcBef>
                <a:spcPts val="0"/>
              </a:spcBef>
              <a:spcAft>
                <a:spcPts val="0"/>
              </a:spcAft>
              <a:buClr>
                <a:srgbClr val="FFFFFF"/>
              </a:buClr>
              <a:buSzPts val="2000"/>
              <a:buFont typeface="Calibri"/>
              <a:buChar char="-"/>
            </a:pPr>
            <a:r>
              <a:rPr lang="en-US" sz="2000">
                <a:latin typeface="Calibri"/>
                <a:ea typeface="Calibri"/>
                <a:cs typeface="Calibri"/>
                <a:sym typeface="Calibri"/>
              </a:rPr>
              <a:t>Decide whether we can go live with an item</a:t>
            </a:r>
            <a:endParaRPr sz="2000">
              <a:latin typeface="Calibri"/>
              <a:ea typeface="Calibri"/>
              <a:cs typeface="Calibri"/>
              <a:sym typeface="Calibri"/>
            </a:endParaRPr>
          </a:p>
          <a:p>
            <a:pPr marL="171450" lvl="0" indent="-222250" algn="l" rtl="0">
              <a:lnSpc>
                <a:spcPct val="100000"/>
              </a:lnSpc>
              <a:spcBef>
                <a:spcPts val="0"/>
              </a:spcBef>
              <a:spcAft>
                <a:spcPts val="0"/>
              </a:spcAft>
              <a:buClr>
                <a:srgbClr val="FFFFFF"/>
              </a:buClr>
              <a:buSzPts val="2000"/>
              <a:buFont typeface="Calibri"/>
              <a:buChar char="-"/>
            </a:pPr>
            <a:r>
              <a:rPr lang="en-US" sz="2000">
                <a:latin typeface="Calibri"/>
                <a:ea typeface="Calibri"/>
                <a:cs typeface="Calibri"/>
                <a:sym typeface="Calibri"/>
              </a:rPr>
              <a:t>Don’t really build anything</a:t>
            </a:r>
            <a:endParaRPr sz="2000">
              <a:latin typeface="Calibri"/>
              <a:ea typeface="Calibri"/>
              <a:cs typeface="Calibri"/>
              <a:sym typeface="Calibri"/>
            </a:endParaRPr>
          </a:p>
          <a:p>
            <a:pPr marL="171450" lvl="0" indent="-95250" algn="l" rtl="0">
              <a:lnSpc>
                <a:spcPct val="100000"/>
              </a:lnSpc>
              <a:spcBef>
                <a:spcPts val="0"/>
              </a:spcBef>
              <a:spcAft>
                <a:spcPts val="0"/>
              </a:spcAft>
              <a:buClr>
                <a:schemeClr val="dk1"/>
              </a:buClr>
              <a:buSzPts val="1200"/>
              <a:buFont typeface="Calibri"/>
              <a:buNone/>
            </a:pPr>
            <a:endParaRPr sz="2000">
              <a:latin typeface="Calibri"/>
              <a:ea typeface="Calibri"/>
              <a:cs typeface="Calibri"/>
              <a:sym typeface="Calibri"/>
            </a:endParaRPr>
          </a:p>
          <a:p>
            <a:pPr marL="228600" lvl="0" indent="-50800" algn="l" rtl="0">
              <a:lnSpc>
                <a:spcPct val="90000"/>
              </a:lnSpc>
              <a:spcBef>
                <a:spcPts val="0"/>
              </a:spcBef>
              <a:spcAft>
                <a:spcPts val="2100"/>
              </a:spcAft>
              <a:buClr>
                <a:schemeClr val="dk1"/>
              </a:buClr>
              <a:buSzPts val="2800"/>
              <a:buNone/>
            </a:pPr>
            <a:endParaRPr/>
          </a:p>
        </p:txBody>
      </p:sp>
      <p:cxnSp>
        <p:nvCxnSpPr>
          <p:cNvPr id="201" name="Google Shape;201;p19"/>
          <p:cNvCxnSpPr/>
          <p:nvPr/>
        </p:nvCxnSpPr>
        <p:spPr>
          <a:xfrm>
            <a:off x="1156625" y="4977075"/>
            <a:ext cx="6076800" cy="3900"/>
          </a:xfrm>
          <a:prstGeom prst="straightConnector1">
            <a:avLst/>
          </a:prstGeom>
          <a:noFill/>
          <a:ln w="114300" cap="flat" cmpd="sng">
            <a:solidFill>
              <a:schemeClr val="dk2"/>
            </a:solidFill>
            <a:prstDash val="solid"/>
            <a:round/>
            <a:headEnd type="none" w="med" len="med"/>
            <a:tailEnd type="triangle" w="med" len="med"/>
          </a:ln>
        </p:spPr>
      </p:cxnSp>
      <p:sp>
        <p:nvSpPr>
          <p:cNvPr id="202" name="Google Shape;202;p19"/>
          <p:cNvSpPr txBox="1"/>
          <p:nvPr/>
        </p:nvSpPr>
        <p:spPr>
          <a:xfrm>
            <a:off x="7337650" y="1608000"/>
            <a:ext cx="2184300" cy="38518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300" dirty="0">
                <a:latin typeface="Lato"/>
                <a:ea typeface="Lato"/>
                <a:cs typeface="Lato"/>
                <a:sym typeface="Lato"/>
              </a:rPr>
              <a:t>I don’t agree with about half that list, and it’s missing so much!</a:t>
            </a:r>
            <a:endParaRPr sz="3300" dirty="0">
              <a:latin typeface="Lato"/>
              <a:ea typeface="Lato"/>
              <a:cs typeface="Lato"/>
              <a:sym typeface="Lato"/>
            </a:endParaRPr>
          </a:p>
        </p:txBody>
      </p:sp>
      <p:pic>
        <p:nvPicPr>
          <p:cNvPr id="203" name="Google Shape;203;p19"/>
          <p:cNvPicPr preferRelativeResize="0"/>
          <p:nvPr/>
        </p:nvPicPr>
        <p:blipFill rotWithShape="1">
          <a:blip r:embed="rId3">
            <a:alphaModFix/>
          </a:blip>
          <a:srcRect t="8424"/>
          <a:stretch/>
        </p:blipFill>
        <p:spPr>
          <a:xfrm flipH="1">
            <a:off x="8720475" y="2075050"/>
            <a:ext cx="3453875" cy="4744449"/>
          </a:xfrm>
          <a:prstGeom prst="rect">
            <a:avLst/>
          </a:prstGeom>
          <a:noFill/>
          <a:ln>
            <a:noFill/>
          </a:ln>
        </p:spPr>
      </p:pic>
    </p:spTree>
    <p:extLst>
      <p:ext uri="{BB962C8B-B14F-4D97-AF65-F5344CB8AC3E}">
        <p14:creationId xmlns:p14="http://schemas.microsoft.com/office/powerpoint/2010/main" val="30522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01"/>
                                        </p:tgtEl>
                                        <p:attrNameLst>
                                          <p:attrName>style.visibility</p:attrName>
                                        </p:attrNameLst>
                                      </p:cBhvr>
                                      <p:to>
                                        <p:strVal val="visible"/>
                                      </p:to>
                                    </p:set>
                                    <p:anim calcmode="lin" valueType="num">
                                      <p:cBhvr additive="base">
                                        <p:cTn id="43" dur="1000"/>
                                        <p:tgtEl>
                                          <p:spTgt spid="201"/>
                                        </p:tgtEl>
                                        <p:attrNameLst>
                                          <p:attrName>ppt_x</p:attrName>
                                        </p:attrNameLst>
                                      </p:cBhvr>
                                      <p:tavLst>
                                        <p:tav tm="0">
                                          <p:val>
                                            <p:strVal val="#ppt_x-1"/>
                                          </p:val>
                                        </p:tav>
                                        <p:tav tm="100000">
                                          <p:val>
                                            <p:strVal val="#ppt_x"/>
                                          </p:val>
                                        </p:tav>
                                      </p:tavLst>
                                    </p:anim>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20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3"/>
                                        </p:tgtEl>
                                        <p:attrNameLst>
                                          <p:attrName>style.visibility</p:attrName>
                                        </p:attrNameLst>
                                      </p:cBhvr>
                                      <p:to>
                                        <p:strVal val="visible"/>
                                      </p:to>
                                    </p:set>
                                    <p:animEffect transition="in" filter="fade">
                                      <p:cBhvr>
                                        <p:cTn id="51" dur="1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0"/>
          <p:cNvSpPr txBox="1">
            <a:spLocks noGrp="1"/>
          </p:cNvSpPr>
          <p:nvPr>
            <p:ph type="title"/>
          </p:nvPr>
        </p:nvSpPr>
        <p:spPr>
          <a:xfrm>
            <a:off x="64175" y="365125"/>
            <a:ext cx="12488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solidFill>
                  <a:schemeClr val="accent1"/>
                </a:solidFill>
              </a:rPr>
              <a:t>Perceptions of the Value of Testing - Organizations</a:t>
            </a:r>
            <a:endParaRPr b="1" dirty="0">
              <a:solidFill>
                <a:schemeClr val="accent1"/>
              </a:solidFill>
            </a:endParaRPr>
          </a:p>
        </p:txBody>
      </p:sp>
      <p:sp>
        <p:nvSpPr>
          <p:cNvPr id="210" name="Google Shape;210;p20"/>
          <p:cNvSpPr txBox="1">
            <a:spLocks noGrp="1"/>
          </p:cNvSpPr>
          <p:nvPr>
            <p:ph idx="1"/>
          </p:nvPr>
        </p:nvSpPr>
        <p:spPr>
          <a:xfrm>
            <a:off x="838200" y="1825625"/>
            <a:ext cx="10515600" cy="2505600"/>
          </a:xfrm>
          <a:prstGeom prst="rect">
            <a:avLst/>
          </a:prstGeom>
          <a:noFill/>
          <a:ln>
            <a:noFill/>
          </a:ln>
        </p:spPr>
        <p:txBody>
          <a:bodyPr spcFirstLastPara="1" wrap="square" lIns="91425" tIns="45700" rIns="91425" bIns="45700" anchor="t" anchorCtr="0">
            <a:noAutofit/>
          </a:bodyPr>
          <a:lstStyle/>
          <a:p>
            <a:pPr marL="0" lvl="0" indent="-127000" algn="l" rtl="0">
              <a:lnSpc>
                <a:spcPct val="100000"/>
              </a:lnSpc>
              <a:spcBef>
                <a:spcPts val="0"/>
              </a:spcBef>
              <a:spcAft>
                <a:spcPts val="0"/>
              </a:spcAft>
              <a:buClr>
                <a:srgbClr val="FFFFFF"/>
              </a:buClr>
              <a:buSzPts val="2000"/>
              <a:buFont typeface="Calibri"/>
              <a:buChar char="-"/>
            </a:pPr>
            <a:r>
              <a:rPr lang="en-US" sz="2000" dirty="0">
                <a:latin typeface="Calibri"/>
                <a:ea typeface="Calibri"/>
                <a:cs typeface="Calibri"/>
                <a:sym typeface="Calibri"/>
              </a:rPr>
              <a:t>FIND BUGS!</a:t>
            </a:r>
            <a:endParaRPr sz="2000" dirty="0">
              <a:latin typeface="Calibri"/>
              <a:ea typeface="Calibri"/>
              <a:cs typeface="Calibri"/>
              <a:sym typeface="Calibri"/>
            </a:endParaRPr>
          </a:p>
          <a:p>
            <a:pPr marL="0" lvl="0" indent="-127000" algn="l" rtl="0">
              <a:lnSpc>
                <a:spcPct val="100000"/>
              </a:lnSpc>
              <a:spcBef>
                <a:spcPts val="0"/>
              </a:spcBef>
              <a:spcAft>
                <a:spcPts val="0"/>
              </a:spcAft>
              <a:buClr>
                <a:srgbClr val="FFFFFF"/>
              </a:buClr>
              <a:buSzPts val="2000"/>
              <a:buFont typeface="Calibri"/>
              <a:buChar char="-"/>
            </a:pPr>
            <a:r>
              <a:rPr lang="en-US" sz="2000" dirty="0">
                <a:latin typeface="Calibri"/>
                <a:ea typeface="Calibri"/>
                <a:cs typeface="Calibri"/>
                <a:sym typeface="Calibri"/>
              </a:rPr>
              <a:t>Send test reports</a:t>
            </a:r>
            <a:endParaRPr sz="2000" dirty="0">
              <a:latin typeface="Calibri"/>
              <a:ea typeface="Calibri"/>
              <a:cs typeface="Calibri"/>
              <a:sym typeface="Calibri"/>
            </a:endParaRPr>
          </a:p>
          <a:p>
            <a:pPr marL="0" lvl="0" indent="-127000" algn="l" rtl="0">
              <a:lnSpc>
                <a:spcPct val="100000"/>
              </a:lnSpc>
              <a:spcBef>
                <a:spcPts val="0"/>
              </a:spcBef>
              <a:spcAft>
                <a:spcPts val="0"/>
              </a:spcAft>
              <a:buClr>
                <a:srgbClr val="FFFFFF"/>
              </a:buClr>
              <a:buSzPts val="2000"/>
              <a:buFont typeface="Calibri"/>
              <a:buChar char="-"/>
            </a:pPr>
            <a:r>
              <a:rPr lang="en-US" sz="2000" dirty="0">
                <a:latin typeface="Calibri"/>
                <a:ea typeface="Calibri"/>
                <a:cs typeface="Calibri"/>
                <a:sym typeface="Calibri"/>
              </a:rPr>
              <a:t>Give the go ahead for the team to send items to production</a:t>
            </a:r>
            <a:endParaRPr sz="2000" dirty="0">
              <a:latin typeface="Calibri"/>
              <a:ea typeface="Calibri"/>
              <a:cs typeface="Calibri"/>
              <a:sym typeface="Calibri"/>
            </a:endParaRPr>
          </a:p>
          <a:p>
            <a:pPr marL="0" lvl="0" indent="-127000" algn="l" rtl="0">
              <a:lnSpc>
                <a:spcPct val="100000"/>
              </a:lnSpc>
              <a:spcBef>
                <a:spcPts val="0"/>
              </a:spcBef>
              <a:spcAft>
                <a:spcPts val="0"/>
              </a:spcAft>
              <a:buClr>
                <a:srgbClr val="FFFFFF"/>
              </a:buClr>
              <a:buSzPts val="2000"/>
              <a:buFont typeface="Calibri"/>
              <a:buChar char="-"/>
            </a:pPr>
            <a:r>
              <a:rPr lang="en-US" sz="2000" dirty="0">
                <a:latin typeface="Calibri"/>
                <a:ea typeface="Calibri"/>
                <a:cs typeface="Calibri"/>
                <a:sym typeface="Calibri"/>
              </a:rPr>
              <a:t>Cost a lot of money</a:t>
            </a:r>
            <a:endParaRPr sz="2000" dirty="0">
              <a:latin typeface="Calibri"/>
              <a:ea typeface="Calibri"/>
              <a:cs typeface="Calibri"/>
              <a:sym typeface="Calibri"/>
            </a:endParaRPr>
          </a:p>
          <a:p>
            <a:pPr marL="0" lvl="0" indent="-127000" algn="l" rtl="0">
              <a:lnSpc>
                <a:spcPct val="100000"/>
              </a:lnSpc>
              <a:spcBef>
                <a:spcPts val="0"/>
              </a:spcBef>
              <a:spcAft>
                <a:spcPts val="0"/>
              </a:spcAft>
              <a:buClr>
                <a:srgbClr val="FFFFFF"/>
              </a:buClr>
              <a:buSzPts val="2000"/>
              <a:buFont typeface="Calibri"/>
              <a:buChar char="-"/>
            </a:pPr>
            <a:r>
              <a:rPr lang="en-US" sz="2000" dirty="0">
                <a:latin typeface="Calibri"/>
                <a:ea typeface="Calibri"/>
                <a:cs typeface="Calibri"/>
                <a:sym typeface="Calibri"/>
              </a:rPr>
              <a:t>Are a net cost center</a:t>
            </a:r>
            <a:endParaRPr sz="2000" dirty="0">
              <a:latin typeface="Calibri"/>
              <a:ea typeface="Calibri"/>
              <a:cs typeface="Calibri"/>
              <a:sym typeface="Calibri"/>
            </a:endParaRPr>
          </a:p>
          <a:p>
            <a:pPr marL="0" lvl="0" indent="-127000" algn="l" rtl="0">
              <a:lnSpc>
                <a:spcPct val="100000"/>
              </a:lnSpc>
              <a:spcBef>
                <a:spcPts val="0"/>
              </a:spcBef>
              <a:spcAft>
                <a:spcPts val="0"/>
              </a:spcAft>
              <a:buClr>
                <a:srgbClr val="FFFFFF"/>
              </a:buClr>
              <a:buSzPts val="2000"/>
              <a:buFont typeface="Calibri"/>
              <a:buChar char="-"/>
            </a:pPr>
            <a:r>
              <a:rPr lang="en-US" sz="2000" dirty="0">
                <a:latin typeface="Calibri"/>
                <a:ea typeface="Calibri"/>
                <a:cs typeface="Calibri"/>
                <a:sym typeface="Calibri"/>
              </a:rPr>
              <a:t>Don’t have a clear value independent of the work developers do </a:t>
            </a:r>
            <a:endParaRPr sz="2000" dirty="0">
              <a:latin typeface="Calibri"/>
              <a:ea typeface="Calibri"/>
              <a:cs typeface="Calibri"/>
              <a:sym typeface="Calibri"/>
            </a:endParaRPr>
          </a:p>
          <a:p>
            <a:pPr marL="0" lvl="0" indent="-127000" algn="l" rtl="0">
              <a:lnSpc>
                <a:spcPct val="100000"/>
              </a:lnSpc>
              <a:spcBef>
                <a:spcPts val="0"/>
              </a:spcBef>
              <a:spcAft>
                <a:spcPts val="0"/>
              </a:spcAft>
              <a:buClr>
                <a:srgbClr val="FFFFFF"/>
              </a:buClr>
              <a:buSzPts val="2000"/>
              <a:buFont typeface="Calibri"/>
              <a:buChar char="-"/>
            </a:pPr>
            <a:r>
              <a:rPr lang="en-US" sz="2000" dirty="0">
                <a:latin typeface="Calibri"/>
                <a:ea typeface="Calibri"/>
                <a:cs typeface="Calibri"/>
                <a:sym typeface="Calibri"/>
              </a:rPr>
              <a:t>Have an unclear ROI</a:t>
            </a:r>
            <a:endParaRPr sz="2000" dirty="0">
              <a:latin typeface="Calibri"/>
              <a:ea typeface="Calibri"/>
              <a:cs typeface="Calibri"/>
              <a:sym typeface="Calibri"/>
            </a:endParaRPr>
          </a:p>
          <a:p>
            <a:pPr marL="228600" lvl="0" indent="-50800" algn="l" rtl="0">
              <a:spcBef>
                <a:spcPts val="0"/>
              </a:spcBef>
              <a:spcAft>
                <a:spcPts val="0"/>
              </a:spcAft>
              <a:buClr>
                <a:schemeClr val="dk1"/>
              </a:buClr>
              <a:buSzPts val="2800"/>
              <a:buNone/>
            </a:pPr>
            <a:endParaRPr sz="1400" dirty="0">
              <a:latin typeface="Arial"/>
              <a:ea typeface="Arial"/>
              <a:cs typeface="Arial"/>
              <a:sym typeface="Arial"/>
            </a:endParaRPr>
          </a:p>
          <a:p>
            <a:pPr marL="228600" lvl="0" indent="-50800" algn="l" rtl="0">
              <a:lnSpc>
                <a:spcPct val="90000"/>
              </a:lnSpc>
              <a:spcBef>
                <a:spcPts val="0"/>
              </a:spcBef>
              <a:spcAft>
                <a:spcPts val="2100"/>
              </a:spcAft>
              <a:buClr>
                <a:schemeClr val="dk1"/>
              </a:buClr>
              <a:buSzPts val="2800"/>
              <a:buNone/>
            </a:pPr>
            <a:endParaRPr dirty="0"/>
          </a:p>
        </p:txBody>
      </p:sp>
      <p:sp>
        <p:nvSpPr>
          <p:cNvPr id="212" name="Google Shape;212;p20"/>
          <p:cNvSpPr txBox="1">
            <a:spLocks noGrp="1"/>
          </p:cNvSpPr>
          <p:nvPr>
            <p:ph type="body" idx="4294967295"/>
          </p:nvPr>
        </p:nvSpPr>
        <p:spPr>
          <a:xfrm>
            <a:off x="0" y="5940425"/>
            <a:ext cx="10515600" cy="804863"/>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2100"/>
              </a:spcAft>
              <a:buClr>
                <a:schemeClr val="dk1"/>
              </a:buClr>
              <a:buSzPts val="2800"/>
              <a:buNone/>
            </a:pPr>
            <a:r>
              <a:rPr lang="en-US" sz="2000">
                <a:latin typeface="Calibri"/>
                <a:ea typeface="Calibri"/>
                <a:cs typeface="Calibri"/>
                <a:sym typeface="Calibri"/>
              </a:rPr>
              <a:t>Understandable...but there is more to Testing than that!</a:t>
            </a:r>
            <a:endParaRPr/>
          </a:p>
        </p:txBody>
      </p:sp>
      <p:sp>
        <p:nvSpPr>
          <p:cNvPr id="211" name="Google Shape;211;p20"/>
          <p:cNvSpPr txBox="1"/>
          <p:nvPr/>
        </p:nvSpPr>
        <p:spPr>
          <a:xfrm>
            <a:off x="2165675" y="4673875"/>
            <a:ext cx="10380900" cy="91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Font typeface="Arial"/>
              <a:buNone/>
            </a:pPr>
            <a:r>
              <a:rPr lang="en-US" sz="3000">
                <a:latin typeface="Calibri"/>
                <a:ea typeface="Calibri"/>
                <a:cs typeface="Calibri"/>
                <a:sym typeface="Calibri"/>
              </a:rPr>
              <a:t>“I don’t really know what the testers are doing”</a:t>
            </a:r>
            <a:endParaRPr sz="3200">
              <a:latin typeface="Lato"/>
              <a:ea typeface="Lato"/>
              <a:cs typeface="Lato"/>
              <a:sym typeface="Lato"/>
            </a:endParaRPr>
          </a:p>
        </p:txBody>
      </p:sp>
    </p:spTree>
    <p:extLst>
      <p:ext uri="{BB962C8B-B14F-4D97-AF65-F5344CB8AC3E}">
        <p14:creationId xmlns:p14="http://schemas.microsoft.com/office/powerpoint/2010/main" val="14346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211"/>
                                        </p:tgtEl>
                                        <p:attrNameLst>
                                          <p:attrName>style.visibility</p:attrName>
                                        </p:attrNameLst>
                                      </p:cBhvr>
                                      <p:to>
                                        <p:strVal val="visible"/>
                                      </p:to>
                                    </p:set>
                                    <p:anim calcmode="lin" valueType="num">
                                      <p:cBhvr additive="base">
                                        <p:cTn id="35" dur="1000"/>
                                        <p:tgtEl>
                                          <p:spTgt spid="211"/>
                                        </p:tgtEl>
                                        <p:attrNameLst>
                                          <p:attrName>ppt_w</p:attrName>
                                        </p:attrNameLst>
                                      </p:cBhvr>
                                      <p:tavLst>
                                        <p:tav tm="0">
                                          <p:val>
                                            <p:strVal val="0"/>
                                          </p:val>
                                        </p:tav>
                                        <p:tav tm="100000">
                                          <p:val>
                                            <p:strVal val="#ppt_w"/>
                                          </p:val>
                                        </p:tav>
                                      </p:tavLst>
                                    </p:anim>
                                    <p:anim calcmode="lin" valueType="num">
                                      <p:cBhvr additive="base">
                                        <p:cTn id="36" dur="1000"/>
                                        <p:tgtEl>
                                          <p:spTgt spid="211"/>
                                        </p:tgtEl>
                                        <p:attrNameLst>
                                          <p:attrName>ppt_h</p:attrName>
                                        </p:attrNameLst>
                                      </p:cBhvr>
                                      <p:tavLst>
                                        <p:tav tm="0">
                                          <p:val>
                                            <p:str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2"/>
                                        </p:tgtEl>
                                        <p:attrNameLst>
                                          <p:attrName>style.visibility</p:attrName>
                                        </p:attrNameLst>
                                      </p:cBhvr>
                                      <p:to>
                                        <p:strVal val="visible"/>
                                      </p:to>
                                    </p:set>
                                    <p:animEffect transition="in" filter="fade">
                                      <p:cBhvr>
                                        <p:cTn id="41"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solidFill>
                  <a:schemeClr val="accent1"/>
                </a:solidFill>
              </a:rPr>
              <a:t>What is a Process?</a:t>
            </a:r>
            <a:endParaRPr b="1" dirty="0">
              <a:solidFill>
                <a:schemeClr val="accent1"/>
              </a:solidFill>
            </a:endParaRPr>
          </a:p>
        </p:txBody>
      </p:sp>
      <p:sp>
        <p:nvSpPr>
          <p:cNvPr id="219" name="Google Shape;219;p21"/>
          <p:cNvSpPr txBox="1">
            <a:spLocks noGrp="1"/>
          </p:cNvSpPr>
          <p:nvPr>
            <p:ph idx="1"/>
          </p:nvPr>
        </p:nvSpPr>
        <p:spPr>
          <a:xfrm>
            <a:off x="838200" y="1825625"/>
            <a:ext cx="10515600" cy="989700"/>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2100"/>
              </a:spcAft>
              <a:buClr>
                <a:schemeClr val="dk1"/>
              </a:buClr>
              <a:buSzPts val="2800"/>
              <a:buNone/>
            </a:pPr>
            <a:r>
              <a:rPr lang="en-US" sz="2900" b="1"/>
              <a:t>Item</a:t>
            </a:r>
            <a:r>
              <a:rPr lang="en-US" sz="2900"/>
              <a:t> combined with an </a:t>
            </a:r>
            <a:r>
              <a:rPr lang="en-US" sz="2900" b="1"/>
              <a:t>Action</a:t>
            </a:r>
            <a:r>
              <a:rPr lang="en-US" sz="2900"/>
              <a:t> and leading to a </a:t>
            </a:r>
            <a:r>
              <a:rPr lang="en-US" sz="2900" b="1"/>
              <a:t>Result</a:t>
            </a:r>
            <a:endParaRPr sz="2900" b="1"/>
          </a:p>
        </p:txBody>
      </p:sp>
      <p:pic>
        <p:nvPicPr>
          <p:cNvPr id="220" name="Google Shape;220;p21"/>
          <p:cNvPicPr preferRelativeResize="0"/>
          <p:nvPr/>
        </p:nvPicPr>
        <p:blipFill>
          <a:blip r:embed="rId3">
            <a:alphaModFix/>
          </a:blip>
          <a:stretch>
            <a:fillRect/>
          </a:stretch>
        </p:blipFill>
        <p:spPr>
          <a:xfrm>
            <a:off x="245475" y="2752825"/>
            <a:ext cx="2634900" cy="2634900"/>
          </a:xfrm>
          <a:prstGeom prst="rect">
            <a:avLst/>
          </a:prstGeom>
          <a:noFill/>
          <a:ln>
            <a:noFill/>
          </a:ln>
        </p:spPr>
      </p:pic>
      <p:pic>
        <p:nvPicPr>
          <p:cNvPr id="221" name="Google Shape;221;p21"/>
          <p:cNvPicPr preferRelativeResize="0"/>
          <p:nvPr/>
        </p:nvPicPr>
        <p:blipFill>
          <a:blip r:embed="rId4">
            <a:alphaModFix/>
          </a:blip>
          <a:stretch>
            <a:fillRect/>
          </a:stretch>
        </p:blipFill>
        <p:spPr>
          <a:xfrm>
            <a:off x="5835538" y="2497654"/>
            <a:ext cx="2745187" cy="2230846"/>
          </a:xfrm>
          <a:prstGeom prst="rect">
            <a:avLst/>
          </a:prstGeom>
          <a:noFill/>
          <a:ln>
            <a:noFill/>
          </a:ln>
        </p:spPr>
      </p:pic>
      <p:pic>
        <p:nvPicPr>
          <p:cNvPr id="222" name="Google Shape;222;p21"/>
          <p:cNvPicPr preferRelativeResize="0"/>
          <p:nvPr/>
        </p:nvPicPr>
        <p:blipFill>
          <a:blip r:embed="rId5">
            <a:alphaModFix/>
          </a:blip>
          <a:stretch>
            <a:fillRect/>
          </a:stretch>
        </p:blipFill>
        <p:spPr>
          <a:xfrm>
            <a:off x="3199263" y="3853350"/>
            <a:ext cx="2478175" cy="2438525"/>
          </a:xfrm>
          <a:prstGeom prst="rect">
            <a:avLst/>
          </a:prstGeom>
          <a:noFill/>
          <a:ln>
            <a:noFill/>
          </a:ln>
        </p:spPr>
      </p:pic>
      <p:pic>
        <p:nvPicPr>
          <p:cNvPr id="223" name="Google Shape;223;p21"/>
          <p:cNvPicPr preferRelativeResize="0"/>
          <p:nvPr/>
        </p:nvPicPr>
        <p:blipFill>
          <a:blip r:embed="rId6">
            <a:alphaModFix/>
          </a:blip>
          <a:stretch>
            <a:fillRect/>
          </a:stretch>
        </p:blipFill>
        <p:spPr>
          <a:xfrm>
            <a:off x="8181248" y="4089972"/>
            <a:ext cx="3711126" cy="2634900"/>
          </a:xfrm>
          <a:prstGeom prst="rect">
            <a:avLst/>
          </a:prstGeom>
          <a:noFill/>
          <a:ln>
            <a:noFill/>
          </a:ln>
        </p:spPr>
      </p:pic>
      <p:cxnSp>
        <p:nvCxnSpPr>
          <p:cNvPr id="224" name="Google Shape;224;p21"/>
          <p:cNvCxnSpPr>
            <a:endCxn id="223" idx="0"/>
          </p:cNvCxnSpPr>
          <p:nvPr/>
        </p:nvCxnSpPr>
        <p:spPr>
          <a:xfrm>
            <a:off x="9341411" y="2411172"/>
            <a:ext cx="695400" cy="1678800"/>
          </a:xfrm>
          <a:prstGeom prst="straightConnector1">
            <a:avLst/>
          </a:prstGeom>
          <a:noFill/>
          <a:ln w="28575" cap="flat" cmpd="sng">
            <a:solidFill>
              <a:srgbClr val="FF0000"/>
            </a:solidFill>
            <a:prstDash val="solid"/>
            <a:round/>
            <a:headEnd type="none" w="med" len="med"/>
            <a:tailEnd type="none" w="med" len="med"/>
          </a:ln>
        </p:spPr>
      </p:cxnSp>
      <p:cxnSp>
        <p:nvCxnSpPr>
          <p:cNvPr id="225" name="Google Shape;225;p21"/>
          <p:cNvCxnSpPr/>
          <p:nvPr/>
        </p:nvCxnSpPr>
        <p:spPr>
          <a:xfrm>
            <a:off x="1562925" y="2371825"/>
            <a:ext cx="2205300" cy="1545000"/>
          </a:xfrm>
          <a:prstGeom prst="straightConnector1">
            <a:avLst/>
          </a:prstGeom>
          <a:noFill/>
          <a:ln w="28575" cap="flat" cmpd="sng">
            <a:solidFill>
              <a:srgbClr val="FF0000"/>
            </a:solidFill>
            <a:prstDash val="solid"/>
            <a:round/>
            <a:headEnd type="none" w="med" len="med"/>
            <a:tailEnd type="none" w="med" len="med"/>
          </a:ln>
        </p:spPr>
      </p:cxnSp>
      <p:cxnSp>
        <p:nvCxnSpPr>
          <p:cNvPr id="226" name="Google Shape;226;p21"/>
          <p:cNvCxnSpPr/>
          <p:nvPr/>
        </p:nvCxnSpPr>
        <p:spPr>
          <a:xfrm>
            <a:off x="5573025" y="2353375"/>
            <a:ext cx="476400" cy="462000"/>
          </a:xfrm>
          <a:prstGeom prst="straightConnector1">
            <a:avLst/>
          </a:prstGeom>
          <a:noFill/>
          <a:ln w="28575"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377260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1000"/>
                                        <p:tgtEl>
                                          <p:spTgt spid="2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2"/>
                                        </p:tgtEl>
                                        <p:attrNameLst>
                                          <p:attrName>style.visibility</p:attrName>
                                        </p:attrNameLst>
                                      </p:cBhvr>
                                      <p:to>
                                        <p:strVal val="visible"/>
                                      </p:to>
                                    </p:set>
                                    <p:animEffect transition="in" filter="fade">
                                      <p:cBhvr>
                                        <p:cTn id="17" dur="1000"/>
                                        <p:tgtEl>
                                          <p:spTgt spid="2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1"/>
                                        </p:tgtEl>
                                        <p:attrNameLst>
                                          <p:attrName>style.visibility</p:attrName>
                                        </p:attrNameLst>
                                      </p:cBhvr>
                                      <p:to>
                                        <p:strVal val="visible"/>
                                      </p:to>
                                    </p:set>
                                    <p:animEffect transition="in" filter="fade">
                                      <p:cBhvr>
                                        <p:cTn id="22" dur="1000"/>
                                        <p:tgtEl>
                                          <p:spTgt spid="2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3"/>
                                        </p:tgtEl>
                                        <p:attrNameLst>
                                          <p:attrName>style.visibility</p:attrName>
                                        </p:attrNameLst>
                                      </p:cBhvr>
                                      <p:to>
                                        <p:strVal val="visible"/>
                                      </p:to>
                                    </p:set>
                                    <p:animEffect transition="in" filter="fade">
                                      <p:cBhvr>
                                        <p:cTn id="27" dur="1000"/>
                                        <p:tgtEl>
                                          <p:spTgt spid="223"/>
                                        </p:tgtEl>
                                      </p:cBhvr>
                                    </p:animEffect>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225"/>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0"/>
                                  </p:stCondLst>
                                  <p:childTnLst>
                                    <p:set>
                                      <p:cBhvr>
                                        <p:cTn id="33" dur="1" fill="hold">
                                          <p:stCondLst>
                                            <p:cond delay="0"/>
                                          </p:stCondLst>
                                        </p:cTn>
                                        <p:tgtEl>
                                          <p:spTgt spid="226"/>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0"/>
                                  </p:stCondLst>
                                  <p:childTnLst>
                                    <p:set>
                                      <p:cBhvr>
                                        <p:cTn id="36"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1"/>
        <p:cNvGrpSpPr/>
        <p:nvPr/>
      </p:nvGrpSpPr>
      <p:grpSpPr>
        <a:xfrm>
          <a:off x="0" y="0"/>
          <a:ext cx="0" cy="0"/>
          <a:chOff x="0" y="0"/>
          <a:chExt cx="0" cy="0"/>
        </a:xfrm>
      </p:grpSpPr>
      <p:sp>
        <p:nvSpPr>
          <p:cNvPr id="174" name="Rectangle 173">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Google Shape;232;p22"/>
          <p:cNvSpPr txBox="1">
            <a:spLocks noGrp="1"/>
          </p:cNvSpPr>
          <p:nvPr>
            <p:ph type="title"/>
          </p:nvPr>
        </p:nvSpPr>
        <p:spPr>
          <a:xfrm>
            <a:off x="838200" y="963507"/>
            <a:ext cx="3494362" cy="4930986"/>
          </a:xfrm>
          <a:prstGeom prst="rect">
            <a:avLst/>
          </a:prstGeom>
        </p:spPr>
        <p:txBody>
          <a:bodyPr spcFirstLastPara="1" vert="horz" lIns="91440" tIns="45720" rIns="91440" bIns="45720" rtlCol="0" anchor="ctr" anchorCtr="0">
            <a:normAutofit/>
          </a:bodyPr>
          <a:lstStyle/>
          <a:p>
            <a:pPr marL="0" lvl="0" indent="0" algn="r">
              <a:spcAft>
                <a:spcPts val="0"/>
              </a:spcAft>
              <a:buClr>
                <a:schemeClr val="dk1"/>
              </a:buClr>
              <a:buSzPts val="4400"/>
            </a:pPr>
            <a:r>
              <a:rPr lang="en-US" b="1" kern="1200">
                <a:solidFill>
                  <a:schemeClr val="accent1"/>
                </a:solidFill>
                <a:latin typeface="+mj-lt"/>
                <a:ea typeface="+mj-ea"/>
                <a:cs typeface="+mj-cs"/>
              </a:rPr>
              <a:t>Where is value added by Testing a Process?</a:t>
            </a:r>
          </a:p>
        </p:txBody>
      </p:sp>
      <p:cxnSp>
        <p:nvCxnSpPr>
          <p:cNvPr id="176" name="Straight Connector 175">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3" name="Google Shape;233;p22"/>
          <p:cNvSpPr txBox="1">
            <a:spLocks noGrp="1"/>
          </p:cNvSpPr>
          <p:nvPr>
            <p:ph idx="1"/>
          </p:nvPr>
        </p:nvSpPr>
        <p:spPr>
          <a:xfrm>
            <a:off x="4976030" y="963507"/>
            <a:ext cx="6250940" cy="2304627"/>
          </a:xfrm>
          <a:prstGeom prst="rect">
            <a:avLst/>
          </a:prstGeom>
        </p:spPr>
        <p:txBody>
          <a:bodyPr spcFirstLastPara="1" vert="horz" lIns="91440" tIns="45720" rIns="91440" bIns="45720" rtlCol="0" anchor="b" anchorCtr="0">
            <a:normAutofit/>
          </a:bodyPr>
          <a:lstStyle/>
          <a:p>
            <a:pPr marL="0" lvl="0">
              <a:spcBef>
                <a:spcPts val="0"/>
              </a:spcBef>
              <a:spcAft>
                <a:spcPts val="0"/>
              </a:spcAft>
              <a:buClr>
                <a:schemeClr val="dk1"/>
              </a:buClr>
              <a:buSzPts val="2800"/>
            </a:pPr>
            <a:r>
              <a:rPr lang="en-US" sz="2000"/>
              <a:t>Item:</a:t>
            </a:r>
          </a:p>
          <a:p>
            <a:pPr marL="457200" lvl="0">
              <a:spcBef>
                <a:spcPts val="2100"/>
              </a:spcBef>
              <a:spcAft>
                <a:spcPts val="0"/>
              </a:spcAft>
              <a:buClr>
                <a:srgbClr val="FFFFFF"/>
              </a:buClr>
              <a:buSzPts val="3000"/>
            </a:pPr>
            <a:r>
              <a:rPr lang="en-US" sz="2000"/>
              <a:t>Add value by exploring it</a:t>
            </a:r>
          </a:p>
          <a:p>
            <a:pPr marL="457200" lvl="0">
              <a:spcBef>
                <a:spcPts val="0"/>
              </a:spcBef>
              <a:spcAft>
                <a:spcPts val="0"/>
              </a:spcAft>
              <a:buClr>
                <a:srgbClr val="FFFFFF"/>
              </a:buClr>
              <a:buSzPts val="3000"/>
            </a:pPr>
            <a:r>
              <a:rPr lang="en-US" sz="2000"/>
              <a:t>Use knowledge to shape tests and inform team </a:t>
            </a:r>
          </a:p>
          <a:p>
            <a:pPr marL="457200" lvl="0">
              <a:spcBef>
                <a:spcPts val="0"/>
              </a:spcBef>
              <a:spcAft>
                <a:spcPts val="0"/>
              </a:spcAft>
              <a:buClr>
                <a:srgbClr val="FFFFFF"/>
              </a:buClr>
              <a:buSzPts val="3000"/>
            </a:pPr>
            <a:r>
              <a:rPr lang="en-US" sz="2000"/>
              <a:t>Testers also contribute to design work in development!</a:t>
            </a:r>
          </a:p>
        </p:txBody>
      </p:sp>
      <p:sp>
        <p:nvSpPr>
          <p:cNvPr id="10" name="Google Shape;234;p22">
            <a:extLst>
              <a:ext uri="{FF2B5EF4-FFF2-40B4-BE49-F238E27FC236}">
                <a16:creationId xmlns:a16="http://schemas.microsoft.com/office/drawing/2014/main" id="{299D13A0-F783-F44A-BE9D-BFCA4E8523B5}"/>
              </a:ext>
            </a:extLst>
          </p:cNvPr>
          <p:cNvSpPr txBox="1">
            <a:spLocks/>
          </p:cNvSpPr>
          <p:nvPr/>
        </p:nvSpPr>
        <p:spPr>
          <a:xfrm>
            <a:off x="4976030" y="3589866"/>
            <a:ext cx="6250940" cy="2304628"/>
          </a:xfrm>
          <a:prstGeom prst="rect">
            <a:avLst/>
          </a:prstGeom>
        </p:spPr>
        <p:txBody>
          <a:bodyPr spcFirstLastPara="1" vert="horz" lIns="91440" tIns="45720" rIns="91440" bIns="45720" rtlCol="0"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0"/>
              </a:spcBef>
              <a:buClr>
                <a:schemeClr val="dk1"/>
              </a:buClr>
              <a:buSzPts val="2800"/>
            </a:pPr>
            <a:r>
              <a:rPr lang="en-US" sz="2000"/>
              <a:t>Once you know a lot about the Item:</a:t>
            </a:r>
          </a:p>
          <a:p>
            <a:pPr marL="457200">
              <a:spcBef>
                <a:spcPts val="2100"/>
              </a:spcBef>
              <a:buClr>
                <a:srgbClr val="FFFFFF"/>
              </a:buClr>
              <a:buSzPts val="3000"/>
            </a:pPr>
            <a:r>
              <a:rPr lang="en-US" sz="2000"/>
              <a:t>Understand how it moves inside the system</a:t>
            </a:r>
          </a:p>
          <a:p>
            <a:pPr marL="457200">
              <a:spcBef>
                <a:spcPts val="0"/>
              </a:spcBef>
              <a:buClr>
                <a:srgbClr val="FFFFFF"/>
              </a:buClr>
              <a:buSzPts val="3000"/>
            </a:pPr>
            <a:r>
              <a:rPr lang="en-US" sz="2000"/>
              <a:t>For that you have to examine the system itself </a:t>
            </a:r>
          </a:p>
          <a:p>
            <a:pPr marL="457200">
              <a:spcBef>
                <a:spcPts val="0"/>
              </a:spcBef>
              <a:buClr>
                <a:srgbClr val="FFFFFF"/>
              </a:buClr>
              <a:buSzPts val="3000"/>
            </a:pPr>
            <a:r>
              <a:rPr lang="en-US" sz="2000"/>
              <a:t>AND how it works in the whole organization!</a:t>
            </a:r>
          </a:p>
        </p:txBody>
      </p:sp>
      <p:sp>
        <p:nvSpPr>
          <p:cNvPr id="14" name="Google Shape;235;p22">
            <a:extLst>
              <a:ext uri="{FF2B5EF4-FFF2-40B4-BE49-F238E27FC236}">
                <a16:creationId xmlns:a16="http://schemas.microsoft.com/office/drawing/2014/main" id="{147E3C6E-854B-8D4B-8641-8B5058CE0E1A}"/>
              </a:ext>
            </a:extLst>
          </p:cNvPr>
          <p:cNvSpPr txBox="1">
            <a:spLocks/>
          </p:cNvSpPr>
          <p:nvPr/>
        </p:nvSpPr>
        <p:spPr>
          <a:xfrm>
            <a:off x="1465433" y="5328390"/>
            <a:ext cx="10726737" cy="2303463"/>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2800"/>
              <a:buFont typeface="Arial" panose="020B0604020202020204" pitchFamily="34" charset="0"/>
              <a:buNone/>
            </a:pPr>
            <a:r>
              <a:rPr lang="en-US" sz="3000" dirty="0"/>
              <a:t>In the end, you have to say something about the total result</a:t>
            </a:r>
          </a:p>
          <a:p>
            <a:pPr marL="0" indent="0">
              <a:spcBef>
                <a:spcPts val="2100"/>
              </a:spcBef>
              <a:spcAft>
                <a:spcPts val="2100"/>
              </a:spcAft>
              <a:buFont typeface="Arial" panose="020B0604020202020204" pitchFamily="34" charset="0"/>
              <a:buNone/>
            </a:pPr>
            <a:endParaRPr lang="en-US" sz="3000" dirty="0">
              <a:solidFill>
                <a:srgbClr val="FFFFFF"/>
              </a:solidFill>
            </a:endParaRPr>
          </a:p>
        </p:txBody>
      </p:sp>
    </p:spTree>
    <p:extLst>
      <p:ext uri="{BB962C8B-B14F-4D97-AF65-F5344CB8AC3E}">
        <p14:creationId xmlns:p14="http://schemas.microsoft.com/office/powerpoint/2010/main" val="352284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0"/>
        <p:cNvGrpSpPr/>
        <p:nvPr/>
      </p:nvGrpSpPr>
      <p:grpSpPr>
        <a:xfrm>
          <a:off x="0" y="0"/>
          <a:ext cx="0" cy="0"/>
          <a:chOff x="0" y="0"/>
          <a:chExt cx="0" cy="0"/>
        </a:xfrm>
      </p:grpSpPr>
      <p:sp>
        <p:nvSpPr>
          <p:cNvPr id="241" name="Google Shape;241;p23"/>
          <p:cNvSpPr txBox="1">
            <a:spLocks noGrp="1"/>
          </p:cNvSpPr>
          <p:nvPr>
            <p:ph type="title"/>
          </p:nvPr>
        </p:nvSpPr>
        <p:spPr>
          <a:xfrm>
            <a:off x="1913468" y="365125"/>
            <a:ext cx="9440332" cy="1325563"/>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sz="5400" dirty="0"/>
              <a:t>3 Types of Arguments</a:t>
            </a:r>
          </a:p>
        </p:txBody>
      </p:sp>
      <p:sp>
        <p:nvSpPr>
          <p:cNvPr id="121" name="Rectangle 120">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8" name="Graphic 117" descr="Person with Idea">
            <a:extLst>
              <a:ext uri="{FF2B5EF4-FFF2-40B4-BE49-F238E27FC236}">
                <a16:creationId xmlns:a16="http://schemas.microsoft.com/office/drawing/2014/main" id="{AA72ABEE-2DC3-4797-BA36-1157017297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0" y="570706"/>
            <a:ext cx="914400" cy="914400"/>
          </a:xfrm>
          <a:prstGeom prst="rect">
            <a:avLst/>
          </a:prstGeom>
        </p:spPr>
      </p:pic>
      <p:sp>
        <p:nvSpPr>
          <p:cNvPr id="242" name="Google Shape;242;p23"/>
          <p:cNvSpPr txBox="1">
            <a:spLocks noGrp="1"/>
          </p:cNvSpPr>
          <p:nvPr>
            <p:ph idx="1"/>
          </p:nvPr>
        </p:nvSpPr>
        <p:spPr>
          <a:xfrm>
            <a:off x="838200" y="1825625"/>
            <a:ext cx="10515600" cy="4351338"/>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en-US" sz="1800" dirty="0"/>
              <a:t>Conceptual: </a:t>
            </a:r>
          </a:p>
          <a:p>
            <a:pPr marL="0" lvl="0" indent="0" rtl="0">
              <a:spcBef>
                <a:spcPts val="0"/>
              </a:spcBef>
              <a:spcAft>
                <a:spcPts val="0"/>
              </a:spcAft>
              <a:buNone/>
            </a:pPr>
            <a:endParaRPr lang="en-US" sz="1800" dirty="0"/>
          </a:p>
          <a:p>
            <a:pPr marL="457200" lvl="0" indent="-342900" rtl="0">
              <a:spcBef>
                <a:spcPts val="0"/>
              </a:spcBef>
              <a:spcAft>
                <a:spcPts val="0"/>
              </a:spcAft>
              <a:buClr>
                <a:srgbClr val="FFFFFF"/>
              </a:buClr>
              <a:buSzPts val="1800"/>
              <a:buFont typeface="Calibri"/>
              <a:buChar char="●"/>
            </a:pPr>
            <a:r>
              <a:rPr lang="en-US" sz="1800" dirty="0">
                <a:latin typeface="Calibri"/>
                <a:ea typeface="Calibri"/>
                <a:cs typeface="Calibri"/>
                <a:sym typeface="Calibri"/>
              </a:rPr>
              <a:t>Does the idea make logical sense? Can I understand it in context? Is there a good basis for this and is it proven to actually work this way? Does it fit in with the goals of the organization?</a:t>
            </a:r>
          </a:p>
          <a:p>
            <a:pPr marL="0" lvl="0" indent="0" rtl="0">
              <a:spcBef>
                <a:spcPts val="0"/>
              </a:spcBef>
              <a:spcAft>
                <a:spcPts val="0"/>
              </a:spcAft>
              <a:buNone/>
            </a:pPr>
            <a:endParaRPr lang="en-US" sz="1800" dirty="0">
              <a:latin typeface="Calibri"/>
              <a:ea typeface="Calibri"/>
              <a:cs typeface="Calibri"/>
              <a:sym typeface="Calibri"/>
            </a:endParaRPr>
          </a:p>
          <a:p>
            <a:pPr marL="0" lvl="0" indent="0" rtl="0">
              <a:spcBef>
                <a:spcPts val="1000"/>
              </a:spcBef>
              <a:spcAft>
                <a:spcPts val="0"/>
              </a:spcAft>
              <a:buNone/>
            </a:pPr>
            <a:r>
              <a:rPr lang="en-US" sz="1800" dirty="0"/>
              <a:t>Practical Use:</a:t>
            </a:r>
          </a:p>
          <a:p>
            <a:pPr marL="0" lvl="0" indent="0" rtl="0">
              <a:spcBef>
                <a:spcPts val="1000"/>
              </a:spcBef>
              <a:spcAft>
                <a:spcPts val="0"/>
              </a:spcAft>
              <a:buNone/>
            </a:pPr>
            <a:endParaRPr lang="en-US" sz="1800" dirty="0"/>
          </a:p>
          <a:p>
            <a:pPr marL="457200" lvl="0" indent="-336550" rtl="0">
              <a:spcBef>
                <a:spcPts val="0"/>
              </a:spcBef>
              <a:spcAft>
                <a:spcPts val="0"/>
              </a:spcAft>
              <a:buClr>
                <a:srgbClr val="FFFFFF"/>
              </a:buClr>
              <a:buSzPts val="1700"/>
              <a:buFont typeface="Calibri"/>
              <a:buChar char="●"/>
            </a:pPr>
            <a:r>
              <a:rPr lang="en-US" sz="1800" dirty="0">
                <a:latin typeface="Calibri"/>
                <a:ea typeface="Calibri"/>
                <a:cs typeface="Calibri"/>
                <a:sym typeface="Calibri"/>
              </a:rPr>
              <a:t>Can I use this? Can someone else use it? What impact does it have when it is there and when it isn’t? Who is helped by it? Is anyone hindered by it? What are the systemic results of doing this?</a:t>
            </a:r>
          </a:p>
          <a:p>
            <a:pPr marL="0" lvl="0" indent="0" rtl="0">
              <a:spcBef>
                <a:spcPts val="0"/>
              </a:spcBef>
              <a:spcAft>
                <a:spcPts val="0"/>
              </a:spcAft>
              <a:buNone/>
            </a:pPr>
            <a:endParaRPr lang="en-US" sz="1800" dirty="0">
              <a:latin typeface="Calibri"/>
              <a:ea typeface="Calibri"/>
              <a:cs typeface="Calibri"/>
              <a:sym typeface="Calibri"/>
            </a:endParaRPr>
          </a:p>
          <a:p>
            <a:pPr marL="0" lvl="0" indent="0" rtl="0">
              <a:spcBef>
                <a:spcPts val="1000"/>
              </a:spcBef>
              <a:spcAft>
                <a:spcPts val="0"/>
              </a:spcAft>
              <a:buNone/>
            </a:pPr>
            <a:r>
              <a:rPr lang="en-US" sz="1800" dirty="0"/>
              <a:t>Monetary:</a:t>
            </a:r>
          </a:p>
          <a:p>
            <a:pPr marL="457200" lvl="0" indent="-336550" rtl="0">
              <a:spcBef>
                <a:spcPts val="2100"/>
              </a:spcBef>
              <a:spcAft>
                <a:spcPts val="0"/>
              </a:spcAft>
              <a:buClr>
                <a:srgbClr val="FFFFFF"/>
              </a:buClr>
              <a:buSzPts val="1700"/>
              <a:buFont typeface="Calibri"/>
              <a:buChar char="●"/>
            </a:pPr>
            <a:r>
              <a:rPr lang="en-US" sz="1800" dirty="0">
                <a:latin typeface="Calibri"/>
                <a:ea typeface="Calibri"/>
                <a:cs typeface="Calibri"/>
                <a:sym typeface="Calibri"/>
              </a:rPr>
              <a:t>What does it cost? Do I have any return on investment? What will I have to pay upfront? Can this create value in terms of wealth?</a:t>
            </a:r>
            <a:endParaRPr lang="en-US" sz="1800" dirty="0"/>
          </a:p>
          <a:p>
            <a:pPr marL="0" lvl="0" indent="0" rtl="0">
              <a:spcBef>
                <a:spcPts val="1000"/>
              </a:spcBef>
              <a:spcAft>
                <a:spcPts val="2100"/>
              </a:spcAft>
              <a:buNone/>
            </a:pPr>
            <a:endParaRPr lang="en-US" sz="1800" dirty="0"/>
          </a:p>
        </p:txBody>
      </p:sp>
      <p:pic>
        <p:nvPicPr>
          <p:cNvPr id="9" name="Graphic 8" descr="Thought bubble">
            <a:extLst>
              <a:ext uri="{FF2B5EF4-FFF2-40B4-BE49-F238E27FC236}">
                <a16:creationId xmlns:a16="http://schemas.microsoft.com/office/drawing/2014/main" id="{73F80F56-84B7-714A-8FED-244595959F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1379" y="1507331"/>
            <a:ext cx="723900" cy="723900"/>
          </a:xfrm>
          <a:prstGeom prst="rect">
            <a:avLst/>
          </a:prstGeom>
        </p:spPr>
      </p:pic>
      <p:pic>
        <p:nvPicPr>
          <p:cNvPr id="10" name="Graphic 9" descr="Mining tools">
            <a:extLst>
              <a:ext uri="{FF2B5EF4-FFF2-40B4-BE49-F238E27FC236}">
                <a16:creationId xmlns:a16="http://schemas.microsoft.com/office/drawing/2014/main" id="{42AE8C96-DEAE-444C-A3F0-965DA80777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18379" y="2939654"/>
            <a:ext cx="723900" cy="723900"/>
          </a:xfrm>
          <a:prstGeom prst="rect">
            <a:avLst/>
          </a:prstGeom>
        </p:spPr>
      </p:pic>
      <p:pic>
        <p:nvPicPr>
          <p:cNvPr id="11" name="Graphic 10" descr="Euro">
            <a:extLst>
              <a:ext uri="{FF2B5EF4-FFF2-40B4-BE49-F238E27FC236}">
                <a16:creationId xmlns:a16="http://schemas.microsoft.com/office/drawing/2014/main" id="{3FAC7166-DC95-EC48-BA90-046847F2D1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56429" y="4371977"/>
            <a:ext cx="723900" cy="723900"/>
          </a:xfrm>
          <a:prstGeom prst="rect">
            <a:avLst/>
          </a:prstGeom>
        </p:spPr>
      </p:pic>
    </p:spTree>
    <p:extLst>
      <p:ext uri="{BB962C8B-B14F-4D97-AF65-F5344CB8AC3E}">
        <p14:creationId xmlns:p14="http://schemas.microsoft.com/office/powerpoint/2010/main" val="340976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
                                            <p:txEl>
                                              <p:pRg st="0" end="0"/>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dissolv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2">
                                            <p:txEl>
                                              <p:pRg st="4" end="4"/>
                                            </p:txEl>
                                          </p:spTgt>
                                        </p:tgtEl>
                                        <p:attrNameLst>
                                          <p:attrName>style.visibility</p:attrName>
                                        </p:attrNameLst>
                                      </p:cBhvr>
                                      <p:to>
                                        <p:strVal val="visible"/>
                                      </p:to>
                                    </p:set>
                                  </p:childTnLst>
                                </p:cTn>
                              </p:par>
                              <p:par>
                                <p:cTn id="18" presetID="9"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2">
                                            <p:txEl>
                                              <p:pRg st="8" end="8"/>
                                            </p:txEl>
                                          </p:spTgt>
                                        </p:tgtEl>
                                        <p:attrNameLst>
                                          <p:attrName>style.visibility</p:attrName>
                                        </p:attrNameLst>
                                      </p:cBhvr>
                                      <p:to>
                                        <p:strVal val="visible"/>
                                      </p:to>
                                    </p:set>
                                  </p:childTnLst>
                                </p:cTn>
                              </p:par>
                              <p:par>
                                <p:cTn id="29" presetID="9"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4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7164</Words>
  <Application>Microsoft Macintosh PowerPoint</Application>
  <PresentationFormat>Widescreen</PresentationFormat>
  <Paragraphs>821</Paragraphs>
  <Slides>26</Slides>
  <Notes>25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Lato</vt:lpstr>
      <vt:lpstr>Source Sans Pro</vt:lpstr>
      <vt:lpstr>Wingdings 3</vt:lpstr>
      <vt:lpstr>Office Theme</vt:lpstr>
      <vt:lpstr>Beyond The Bugs: Playing The Management Game</vt:lpstr>
      <vt:lpstr>Introduction</vt:lpstr>
      <vt:lpstr>Personal introduction</vt:lpstr>
      <vt:lpstr>Perceptions of the Value of Testing - Testers</vt:lpstr>
      <vt:lpstr>Perceptions of the Value of Testing - Non-testers</vt:lpstr>
      <vt:lpstr>Perceptions of the Value of Testing - Organizations</vt:lpstr>
      <vt:lpstr>What is a Process?</vt:lpstr>
      <vt:lpstr>Where is value added by Testing a Process?</vt:lpstr>
      <vt:lpstr>3 Types of Arguments</vt:lpstr>
      <vt:lpstr>Value of Test Process:  No Testing</vt:lpstr>
      <vt:lpstr>Value of Test Process:  Manual Functional Testing</vt:lpstr>
      <vt:lpstr>Value of Test Process:  Automated Verifications</vt:lpstr>
      <vt:lpstr>Value of Test Process:  Design and Requirement Testing</vt:lpstr>
      <vt:lpstr>Value of Test Process:  Support and Informative Testing</vt:lpstr>
      <vt:lpstr>Value of Test Process:  Risk “Insurance” Testing</vt:lpstr>
      <vt:lpstr>Value of Test Process:  Product Reliability Testing</vt:lpstr>
      <vt:lpstr>Value of Test Process:  Innovation Testing</vt:lpstr>
      <vt:lpstr>Testers add value by:</vt:lpstr>
      <vt:lpstr>Investments For testing</vt:lpstr>
      <vt:lpstr>Expected Results of Investments</vt:lpstr>
      <vt:lpstr>Measurements per item</vt:lpstr>
      <vt:lpstr>From Test Value to Business Value</vt:lpstr>
      <vt:lpstr>What is a Pathfinder?</vt:lpstr>
      <vt:lpstr>Test Pathfinders improve testing by:</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Bugs</dc:title>
  <dc:creator>Rick Tracy</dc:creator>
  <cp:lastModifiedBy>Rick Tracy</cp:lastModifiedBy>
  <cp:revision>9</cp:revision>
  <dcterms:created xsi:type="dcterms:W3CDTF">2020-10-07T08:28:06Z</dcterms:created>
  <dcterms:modified xsi:type="dcterms:W3CDTF">2020-10-07T12:33:18Z</dcterms:modified>
</cp:coreProperties>
</file>