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61" r:id="rId3"/>
    <p:sldId id="262" r:id="rId4"/>
    <p:sldId id="263" r:id="rId5"/>
    <p:sldId id="265" r:id="rId6"/>
    <p:sldId id="273" r:id="rId7"/>
    <p:sldId id="264" r:id="rId8"/>
    <p:sldId id="266" r:id="rId9"/>
    <p:sldId id="268" r:id="rId10"/>
    <p:sldId id="274" r:id="rId11"/>
    <p:sldId id="277" r:id="rId12"/>
    <p:sldId id="271" r:id="rId13"/>
    <p:sldId id="279" r:id="rId14"/>
    <p:sldId id="281" r:id="rId15"/>
    <p:sldId id="280" r:id="rId16"/>
    <p:sldId id="282" r:id="rId17"/>
    <p:sldId id="272" r:id="rId18"/>
    <p:sldId id="283" r:id="rId1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öge, PAR (Rick)" initials="DP(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CD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58" autoAdjust="0"/>
  </p:normalViewPr>
  <p:slideViewPr>
    <p:cSldViewPr snapToGrid="0" snapToObjects="1">
      <p:cViewPr>
        <p:scale>
          <a:sx n="130" d="100"/>
          <a:sy n="130" d="100"/>
        </p:scale>
        <p:origin x="600" y="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94F51-B533-D147-99B5-8BC250590781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BA759-2341-6346-B8BB-C535A8065C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4609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AFEF0-2624-B748-9602-820C3709C80C}" type="datetimeFigureOut">
              <a:rPr lang="nl-NL" smtClean="0"/>
              <a:t>17-9-2019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972AA-C266-6F49-AC57-7ADBB45D830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405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rob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502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358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799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rob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614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rob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086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rob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410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rob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678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rob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500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332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37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rob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77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01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21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83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rob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327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nl-NL" sz="1400"/>
              <a:t>Rob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sz="140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400"/>
              <a:t>2011 – 2016 - 2019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400"/>
              <a:t>Testen voor 2011 - Adhoc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400"/>
              <a:t>Functioneel beheerders decentraal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400"/>
              <a:t>Elke beheerder eigen aanpak voor zijn applicatie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400"/>
              <a:t>Excel/ Word/ mail/ bierviltje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400"/>
              <a:t>Minder koppelingen/ complex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nl-NL" sz="140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400"/>
              <a:t>Testen na 2011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400"/>
              <a:t>Meer koppelingen/ complex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400"/>
              <a:t>Incidenteel TC ingezet bij grote projecten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400"/>
              <a:t>Excel (standaard)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400"/>
              <a:t>Vanaf 2016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400"/>
              <a:t>1 FTE Testcoördinator structureel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400"/>
              <a:t>TC ingezet bij meeste niet standaard changes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400"/>
              <a:t>Testersuite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400"/>
              <a:t>Vanaf 2018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600"/>
              <a:t>2 FTE Testcoördiantor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400"/>
              <a:t>Heden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600"/>
              <a:t>TC ingezet bij alle niet strandaard changes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600"/>
              <a:t>Live-gang nieuwe Change proces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694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Rick</a:t>
            </a:r>
          </a:p>
          <a:p>
            <a:endParaRPr lang="nl-NL"/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nl-NL" sz="1400"/>
              <a:t>Impact/risico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nl-NL" sz="1400"/>
              <a:t>Testbasis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nl-NL" sz="1400"/>
              <a:t>Scope wijziging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nl-NL" sz="1400"/>
              <a:t>Beschikbare documentatie (bv. Releasenotes)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nl-NL" sz="1400"/>
              <a:t>Wie gaat er testen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nl-NL" sz="1400"/>
              <a:t>Planning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3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rob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2AA-C266-6F49-AC57-7ADBB45D830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08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Balyon%20files/1_Lopende_orders/2014059_APE-PowerPoint_Nwformaat/jpegs/APD-titel-slide3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PD-titel-sli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869020"/>
            <a:ext cx="7772400" cy="136207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</a:t>
            </a:r>
            <a:br>
              <a:rPr lang="nl-NL" dirty="0"/>
            </a:br>
            <a:r>
              <a:rPr lang="nl-NL" dirty="0"/>
              <a:t>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3231096"/>
            <a:ext cx="6520744" cy="748064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08612" y="6369756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A688615F-E4F8-2F40-A14C-EC256831F7CD}" type="datetime3">
              <a:rPr lang="nl-NL" smtClean="0"/>
              <a:pPr/>
              <a:t>17/9/19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9400" y="0"/>
            <a:ext cx="2537022" cy="1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9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PD-titel-slide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869020"/>
            <a:ext cx="7772400" cy="1362075"/>
          </a:xfrm>
          <a:effectLst>
            <a:glow rad="101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1" cap="all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NL" dirty="0"/>
              <a:t>Titelstijl van</a:t>
            </a:r>
            <a:br>
              <a:rPr lang="nl-NL" dirty="0"/>
            </a:br>
            <a:r>
              <a:rPr lang="nl-NL" dirty="0"/>
              <a:t>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3231096"/>
            <a:ext cx="6520744" cy="748064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08612" y="6369756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A688615F-E4F8-2F40-A14C-EC256831F7CD}" type="datetime3">
              <a:rPr lang="nl-NL" smtClean="0"/>
              <a:pPr/>
              <a:t>17/9/19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9400" y="0"/>
            <a:ext cx="2537022" cy="1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6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PD-titel-slide1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869020"/>
            <a:ext cx="7772400" cy="1362075"/>
          </a:xfrm>
          <a:effectLst>
            <a:glow rad="101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1" cap="all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NL" dirty="0"/>
              <a:t>Titelstijl van</a:t>
            </a:r>
            <a:br>
              <a:rPr lang="nl-NL" dirty="0"/>
            </a:br>
            <a:r>
              <a:rPr lang="nl-NL" dirty="0"/>
              <a:t>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3231096"/>
            <a:ext cx="6520744" cy="748064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08612" y="6369756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A688615F-E4F8-2F40-A14C-EC256831F7CD}" type="datetime3">
              <a:rPr lang="nl-NL" smtClean="0"/>
              <a:pPr/>
              <a:t>17/9/19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9400" y="0"/>
            <a:ext cx="2537022" cy="1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69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PD-titel-slide1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869020"/>
            <a:ext cx="7772400" cy="1362075"/>
          </a:xfrm>
          <a:effectLst>
            <a:glow rad="101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1" cap="all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NL" dirty="0"/>
              <a:t>Titelstijl van</a:t>
            </a:r>
            <a:br>
              <a:rPr lang="nl-NL" dirty="0"/>
            </a:br>
            <a:r>
              <a:rPr lang="nl-NL" dirty="0"/>
              <a:t>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3231096"/>
            <a:ext cx="6520744" cy="748064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08612" y="6369756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A688615F-E4F8-2F40-A14C-EC256831F7CD}" type="datetime3">
              <a:rPr lang="nl-NL" smtClean="0"/>
              <a:pPr/>
              <a:t>17/9/19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9400" y="0"/>
            <a:ext cx="2537022" cy="1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6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PD-titel-slide1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29221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253E926B-C257-7B4F-88AB-3D26A91E0D14}" type="datetime3">
              <a:rPr lang="nl-NL" smtClean="0"/>
              <a:pPr/>
              <a:t>17/9/19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3334490"/>
            <a:ext cx="5334000" cy="1676401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 cap="all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TITELSTIJL VAN MODEL BEWERKEN</a:t>
            </a:r>
            <a:endParaRPr lang="nl-NL" dirty="0"/>
          </a:p>
        </p:txBody>
      </p:sp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457200" y="5010890"/>
            <a:ext cx="4399796" cy="609600"/>
          </a:xfr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sz="1600" b="0" i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9400" y="0"/>
            <a:ext cx="2537022" cy="1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55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6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107-1914-174A-9813-459DDDC9F03E}" type="datetime3">
              <a:rPr lang="nl-NL" smtClean="0"/>
              <a:t>17/9/19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119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6F55-1BA9-634B-BE01-F1E3E7829CAD}" type="datetime3">
              <a:rPr lang="nl-NL" smtClean="0"/>
              <a:t>17/9/19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753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8ABD-505D-904E-AC08-2FDCC4167244}" type="datetime3">
              <a:rPr lang="nl-NL" smtClean="0"/>
              <a:t>17/9/19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5203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5C18-D69D-F947-A152-62B9E0229625}" type="datetime3">
              <a:rPr lang="nl-NL" smtClean="0"/>
              <a:t>17/9/19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927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90AF-4CF6-3949-A80F-5533C7A13029}" type="datetime3">
              <a:rPr lang="nl-NL" smtClean="0"/>
              <a:t>17/9/19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1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PD-titel-slide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9400" y="0"/>
            <a:ext cx="2537022" cy="1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85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B057-40E1-6B41-9BA5-784D18874D02}" type="datetime3">
              <a:rPr lang="nl-NL" smtClean="0"/>
              <a:t>17/9/19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289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706-2CEE-2B46-9CFC-97A20164D97A}" type="datetime3">
              <a:rPr lang="nl-NL" smtClean="0"/>
              <a:t>17/9/19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717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B0E8-BCDF-4F40-9ACA-3D1921182BC8}" type="datetime3">
              <a:rPr lang="nl-NL" smtClean="0"/>
              <a:t>17/9/19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3852-8A24-2E4F-9AE2-5B301E0E9A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46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PD-titel-slide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869020"/>
            <a:ext cx="7772400" cy="1362075"/>
          </a:xfrm>
          <a:effectLst>
            <a:glow rad="101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1" cap="all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NL" dirty="0"/>
              <a:t>Titelstijl van</a:t>
            </a:r>
            <a:br>
              <a:rPr lang="nl-NL" dirty="0"/>
            </a:br>
            <a:r>
              <a:rPr lang="nl-NL" dirty="0"/>
              <a:t>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3231096"/>
            <a:ext cx="6520744" cy="748064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08612" y="6369756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A688615F-E4F8-2F40-A14C-EC256831F7CD}" type="datetime3">
              <a:rPr lang="nl-NL" smtClean="0"/>
              <a:pPr/>
              <a:t>17/9/19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9400" y="0"/>
            <a:ext cx="2537022" cy="1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1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PD-titel-slide3.jpg" descr="/Volumes/Balyon files/1_Lopende_orders/2014059_APE-PowerPoint_Nwformaat/jpegs/APD-titel-slide3.jp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869020"/>
            <a:ext cx="7772400" cy="1362075"/>
          </a:xfrm>
          <a:effectLst>
            <a:glow rad="101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1" cap="all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NL" dirty="0"/>
              <a:t>Titelstijl van</a:t>
            </a:r>
            <a:br>
              <a:rPr lang="nl-NL" dirty="0"/>
            </a:br>
            <a:r>
              <a:rPr lang="nl-NL" dirty="0"/>
              <a:t>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3231096"/>
            <a:ext cx="6520744" cy="748064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08612" y="6369756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A688615F-E4F8-2F40-A14C-EC256831F7CD}" type="datetime3">
              <a:rPr lang="nl-NL" smtClean="0"/>
              <a:pPr/>
              <a:t>17/9/19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9400" y="0"/>
            <a:ext cx="2537022" cy="1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7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PD-titel-slide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869020"/>
            <a:ext cx="7772400" cy="1362075"/>
          </a:xfrm>
          <a:effectLst>
            <a:glow rad="101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1" cap="all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NL" dirty="0"/>
              <a:t>Titelstijl van</a:t>
            </a:r>
            <a:br>
              <a:rPr lang="nl-NL" dirty="0"/>
            </a:br>
            <a:r>
              <a:rPr lang="nl-NL" dirty="0"/>
              <a:t>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3231096"/>
            <a:ext cx="6520744" cy="748064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08612" y="6369756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A688615F-E4F8-2F40-A14C-EC256831F7CD}" type="datetime3">
              <a:rPr lang="nl-NL" smtClean="0"/>
              <a:pPr/>
              <a:t>17/9/19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9400" y="0"/>
            <a:ext cx="2537022" cy="1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7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PD-titel-slide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869020"/>
            <a:ext cx="7772400" cy="1362075"/>
          </a:xfrm>
          <a:effectLst>
            <a:glow rad="101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1" cap="all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NL" dirty="0"/>
              <a:t>Titelstijl van</a:t>
            </a:r>
            <a:br>
              <a:rPr lang="nl-NL" dirty="0"/>
            </a:br>
            <a:r>
              <a:rPr lang="nl-NL" dirty="0"/>
              <a:t>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3231096"/>
            <a:ext cx="6520744" cy="748064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08612" y="6369756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A688615F-E4F8-2F40-A14C-EC256831F7CD}" type="datetime3">
              <a:rPr lang="nl-NL" smtClean="0"/>
              <a:pPr/>
              <a:t>17/9/19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9400" y="0"/>
            <a:ext cx="2537022" cy="1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6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PD-titel-slide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869020"/>
            <a:ext cx="7772400" cy="1362075"/>
          </a:xfrm>
          <a:effectLst>
            <a:glow rad="101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1" cap="all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NL" dirty="0"/>
              <a:t>Titelstijl van</a:t>
            </a:r>
            <a:br>
              <a:rPr lang="nl-NL" dirty="0"/>
            </a:br>
            <a:r>
              <a:rPr lang="nl-NL" dirty="0"/>
              <a:t>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3231096"/>
            <a:ext cx="6520744" cy="748064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08612" y="6369756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A688615F-E4F8-2F40-A14C-EC256831F7CD}" type="datetime3">
              <a:rPr lang="nl-NL" smtClean="0"/>
              <a:pPr/>
              <a:t>17/9/19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9400" y="0"/>
            <a:ext cx="2537022" cy="1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6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PD-titel-slide7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869020"/>
            <a:ext cx="7772400" cy="1362075"/>
          </a:xfrm>
          <a:effectLst>
            <a:glow rad="101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1" cap="all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NL" dirty="0"/>
              <a:t>Titelstijl van</a:t>
            </a:r>
            <a:br>
              <a:rPr lang="nl-NL" dirty="0"/>
            </a:br>
            <a:r>
              <a:rPr lang="nl-NL" dirty="0"/>
              <a:t>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3231096"/>
            <a:ext cx="6520744" cy="748064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08612" y="6369756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A688615F-E4F8-2F40-A14C-EC256831F7CD}" type="datetime3">
              <a:rPr lang="nl-NL" smtClean="0"/>
              <a:pPr/>
              <a:t>17/9/19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9400" y="0"/>
            <a:ext cx="2537022" cy="1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6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PD-titel-slide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869020"/>
            <a:ext cx="7772400" cy="1362075"/>
          </a:xfrm>
          <a:effectLst>
            <a:glow rad="101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1" cap="all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NL" dirty="0"/>
              <a:t>Titelstijl van</a:t>
            </a:r>
            <a:br>
              <a:rPr lang="nl-NL" dirty="0"/>
            </a:br>
            <a:r>
              <a:rPr lang="nl-NL" dirty="0"/>
              <a:t>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3231096"/>
            <a:ext cx="6520744" cy="748064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08612" y="6369756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A688615F-E4F8-2F40-A14C-EC256831F7CD}" type="datetime3">
              <a:rPr lang="nl-NL" smtClean="0"/>
              <a:pPr/>
              <a:t>17/9/19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9400" y="0"/>
            <a:ext cx="2537022" cy="1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6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2"/>
            <a:r>
              <a:rPr lang="nl-NL" dirty="0"/>
              <a:t>Tweede niveau</a:t>
            </a:r>
          </a:p>
          <a:p>
            <a:pPr lvl="3"/>
            <a:r>
              <a:rPr lang="nl-NL" dirty="0"/>
              <a:t>Derde niveau</a:t>
            </a:r>
          </a:p>
          <a:p>
            <a:pPr lvl="4"/>
            <a:r>
              <a:rPr lang="nl-NL" dirty="0"/>
              <a:t>Vierde niveau</a:t>
            </a:r>
          </a:p>
          <a:p>
            <a:pPr lvl="5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FB13-89B6-F54B-ABCC-02B1183B10E4}" type="datetime3">
              <a:rPr lang="nl-NL" smtClean="0"/>
              <a:t>17/9/19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3852-8A24-2E4F-9AE2-5B301E0E9A6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42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49" r:id="rId13"/>
    <p:sldLayoutId id="2147483650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360363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3587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360363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363" indent="-360363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el 10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Van adhoc naar structuur</a:t>
            </a:r>
          </a:p>
        </p:txBody>
      </p:sp>
      <p:sp>
        <p:nvSpPr>
          <p:cNvPr id="107" name="Tijdelijke aanduiding voor tekst 106"/>
          <p:cNvSpPr>
            <a:spLocks noGrp="1"/>
          </p:cNvSpPr>
          <p:nvPr>
            <p:ph type="body" idx="1"/>
          </p:nvPr>
        </p:nvSpPr>
        <p:spPr>
          <a:xfrm>
            <a:off x="287868" y="3231096"/>
            <a:ext cx="6520744" cy="748064"/>
          </a:xfrm>
        </p:spPr>
        <p:txBody>
          <a:bodyPr/>
          <a:lstStyle/>
          <a:p>
            <a:pPr algn="r"/>
            <a:r>
              <a:rPr lang="nl-NL">
                <a:effectLst/>
              </a:rPr>
              <a:t>Testproces en -tool bij de complexe ICT omgeving van de gemeente Apeldoorn</a:t>
            </a:r>
          </a:p>
          <a:p>
            <a:pPr algn="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grpSp>
        <p:nvGrpSpPr>
          <p:cNvPr id="7" name="Groep 6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8" name="Rechthoek 7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TEXT LEVELS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Kop: Arial, bold, 32 pt,  hoofdletters, pms 356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nl-NL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algn="l">
                  <a:spcAft>
                    <a:spcPts val="600"/>
                  </a:spcAft>
                  <a:tabLst>
                    <a:tab pos="450215" algn="l"/>
                  </a:tabLst>
                </a:pP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Body tekst: Arial, regular, </a:t>
                </a:r>
                <a:b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18 pt, zwart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382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166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492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Basis kleuren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7459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356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vooruit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terug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9" name="Tijdelijke aanduiding voor tekst 76">
            <a:extLst>
              <a:ext uri="{FF2B5EF4-FFF2-40B4-BE49-F238E27FC236}">
                <a16:creationId xmlns:a16="http://schemas.microsoft.com/office/drawing/2014/main" xmlns="" id="{C2EAB8D3-AD8E-498B-9F57-9CFAC251F6A6}"/>
              </a:ext>
            </a:extLst>
          </p:cNvPr>
          <p:cNvSpPr txBox="1">
            <a:spLocks/>
          </p:cNvSpPr>
          <p:nvPr/>
        </p:nvSpPr>
        <p:spPr>
          <a:xfrm>
            <a:off x="457200" y="109920"/>
            <a:ext cx="6520744" cy="713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effectLst>
                  <a:outerShdw blurRad="1270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Rick Dröge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Rob van Gils</a:t>
            </a:r>
          </a:p>
        </p:txBody>
      </p:sp>
    </p:spTree>
    <p:extLst>
      <p:ext uri="{BB962C8B-B14F-4D97-AF65-F5344CB8AC3E}">
        <p14:creationId xmlns:p14="http://schemas.microsoft.com/office/powerpoint/2010/main" val="1080176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759001"/>
            <a:ext cx="7772400" cy="719843"/>
          </a:xfrm>
        </p:spPr>
        <p:txBody>
          <a:bodyPr>
            <a:normAutofit/>
          </a:bodyPr>
          <a:lstStyle/>
          <a:p>
            <a:r>
              <a:rPr lang="nl-NL"/>
              <a:t>Uitvoeren testaanpak</a:t>
            </a:r>
          </a:p>
        </p:txBody>
      </p:sp>
      <p:sp>
        <p:nvSpPr>
          <p:cNvPr id="77" name="Tijdelijke aanduiding voor tekst 76"/>
          <p:cNvSpPr>
            <a:spLocks noGrp="1"/>
          </p:cNvSpPr>
          <p:nvPr>
            <p:ph type="body" idx="1"/>
          </p:nvPr>
        </p:nvSpPr>
        <p:spPr>
          <a:xfrm>
            <a:off x="457200" y="1910773"/>
            <a:ext cx="6520744" cy="3374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Bepalen scope</a:t>
            </a:r>
          </a:p>
          <a:p>
            <a:endParaRPr lang="nl-NL" sz="140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sz="140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6" name="Rechthoek 5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TEXT LEVELS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Kop: Arial, bold, 32 pt,  hoofdletters, pms 356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nl-NL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algn="l">
                  <a:spcAft>
                    <a:spcPts val="600"/>
                  </a:spcAft>
                  <a:tabLst>
                    <a:tab pos="450215" algn="l"/>
                  </a:tabLst>
                </a:pP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Body tekst: Arial, regular, </a:t>
                </a:r>
                <a:b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18 pt, zwart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382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166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492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Basis kleuren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7459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356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vooruit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terug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C3D8C3A9-CB89-45E5-B1D3-C8872DD46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1" y="2419782"/>
            <a:ext cx="4082278" cy="3941510"/>
          </a:xfrm>
          <a:prstGeom prst="rect">
            <a:avLst/>
          </a:prstGeom>
        </p:spPr>
      </p:pic>
      <p:sp>
        <p:nvSpPr>
          <p:cNvPr id="69" name="Ovaal 68">
            <a:extLst>
              <a:ext uri="{FF2B5EF4-FFF2-40B4-BE49-F238E27FC236}">
                <a16:creationId xmlns:a16="http://schemas.microsoft.com/office/drawing/2014/main" xmlns="" id="{FF645BF7-EBA6-47DE-9F63-CC7DB0C59F0C}"/>
              </a:ext>
            </a:extLst>
          </p:cNvPr>
          <p:cNvSpPr/>
          <p:nvPr/>
        </p:nvSpPr>
        <p:spPr>
          <a:xfrm>
            <a:off x="148046" y="6698686"/>
            <a:ext cx="53742" cy="4571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Afbeelding 1" descr="image003">
            <a:extLst>
              <a:ext uri="{FF2B5EF4-FFF2-40B4-BE49-F238E27FC236}">
                <a16:creationId xmlns:a16="http://schemas.microsoft.com/office/drawing/2014/main" xmlns="" id="{99B00772-D387-45DE-9F85-AF8215062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2300712"/>
            <a:ext cx="5249529" cy="366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6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759001"/>
            <a:ext cx="7772400" cy="719843"/>
          </a:xfrm>
        </p:spPr>
        <p:txBody>
          <a:bodyPr>
            <a:normAutofit/>
          </a:bodyPr>
          <a:lstStyle/>
          <a:p>
            <a:r>
              <a:rPr lang="nl-NL"/>
              <a:t>Uitvoeren testaanpak</a:t>
            </a:r>
          </a:p>
        </p:txBody>
      </p:sp>
      <p:sp>
        <p:nvSpPr>
          <p:cNvPr id="77" name="Tijdelijke aanduiding voor tekst 76"/>
          <p:cNvSpPr>
            <a:spLocks noGrp="1"/>
          </p:cNvSpPr>
          <p:nvPr>
            <p:ph type="body" idx="1"/>
          </p:nvPr>
        </p:nvSpPr>
        <p:spPr>
          <a:xfrm>
            <a:off x="457200" y="1533191"/>
            <a:ext cx="6520744" cy="978061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Opstellen testcases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Organiseren testsessies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Vrijgave acceptatieomgeving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Testen/ oplossen/ hertesten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/>
          </a:p>
          <a:p>
            <a:endParaRPr lang="nl-NL" sz="1400"/>
          </a:p>
          <a:p>
            <a:endParaRPr lang="nl-NL" sz="140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6" name="Rechthoek 5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TEXT LEVELS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Kop: Arial, bold, 32 pt,  hoofdletters, pms 356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nl-NL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algn="l">
                  <a:spcAft>
                    <a:spcPts val="600"/>
                  </a:spcAft>
                  <a:tabLst>
                    <a:tab pos="450215" algn="l"/>
                  </a:tabLst>
                </a:pP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Body tekst: Arial, regular, </a:t>
                </a:r>
                <a:b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18 pt, zwart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382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166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492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Basis kleuren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7459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356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vooruit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terug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8DD64019-0CEA-4294-AEBB-21D598A4B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708" y="2511252"/>
            <a:ext cx="5834743" cy="2919457"/>
          </a:xfrm>
          <a:prstGeom prst="rect">
            <a:avLst/>
          </a:prstGeom>
        </p:spPr>
      </p:pic>
      <p:sp>
        <p:nvSpPr>
          <p:cNvPr id="69" name="Tijdelijke aanduiding voor tekst 76">
            <a:extLst>
              <a:ext uri="{FF2B5EF4-FFF2-40B4-BE49-F238E27FC236}">
                <a16:creationId xmlns:a16="http://schemas.microsoft.com/office/drawing/2014/main" xmlns="" id="{85622650-A3E3-4659-92A5-82498658A759}"/>
              </a:ext>
            </a:extLst>
          </p:cNvPr>
          <p:cNvSpPr txBox="1">
            <a:spLocks/>
          </p:cNvSpPr>
          <p:nvPr/>
        </p:nvSpPr>
        <p:spPr>
          <a:xfrm>
            <a:off x="457200" y="5568729"/>
            <a:ext cx="6520744" cy="493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400"/>
              <a:t>Bevindingenoverleg.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/>
          </a:p>
          <a:p>
            <a:endParaRPr lang="nl-NL" sz="1400"/>
          </a:p>
          <a:p>
            <a:endParaRPr lang="nl-NL" sz="1400"/>
          </a:p>
        </p:txBody>
      </p:sp>
      <p:sp>
        <p:nvSpPr>
          <p:cNvPr id="70" name="Ovaal 69">
            <a:extLst>
              <a:ext uri="{FF2B5EF4-FFF2-40B4-BE49-F238E27FC236}">
                <a16:creationId xmlns:a16="http://schemas.microsoft.com/office/drawing/2014/main" xmlns="" id="{351F4E40-2C57-4FF0-BF60-234A96A0C56A}"/>
              </a:ext>
            </a:extLst>
          </p:cNvPr>
          <p:cNvSpPr/>
          <p:nvPr/>
        </p:nvSpPr>
        <p:spPr>
          <a:xfrm>
            <a:off x="148046" y="6698686"/>
            <a:ext cx="53742" cy="4571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3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759001"/>
            <a:ext cx="7772400" cy="719843"/>
          </a:xfrm>
        </p:spPr>
        <p:txBody>
          <a:bodyPr>
            <a:normAutofit/>
          </a:bodyPr>
          <a:lstStyle/>
          <a:p>
            <a:r>
              <a:rPr lang="nl-NL"/>
              <a:t>Tools</a:t>
            </a:r>
          </a:p>
        </p:txBody>
      </p:sp>
      <p:sp>
        <p:nvSpPr>
          <p:cNvPr id="77" name="Tijdelijke aanduiding voor tekst 76"/>
          <p:cNvSpPr>
            <a:spLocks noGrp="1"/>
          </p:cNvSpPr>
          <p:nvPr>
            <p:ph type="body" idx="1"/>
          </p:nvPr>
        </p:nvSpPr>
        <p:spPr>
          <a:xfrm>
            <a:off x="457200" y="1553778"/>
            <a:ext cx="6520744" cy="3651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Teamwork.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6" name="Rechthoek 5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TEXT LEVELS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Kop: Arial, bold, 32 pt,  hoofdletters, pms 356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nl-NL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algn="l">
                  <a:spcAft>
                    <a:spcPts val="600"/>
                  </a:spcAft>
                  <a:tabLst>
                    <a:tab pos="450215" algn="l"/>
                  </a:tabLst>
                </a:pP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Body tekst: Arial, regular, </a:t>
                </a:r>
                <a:b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18 pt, zwart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382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166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492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Basis kleuren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7459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356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vooruit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terug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3E55742D-4DFB-4584-8C93-BAE900B19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17" y="2008469"/>
            <a:ext cx="7585166" cy="45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0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759001"/>
            <a:ext cx="7772400" cy="719843"/>
          </a:xfrm>
        </p:spPr>
        <p:txBody>
          <a:bodyPr>
            <a:normAutofit/>
          </a:bodyPr>
          <a:lstStyle/>
          <a:p>
            <a:r>
              <a:rPr lang="nl-NL"/>
              <a:t>Tools</a:t>
            </a:r>
          </a:p>
        </p:txBody>
      </p:sp>
      <p:sp>
        <p:nvSpPr>
          <p:cNvPr id="77" name="Tijdelijke aanduiding voor tekst 76"/>
          <p:cNvSpPr>
            <a:spLocks noGrp="1"/>
          </p:cNvSpPr>
          <p:nvPr>
            <p:ph type="body" idx="1"/>
          </p:nvPr>
        </p:nvSpPr>
        <p:spPr>
          <a:xfrm>
            <a:off x="457200" y="1619491"/>
            <a:ext cx="6520744" cy="3651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Testersuite – testcases.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6" name="Rechthoek 5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TEXT LEVELS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Kop: Arial, bold, 32 pt,  hoofdletters, pms 356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nl-NL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algn="l">
                  <a:spcAft>
                    <a:spcPts val="600"/>
                  </a:spcAft>
                  <a:tabLst>
                    <a:tab pos="450215" algn="l"/>
                  </a:tabLst>
                </a:pP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Body tekst: Arial, regular, </a:t>
                </a:r>
                <a:b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18 pt, zwart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382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166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492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Basis kleuren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7459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356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vooruit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terug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9CD003B3-D91A-4B6E-AEB0-8E6E98DF1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03" y="2078713"/>
            <a:ext cx="7429255" cy="41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87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759001"/>
            <a:ext cx="7772400" cy="719843"/>
          </a:xfrm>
        </p:spPr>
        <p:txBody>
          <a:bodyPr>
            <a:normAutofit/>
          </a:bodyPr>
          <a:lstStyle/>
          <a:p>
            <a:r>
              <a:rPr lang="nl-NL"/>
              <a:t>Tools</a:t>
            </a:r>
          </a:p>
        </p:txBody>
      </p:sp>
      <p:sp>
        <p:nvSpPr>
          <p:cNvPr id="77" name="Tijdelijke aanduiding voor tekst 76"/>
          <p:cNvSpPr>
            <a:spLocks noGrp="1"/>
          </p:cNvSpPr>
          <p:nvPr>
            <p:ph type="body" idx="1"/>
          </p:nvPr>
        </p:nvSpPr>
        <p:spPr>
          <a:xfrm>
            <a:off x="457200" y="1619491"/>
            <a:ext cx="6520744" cy="3651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Testersuite – uitvoeren testruns.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6" name="Rechthoek 5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TEXT LEVELS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Kop: Arial, bold, 32 pt,  hoofdletters, pms 356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nl-NL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algn="l">
                  <a:spcAft>
                    <a:spcPts val="600"/>
                  </a:spcAft>
                  <a:tabLst>
                    <a:tab pos="450215" algn="l"/>
                  </a:tabLst>
                </a:pP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Body tekst: Arial, regular, </a:t>
                </a:r>
                <a:b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18 pt, zwart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382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166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492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Basis kleuren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7459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356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vooruit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terug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A7E59BD4-4C25-4A80-91E9-375F8AB40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88" y="2014321"/>
            <a:ext cx="7615846" cy="42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49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759001"/>
            <a:ext cx="7772400" cy="719843"/>
          </a:xfrm>
        </p:spPr>
        <p:txBody>
          <a:bodyPr>
            <a:normAutofit/>
          </a:bodyPr>
          <a:lstStyle/>
          <a:p>
            <a:r>
              <a:rPr lang="nl-NL"/>
              <a:t>Tools</a:t>
            </a:r>
          </a:p>
        </p:txBody>
      </p:sp>
      <p:sp>
        <p:nvSpPr>
          <p:cNvPr id="77" name="Tijdelijke aanduiding voor tekst 76"/>
          <p:cNvSpPr>
            <a:spLocks noGrp="1"/>
          </p:cNvSpPr>
          <p:nvPr>
            <p:ph type="body" idx="1"/>
          </p:nvPr>
        </p:nvSpPr>
        <p:spPr>
          <a:xfrm>
            <a:off x="457200" y="1619491"/>
            <a:ext cx="6520744" cy="3651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Testersuite – overzicht voortgang testen.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6" name="Rechthoek 5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TEXT LEVELS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Kop: Arial, bold, 32 pt,  hoofdletters, pms 356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nl-NL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algn="l">
                  <a:spcAft>
                    <a:spcPts val="600"/>
                  </a:spcAft>
                  <a:tabLst>
                    <a:tab pos="450215" algn="l"/>
                  </a:tabLst>
                </a:pP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Body tekst: Arial, regular, </a:t>
                </a:r>
                <a:b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18 pt, zwart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382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166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492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Basis kleuren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7459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356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vooruit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terug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6C9A0C9-FBB8-4046-9CCC-1BDBBD760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99" y="2001625"/>
            <a:ext cx="7967427" cy="44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15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759001"/>
            <a:ext cx="7772400" cy="719843"/>
          </a:xfrm>
        </p:spPr>
        <p:txBody>
          <a:bodyPr>
            <a:normAutofit/>
          </a:bodyPr>
          <a:lstStyle/>
          <a:p>
            <a:r>
              <a:rPr lang="nl-NL"/>
              <a:t>Tools</a:t>
            </a:r>
          </a:p>
        </p:txBody>
      </p:sp>
      <p:sp>
        <p:nvSpPr>
          <p:cNvPr id="77" name="Tijdelijke aanduiding voor tekst 76"/>
          <p:cNvSpPr>
            <a:spLocks noGrp="1"/>
          </p:cNvSpPr>
          <p:nvPr>
            <p:ph type="body" idx="1"/>
          </p:nvPr>
        </p:nvSpPr>
        <p:spPr>
          <a:xfrm>
            <a:off x="457200" y="1619491"/>
            <a:ext cx="6520744" cy="3651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Testersuite - bevindingen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6" name="Rechthoek 5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TEXT LEVELS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Kop: Arial, bold, 32 pt,  hoofdletters, pms 356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nl-NL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algn="l">
                  <a:spcAft>
                    <a:spcPts val="600"/>
                  </a:spcAft>
                  <a:tabLst>
                    <a:tab pos="450215" algn="l"/>
                  </a:tabLst>
                </a:pP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Body tekst: Arial, regular, </a:t>
                </a:r>
                <a:b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18 pt, zwart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382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166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492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Basis kleuren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7459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356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vooruit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terug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C51EB329-8A67-4CD7-A679-09AD801BB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61" y="1962794"/>
            <a:ext cx="7106933" cy="39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70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759001"/>
            <a:ext cx="7772400" cy="719843"/>
          </a:xfrm>
        </p:spPr>
        <p:txBody>
          <a:bodyPr>
            <a:normAutofit fontScale="90000"/>
          </a:bodyPr>
          <a:lstStyle/>
          <a:p>
            <a:r>
              <a:rPr lang="nl-NL"/>
              <a:t>Doorontwikkeling testen</a:t>
            </a:r>
          </a:p>
        </p:txBody>
      </p:sp>
      <p:sp>
        <p:nvSpPr>
          <p:cNvPr id="77" name="Tijdelijke aanduiding voor tekst 76"/>
          <p:cNvSpPr>
            <a:spLocks noGrp="1"/>
          </p:cNvSpPr>
          <p:nvPr>
            <p:ph type="body" idx="1"/>
          </p:nvPr>
        </p:nvSpPr>
        <p:spPr>
          <a:xfrm>
            <a:off x="457200" y="1910773"/>
            <a:ext cx="6520744" cy="4458983"/>
          </a:xfrm>
        </p:spPr>
        <p:txBody>
          <a:bodyPr>
            <a:norm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nl-NL" sz="1400"/>
              <a:t>Kwaliteit testbasis verbeteren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400"/>
              <a:t>Opleiding testers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400"/>
              <a:t>Infrastructurele wijzigingen.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6" name="Rechthoek 5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TEXT LEVELS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Kop: Arial, bold, 32 pt,  hoofdletters, pms 356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nl-NL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algn="l">
                  <a:spcAft>
                    <a:spcPts val="600"/>
                  </a:spcAft>
                  <a:tabLst>
                    <a:tab pos="450215" algn="l"/>
                  </a:tabLst>
                </a:pP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Body tekst: Arial, regular, </a:t>
                </a:r>
                <a:b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18 pt, zwart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382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166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492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Basis kleuren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7459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356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vooruit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terug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9" name="Ovaal 68">
            <a:extLst>
              <a:ext uri="{FF2B5EF4-FFF2-40B4-BE49-F238E27FC236}">
                <a16:creationId xmlns:a16="http://schemas.microsoft.com/office/drawing/2014/main" xmlns="" id="{A863ACD2-34C8-46E2-94A1-79F72B66592F}"/>
              </a:ext>
            </a:extLst>
          </p:cNvPr>
          <p:cNvSpPr/>
          <p:nvPr/>
        </p:nvSpPr>
        <p:spPr>
          <a:xfrm>
            <a:off x="148046" y="6698686"/>
            <a:ext cx="53742" cy="4571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36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759001"/>
            <a:ext cx="7772400" cy="719843"/>
          </a:xfrm>
        </p:spPr>
        <p:txBody>
          <a:bodyPr>
            <a:normAutofit/>
          </a:bodyPr>
          <a:lstStyle/>
          <a:p>
            <a:r>
              <a:rPr lang="nl-NL"/>
              <a:t>afronding</a:t>
            </a:r>
          </a:p>
        </p:txBody>
      </p:sp>
      <p:sp>
        <p:nvSpPr>
          <p:cNvPr id="77" name="Tijdelijke aanduiding voor tekst 76"/>
          <p:cNvSpPr>
            <a:spLocks noGrp="1"/>
          </p:cNvSpPr>
          <p:nvPr>
            <p:ph type="body" idx="1"/>
          </p:nvPr>
        </p:nvSpPr>
        <p:spPr>
          <a:xfrm>
            <a:off x="457200" y="1910773"/>
            <a:ext cx="6520744" cy="4458983"/>
          </a:xfrm>
        </p:spPr>
        <p:txBody>
          <a:bodyPr>
            <a:norm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nl-NL" sz="1400"/>
              <a:t>Vragen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nl-NL" sz="1400"/>
              <a:t>Op welke onderwerpen zou bij verdere doorontwikkeling de focus op moeten liggen?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nl-NL" sz="1400"/>
              <a:t>In welke fase bevindt jullie organisatie zich en wat zijn daar de uitdagingen?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6" name="Rechthoek 5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TEXT LEVELS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Kop: Arial, bold, 32 pt,  hoofdletters, pms 356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nl-NL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algn="l">
                  <a:spcAft>
                    <a:spcPts val="600"/>
                  </a:spcAft>
                  <a:tabLst>
                    <a:tab pos="450215" algn="l"/>
                  </a:tabLst>
                </a:pP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Body tekst: Arial, regular, </a:t>
                </a:r>
                <a:b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18 pt, zwart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382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166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492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Basis kleuren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7459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356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vooruit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terug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9" name="Ovaal 68">
            <a:extLst>
              <a:ext uri="{FF2B5EF4-FFF2-40B4-BE49-F238E27FC236}">
                <a16:creationId xmlns:a16="http://schemas.microsoft.com/office/drawing/2014/main" xmlns="" id="{A863ACD2-34C8-46E2-94A1-79F72B66592F}"/>
              </a:ext>
            </a:extLst>
          </p:cNvPr>
          <p:cNvSpPr/>
          <p:nvPr/>
        </p:nvSpPr>
        <p:spPr>
          <a:xfrm>
            <a:off x="148046" y="6698686"/>
            <a:ext cx="53742" cy="4571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5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759001"/>
            <a:ext cx="7772400" cy="719843"/>
          </a:xfrm>
        </p:spPr>
        <p:txBody>
          <a:bodyPr/>
          <a:lstStyle/>
          <a:p>
            <a:r>
              <a:rPr lang="nl-NL"/>
              <a:t>agenda</a:t>
            </a:r>
          </a:p>
        </p:txBody>
      </p:sp>
      <p:sp>
        <p:nvSpPr>
          <p:cNvPr id="77" name="Tijdelijke aanduiding voor tekst 76"/>
          <p:cNvSpPr>
            <a:spLocks noGrp="1"/>
          </p:cNvSpPr>
          <p:nvPr>
            <p:ph type="body" idx="1"/>
          </p:nvPr>
        </p:nvSpPr>
        <p:spPr>
          <a:xfrm>
            <a:off x="457200" y="1910774"/>
            <a:ext cx="6520744" cy="145155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Gemeente Apeldoorn – ICT organisatie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Historie testen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Hoe is het testen nu georganiseerd en hoe zijn we daar gekomen?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Testen in de praktijk bij de gemeente Apeldoorn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Tools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Doorontwikkeling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6" name="Rechthoek 5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TEXT LEVELS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Kop: Arial, bold, 32 pt,  hoofdletters, pms 356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nl-NL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algn="l">
                  <a:spcAft>
                    <a:spcPts val="600"/>
                  </a:spcAft>
                  <a:tabLst>
                    <a:tab pos="450215" algn="l"/>
                  </a:tabLst>
                </a:pP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Body tekst: Arial, regular, </a:t>
                </a:r>
                <a:b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18 pt, zwart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382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166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492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Basis kleuren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7459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356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vooruit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terug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35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759001"/>
            <a:ext cx="7772400" cy="719843"/>
          </a:xfrm>
        </p:spPr>
        <p:txBody>
          <a:bodyPr/>
          <a:lstStyle/>
          <a:p>
            <a:r>
              <a:rPr lang="nl-NL"/>
              <a:t>Gemeente apeldoorn</a:t>
            </a:r>
          </a:p>
        </p:txBody>
      </p:sp>
      <p:sp>
        <p:nvSpPr>
          <p:cNvPr id="77" name="Tijdelijke aanduiding voor tekst 76"/>
          <p:cNvSpPr>
            <a:spLocks noGrp="1"/>
          </p:cNvSpPr>
          <p:nvPr>
            <p:ph type="body" idx="1"/>
          </p:nvPr>
        </p:nvSpPr>
        <p:spPr>
          <a:xfrm>
            <a:off x="457200" y="1910773"/>
            <a:ext cx="6520744" cy="128962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163.000 inwoners (11e)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/>
              <a:t>341 KM2 (15</a:t>
            </a:r>
            <a:r>
              <a:rPr lang="nl-NL" baseline="30000"/>
              <a:t>e</a:t>
            </a:r>
            <a:r>
              <a:rPr lang="nl-NL"/>
              <a:t>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6" name="Rechthoek 5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TEXT LEVELS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Kop: Arial, bold, 32 pt,  hoofdletters, pms 356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nl-NL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algn="l">
                  <a:spcAft>
                    <a:spcPts val="600"/>
                  </a:spcAft>
                  <a:tabLst>
                    <a:tab pos="450215" algn="l"/>
                  </a:tabLst>
                </a:pP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Body tekst: Arial, regular, </a:t>
                </a:r>
                <a:b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18 pt, zwart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382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166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492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Basis kleuren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7459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356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vooruit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terug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6FE5000C-87F1-45F1-B8A1-11EC8A8CA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46" y="3004575"/>
            <a:ext cx="3575478" cy="357547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03D367E-82DF-4C5B-837B-4D953518E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658" y="4470078"/>
            <a:ext cx="3138954" cy="2104080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xmlns="" id="{EB60E5A7-4763-4AF4-A6A5-DF7E7046F3F5}"/>
              </a:ext>
            </a:extLst>
          </p:cNvPr>
          <p:cNvSpPr/>
          <p:nvPr/>
        </p:nvSpPr>
        <p:spPr>
          <a:xfrm>
            <a:off x="148046" y="6698686"/>
            <a:ext cx="53742" cy="4571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14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00A82B00-04C5-422D-8853-8ABC311C5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7" y="1118923"/>
            <a:ext cx="9132093" cy="5739104"/>
          </a:xfrm>
          <a:prstGeom prst="rect">
            <a:avLst/>
          </a:prstGeom>
        </p:spPr>
      </p:pic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490205"/>
            <a:ext cx="7772400" cy="719843"/>
          </a:xfrm>
        </p:spPr>
        <p:txBody>
          <a:bodyPr/>
          <a:lstStyle/>
          <a:p>
            <a:r>
              <a:rPr lang="nl-NL"/>
              <a:t>ICT organisatie</a:t>
            </a:r>
          </a:p>
        </p:txBody>
      </p:sp>
      <p:sp>
        <p:nvSpPr>
          <p:cNvPr id="77" name="Tijdelijke aanduiding voor tekst 76"/>
          <p:cNvSpPr>
            <a:spLocks noGrp="1"/>
          </p:cNvSpPr>
          <p:nvPr>
            <p:ph type="body" idx="1"/>
          </p:nvPr>
        </p:nvSpPr>
        <p:spPr>
          <a:xfrm>
            <a:off x="457200" y="1927841"/>
            <a:ext cx="1617667" cy="217556"/>
          </a:xfrm>
        </p:spPr>
        <p:txBody>
          <a:bodyPr>
            <a:noAutofit/>
          </a:bodyPr>
          <a:lstStyle/>
          <a:p>
            <a:r>
              <a:rPr lang="nl-NL" sz="1200" b="1">
                <a:solidFill>
                  <a:schemeClr val="accent1"/>
                </a:solidFill>
              </a:rPr>
              <a:t>1300 medewerkers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sz="1200" b="1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6" name="Rechthoek 5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TEXT LEVELS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Kop: Arial, bold, 32 pt,  hoofdletters, pms 356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nl-NL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algn="l">
                  <a:spcAft>
                    <a:spcPts val="600"/>
                  </a:spcAft>
                  <a:tabLst>
                    <a:tab pos="450215" algn="l"/>
                  </a:tabLst>
                </a:pP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Body tekst: Arial, regular, </a:t>
                </a:r>
                <a:b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18 pt, zwart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382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166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492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Basis kleuren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7459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356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vooruit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terug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1" name="Tijdelijke aanduiding voor tekst 76">
            <a:extLst>
              <a:ext uri="{FF2B5EF4-FFF2-40B4-BE49-F238E27FC236}">
                <a16:creationId xmlns:a16="http://schemas.microsoft.com/office/drawing/2014/main" xmlns="" id="{78D4126E-EA07-40D1-9CD1-35097EFB4A17}"/>
              </a:ext>
            </a:extLst>
          </p:cNvPr>
          <p:cNvSpPr txBox="1">
            <a:spLocks/>
          </p:cNvSpPr>
          <p:nvPr/>
        </p:nvSpPr>
        <p:spPr>
          <a:xfrm>
            <a:off x="466988" y="4531225"/>
            <a:ext cx="1617667" cy="217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b="1">
                <a:solidFill>
                  <a:schemeClr val="accent1"/>
                </a:solidFill>
              </a:rPr>
              <a:t>10 afdelingen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sz="1200" b="1"/>
          </a:p>
        </p:txBody>
      </p:sp>
      <p:sp>
        <p:nvSpPr>
          <p:cNvPr id="72" name="Tijdelijke aanduiding voor tekst 76">
            <a:extLst>
              <a:ext uri="{FF2B5EF4-FFF2-40B4-BE49-F238E27FC236}">
                <a16:creationId xmlns:a16="http://schemas.microsoft.com/office/drawing/2014/main" xmlns="" id="{A7B64F71-A9E9-4C57-87FD-576E29AB6967}"/>
              </a:ext>
            </a:extLst>
          </p:cNvPr>
          <p:cNvSpPr txBox="1">
            <a:spLocks/>
          </p:cNvSpPr>
          <p:nvPr/>
        </p:nvSpPr>
        <p:spPr>
          <a:xfrm>
            <a:off x="6882613" y="5707448"/>
            <a:ext cx="1617667" cy="217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b="1">
                <a:solidFill>
                  <a:schemeClr val="accent1"/>
                </a:solidFill>
              </a:rPr>
              <a:t>110   medewerkers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sz="1200" b="1"/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xmlns="" id="{96423C74-4E90-4D61-9953-058775F0B2EF}"/>
              </a:ext>
            </a:extLst>
          </p:cNvPr>
          <p:cNvSpPr/>
          <p:nvPr/>
        </p:nvSpPr>
        <p:spPr>
          <a:xfrm>
            <a:off x="6400800" y="5368327"/>
            <a:ext cx="906087" cy="84222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xmlns="" id="{E74D4CCB-4F67-46BA-B62C-2BECB1F322FB}"/>
              </a:ext>
            </a:extLst>
          </p:cNvPr>
          <p:cNvSpPr/>
          <p:nvPr/>
        </p:nvSpPr>
        <p:spPr>
          <a:xfrm>
            <a:off x="148046" y="6698686"/>
            <a:ext cx="53742" cy="4571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46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8DF6B8A7-6FC5-40FE-9BA7-74896EA16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7541"/>
            <a:ext cx="9144001" cy="5700459"/>
          </a:xfrm>
          <a:prstGeom prst="rect">
            <a:avLst/>
          </a:prstGeom>
        </p:spPr>
      </p:pic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528914"/>
            <a:ext cx="7772400" cy="719843"/>
          </a:xfrm>
        </p:spPr>
        <p:txBody>
          <a:bodyPr/>
          <a:lstStyle/>
          <a:p>
            <a:r>
              <a:rPr lang="nl-NL"/>
              <a:t>ICT organisatie</a:t>
            </a:r>
          </a:p>
        </p:txBody>
      </p:sp>
      <p:sp>
        <p:nvSpPr>
          <p:cNvPr id="77" name="Tijdelijke aanduiding voor tekst 76"/>
          <p:cNvSpPr>
            <a:spLocks noGrp="1"/>
          </p:cNvSpPr>
          <p:nvPr>
            <p:ph type="body" idx="1"/>
          </p:nvPr>
        </p:nvSpPr>
        <p:spPr>
          <a:xfrm>
            <a:off x="466988" y="2687030"/>
            <a:ext cx="1617667" cy="217556"/>
          </a:xfrm>
        </p:spPr>
        <p:txBody>
          <a:bodyPr>
            <a:noAutofit/>
          </a:bodyPr>
          <a:lstStyle/>
          <a:p>
            <a:r>
              <a:rPr lang="nl-NL" sz="1200" b="1">
                <a:solidFill>
                  <a:schemeClr val="accent1"/>
                </a:solidFill>
              </a:rPr>
              <a:t>110 medewerkers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sz="1200" b="1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5CD8B-88D6-DC43-8142-C481D6C08F96}" type="datetime3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17/9/19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6" name="Rechthoek 5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>
                  <a:ln>
                    <a:noFill/>
                  </a:ln>
                  <a:solidFill>
                    <a:srgbClr val="007836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TEXT LEVELS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Kop: Arial, bold, 32 pt,  hoofdletters, pms 356</a:t>
                </a:r>
                <a:endPara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 </a:t>
                </a:r>
                <a:endPara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450215" algn="l"/>
                  </a:tabLst>
                  <a:defRPr/>
                </a:pPr>
                <a:r>
                  <a: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kumimoji="0" lang="nl-NL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kumimoji="0" lang="nl-NL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Body tekst: Arial, regular, </a:t>
                </a:r>
                <a:br>
                  <a:rPr kumimoji="0" lang="en-GB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</a:br>
                <a:r>
                  <a:rPr kumimoji="0" lang="en-GB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18 pt, zwart</a:t>
                </a:r>
                <a:endPara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PMS 382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PMS 424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PMS 166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PMS 492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>
                  <a:ln>
                    <a:noFill/>
                  </a:ln>
                  <a:solidFill>
                    <a:srgbClr val="007836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Basis kleuren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PMS 7459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PMS 356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Level vooruit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Level terug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71" name="Tijdelijke aanduiding voor tekst 76">
            <a:extLst>
              <a:ext uri="{FF2B5EF4-FFF2-40B4-BE49-F238E27FC236}">
                <a16:creationId xmlns:a16="http://schemas.microsoft.com/office/drawing/2014/main" xmlns="" id="{78D4126E-EA07-40D1-9CD1-35097EFB4A17}"/>
              </a:ext>
            </a:extLst>
          </p:cNvPr>
          <p:cNvSpPr txBox="1">
            <a:spLocks/>
          </p:cNvSpPr>
          <p:nvPr/>
        </p:nvSpPr>
        <p:spPr>
          <a:xfrm>
            <a:off x="466988" y="4531225"/>
            <a:ext cx="1617667" cy="217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sz="1200" b="1">
                <a:solidFill>
                  <a:srgbClr val="BCD31C"/>
                </a:solidFill>
                <a:latin typeface="Arial"/>
              </a:rPr>
              <a:t>6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BCD3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Teams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Tijdelijke aanduiding voor tekst 76">
            <a:extLst>
              <a:ext uri="{FF2B5EF4-FFF2-40B4-BE49-F238E27FC236}">
                <a16:creationId xmlns:a16="http://schemas.microsoft.com/office/drawing/2014/main" xmlns="" id="{A7B64F71-A9E9-4C57-87FD-576E29AB6967}"/>
              </a:ext>
            </a:extLst>
          </p:cNvPr>
          <p:cNvSpPr txBox="1">
            <a:spLocks/>
          </p:cNvSpPr>
          <p:nvPr/>
        </p:nvSpPr>
        <p:spPr>
          <a:xfrm>
            <a:off x="6808612" y="5017093"/>
            <a:ext cx="2069381" cy="217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BCD3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Test co</a:t>
            </a:r>
            <a:r>
              <a:rPr lang="nl-NL" sz="1200">
                <a:solidFill>
                  <a:schemeClr val="accent1"/>
                </a:solidFill>
              </a:rPr>
              <a:t>ö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BCD3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rdinatoren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xmlns="" id="{DE3B7C08-5334-4266-B9B9-916FFD5D72DE}"/>
              </a:ext>
            </a:extLst>
          </p:cNvPr>
          <p:cNvSpPr/>
          <p:nvPr/>
        </p:nvSpPr>
        <p:spPr>
          <a:xfrm>
            <a:off x="6633556" y="4704758"/>
            <a:ext cx="906087" cy="84222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xmlns="" id="{F56B7D87-9368-41B7-B8BD-8104BAD28F16}"/>
              </a:ext>
            </a:extLst>
          </p:cNvPr>
          <p:cNvSpPr/>
          <p:nvPr/>
        </p:nvSpPr>
        <p:spPr>
          <a:xfrm>
            <a:off x="148046" y="6698686"/>
            <a:ext cx="53742" cy="4571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58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759001"/>
            <a:ext cx="7772400" cy="719843"/>
          </a:xfrm>
        </p:spPr>
        <p:txBody>
          <a:bodyPr>
            <a:normAutofit/>
          </a:bodyPr>
          <a:lstStyle/>
          <a:p>
            <a:r>
              <a:rPr lang="nl-NL"/>
              <a:t>Onze testuitdagingen</a:t>
            </a:r>
          </a:p>
        </p:txBody>
      </p:sp>
      <p:sp>
        <p:nvSpPr>
          <p:cNvPr id="77" name="Tijdelijke aanduiding voor tekst 76"/>
          <p:cNvSpPr>
            <a:spLocks noGrp="1"/>
          </p:cNvSpPr>
          <p:nvPr>
            <p:ph type="body" idx="1"/>
          </p:nvPr>
        </p:nvSpPr>
        <p:spPr>
          <a:xfrm>
            <a:off x="457200" y="1910773"/>
            <a:ext cx="6520744" cy="445898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400"/>
              <a:t>Diversiteit aandachtsgebieden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400"/>
              <a:t>Gemeente als dienstverlener EN opdrachtgever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400"/>
              <a:t>Veel applicaties en koppelingen (+/-300).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sz="140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6" name="Rechthoek 5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TEXT LEVELS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Kop: Arial, bold, 32 pt,  hoofdletters, pms 356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nl-NL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algn="l">
                  <a:spcAft>
                    <a:spcPts val="600"/>
                  </a:spcAft>
                  <a:tabLst>
                    <a:tab pos="450215" algn="l"/>
                  </a:tabLst>
                </a:pP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Body tekst: Arial, regular, </a:t>
                </a:r>
                <a:b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18 pt, zwart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382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166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492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Basis kleuren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7459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356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vooruit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terug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45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759001"/>
            <a:ext cx="7772400" cy="719843"/>
          </a:xfrm>
        </p:spPr>
        <p:txBody>
          <a:bodyPr/>
          <a:lstStyle/>
          <a:p>
            <a:r>
              <a:rPr lang="nl-NL"/>
              <a:t>Historie testen</a:t>
            </a:r>
          </a:p>
        </p:txBody>
      </p:sp>
      <p:sp>
        <p:nvSpPr>
          <p:cNvPr id="77" name="Tijdelijke aanduiding voor tekst 76"/>
          <p:cNvSpPr>
            <a:spLocks noGrp="1"/>
          </p:cNvSpPr>
          <p:nvPr>
            <p:ph type="body" idx="1"/>
          </p:nvPr>
        </p:nvSpPr>
        <p:spPr>
          <a:xfrm>
            <a:off x="457200" y="1910773"/>
            <a:ext cx="6520744" cy="445898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400"/>
              <a:t>Adhoc testen – pre 2011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Centralisatie – na 2011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Testcoördinator, gebruik Testersuite - 2016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/>
              <a:t>2 Testcoördinatoren – Vanaf 2018.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DFE95FEF-8B16-4526-87A9-E9FF46D2C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139" y="2499768"/>
            <a:ext cx="3063875" cy="2849064"/>
          </a:xfrm>
          <a:prstGeom prst="rect">
            <a:avLst/>
          </a:prstGeom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xmlns="" id="{03AB0A88-EB95-4146-8347-498200FBEBC3}"/>
              </a:ext>
            </a:extLst>
          </p:cNvPr>
          <p:cNvSpPr/>
          <p:nvPr/>
        </p:nvSpPr>
        <p:spPr>
          <a:xfrm>
            <a:off x="5445652" y="4547924"/>
            <a:ext cx="13335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xmlns="" id="{ABD1252E-823C-48A8-A527-87CDE37D3738}"/>
              </a:ext>
            </a:extLst>
          </p:cNvPr>
          <p:cNvSpPr/>
          <p:nvPr/>
        </p:nvSpPr>
        <p:spPr>
          <a:xfrm>
            <a:off x="6048902" y="3956566"/>
            <a:ext cx="13335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xmlns="" id="{35E6CF5C-88F6-42D4-BD94-9420F66EE594}"/>
              </a:ext>
            </a:extLst>
          </p:cNvPr>
          <p:cNvSpPr/>
          <p:nvPr/>
        </p:nvSpPr>
        <p:spPr>
          <a:xfrm>
            <a:off x="5312302" y="4671749"/>
            <a:ext cx="13335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xmlns="" id="{47B20CAE-0769-4A6A-AF0B-7201BE2C8484}"/>
              </a:ext>
            </a:extLst>
          </p:cNvPr>
          <p:cNvSpPr/>
          <p:nvPr/>
        </p:nvSpPr>
        <p:spPr>
          <a:xfrm>
            <a:off x="6758339" y="3319199"/>
            <a:ext cx="13335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xmlns="" id="{2A2F9F28-6FD2-4212-935A-CA6989B36DA2}"/>
              </a:ext>
            </a:extLst>
          </p:cNvPr>
          <p:cNvSpPr/>
          <p:nvPr/>
        </p:nvSpPr>
        <p:spPr>
          <a:xfrm>
            <a:off x="7146041" y="2931849"/>
            <a:ext cx="13335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A3257C00-4B44-46B2-A195-E513AFB2ACB0}"/>
              </a:ext>
            </a:extLst>
          </p:cNvPr>
          <p:cNvSpPr txBox="1"/>
          <p:nvPr/>
        </p:nvSpPr>
        <p:spPr>
          <a:xfrm>
            <a:off x="5378977" y="4665728"/>
            <a:ext cx="191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12D3CAA5-89F6-4B65-B43E-B11CBD077DCB}"/>
              </a:ext>
            </a:extLst>
          </p:cNvPr>
          <p:cNvSpPr txBox="1"/>
          <p:nvPr/>
        </p:nvSpPr>
        <p:spPr>
          <a:xfrm>
            <a:off x="5416792" y="4240147"/>
            <a:ext cx="191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xmlns="" id="{4CC47CD4-5BC2-4967-A06E-7A3E1FC1DC84}"/>
              </a:ext>
            </a:extLst>
          </p:cNvPr>
          <p:cNvSpPr txBox="1"/>
          <p:nvPr/>
        </p:nvSpPr>
        <p:spPr>
          <a:xfrm>
            <a:off x="5924508" y="3677761"/>
            <a:ext cx="191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xmlns="" id="{F15687DD-DCC1-4FE1-8223-E728EEA07C20}"/>
              </a:ext>
            </a:extLst>
          </p:cNvPr>
          <p:cNvSpPr txBox="1"/>
          <p:nvPr/>
        </p:nvSpPr>
        <p:spPr>
          <a:xfrm>
            <a:off x="6617543" y="3046149"/>
            <a:ext cx="191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98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759001"/>
            <a:ext cx="7772400" cy="719843"/>
          </a:xfrm>
        </p:spPr>
        <p:txBody>
          <a:bodyPr>
            <a:normAutofit fontScale="90000"/>
          </a:bodyPr>
          <a:lstStyle/>
          <a:p>
            <a:r>
              <a:rPr lang="nl-NL"/>
              <a:t>Hoe is het testen nu georganiseerd?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6" name="Rechthoek 5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TEXT LEVELS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Kop: Arial, bold, 32 pt,  hoofdletters, pms 356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nl-NL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algn="l">
                  <a:spcAft>
                    <a:spcPts val="600"/>
                  </a:spcAft>
                  <a:tabLst>
                    <a:tab pos="450215" algn="l"/>
                  </a:tabLst>
                </a:pP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Body tekst: Arial, regular, </a:t>
                </a:r>
                <a:b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18 pt, zwart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382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166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492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Basis kleuren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7459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356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vooruit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terug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9" name="Rechthoek: afgeronde hoeken 68">
            <a:extLst>
              <a:ext uri="{FF2B5EF4-FFF2-40B4-BE49-F238E27FC236}">
                <a16:creationId xmlns:a16="http://schemas.microsoft.com/office/drawing/2014/main" xmlns="" id="{B468D164-1047-4FB2-84E8-1607811F432A}"/>
              </a:ext>
            </a:extLst>
          </p:cNvPr>
          <p:cNvSpPr/>
          <p:nvPr/>
        </p:nvSpPr>
        <p:spPr>
          <a:xfrm>
            <a:off x="1271068" y="2943469"/>
            <a:ext cx="1378406" cy="783645"/>
          </a:xfrm>
          <a:prstGeom prst="roundRect">
            <a:avLst/>
          </a:prstGeom>
          <a:gradFill>
            <a:gsLst>
              <a:gs pos="66000">
                <a:srgbClr val="BCD31C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/>
              <a:t>Bepalen testaanpak*</a:t>
            </a:r>
          </a:p>
        </p:txBody>
      </p:sp>
      <p:sp>
        <p:nvSpPr>
          <p:cNvPr id="70" name="Rechthoek: afgeronde hoeken 69">
            <a:extLst>
              <a:ext uri="{FF2B5EF4-FFF2-40B4-BE49-F238E27FC236}">
                <a16:creationId xmlns:a16="http://schemas.microsoft.com/office/drawing/2014/main" xmlns="" id="{EDBF5357-56C3-487C-B3A2-EE39E92AF4F8}"/>
              </a:ext>
            </a:extLst>
          </p:cNvPr>
          <p:cNvSpPr/>
          <p:nvPr/>
        </p:nvSpPr>
        <p:spPr>
          <a:xfrm>
            <a:off x="1271068" y="1770727"/>
            <a:ext cx="1378406" cy="783645"/>
          </a:xfrm>
          <a:prstGeom prst="roundRect">
            <a:avLst/>
          </a:prstGeom>
          <a:gradFill>
            <a:gsLst>
              <a:gs pos="66000">
                <a:srgbClr val="BCD31C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Intake</a:t>
            </a:r>
          </a:p>
        </p:txBody>
      </p:sp>
      <p:sp>
        <p:nvSpPr>
          <p:cNvPr id="71" name="Rechthoek: afgeronde hoeken 70">
            <a:extLst>
              <a:ext uri="{FF2B5EF4-FFF2-40B4-BE49-F238E27FC236}">
                <a16:creationId xmlns:a16="http://schemas.microsoft.com/office/drawing/2014/main" xmlns="" id="{068CAF77-F734-4033-8DAF-B85E62AEF38A}"/>
              </a:ext>
            </a:extLst>
          </p:cNvPr>
          <p:cNvSpPr/>
          <p:nvPr/>
        </p:nvSpPr>
        <p:spPr>
          <a:xfrm>
            <a:off x="1271068" y="4079100"/>
            <a:ext cx="1378406" cy="783645"/>
          </a:xfrm>
          <a:prstGeom prst="roundRect">
            <a:avLst/>
          </a:prstGeom>
          <a:gradFill>
            <a:gsLst>
              <a:gs pos="66000">
                <a:srgbClr val="BCD31C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Uitvoeren testen*</a:t>
            </a:r>
          </a:p>
        </p:txBody>
      </p:sp>
      <p:sp>
        <p:nvSpPr>
          <p:cNvPr id="72" name="Rechthoek: afgeronde hoeken 71">
            <a:extLst>
              <a:ext uri="{FF2B5EF4-FFF2-40B4-BE49-F238E27FC236}">
                <a16:creationId xmlns:a16="http://schemas.microsoft.com/office/drawing/2014/main" xmlns="" id="{964C3497-B822-45D9-BB3B-5BD035A559EE}"/>
              </a:ext>
            </a:extLst>
          </p:cNvPr>
          <p:cNvSpPr/>
          <p:nvPr/>
        </p:nvSpPr>
        <p:spPr>
          <a:xfrm>
            <a:off x="1271068" y="5271544"/>
            <a:ext cx="1378406" cy="783645"/>
          </a:xfrm>
          <a:prstGeom prst="roundRect">
            <a:avLst/>
          </a:prstGeom>
          <a:gradFill>
            <a:gsLst>
              <a:gs pos="66000">
                <a:srgbClr val="BCD31C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Vrijgave-advies.</a:t>
            </a:r>
          </a:p>
        </p:txBody>
      </p:sp>
      <p:sp>
        <p:nvSpPr>
          <p:cNvPr id="3" name="Pijl: omlaag 2">
            <a:extLst>
              <a:ext uri="{FF2B5EF4-FFF2-40B4-BE49-F238E27FC236}">
                <a16:creationId xmlns:a16="http://schemas.microsoft.com/office/drawing/2014/main" xmlns="" id="{049F1890-E52B-4909-A56B-A4F3A5A0A475}"/>
              </a:ext>
            </a:extLst>
          </p:cNvPr>
          <p:cNvSpPr/>
          <p:nvPr/>
        </p:nvSpPr>
        <p:spPr>
          <a:xfrm>
            <a:off x="1799955" y="2600824"/>
            <a:ext cx="252919" cy="286190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Pijl: omlaag 72">
            <a:extLst>
              <a:ext uri="{FF2B5EF4-FFF2-40B4-BE49-F238E27FC236}">
                <a16:creationId xmlns:a16="http://schemas.microsoft.com/office/drawing/2014/main" xmlns="" id="{3A90948B-7622-4BAE-95B9-5A1220A52269}"/>
              </a:ext>
            </a:extLst>
          </p:cNvPr>
          <p:cNvSpPr/>
          <p:nvPr/>
        </p:nvSpPr>
        <p:spPr>
          <a:xfrm>
            <a:off x="1799954" y="3767523"/>
            <a:ext cx="252919" cy="286190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Pijl: omlaag 73">
            <a:extLst>
              <a:ext uri="{FF2B5EF4-FFF2-40B4-BE49-F238E27FC236}">
                <a16:creationId xmlns:a16="http://schemas.microsoft.com/office/drawing/2014/main" xmlns="" id="{FD8C341B-76F6-4318-90C1-C5A884E66F69}"/>
              </a:ext>
            </a:extLst>
          </p:cNvPr>
          <p:cNvSpPr/>
          <p:nvPr/>
        </p:nvSpPr>
        <p:spPr>
          <a:xfrm>
            <a:off x="1799953" y="4930586"/>
            <a:ext cx="252919" cy="286190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Ovaal 74">
            <a:extLst>
              <a:ext uri="{FF2B5EF4-FFF2-40B4-BE49-F238E27FC236}">
                <a16:creationId xmlns:a16="http://schemas.microsoft.com/office/drawing/2014/main" xmlns="" id="{75CDA0A2-4958-42D0-A3D6-D3603F08CF90}"/>
              </a:ext>
            </a:extLst>
          </p:cNvPr>
          <p:cNvSpPr/>
          <p:nvPr/>
        </p:nvSpPr>
        <p:spPr>
          <a:xfrm>
            <a:off x="148046" y="6698686"/>
            <a:ext cx="53742" cy="4571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93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3" grpId="0" animBg="1"/>
      <p:bldP spid="73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 75"/>
          <p:cNvSpPr>
            <a:spLocks noGrp="1"/>
          </p:cNvSpPr>
          <p:nvPr>
            <p:ph type="title"/>
          </p:nvPr>
        </p:nvSpPr>
        <p:spPr>
          <a:xfrm>
            <a:off x="457200" y="759001"/>
            <a:ext cx="7772400" cy="719843"/>
          </a:xfrm>
        </p:spPr>
        <p:txBody>
          <a:bodyPr>
            <a:normAutofit/>
          </a:bodyPr>
          <a:lstStyle/>
          <a:p>
            <a:r>
              <a:rPr lang="nl-NL"/>
              <a:t>Bepalen testaanpak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D8B-88D6-DC43-8142-C481D6C08F96}" type="datetime3">
              <a:rPr lang="nl-NL" smtClean="0"/>
              <a:t>17/9/19</a:t>
            </a:fld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-2991342" y="-138992"/>
            <a:ext cx="2790825" cy="6883398"/>
            <a:chOff x="0" y="0"/>
            <a:chExt cx="2791351" cy="6884001"/>
          </a:xfrm>
        </p:grpSpPr>
        <p:sp>
          <p:nvSpPr>
            <p:cNvPr id="6" name="Rechthoek 5"/>
            <p:cNvSpPr/>
            <p:nvPr/>
          </p:nvSpPr>
          <p:spPr>
            <a:xfrm>
              <a:off x="0" y="3860972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TEXT LEVELS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50377" y="5477291"/>
              <a:ext cx="2488546" cy="1209841"/>
              <a:chOff x="144538" y="5459752"/>
              <a:chExt cx="3379338" cy="1906028"/>
            </a:xfrm>
          </p:grpSpPr>
          <p:sp>
            <p:nvSpPr>
              <p:cNvPr id="63" name="Textfield placeholder"/>
              <p:cNvSpPr txBox="1">
                <a:spLocks/>
              </p:cNvSpPr>
              <p:nvPr/>
            </p:nvSpPr>
            <p:spPr>
              <a:xfrm>
                <a:off x="600440" y="5459752"/>
                <a:ext cx="2923436" cy="510323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Kop: Arial, bold, 32 pt,  hoofdletters, pms 356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Ovaal 63"/>
              <p:cNvSpPr/>
              <p:nvPr/>
            </p:nvSpPr>
            <p:spPr>
              <a:xfrm>
                <a:off x="166688" y="5507819"/>
                <a:ext cx="327539" cy="377892"/>
              </a:xfrm>
              <a:prstGeom prst="ellipse">
                <a:avLst/>
              </a:prstGeom>
              <a:solidFill>
                <a:srgbClr val="007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nl-NL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166688" y="6172475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Ovaal 65"/>
              <p:cNvSpPr/>
              <p:nvPr/>
            </p:nvSpPr>
            <p:spPr>
              <a:xfrm>
                <a:off x="144538" y="6834809"/>
                <a:ext cx="327538" cy="3778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nl-NL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Textfield placeholder"/>
              <p:cNvSpPr txBox="1">
                <a:spLocks/>
              </p:cNvSpPr>
              <p:nvPr/>
            </p:nvSpPr>
            <p:spPr>
              <a:xfrm>
                <a:off x="600581" y="6169431"/>
                <a:ext cx="2702814" cy="430951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/>
              <a:p>
                <a:pPr algn="l">
                  <a:spcAft>
                    <a:spcPts val="600"/>
                  </a:spcAft>
                  <a:tabLst>
                    <a:tab pos="450215" algn="l"/>
                  </a:tabLst>
                </a:pP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Tussenkop: Arial, bold, </a:t>
                </a:r>
                <a:b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pt, zwart</a:t>
                </a:r>
                <a:endPara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field placeholder"/>
              <p:cNvSpPr txBox="1">
                <a:spLocks/>
              </p:cNvSpPr>
              <p:nvPr/>
            </p:nvSpPr>
            <p:spPr>
              <a:xfrm>
                <a:off x="600456" y="6630419"/>
                <a:ext cx="2702814" cy="735361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Body tekst: Arial, regular, </a:t>
                </a:r>
                <a:b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en-GB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18 pt, zwart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61600" y="4267410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61600" y="5392383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61600" y="6884001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fgeronde rechthoek 12"/>
            <p:cNvSpPr/>
            <p:nvPr/>
          </p:nvSpPr>
          <p:spPr>
            <a:xfrm>
              <a:off x="161600" y="881531"/>
              <a:ext cx="949986" cy="259745"/>
            </a:xfrm>
            <a:prstGeom prst="roundRect">
              <a:avLst/>
            </a:prstGeom>
            <a:solidFill>
              <a:srgbClr val="BED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382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29"/>
            <p:cNvSpPr txBox="1"/>
            <p:nvPr/>
          </p:nvSpPr>
          <p:spPr>
            <a:xfrm>
              <a:off x="1127791" y="881078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190 , G 214, B 000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161600" y="1257998"/>
              <a:ext cx="949986" cy="259745"/>
            </a:xfrm>
            <a:prstGeom prst="round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424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161600" y="2010932"/>
              <a:ext cx="949986" cy="259745"/>
            </a:xfrm>
            <a:prstGeom prst="roundRect">
              <a:avLst/>
            </a:prstGeom>
            <a:solidFill>
              <a:srgbClr val="E553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166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Afgeronde rechthoek 16"/>
            <p:cNvSpPr/>
            <p:nvPr/>
          </p:nvSpPr>
          <p:spPr>
            <a:xfrm>
              <a:off x="161600" y="2387399"/>
              <a:ext cx="949986" cy="259745"/>
            </a:xfrm>
            <a:prstGeom prst="roundRect">
              <a:avLst/>
            </a:prstGeom>
            <a:solidFill>
              <a:srgbClr val="8D36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492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7921" y="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>
                <a:spcAft>
                  <a:spcPts val="0"/>
                </a:spcAft>
              </a:pPr>
              <a:r>
                <a:rPr lang="nl-NL" sz="1600" b="1" kern="1200">
                  <a:solidFill>
                    <a:srgbClr val="00783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Basis kleuren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161600" y="384986"/>
              <a:ext cx="2232000" cy="0"/>
            </a:xfrm>
            <a:prstGeom prst="line">
              <a:avLst/>
            </a:prstGeom>
            <a:ln>
              <a:solidFill>
                <a:srgbClr val="007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fgeronde rechthoek 19"/>
            <p:cNvSpPr/>
            <p:nvPr/>
          </p:nvSpPr>
          <p:spPr>
            <a:xfrm>
              <a:off x="161600" y="2763866"/>
              <a:ext cx="949986" cy="259745"/>
            </a:xfrm>
            <a:prstGeom prst="roundRect">
              <a:avLst/>
            </a:prstGeom>
            <a:solidFill>
              <a:srgbClr val="2C95B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000" b="1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7459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kstvak 29"/>
            <p:cNvSpPr txBox="1"/>
            <p:nvPr/>
          </p:nvSpPr>
          <p:spPr>
            <a:xfrm>
              <a:off x="1127791" y="1258025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135 , G 135, B 135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kstvak 29"/>
            <p:cNvSpPr txBox="1"/>
            <p:nvPr/>
          </p:nvSpPr>
          <p:spPr>
            <a:xfrm>
              <a:off x="1127791" y="2011919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229 , G 083, B 002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kstvak 29"/>
            <p:cNvSpPr txBox="1"/>
            <p:nvPr/>
          </p:nvSpPr>
          <p:spPr>
            <a:xfrm>
              <a:off x="1127791" y="2388866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141 , G 054, B 060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kstvak 29"/>
            <p:cNvSpPr txBox="1"/>
            <p:nvPr/>
          </p:nvSpPr>
          <p:spPr>
            <a:xfrm>
              <a:off x="1127791" y="2765813"/>
              <a:ext cx="1355345" cy="26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044 , G 149, B 181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161600" y="505064"/>
              <a:ext cx="949986" cy="259745"/>
            </a:xfrm>
            <a:prstGeom prst="roundRect">
              <a:avLst/>
            </a:prstGeom>
            <a:solidFill>
              <a:srgbClr val="007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NL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PMS 356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kstvak 29"/>
            <p:cNvSpPr txBox="1"/>
            <p:nvPr/>
          </p:nvSpPr>
          <p:spPr>
            <a:xfrm>
              <a:off x="1127791" y="504131"/>
              <a:ext cx="1355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0 , G 120, B 054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166688" y="4744561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161600" y="4338442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ep 28"/>
            <p:cNvGrpSpPr/>
            <p:nvPr/>
          </p:nvGrpSpPr>
          <p:grpSpPr>
            <a:xfrm>
              <a:off x="874963" y="4338441"/>
              <a:ext cx="435437" cy="427699"/>
              <a:chOff x="874963" y="4338441"/>
              <a:chExt cx="633800" cy="622540"/>
            </a:xfrm>
          </p:grpSpPr>
          <p:sp>
            <p:nvSpPr>
              <p:cNvPr id="50" name="Afgeronde rechthoek 49"/>
              <p:cNvSpPr/>
              <p:nvPr/>
            </p:nvSpPr>
            <p:spPr>
              <a:xfrm>
                <a:off x="874963" y="4338441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1" name="Groep 50"/>
              <p:cNvGrpSpPr/>
              <p:nvPr/>
            </p:nvGrpSpPr>
            <p:grpSpPr>
              <a:xfrm>
                <a:off x="982279" y="4444495"/>
                <a:ext cx="419168" cy="410429"/>
                <a:chOff x="982280" y="4444496"/>
                <a:chExt cx="1901295" cy="1861668"/>
              </a:xfrm>
              <a:solidFill>
                <a:schemeClr val="tx1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1223536" y="467063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1223536" y="5648094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1223536" y="5916108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5" name="Rechthoek 54"/>
                <p:cNvSpPr/>
                <p:nvPr/>
              </p:nvSpPr>
              <p:spPr>
                <a:xfrm>
                  <a:off x="1867585" y="467063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6" name="Rechthoek 55"/>
                <p:cNvSpPr/>
                <p:nvPr/>
              </p:nvSpPr>
              <p:spPr>
                <a:xfrm>
                  <a:off x="1867585" y="5648094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7" name="Rechthoek 56"/>
                <p:cNvSpPr/>
                <p:nvPr/>
              </p:nvSpPr>
              <p:spPr>
                <a:xfrm>
                  <a:off x="1867585" y="5916108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8" name="Rechthoek 57"/>
                <p:cNvSpPr/>
                <p:nvPr/>
              </p:nvSpPr>
              <p:spPr>
                <a:xfrm>
                  <a:off x="1867585" y="498971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59" name="Rechthoek 58"/>
                <p:cNvSpPr/>
                <p:nvPr/>
              </p:nvSpPr>
              <p:spPr>
                <a:xfrm>
                  <a:off x="1867585" y="5326746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0" name="Rechthoek 59"/>
                <p:cNvSpPr/>
                <p:nvPr/>
              </p:nvSpPr>
              <p:spPr>
                <a:xfrm>
                  <a:off x="1867585" y="4444496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Rechthoek 60"/>
                <p:cNvSpPr/>
                <p:nvPr/>
              </p:nvSpPr>
              <p:spPr>
                <a:xfrm>
                  <a:off x="1867585" y="6156615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2" name="Vrije vorm 61"/>
                <p:cNvSpPr/>
                <p:nvPr/>
              </p:nvSpPr>
              <p:spPr>
                <a:xfrm flipH="1">
                  <a:off x="982280" y="4939816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0" name="Groep 29"/>
            <p:cNvGrpSpPr/>
            <p:nvPr/>
          </p:nvGrpSpPr>
          <p:grpSpPr>
            <a:xfrm>
              <a:off x="878530" y="4886819"/>
              <a:ext cx="435437" cy="427699"/>
              <a:chOff x="878530" y="4886819"/>
              <a:chExt cx="633800" cy="622540"/>
            </a:xfrm>
          </p:grpSpPr>
          <p:sp>
            <p:nvSpPr>
              <p:cNvPr id="37" name="Afgeronde rechthoek 36"/>
              <p:cNvSpPr/>
              <p:nvPr/>
            </p:nvSpPr>
            <p:spPr>
              <a:xfrm>
                <a:off x="878530" y="4886819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8" name="Groep 37"/>
              <p:cNvGrpSpPr/>
              <p:nvPr/>
            </p:nvGrpSpPr>
            <p:grpSpPr>
              <a:xfrm>
                <a:off x="985846" y="4992873"/>
                <a:ext cx="419168" cy="410429"/>
                <a:chOff x="985847" y="4992874"/>
                <a:chExt cx="1901295" cy="1861668"/>
              </a:xfrm>
              <a:solidFill>
                <a:schemeClr val="tx1"/>
              </a:solidFill>
            </p:grpSpPr>
            <p:sp>
              <p:nvSpPr>
                <p:cNvPr id="39" name="Rechthoek 38"/>
                <p:cNvSpPr/>
                <p:nvPr/>
              </p:nvSpPr>
              <p:spPr>
                <a:xfrm>
                  <a:off x="1227103" y="5219010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1227103" y="6196472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1227103" y="6464486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1871152" y="5219010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1871152" y="6196472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1871152" y="6464486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1871152" y="5538097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1871152" y="5875124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1871152" y="4992874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" name="Rechthoek 47"/>
                <p:cNvSpPr/>
                <p:nvPr/>
              </p:nvSpPr>
              <p:spPr>
                <a:xfrm>
                  <a:off x="1871152" y="670499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9" name="Vrije vorm 48"/>
                <p:cNvSpPr/>
                <p:nvPr/>
              </p:nvSpPr>
              <p:spPr>
                <a:xfrm>
                  <a:off x="985847" y="5488194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cxnSp>
          <p:nvCxnSpPr>
            <p:cNvPr id="31" name="Rechte verbindingslijn 30"/>
            <p:cNvCxnSpPr>
              <a:stCxn id="33" idx="2"/>
              <a:endCxn id="37" idx="1"/>
            </p:cNvCxnSpPr>
            <p:nvPr/>
          </p:nvCxnSpPr>
          <p:spPr>
            <a:xfrm>
              <a:off x="330377" y="4963332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>
              <a:stCxn id="34" idx="2"/>
              <a:endCxn id="50" idx="1"/>
            </p:cNvCxnSpPr>
            <p:nvPr/>
          </p:nvCxnSpPr>
          <p:spPr>
            <a:xfrm flipV="1">
              <a:off x="503567" y="4552291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330377" y="4932732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503567" y="4761488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Textfield placeholder"/>
            <p:cNvSpPr txBox="1">
              <a:spLocks/>
            </p:cNvSpPr>
            <p:nvPr/>
          </p:nvSpPr>
          <p:spPr>
            <a:xfrm>
              <a:off x="1412539" y="4338442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vooruit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field placeholder"/>
            <p:cNvSpPr txBox="1">
              <a:spLocks/>
            </p:cNvSpPr>
            <p:nvPr/>
          </p:nvSpPr>
          <p:spPr>
            <a:xfrm>
              <a:off x="1412539" y="4886820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Level terug</a:t>
              </a:r>
              <a:endParaRPr lang="nl-N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9" name="Tijdelijke aanduiding voor tekst 76">
            <a:extLst>
              <a:ext uri="{FF2B5EF4-FFF2-40B4-BE49-F238E27FC236}">
                <a16:creationId xmlns:a16="http://schemas.microsoft.com/office/drawing/2014/main" xmlns="" id="{F592D5EF-D7BB-48F1-95DA-0185DA75C833}"/>
              </a:ext>
            </a:extLst>
          </p:cNvPr>
          <p:cNvSpPr txBox="1">
            <a:spLocks/>
          </p:cNvSpPr>
          <p:nvPr/>
        </p:nvSpPr>
        <p:spPr>
          <a:xfrm>
            <a:off x="457200" y="1910774"/>
            <a:ext cx="6520744" cy="12068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400"/>
              <a:t>Soorten testtrajecten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/>
                </a:solidFill>
              </a:rPr>
              <a:t>Patches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/>
                </a:solidFill>
              </a:rPr>
              <a:t>Update/ upgrade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/>
                </a:solidFill>
              </a:rPr>
              <a:t>Nieuwe applicatie</a:t>
            </a:r>
          </a:p>
          <a:p>
            <a:pPr lvl="1"/>
            <a:endParaRPr lang="nl-NL" sz="140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nl-NL" sz="160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sz="1400"/>
          </a:p>
        </p:txBody>
      </p:sp>
      <p:sp>
        <p:nvSpPr>
          <p:cNvPr id="70" name="Tijdelijke aanduiding voor tekst 76">
            <a:extLst>
              <a:ext uri="{FF2B5EF4-FFF2-40B4-BE49-F238E27FC236}">
                <a16:creationId xmlns:a16="http://schemas.microsoft.com/office/drawing/2014/main" xmlns="" id="{9A1D7C6E-9CD6-4762-8DFC-967DEE80E188}"/>
              </a:ext>
            </a:extLst>
          </p:cNvPr>
          <p:cNvSpPr txBox="1">
            <a:spLocks/>
          </p:cNvSpPr>
          <p:nvPr/>
        </p:nvSpPr>
        <p:spPr>
          <a:xfrm>
            <a:off x="457200" y="3615715"/>
            <a:ext cx="6520744" cy="989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1400"/>
              <a:t>OTAP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/>
                </a:solidFill>
              </a:rPr>
              <a:t>Acceptatietesten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/>
                </a:solidFill>
              </a:rPr>
              <a:t>Productietest.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nl-NL" sz="160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3047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theme/theme1.xml><?xml version="1.0" encoding="utf-8"?>
<a:theme xmlns:a="http://schemas.openxmlformats.org/drawingml/2006/main" name="Office-thema">
  <a:themeElements>
    <a:clrScheme name="Aangepast 2">
      <a:dk1>
        <a:sysClr val="windowText" lastClr="000000"/>
      </a:dk1>
      <a:lt1>
        <a:sysClr val="window" lastClr="FFFFFF"/>
      </a:lt1>
      <a:dk2>
        <a:srgbClr val="147027"/>
      </a:dk2>
      <a:lt2>
        <a:srgbClr val="EEECE1"/>
      </a:lt2>
      <a:accent1>
        <a:srgbClr val="BCD31C"/>
      </a:accent1>
      <a:accent2>
        <a:srgbClr val="147027"/>
      </a:accent2>
      <a:accent3>
        <a:srgbClr val="5F7D95"/>
      </a:accent3>
      <a:accent4>
        <a:srgbClr val="A13C33"/>
      </a:accent4>
      <a:accent5>
        <a:srgbClr val="E05C17"/>
      </a:accent5>
      <a:accent6>
        <a:srgbClr val="A4A3A3"/>
      </a:accent6>
      <a:hlink>
        <a:srgbClr val="0080FF"/>
      </a:hlink>
      <a:folHlink>
        <a:srgbClr val="A4A3A3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uisstijl.potx" id="{249F219A-8CB6-4968-A7A0-42CC46CEAFD8}" vid="{8F690909-5793-46A9-AE80-09E1D0A09EB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Apeldoorn Standaard</Template>
  <TotalTime>0</TotalTime>
  <Words>1985</Words>
  <Application>Microsoft Office PowerPoint</Application>
  <PresentationFormat>On-screen Show (4:3)</PresentationFormat>
  <Paragraphs>533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Office-thema</vt:lpstr>
      <vt:lpstr>Van adhoc naar structuur</vt:lpstr>
      <vt:lpstr>agenda</vt:lpstr>
      <vt:lpstr>Gemeente apeldoorn</vt:lpstr>
      <vt:lpstr>ICT organisatie</vt:lpstr>
      <vt:lpstr>ICT organisatie</vt:lpstr>
      <vt:lpstr>Onze testuitdagingen</vt:lpstr>
      <vt:lpstr>Historie testen</vt:lpstr>
      <vt:lpstr>Hoe is het testen nu georganiseerd?</vt:lpstr>
      <vt:lpstr>Bepalen testaanpak</vt:lpstr>
      <vt:lpstr>Uitvoeren testaanpak</vt:lpstr>
      <vt:lpstr>Uitvoeren testaanpak</vt:lpstr>
      <vt:lpstr>Tools</vt:lpstr>
      <vt:lpstr>Tools</vt:lpstr>
      <vt:lpstr>Tools</vt:lpstr>
      <vt:lpstr>Tools</vt:lpstr>
      <vt:lpstr>Tools</vt:lpstr>
      <vt:lpstr>Doorontwikkeling testen</vt:lpstr>
      <vt:lpstr>afronding</vt:lpstr>
    </vt:vector>
  </TitlesOfParts>
  <Company>Gemeente Apeldoorn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adhoc naar structuur</dc:title>
  <dc:creator>Gils, R. van</dc:creator>
  <cp:lastModifiedBy>Lutterman-Baars, Ine</cp:lastModifiedBy>
  <cp:revision>66</cp:revision>
  <dcterms:created xsi:type="dcterms:W3CDTF">2019-09-02T13:50:40Z</dcterms:created>
  <dcterms:modified xsi:type="dcterms:W3CDTF">2019-09-17T05:46:58Z</dcterms:modified>
</cp:coreProperties>
</file>