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479" r:id="rId2"/>
    <p:sldId id="627" r:id="rId3"/>
    <p:sldId id="628" r:id="rId4"/>
    <p:sldId id="678" r:id="rId5"/>
    <p:sldId id="638" r:id="rId6"/>
    <p:sldId id="630" r:id="rId7"/>
    <p:sldId id="705" r:id="rId8"/>
    <p:sldId id="706" r:id="rId9"/>
    <p:sldId id="631" r:id="rId10"/>
    <p:sldId id="704" r:id="rId11"/>
    <p:sldId id="680" r:id="rId12"/>
    <p:sldId id="682" r:id="rId13"/>
    <p:sldId id="635" r:id="rId14"/>
    <p:sldId id="685" r:id="rId15"/>
    <p:sldId id="686" r:id="rId16"/>
    <p:sldId id="684" r:id="rId17"/>
    <p:sldId id="687" r:id="rId18"/>
    <p:sldId id="688" r:id="rId19"/>
    <p:sldId id="689" r:id="rId20"/>
    <p:sldId id="707" r:id="rId21"/>
    <p:sldId id="721" r:id="rId22"/>
    <p:sldId id="708" r:id="rId23"/>
    <p:sldId id="709" r:id="rId24"/>
    <p:sldId id="710" r:id="rId25"/>
    <p:sldId id="711" r:id="rId26"/>
    <p:sldId id="712" r:id="rId27"/>
    <p:sldId id="713" r:id="rId28"/>
    <p:sldId id="714" r:id="rId29"/>
    <p:sldId id="715" r:id="rId30"/>
    <p:sldId id="716" r:id="rId31"/>
    <p:sldId id="717" r:id="rId32"/>
    <p:sldId id="718" r:id="rId33"/>
    <p:sldId id="719" r:id="rId34"/>
    <p:sldId id="720" r:id="rId35"/>
    <p:sldId id="694" r:id="rId36"/>
    <p:sldId id="692" r:id="rId37"/>
    <p:sldId id="693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9BF14D"/>
    <a:srgbClr val="DAE3F3"/>
    <a:srgbClr val="99FF66"/>
    <a:srgbClr val="B7F57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7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7EB8A-D6E5-4002-9167-3A86A09F0081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3EF5E-7C2F-4E8D-8A88-1F7AF1C3F3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74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45394-1808-41F0-A466-3E7973CA36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20907-5958-434E-9992-83427DD67BF7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40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0070C0"/>
                </a:solidFill>
              </a:defRPr>
            </a:lvl1pPr>
          </a:lstStyle>
          <a:p>
            <a:fld id="{635438E3-8CE7-4277-9144-AA90B11CFB11}" type="datetimeFigureOut">
              <a:rPr lang="nl-NL" smtClean="0"/>
              <a:pPr/>
              <a:t>17-9-2019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mAPTT 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3174175C-4642-472C-9F12-0BB4E387128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612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0070C0"/>
                </a:solidFill>
              </a:defRPr>
            </a:lvl1pPr>
          </a:lstStyle>
          <a:p>
            <a:fld id="{635438E3-8CE7-4277-9144-AA90B11CFB11}" type="datetimeFigureOut">
              <a:rPr lang="nl-NL" smtClean="0"/>
              <a:pPr/>
              <a:t>17-9-2019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mAPTT 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3174175C-4642-472C-9F12-0BB4E387128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369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35438E3-8CE7-4277-9144-AA90B11CFB11}" type="datetimeFigureOut">
              <a:rPr lang="nl-NL" smtClean="0"/>
              <a:pPr/>
              <a:t>17-9-2019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mAPTT 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175C-4642-472C-9F12-0BB4E38712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21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0070C0"/>
                </a:solidFill>
              </a:defRPr>
            </a:lvl1pPr>
          </a:lstStyle>
          <a:p>
            <a:fld id="{635438E3-8CE7-4277-9144-AA90B11CFB11}" type="datetimeFigureOut">
              <a:rPr lang="nl-NL" smtClean="0"/>
              <a:pPr/>
              <a:t>17-9-2019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mAPTT 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3174175C-4642-472C-9F12-0BB4E387128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020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0070C0"/>
                </a:solidFill>
              </a:defRPr>
            </a:lvl1pPr>
          </a:lstStyle>
          <a:p>
            <a:fld id="{635438E3-8CE7-4277-9144-AA90B11CFB11}" type="datetimeFigureOut">
              <a:rPr lang="nl-NL" smtClean="0"/>
              <a:pPr/>
              <a:t>17-9-2019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mAPTT 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3174175C-4642-472C-9F12-0BB4E387128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134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0070C0"/>
                </a:solidFill>
              </a:defRPr>
            </a:lvl1pPr>
          </a:lstStyle>
          <a:p>
            <a:fld id="{635438E3-8CE7-4277-9144-AA90B11CFB11}" type="datetimeFigureOut">
              <a:rPr lang="nl-NL" smtClean="0"/>
              <a:pPr/>
              <a:t>17-9-2019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mAPTT V1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3174175C-4642-472C-9F12-0BB4E387128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624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0070C0"/>
                </a:solidFill>
              </a:defRPr>
            </a:lvl1pPr>
          </a:lstStyle>
          <a:p>
            <a:fld id="{635438E3-8CE7-4277-9144-AA90B11CFB11}" type="datetimeFigureOut">
              <a:rPr lang="nl-NL" smtClean="0"/>
              <a:pPr/>
              <a:t>17-9-2019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mAPTT V1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3174175C-4642-472C-9F12-0BB4E387128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74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3174175C-4642-472C-9F12-0BB4E387128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661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3174175C-4642-472C-9F12-0BB4E387128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886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35438E3-8CE7-4277-9144-AA90B11CFB11}" type="datetimeFigureOut">
              <a:rPr lang="nl-NL" smtClean="0"/>
              <a:pPr/>
              <a:t>17-9-2019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mAPTT V1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175C-4642-472C-9F12-0BB4E38712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64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35438E3-8CE7-4277-9144-AA90B11CFB11}" type="datetimeFigureOut">
              <a:rPr lang="nl-NL" smtClean="0"/>
              <a:pPr/>
              <a:t>17-9-2019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mAPTT V1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175C-4642-472C-9F12-0BB4E38712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74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9BF14D"/>
                </a:solidFill>
              </a:defRPr>
            </a:lvl1pPr>
          </a:lstStyle>
          <a:p>
            <a:r>
              <a:rPr lang="nl-NL"/>
              <a:t>                                </a:t>
            </a:r>
            <a:fld id="{635438E3-8CE7-4277-9144-AA90B11CFB11}" type="datetimeFigureOut">
              <a:rPr lang="nl-NL" smtClean="0"/>
              <a:pPr/>
              <a:t>17-9-2019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9BF14D"/>
                </a:solidFill>
              </a:defRPr>
            </a:lvl1pPr>
          </a:lstStyle>
          <a:p>
            <a:r>
              <a:rPr lang="nl-NL" dirty="0"/>
              <a:t>mAPTT 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9BF14D"/>
                </a:solidFill>
              </a:defRPr>
            </a:lvl1pPr>
          </a:lstStyle>
          <a:p>
            <a:fld id="{3174175C-4642-472C-9F12-0BB4E3871287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5" y="5806962"/>
            <a:ext cx="1400635" cy="91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70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BF14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9BF14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9BF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9BF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9BF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9BF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Shift Left . . . </a:t>
            </a:r>
            <a:br>
              <a:rPr lang="en-US" dirty="0" smtClean="0"/>
            </a:br>
            <a:r>
              <a:rPr lang="en-US" dirty="0" err="1"/>
              <a:t>b</a:t>
            </a:r>
            <a:r>
              <a:rPr lang="en-US" dirty="0" err="1" smtClean="0"/>
              <a:t>estaat</a:t>
            </a:r>
            <a:r>
              <a:rPr lang="en-US" dirty="0" smtClean="0"/>
              <a:t> het </a:t>
            </a:r>
            <a:r>
              <a:rPr lang="en-US" dirty="0" err="1" smtClean="0"/>
              <a:t>echt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TestNet </a:t>
            </a:r>
            <a:r>
              <a:rPr lang="nl-NL" sz="2800" dirty="0"/>
              <a:t>Najaarsevenement</a:t>
            </a:r>
          </a:p>
          <a:p>
            <a:r>
              <a:rPr lang="nl-NL" sz="2800" dirty="0" smtClean="0"/>
              <a:t>11 september 2019</a:t>
            </a:r>
          </a:p>
          <a:p>
            <a:endParaRPr lang="nl-NL" sz="2800" dirty="0" smtClean="0"/>
          </a:p>
          <a:p>
            <a:r>
              <a:rPr lang="nl-NL" sz="2800" dirty="0" smtClean="0"/>
              <a:t>Michael Kok</a:t>
            </a:r>
          </a:p>
          <a:p>
            <a:r>
              <a:rPr lang="nl-NL" sz="2800" dirty="0"/>
              <a:t>m</a:t>
            </a:r>
            <a:r>
              <a:rPr lang="nl-NL" sz="2800" dirty="0" smtClean="0"/>
              <a:t>ichael.kok@mbrace.nl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5440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mBrace</a:t>
            </a:r>
            <a:r>
              <a:rPr lang="nl-NL" dirty="0"/>
              <a:t> 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Methodologie / Fasen</a:t>
            </a:r>
            <a:r>
              <a:rPr lang="nl-NL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Bepalen </a:t>
            </a:r>
            <a:r>
              <a:rPr lang="nl-NL" dirty="0" smtClean="0"/>
              <a:t>Performance </a:t>
            </a:r>
            <a:r>
              <a:rPr lang="nl-NL" dirty="0"/>
              <a:t>P</a:t>
            </a:r>
            <a:r>
              <a:rPr lang="nl-NL" dirty="0" smtClean="0"/>
              <a:t>otentieel </a:t>
            </a:r>
            <a:r>
              <a:rPr lang="nl-NL" dirty="0"/>
              <a:t>van de software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Bepalen capaciteitsvraag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Opsporen en elimineren van defecten</a:t>
            </a:r>
          </a:p>
          <a:p>
            <a:r>
              <a:rPr lang="en-US" dirty="0"/>
              <a:t>Application Intelligence</a:t>
            </a:r>
          </a:p>
          <a:p>
            <a:pPr lvl="1"/>
            <a:r>
              <a:rPr lang="en-US" dirty="0" err="1"/>
              <a:t>Verklaring</a:t>
            </a:r>
            <a:r>
              <a:rPr lang="en-US" dirty="0"/>
              <a:t> performance</a:t>
            </a:r>
          </a:p>
          <a:p>
            <a:pPr lvl="1"/>
            <a:r>
              <a:rPr lang="en-US" dirty="0"/>
              <a:t>Predictive analytics</a:t>
            </a:r>
          </a:p>
          <a:p>
            <a:r>
              <a:rPr lang="en-US" dirty="0" err="1"/>
              <a:t>Testomgeving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perse</a:t>
            </a:r>
            <a:r>
              <a:rPr lang="en-US" dirty="0"/>
              <a:t> production like</a:t>
            </a:r>
          </a:p>
          <a:p>
            <a:r>
              <a:rPr lang="en-US" dirty="0" smtClean="0"/>
              <a:t>Agile test-</a:t>
            </a:r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minuten</a:t>
            </a:r>
            <a:endParaRPr lang="en-US" dirty="0"/>
          </a:p>
          <a:p>
            <a:endParaRPr lang="nl-NL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2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kunnen</a:t>
            </a:r>
            <a:r>
              <a:rPr lang="en-US" dirty="0" smtClean="0"/>
              <a:t> we de </a:t>
            </a:r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err="1" smtClean="0"/>
              <a:t>verkorten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Functioneel</a:t>
            </a:r>
            <a:r>
              <a:rPr lang="en-US" dirty="0" smtClean="0"/>
              <a:t> </a:t>
            </a:r>
            <a:r>
              <a:rPr lang="en-US" dirty="0" err="1" smtClean="0"/>
              <a:t>testen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30 minute</a:t>
            </a:r>
          </a:p>
          <a:p>
            <a:r>
              <a:rPr lang="en-US" dirty="0" smtClean="0"/>
              <a:t>Performance </a:t>
            </a:r>
            <a:r>
              <a:rPr lang="en-US" dirty="0" err="1" smtClean="0"/>
              <a:t>testen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. . . </a:t>
            </a:r>
            <a:r>
              <a:rPr lang="en-US" dirty="0"/>
              <a:t> 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Integreren</a:t>
            </a:r>
            <a:r>
              <a:rPr lang="en-US" dirty="0" smtClean="0"/>
              <a:t> in </a:t>
            </a:r>
            <a:r>
              <a:rPr lang="en-US" dirty="0" err="1" smtClean="0"/>
              <a:t>ontwikkelproces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Kortcyclisch</a:t>
            </a:r>
            <a:r>
              <a:rPr lang="en-US" dirty="0" smtClean="0"/>
              <a:t> performance </a:t>
            </a:r>
            <a:r>
              <a:rPr lang="en-US" dirty="0" err="1" smtClean="0"/>
              <a:t>testen</a:t>
            </a:r>
            <a:r>
              <a:rPr lang="en-US" dirty="0" smtClean="0"/>
              <a:t>, </a:t>
            </a:r>
            <a:r>
              <a:rPr lang="en-US" dirty="0" err="1" smtClean="0"/>
              <a:t>geinstrumenteerd</a:t>
            </a:r>
            <a:r>
              <a:rPr lang="en-US" dirty="0" smtClean="0"/>
              <a:t> / </a:t>
            </a:r>
            <a:r>
              <a:rPr lang="en-US" dirty="0" err="1" smtClean="0"/>
              <a:t>timpestamp</a:t>
            </a:r>
            <a:r>
              <a:rPr lang="en-US" dirty="0" smtClean="0"/>
              <a:t> logging</a:t>
            </a:r>
          </a:p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8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437712" cy="1325563"/>
          </a:xfrm>
        </p:spPr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 project: </a:t>
            </a:r>
            <a:r>
              <a:rPr lang="en-US" dirty="0" err="1" smtClean="0"/>
              <a:t>Overheid</a:t>
            </a:r>
            <a:r>
              <a:rPr lang="en-US" dirty="0" smtClean="0"/>
              <a:t>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03895" cy="4351338"/>
          </a:xfrm>
        </p:spPr>
        <p:txBody>
          <a:bodyPr/>
          <a:lstStyle/>
          <a:p>
            <a:r>
              <a:rPr lang="en-US" dirty="0" smtClean="0"/>
              <a:t>Performance tester </a:t>
            </a:r>
            <a:r>
              <a:rPr lang="en-US" dirty="0" err="1" smtClean="0"/>
              <a:t>voor</a:t>
            </a:r>
            <a:r>
              <a:rPr lang="en-US" dirty="0" smtClean="0"/>
              <a:t> project met 3 Scrum </a:t>
            </a:r>
            <a:r>
              <a:rPr lang="en-US" dirty="0"/>
              <a:t>T</a:t>
            </a:r>
            <a:r>
              <a:rPr lang="en-US" dirty="0" smtClean="0"/>
              <a:t>eams</a:t>
            </a:r>
          </a:p>
          <a:p>
            <a:r>
              <a:rPr lang="en-US" dirty="0" smtClean="0"/>
              <a:t>Developers </a:t>
            </a:r>
            <a:r>
              <a:rPr lang="en-US" dirty="0" err="1" smtClean="0"/>
              <a:t>werken</a:t>
            </a:r>
            <a:r>
              <a:rPr lang="en-US" dirty="0" smtClean="0"/>
              <a:t> met </a:t>
            </a:r>
            <a:r>
              <a:rPr lang="en-US" dirty="0" err="1" smtClean="0"/>
              <a:t>JMeter</a:t>
            </a:r>
            <a:endParaRPr lang="en-US" dirty="0" smtClean="0"/>
          </a:p>
          <a:p>
            <a:r>
              <a:rPr lang="en-US" dirty="0" err="1" smtClean="0"/>
              <a:t>Maandelijks</a:t>
            </a:r>
            <a:r>
              <a:rPr lang="en-US" dirty="0" smtClean="0"/>
              <a:t> performance </a:t>
            </a:r>
            <a:r>
              <a:rPr lang="en-US" dirty="0" err="1" smtClean="0"/>
              <a:t>testavond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Tussendoor</a:t>
            </a:r>
            <a:r>
              <a:rPr lang="en-US" dirty="0" smtClean="0"/>
              <a:t> </a:t>
            </a:r>
            <a:r>
              <a:rPr lang="en-US" dirty="0" err="1" smtClean="0"/>
              <a:t>kortcyclische</a:t>
            </a:r>
            <a:r>
              <a:rPr lang="en-US" dirty="0" smtClean="0"/>
              <a:t> tests</a:t>
            </a:r>
          </a:p>
          <a:p>
            <a:pPr lvl="1"/>
            <a:r>
              <a:rPr lang="en-US" dirty="0" err="1"/>
              <a:t>Bepalen</a:t>
            </a:r>
            <a:r>
              <a:rPr lang="en-US" dirty="0"/>
              <a:t> Performance </a:t>
            </a:r>
            <a:r>
              <a:rPr lang="en-US" dirty="0" err="1"/>
              <a:t>Potentieel</a:t>
            </a:r>
            <a:r>
              <a:rPr lang="en-US" dirty="0"/>
              <a:t> van de </a:t>
            </a:r>
            <a:r>
              <a:rPr lang="en-US" dirty="0" err="1"/>
              <a:t>ontwikkelde</a:t>
            </a:r>
            <a:r>
              <a:rPr lang="en-US" dirty="0"/>
              <a:t> code</a:t>
            </a:r>
          </a:p>
          <a:p>
            <a:pPr lvl="1"/>
            <a:r>
              <a:rPr lang="en-US" dirty="0" smtClean="0"/>
              <a:t>Op basis van door Developers </a:t>
            </a:r>
            <a:r>
              <a:rPr lang="en-US" dirty="0" err="1" smtClean="0"/>
              <a:t>ingebouwde</a:t>
            </a:r>
            <a:r>
              <a:rPr lang="en-US" dirty="0" smtClean="0"/>
              <a:t> timestamp logging</a:t>
            </a:r>
          </a:p>
          <a:p>
            <a:pPr lvl="1"/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resultaat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dag (</a:t>
            </a:r>
            <a:r>
              <a:rPr lang="en-US" dirty="0" err="1" smtClean="0"/>
              <a:t>dus</a:t>
            </a:r>
            <a:r>
              <a:rPr lang="en-US" dirty="0" smtClean="0"/>
              <a:t> nog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9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1" y="347981"/>
            <a:ext cx="8652510" cy="1325563"/>
          </a:xfrm>
        </p:spPr>
        <p:txBody>
          <a:bodyPr/>
          <a:lstStyle/>
          <a:p>
            <a:r>
              <a:rPr lang="en-US" dirty="0" smtClean="0"/>
              <a:t>Performance </a:t>
            </a:r>
            <a:r>
              <a:rPr lang="en-US" dirty="0" err="1" smtClean="0"/>
              <a:t>potentieel</a:t>
            </a:r>
            <a:r>
              <a:rPr lang="en-US" dirty="0" smtClean="0"/>
              <a:t> van de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Draai</a:t>
            </a:r>
            <a:r>
              <a:rPr lang="en-US" dirty="0" smtClean="0"/>
              <a:t> de </a:t>
            </a:r>
            <a:r>
              <a:rPr lang="en-US" dirty="0"/>
              <a:t>code </a:t>
            </a:r>
            <a:r>
              <a:rPr lang="en-US" dirty="0" err="1"/>
              <a:t>exclusief</a:t>
            </a:r>
            <a:r>
              <a:rPr lang="en-US" dirty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testomgeving</a:t>
            </a:r>
            <a:endParaRPr lang="en-US" dirty="0" smtClean="0"/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keer</a:t>
            </a:r>
            <a:endParaRPr lang="en-US" dirty="0" smtClean="0"/>
          </a:p>
          <a:p>
            <a:r>
              <a:rPr lang="en-US" dirty="0" smtClean="0"/>
              <a:t>Meet de </a:t>
            </a:r>
            <a:r>
              <a:rPr lang="en-US" dirty="0" err="1" smtClean="0"/>
              <a:t>responstijden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err="1"/>
              <a:t>productie</a:t>
            </a:r>
            <a:r>
              <a:rPr lang="en-US" dirty="0"/>
              <a:t> </a:t>
            </a:r>
            <a:r>
              <a:rPr lang="en-US" dirty="0" err="1" smtClean="0"/>
              <a:t>krijgen</a:t>
            </a:r>
            <a:r>
              <a:rPr lang="en-US" dirty="0" smtClean="0"/>
              <a:t> we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vertraging</a:t>
            </a:r>
            <a:r>
              <a:rPr lang="en-US" dirty="0" smtClean="0"/>
              <a:t> van 10% a 20%</a:t>
            </a:r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bepaalt</a:t>
            </a:r>
            <a:r>
              <a:rPr lang="en-US" dirty="0" smtClean="0"/>
              <a:t> het performance </a:t>
            </a:r>
            <a:r>
              <a:rPr lang="en-US" dirty="0" err="1" smtClean="0"/>
              <a:t>potentieel</a:t>
            </a:r>
            <a:r>
              <a:rPr lang="en-US" dirty="0" smtClean="0"/>
              <a:t> van de code</a:t>
            </a:r>
          </a:p>
          <a:p>
            <a:r>
              <a:rPr lang="en-US" dirty="0" err="1" smtClean="0"/>
              <a:t>Verzamel</a:t>
            </a:r>
            <a:r>
              <a:rPr lang="en-US" dirty="0" smtClean="0"/>
              <a:t> </a:t>
            </a:r>
            <a:r>
              <a:rPr lang="en-US" dirty="0" err="1" smtClean="0"/>
              <a:t>mbv</a:t>
            </a:r>
            <a:r>
              <a:rPr lang="en-US" dirty="0" smtClean="0"/>
              <a:t> </a:t>
            </a:r>
            <a:r>
              <a:rPr lang="en-US" dirty="0" err="1" smtClean="0"/>
              <a:t>instrumentatie</a:t>
            </a:r>
            <a:r>
              <a:rPr lang="en-US" dirty="0" smtClean="0"/>
              <a:t> Application Intelligence</a:t>
            </a:r>
          </a:p>
          <a:p>
            <a:endParaRPr lang="en-US" dirty="0"/>
          </a:p>
          <a:p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bepaalde</a:t>
            </a:r>
            <a:r>
              <a:rPr lang="en-US" dirty="0" smtClean="0"/>
              <a:t> </a:t>
            </a:r>
            <a:r>
              <a:rPr lang="en-US" dirty="0" err="1" smtClean="0"/>
              <a:t>condities</a:t>
            </a:r>
            <a:r>
              <a:rPr lang="en-US" dirty="0" smtClean="0"/>
              <a:t> is het Performance </a:t>
            </a:r>
            <a:r>
              <a:rPr lang="en-US" dirty="0" err="1"/>
              <a:t>P</a:t>
            </a:r>
            <a:r>
              <a:rPr lang="en-US" dirty="0" err="1" smtClean="0"/>
              <a:t>otentieel</a:t>
            </a:r>
            <a:r>
              <a:rPr lang="en-US" dirty="0" smtClean="0"/>
              <a:t> invariant</a:t>
            </a:r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2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 smtClean="0"/>
              <a:t>Performance </a:t>
            </a:r>
            <a:r>
              <a:rPr lang="en-US" dirty="0" err="1" smtClean="0"/>
              <a:t>testen</a:t>
            </a:r>
            <a:r>
              <a:rPr lang="en-US" dirty="0" smtClean="0"/>
              <a:t> in </a:t>
            </a:r>
            <a:r>
              <a:rPr lang="en-US" dirty="0" err="1" smtClean="0"/>
              <a:t>Bouw-fase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Puur</a:t>
            </a:r>
            <a:r>
              <a:rPr lang="en-US" dirty="0" smtClean="0"/>
              <a:t> LST: </a:t>
            </a:r>
            <a:r>
              <a:rPr lang="en-US" dirty="0" err="1" smtClean="0"/>
              <a:t>integraal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performance </a:t>
            </a:r>
            <a:r>
              <a:rPr lang="en-US" dirty="0" err="1" smtClean="0"/>
              <a:t>aspecten</a:t>
            </a:r>
            <a:r>
              <a:rPr lang="en-US" dirty="0" smtClean="0"/>
              <a:t> </a:t>
            </a:r>
            <a:r>
              <a:rPr lang="en-US" dirty="0" err="1" smtClean="0"/>
              <a:t>testen</a:t>
            </a:r>
            <a:endParaRPr lang="en-US" dirty="0" smtClean="0"/>
          </a:p>
          <a:p>
            <a:r>
              <a:rPr lang="en-US" dirty="0" smtClean="0"/>
              <a:t>Maar wat </a:t>
            </a:r>
            <a:r>
              <a:rPr lang="en-US" dirty="0" err="1" smtClean="0"/>
              <a:t>willen</a:t>
            </a:r>
            <a:r>
              <a:rPr lang="en-US" dirty="0" smtClean="0"/>
              <a:t> we </a:t>
            </a:r>
            <a:r>
              <a:rPr lang="en-US" dirty="0" err="1" smtClean="0"/>
              <a:t>tijdens</a:t>
            </a:r>
            <a:r>
              <a:rPr lang="en-US" dirty="0" smtClean="0"/>
              <a:t> de </a:t>
            </a:r>
            <a:r>
              <a:rPr lang="en-US" dirty="0" err="1" smtClean="0"/>
              <a:t>Bouw</a:t>
            </a:r>
            <a:r>
              <a:rPr lang="en-US" dirty="0" smtClean="0"/>
              <a:t> </a:t>
            </a:r>
            <a:r>
              <a:rPr lang="en-US" dirty="0" err="1" smtClean="0"/>
              <a:t>eigenlijk</a:t>
            </a:r>
            <a:r>
              <a:rPr lang="en-US" dirty="0" smtClean="0"/>
              <a:t>?</a:t>
            </a:r>
          </a:p>
          <a:p>
            <a:r>
              <a:rPr lang="en-US" dirty="0" smtClean="0"/>
              <a:t>We </a:t>
            </a:r>
            <a:r>
              <a:rPr lang="en-US" dirty="0" err="1" smtClean="0"/>
              <a:t>willen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weten</a:t>
            </a:r>
            <a:r>
              <a:rPr lang="en-US" dirty="0" smtClean="0"/>
              <a:t> of de code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genoeg</a:t>
            </a:r>
            <a:r>
              <a:rPr lang="en-US" dirty="0" smtClean="0"/>
              <a:t> is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hoeven</a:t>
            </a:r>
            <a:r>
              <a:rPr lang="en-US" dirty="0" smtClean="0"/>
              <a:t> we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het Performance </a:t>
            </a:r>
            <a:r>
              <a:rPr lang="en-US" dirty="0" err="1" smtClean="0"/>
              <a:t>Potentieel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bepalen</a:t>
            </a:r>
            <a:endParaRPr lang="en-US" dirty="0" smtClean="0"/>
          </a:p>
          <a:p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voldoende</a:t>
            </a:r>
            <a:r>
              <a:rPr lang="en-US" dirty="0" smtClean="0"/>
              <a:t> is: </a:t>
            </a:r>
            <a:r>
              <a:rPr lang="en-US" dirty="0" err="1" smtClean="0"/>
              <a:t>optimaliseren</a:t>
            </a:r>
            <a:endParaRPr lang="en-US" dirty="0" smtClean="0"/>
          </a:p>
          <a:p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dirty="0" err="1" smtClean="0"/>
              <a:t>voldoende</a:t>
            </a:r>
            <a:r>
              <a:rPr lang="en-US" dirty="0" smtClean="0"/>
              <a:t>: </a:t>
            </a:r>
            <a:r>
              <a:rPr lang="en-US" dirty="0" err="1" smtClean="0"/>
              <a:t>klaar</a:t>
            </a:r>
            <a:endParaRPr lang="en-US" dirty="0" smtClean="0"/>
          </a:p>
          <a:p>
            <a:r>
              <a:rPr lang="en-US" dirty="0" smtClean="0"/>
              <a:t>De rest van de performance </a:t>
            </a:r>
            <a:r>
              <a:rPr lang="en-US" dirty="0" err="1" smtClean="0"/>
              <a:t>aspecten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we later </a:t>
            </a:r>
            <a:r>
              <a:rPr lang="en-US" dirty="0" err="1" smtClean="0"/>
              <a:t>testen</a:t>
            </a:r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Overige</a:t>
            </a:r>
            <a:r>
              <a:rPr lang="en-US" dirty="0" smtClean="0"/>
              <a:t> Performance </a:t>
            </a:r>
            <a:r>
              <a:rPr lang="en-US" dirty="0" err="1" smtClean="0"/>
              <a:t>aspecten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Capaciteit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Defecten</a:t>
            </a:r>
            <a:r>
              <a:rPr lang="en-US" dirty="0" smtClean="0"/>
              <a:t> in middleware </a:t>
            </a:r>
            <a:r>
              <a:rPr lang="en-US" dirty="0" err="1" smtClean="0"/>
              <a:t>en</a:t>
            </a:r>
            <a:r>
              <a:rPr lang="en-US" dirty="0" smtClean="0"/>
              <a:t> hardware</a:t>
            </a:r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43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Aanpak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r>
              <a:rPr lang="en-US" dirty="0" err="1" smtClean="0"/>
              <a:t>splitsen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err="1" smtClean="0"/>
              <a:t>Potentieel</a:t>
            </a:r>
            <a:r>
              <a:rPr lang="en-US" dirty="0" smtClean="0"/>
              <a:t> </a:t>
            </a:r>
            <a:r>
              <a:rPr lang="en-US" dirty="0" err="1" smtClean="0"/>
              <a:t>tijdens</a:t>
            </a:r>
            <a:r>
              <a:rPr lang="en-US" dirty="0" smtClean="0"/>
              <a:t> de </a:t>
            </a:r>
            <a:r>
              <a:rPr lang="en-US" dirty="0" err="1" smtClean="0"/>
              <a:t>Bouw</a:t>
            </a:r>
            <a:endParaRPr lang="en-US" dirty="0" smtClean="0"/>
          </a:p>
          <a:p>
            <a:pPr lvl="1"/>
            <a:r>
              <a:rPr lang="en-US" dirty="0" err="1" smtClean="0"/>
              <a:t>Overige</a:t>
            </a:r>
            <a:r>
              <a:rPr lang="en-US" dirty="0" smtClean="0"/>
              <a:t> </a:t>
            </a:r>
            <a:r>
              <a:rPr lang="en-US" dirty="0" err="1" smtClean="0"/>
              <a:t>aspecten</a:t>
            </a:r>
            <a:r>
              <a:rPr lang="en-US" dirty="0" smtClean="0"/>
              <a:t> </a:t>
            </a:r>
            <a:r>
              <a:rPr lang="en-US" dirty="0" err="1" smtClean="0"/>
              <a:t>tegelijkertijd</a:t>
            </a:r>
            <a:r>
              <a:rPr lang="en-US" dirty="0" smtClean="0"/>
              <a:t> of later, maar </a:t>
            </a:r>
            <a:r>
              <a:rPr lang="en-US" dirty="0" err="1" smtClean="0"/>
              <a:t>niet</a:t>
            </a:r>
            <a:r>
              <a:rPr lang="en-US" dirty="0" smtClean="0"/>
              <a:t> in het </a:t>
            </a:r>
            <a:r>
              <a:rPr lang="en-US" dirty="0" err="1" smtClean="0"/>
              <a:t>kritieke</a:t>
            </a:r>
            <a:r>
              <a:rPr lang="en-US" dirty="0" smtClean="0"/>
              <a:t> pad van de </a:t>
            </a:r>
            <a:r>
              <a:rPr lang="en-US" dirty="0" err="1" smtClean="0"/>
              <a:t>Bouw</a:t>
            </a:r>
            <a:endParaRPr lang="en-US" dirty="0" smtClean="0"/>
          </a:p>
          <a:p>
            <a:r>
              <a:rPr lang="en-US" dirty="0" smtClean="0"/>
              <a:t>Zo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voorin</a:t>
            </a:r>
            <a:r>
              <a:rPr lang="en-US" dirty="0" smtClean="0"/>
              <a:t> de OTAP </a:t>
            </a:r>
            <a:r>
              <a:rPr lang="en-US" dirty="0" err="1" smtClean="0"/>
              <a:t>blijven</a:t>
            </a:r>
            <a:r>
              <a:rPr lang="en-US" dirty="0" smtClean="0"/>
              <a:t> om </a:t>
            </a:r>
            <a:r>
              <a:rPr lang="en-US" dirty="0" err="1" smtClean="0"/>
              <a:t>tijdrovende</a:t>
            </a:r>
            <a:r>
              <a:rPr lang="en-US" dirty="0" smtClean="0"/>
              <a:t> deploys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vermijden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7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Randvoorwaarden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Acceptatie</a:t>
            </a:r>
            <a:r>
              <a:rPr lang="en-US" dirty="0" smtClean="0"/>
              <a:t> van de </a:t>
            </a:r>
            <a:r>
              <a:rPr lang="en-US" dirty="0" err="1" smtClean="0"/>
              <a:t>aanpak</a:t>
            </a:r>
            <a:endParaRPr lang="en-US" dirty="0" smtClean="0"/>
          </a:p>
          <a:p>
            <a:r>
              <a:rPr lang="en-US" dirty="0" err="1" smtClean="0"/>
              <a:t>Bereidheid</a:t>
            </a:r>
            <a:r>
              <a:rPr lang="en-US" dirty="0" smtClean="0"/>
              <a:t> performance </a:t>
            </a:r>
            <a:r>
              <a:rPr lang="en-US" dirty="0" err="1" smtClean="0"/>
              <a:t>testen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ondersteunen</a:t>
            </a:r>
            <a:endParaRPr lang="en-US" dirty="0" smtClean="0"/>
          </a:p>
          <a:p>
            <a:r>
              <a:rPr lang="en-US" dirty="0" err="1" smtClean="0"/>
              <a:t>Stabiele</a:t>
            </a:r>
            <a:r>
              <a:rPr lang="en-US" dirty="0" smtClean="0"/>
              <a:t> </a:t>
            </a:r>
            <a:r>
              <a:rPr lang="en-US" dirty="0" err="1" smtClean="0"/>
              <a:t>exclusieve</a:t>
            </a:r>
            <a:r>
              <a:rPr lang="en-US" dirty="0" smtClean="0"/>
              <a:t> </a:t>
            </a:r>
            <a:r>
              <a:rPr lang="en-US" dirty="0" err="1" smtClean="0"/>
              <a:t>testomgeving</a:t>
            </a:r>
            <a:endParaRPr lang="en-US" dirty="0" smtClean="0"/>
          </a:p>
          <a:p>
            <a:r>
              <a:rPr lang="en-US" dirty="0" err="1" smtClean="0"/>
              <a:t>Voorin</a:t>
            </a:r>
            <a:r>
              <a:rPr lang="en-US" dirty="0" smtClean="0"/>
              <a:t> de OTAP-</a:t>
            </a:r>
            <a:r>
              <a:rPr lang="en-US" dirty="0" err="1" smtClean="0"/>
              <a:t>straat</a:t>
            </a:r>
            <a:r>
              <a:rPr lang="en-US" dirty="0" smtClean="0"/>
              <a:t>, </a:t>
            </a:r>
            <a:r>
              <a:rPr lang="en-US" dirty="0" err="1" smtClean="0"/>
              <a:t>liefst</a:t>
            </a:r>
            <a:r>
              <a:rPr lang="en-US" dirty="0" smtClean="0"/>
              <a:t> op O</a:t>
            </a:r>
          </a:p>
          <a:p>
            <a:r>
              <a:rPr lang="en-US" dirty="0" err="1" smtClean="0"/>
              <a:t>Mogelijkheid</a:t>
            </a:r>
            <a:r>
              <a:rPr lang="en-US" dirty="0" smtClean="0"/>
              <a:t> </a:t>
            </a:r>
            <a:r>
              <a:rPr lang="en-US" dirty="0" err="1" smtClean="0"/>
              <a:t>projectie</a:t>
            </a:r>
            <a:r>
              <a:rPr lang="en-US" dirty="0" smtClean="0"/>
              <a:t> </a:t>
            </a:r>
            <a:r>
              <a:rPr lang="en-US" dirty="0" err="1" smtClean="0"/>
              <a:t>resultaten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Productie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In </a:t>
            </a:r>
            <a:r>
              <a:rPr lang="en-US" dirty="0" err="1" smtClean="0"/>
              <a:t>geval</a:t>
            </a:r>
            <a:r>
              <a:rPr lang="en-US" dirty="0" smtClean="0"/>
              <a:t> van </a:t>
            </a:r>
            <a:r>
              <a:rPr lang="en-US" dirty="0" err="1" smtClean="0"/>
              <a:t>heterogene</a:t>
            </a:r>
            <a:r>
              <a:rPr lang="en-US" dirty="0" smtClean="0"/>
              <a:t> OTAP-</a:t>
            </a:r>
            <a:r>
              <a:rPr lang="en-US" dirty="0" err="1" smtClean="0"/>
              <a:t>straat</a:t>
            </a:r>
            <a:endParaRPr lang="en-US" dirty="0" smtClean="0"/>
          </a:p>
          <a:p>
            <a:r>
              <a:rPr lang="en-US" dirty="0" err="1" smtClean="0"/>
              <a:t>Voldoende</a:t>
            </a:r>
            <a:r>
              <a:rPr lang="en-US" dirty="0" smtClean="0"/>
              <a:t> database </a:t>
            </a:r>
            <a:r>
              <a:rPr lang="en-US" dirty="0" err="1" smtClean="0"/>
              <a:t>vulling</a:t>
            </a:r>
            <a:r>
              <a:rPr lang="en-US" dirty="0" smtClean="0"/>
              <a:t> / </a:t>
            </a:r>
            <a:r>
              <a:rPr lang="en-US" dirty="0" err="1" smtClean="0"/>
              <a:t>geen</a:t>
            </a:r>
            <a:r>
              <a:rPr lang="en-US" dirty="0" smtClean="0"/>
              <a:t> table scans</a:t>
            </a:r>
          </a:p>
          <a:p>
            <a:r>
              <a:rPr lang="en-US" dirty="0" err="1" smtClean="0"/>
              <a:t>Inzet</a:t>
            </a:r>
            <a:r>
              <a:rPr lang="en-US" dirty="0" smtClean="0"/>
              <a:t> </a:t>
            </a:r>
            <a:r>
              <a:rPr lang="en-US" dirty="0" err="1" smtClean="0"/>
              <a:t>instrumentatie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Application Intelligence</a:t>
            </a:r>
          </a:p>
          <a:p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74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Uitdagingen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Vertrouwen</a:t>
            </a:r>
            <a:r>
              <a:rPr lang="en-US" dirty="0" smtClean="0"/>
              <a:t> van </a:t>
            </a:r>
            <a:r>
              <a:rPr lang="en-US" dirty="0" err="1" smtClean="0"/>
              <a:t>omgeving</a:t>
            </a:r>
            <a:r>
              <a:rPr lang="en-US" dirty="0" smtClean="0"/>
              <a:t> in </a:t>
            </a:r>
            <a:r>
              <a:rPr lang="en-US" dirty="0" err="1" smtClean="0"/>
              <a:t>aanpak</a:t>
            </a:r>
            <a:endParaRPr lang="en-US" dirty="0" smtClean="0"/>
          </a:p>
          <a:p>
            <a:r>
              <a:rPr lang="en-US" dirty="0" err="1" smtClean="0"/>
              <a:t>Heterogene</a:t>
            </a:r>
            <a:r>
              <a:rPr lang="en-US" dirty="0" smtClean="0"/>
              <a:t> OTAP-</a:t>
            </a:r>
            <a:r>
              <a:rPr lang="en-US" dirty="0" err="1" smtClean="0"/>
              <a:t>straat</a:t>
            </a:r>
            <a:endParaRPr lang="en-US" dirty="0" smtClean="0"/>
          </a:p>
          <a:p>
            <a:r>
              <a:rPr lang="en-US" dirty="0" err="1" smtClean="0"/>
              <a:t>Permissies</a:t>
            </a:r>
            <a:r>
              <a:rPr lang="en-US" dirty="0" smtClean="0"/>
              <a:t> </a:t>
            </a:r>
            <a:r>
              <a:rPr lang="en-US" dirty="0" err="1" smtClean="0"/>
              <a:t>instrumentatie</a:t>
            </a:r>
            <a:endParaRPr lang="en-US" dirty="0" smtClean="0"/>
          </a:p>
          <a:p>
            <a:r>
              <a:rPr lang="en-US" dirty="0" smtClean="0"/>
              <a:t>Security </a:t>
            </a:r>
            <a:r>
              <a:rPr lang="en-US" dirty="0" err="1" smtClean="0"/>
              <a:t>eisen</a:t>
            </a:r>
            <a:endParaRPr lang="en-US" dirty="0" smtClean="0"/>
          </a:p>
          <a:p>
            <a:r>
              <a:rPr lang="en-US" dirty="0" err="1" smtClean="0"/>
              <a:t>Snelheid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/ </a:t>
            </a:r>
            <a:r>
              <a:rPr lang="en-US" dirty="0" err="1" smtClean="0"/>
              <a:t>leveren</a:t>
            </a:r>
            <a:r>
              <a:rPr lang="en-US" dirty="0" smtClean="0"/>
              <a:t> Application Intelligence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44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 project - </a:t>
            </a:r>
            <a:r>
              <a:rPr lang="en-US" dirty="0" err="1" smtClean="0"/>
              <a:t>vervolg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Bepalen</a:t>
            </a:r>
            <a:r>
              <a:rPr lang="en-US" dirty="0" smtClean="0"/>
              <a:t> Performance </a:t>
            </a:r>
            <a:r>
              <a:rPr lang="en-US" dirty="0" err="1" smtClean="0"/>
              <a:t>Potentieel</a:t>
            </a:r>
            <a:r>
              <a:rPr lang="en-US" dirty="0" smtClean="0"/>
              <a:t> </a:t>
            </a:r>
            <a:r>
              <a:rPr lang="en-US" dirty="0" err="1" smtClean="0"/>
              <a:t>Succesvol</a:t>
            </a:r>
            <a:endParaRPr lang="en-US" dirty="0" smtClean="0"/>
          </a:p>
          <a:p>
            <a:r>
              <a:rPr lang="en-US" dirty="0" err="1" smtClean="0"/>
              <a:t>Handmatige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kost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of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dagen</a:t>
            </a:r>
            <a:endParaRPr lang="en-US" dirty="0" smtClean="0"/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maakt</a:t>
            </a:r>
            <a:r>
              <a:rPr lang="en-US" dirty="0" smtClean="0"/>
              <a:t> de </a:t>
            </a:r>
            <a:r>
              <a:rPr lang="en-US" dirty="0" err="1" smtClean="0"/>
              <a:t>cyclus</a:t>
            </a:r>
            <a:r>
              <a:rPr lang="en-US" dirty="0" smtClean="0"/>
              <a:t> nog </a:t>
            </a:r>
            <a:r>
              <a:rPr lang="en-US" dirty="0" err="1" smtClean="0"/>
              <a:t>lang</a:t>
            </a:r>
            <a:endParaRPr lang="en-US" dirty="0" smtClean="0"/>
          </a:p>
          <a:p>
            <a:r>
              <a:rPr lang="en-US" dirty="0" smtClean="0"/>
              <a:t>OTAP </a:t>
            </a:r>
            <a:r>
              <a:rPr lang="en-US" dirty="0" err="1"/>
              <a:t>straat</a:t>
            </a:r>
            <a:r>
              <a:rPr lang="en-US" dirty="0"/>
              <a:t> </a:t>
            </a:r>
            <a:r>
              <a:rPr lang="en-US" dirty="0" err="1" smtClean="0"/>
              <a:t>homogeen</a:t>
            </a:r>
            <a:r>
              <a:rPr lang="en-US" dirty="0" smtClean="0"/>
              <a:t>: </a:t>
            </a:r>
            <a:r>
              <a:rPr lang="en-US" dirty="0" err="1" smtClean="0"/>
              <a:t>Projectie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endParaRPr lang="en-US" dirty="0" smtClean="0"/>
          </a:p>
          <a:p>
            <a:r>
              <a:rPr lang="en-US" dirty="0" smtClean="0"/>
              <a:t>Performance </a:t>
            </a:r>
            <a:r>
              <a:rPr lang="en-US" dirty="0" err="1" smtClean="0"/>
              <a:t>testavonden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overige</a:t>
            </a:r>
            <a:r>
              <a:rPr lang="en-US" dirty="0" smtClean="0"/>
              <a:t> </a:t>
            </a:r>
            <a:r>
              <a:rPr lang="en-US" dirty="0" err="1" smtClean="0"/>
              <a:t>aspecten</a:t>
            </a:r>
            <a:endParaRPr lang="en-US" dirty="0" smtClean="0"/>
          </a:p>
          <a:p>
            <a:r>
              <a:rPr lang="en-US" dirty="0" smtClean="0"/>
              <a:t>. . . </a:t>
            </a:r>
            <a:r>
              <a:rPr lang="en-US" dirty="0" err="1"/>
              <a:t>e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bevestiging</a:t>
            </a:r>
            <a:endParaRPr lang="en-US" dirty="0" smtClean="0"/>
          </a:p>
          <a:p>
            <a:r>
              <a:rPr lang="en-US" dirty="0" err="1"/>
              <a:t>Mbv</a:t>
            </a:r>
            <a:r>
              <a:rPr lang="en-US" dirty="0"/>
              <a:t> </a:t>
            </a:r>
            <a:r>
              <a:rPr lang="en-US" dirty="0" err="1"/>
              <a:t>mBrace</a:t>
            </a:r>
            <a:r>
              <a:rPr lang="en-US" dirty="0"/>
              <a:t> tool </a:t>
            </a:r>
            <a:r>
              <a:rPr lang="en-US" dirty="0" err="1"/>
              <a:t>kan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De </a:t>
            </a:r>
            <a:r>
              <a:rPr lang="en-US" dirty="0" err="1"/>
              <a:t>cyclus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gereduceerd</a:t>
            </a:r>
            <a:r>
              <a:rPr lang="en-US" dirty="0"/>
              <a:t> tot </a:t>
            </a:r>
            <a:r>
              <a:rPr lang="en-US" dirty="0" err="1"/>
              <a:t>minuten</a:t>
            </a:r>
            <a:endParaRPr lang="en-US" dirty="0"/>
          </a:p>
          <a:p>
            <a:pPr lvl="1"/>
            <a:r>
              <a:rPr lang="en-US" dirty="0" err="1"/>
              <a:t>Effectiviteit</a:t>
            </a:r>
            <a:r>
              <a:rPr lang="en-US" dirty="0"/>
              <a:t> </a:t>
            </a:r>
            <a:r>
              <a:rPr lang="en-US" dirty="0" err="1"/>
              <a:t>verhoogd</a:t>
            </a:r>
            <a:r>
              <a:rPr lang="en-US" dirty="0"/>
              <a:t> door Application </a:t>
            </a:r>
            <a:r>
              <a:rPr lang="en-US" dirty="0" smtClean="0"/>
              <a:t>Intelligence</a:t>
            </a:r>
          </a:p>
          <a:p>
            <a:pPr lvl="1"/>
            <a:r>
              <a:rPr lang="en-US" dirty="0" smtClean="0"/>
              <a:t>Timestamp logging </a:t>
            </a:r>
            <a:r>
              <a:rPr lang="en-US" dirty="0" err="1" smtClean="0"/>
              <a:t>inbouwen</a:t>
            </a:r>
            <a:r>
              <a:rPr lang="en-US" dirty="0" smtClean="0"/>
              <a:t> is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6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Ervaringen</a:t>
            </a:r>
            <a:r>
              <a:rPr lang="en-US" dirty="0" smtClean="0"/>
              <a:t> Agile performance </a:t>
            </a:r>
            <a:r>
              <a:rPr lang="en-US" dirty="0" err="1" smtClean="0"/>
              <a:t>testen</a:t>
            </a:r>
            <a:endParaRPr lang="en-US" dirty="0" smtClean="0"/>
          </a:p>
          <a:p>
            <a:r>
              <a:rPr lang="en-US" dirty="0" err="1" smtClean="0"/>
              <a:t>mBrace</a:t>
            </a:r>
            <a:endParaRPr lang="en-US" dirty="0" smtClean="0"/>
          </a:p>
          <a:p>
            <a:r>
              <a:rPr lang="en-US" dirty="0" err="1" smtClean="0"/>
              <a:t>mBrace</a:t>
            </a:r>
            <a:r>
              <a:rPr lang="en-US" dirty="0" smtClean="0"/>
              <a:t> tool gratis </a:t>
            </a:r>
            <a:r>
              <a:rPr lang="en-US" dirty="0" err="1" smtClean="0"/>
              <a:t>beschikbaar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toehoorders</a:t>
            </a:r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77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Application intelligence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03" y="2226469"/>
            <a:ext cx="6279356" cy="3263504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Full stack / multitier</a:t>
            </a:r>
          </a:p>
          <a:p>
            <a:r>
              <a:rPr lang="nl-NL" dirty="0" smtClean="0"/>
              <a:t>Responstijd verdeling per tier / host / netwerk</a:t>
            </a:r>
          </a:p>
          <a:p>
            <a:r>
              <a:rPr lang="nl-NL" dirty="0" smtClean="0"/>
              <a:t>Interfaces detail</a:t>
            </a:r>
          </a:p>
          <a:p>
            <a:r>
              <a:rPr lang="nl-NL" dirty="0" smtClean="0"/>
              <a:t>CPU gebruik per process</a:t>
            </a:r>
          </a:p>
          <a:p>
            <a:r>
              <a:rPr lang="nl-NL" dirty="0" smtClean="0"/>
              <a:t>Software resources: Mutexes, Thread pools, STSWMs</a:t>
            </a:r>
          </a:p>
          <a:p>
            <a:r>
              <a:rPr lang="nl-NL" dirty="0" smtClean="0"/>
              <a:t>Eerste / volgende transactie gedrag</a:t>
            </a:r>
          </a:p>
          <a:p>
            <a:r>
              <a:rPr lang="nl-NL" dirty="0" smtClean="0"/>
              <a:t>Parallelisme / Fork-join analyse</a:t>
            </a:r>
          </a:p>
          <a:p>
            <a:r>
              <a:rPr lang="nl-NL" dirty="0" smtClean="0"/>
              <a:t>Performance stabiliteit</a:t>
            </a:r>
            <a:endParaRPr lang="nl-NL" dirty="0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9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Hierna</a:t>
            </a:r>
            <a:r>
              <a:rPr lang="en-US" dirty="0" smtClean="0"/>
              <a:t> </a:t>
            </a:r>
            <a:r>
              <a:rPr lang="en-US" dirty="0" err="1" smtClean="0"/>
              <a:t>volgt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serie</a:t>
            </a:r>
            <a:r>
              <a:rPr lang="en-US" dirty="0" smtClean="0"/>
              <a:t> </a:t>
            </a:r>
            <a:r>
              <a:rPr lang="en-US" dirty="0" err="1" smtClean="0"/>
              <a:t>plaatjes</a:t>
            </a:r>
            <a:r>
              <a:rPr lang="en-US" dirty="0" smtClean="0"/>
              <a:t> van scenario’s die </a:t>
            </a:r>
            <a:r>
              <a:rPr lang="en-US" dirty="0" err="1" smtClean="0"/>
              <a:t>inzicht</a:t>
            </a:r>
            <a:r>
              <a:rPr lang="en-US" dirty="0" smtClean="0"/>
              <a:t> </a:t>
            </a:r>
            <a:r>
              <a:rPr lang="en-US" dirty="0" err="1" smtClean="0"/>
              <a:t>bieden</a:t>
            </a:r>
            <a:r>
              <a:rPr lang="en-US" dirty="0" smtClean="0"/>
              <a:t> in performance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applicatie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9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2255"/>
            <a:ext cx="6858000" cy="1833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7340" y="4721149"/>
            <a:ext cx="5853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Two heavy transactions, Resp Time &gt; 40 secs</a:t>
            </a:r>
          </a:p>
          <a:p>
            <a:r>
              <a:rPr lang="nl-NL" sz="2400" b="1" dirty="0">
                <a:solidFill>
                  <a:srgbClr val="00B0F0"/>
                </a:solidFill>
              </a:rPr>
              <a:t>measured in test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03323"/>
            <a:ext cx="6858000" cy="2651356"/>
          </a:xfrm>
          <a:prstGeom prst="rect">
            <a:avLst/>
          </a:prstGeom>
        </p:spPr>
      </p:pic>
      <p:sp>
        <p:nvSpPr>
          <p:cNvPr id="6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2255"/>
            <a:ext cx="6858000" cy="1833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7340" y="4721149"/>
            <a:ext cx="5853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Two heavy transactions, Resp Time &gt; 40 secs</a:t>
            </a:r>
          </a:p>
          <a:p>
            <a:r>
              <a:rPr lang="nl-NL" sz="2400" b="1" dirty="0">
                <a:solidFill>
                  <a:srgbClr val="00B0F0"/>
                </a:solidFill>
              </a:rPr>
              <a:t>measured in test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03323"/>
            <a:ext cx="6858000" cy="265135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981188" y="3248606"/>
            <a:ext cx="0" cy="6798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0807" y="3865510"/>
            <a:ext cx="22501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500" b="1" dirty="0">
                <a:solidFill>
                  <a:srgbClr val="00B0F0"/>
                </a:solidFill>
              </a:rPr>
              <a:t>End-to-end response time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1085850" y="636778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7340" y="4721149"/>
            <a:ext cx="5853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Two heavy transactions, Resp Time &gt; 40 secs</a:t>
            </a:r>
          </a:p>
          <a:p>
            <a:r>
              <a:rPr lang="nl-NL" sz="2400" b="1" dirty="0">
                <a:solidFill>
                  <a:srgbClr val="00B0F0"/>
                </a:solidFill>
              </a:rPr>
              <a:t>projected on production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04160"/>
            <a:ext cx="6858000" cy="2649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sp>
        <p:nvSpPr>
          <p:cNvPr id="7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96575" y="4721149"/>
            <a:ext cx="279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DBMS – uses 8 cores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06820"/>
            <a:ext cx="6858000" cy="2644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sp>
        <p:nvSpPr>
          <p:cNvPr id="5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37" y="4721150"/>
            <a:ext cx="413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Workstation #cores from 1 to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00317"/>
            <a:ext cx="6858000" cy="2657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sp>
        <p:nvSpPr>
          <p:cNvPr id="8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9191" y="4721150"/>
            <a:ext cx="493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Webserver with increased nr of cores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00317"/>
            <a:ext cx="6858000" cy="2657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sp>
        <p:nvSpPr>
          <p:cNvPr id="8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4068" y="4721150"/>
            <a:ext cx="3721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Webserver cores 50% faster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126183"/>
            <a:ext cx="6858000" cy="2651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sp>
        <p:nvSpPr>
          <p:cNvPr id="8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6065" y="4721150"/>
            <a:ext cx="2901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User works in Sydney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03323"/>
            <a:ext cx="6858000" cy="2651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sp>
        <p:nvSpPr>
          <p:cNvPr id="8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Historie</a:t>
            </a:r>
            <a:r>
              <a:rPr lang="en-US" dirty="0" smtClean="0"/>
              <a:t> / </a:t>
            </a:r>
            <a:r>
              <a:rPr lang="en-US" dirty="0" err="1" smtClean="0"/>
              <a:t>ervaring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Eerste</a:t>
            </a:r>
            <a:r>
              <a:rPr lang="en-US" dirty="0" smtClean="0"/>
              <a:t> Scrum </a:t>
            </a:r>
            <a:r>
              <a:rPr lang="en-US" dirty="0" err="1" smtClean="0"/>
              <a:t>projecten</a:t>
            </a:r>
            <a:r>
              <a:rPr lang="en-US" dirty="0" smtClean="0"/>
              <a:t> in 2007</a:t>
            </a:r>
          </a:p>
          <a:p>
            <a:r>
              <a:rPr lang="en-US" dirty="0" err="1" smtClean="0"/>
              <a:t>Ontwikkeling</a:t>
            </a:r>
            <a:r>
              <a:rPr lang="en-US" dirty="0" smtClean="0"/>
              <a:t> </a:t>
            </a:r>
            <a:r>
              <a:rPr lang="en-US" dirty="0" err="1" smtClean="0"/>
              <a:t>methodologie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tooling</a:t>
            </a:r>
          </a:p>
          <a:p>
            <a:r>
              <a:rPr lang="en-US" dirty="0" err="1" smtClean="0"/>
              <a:t>Methodologie</a:t>
            </a:r>
            <a:r>
              <a:rPr lang="en-US" dirty="0" smtClean="0"/>
              <a:t> 2014</a:t>
            </a:r>
          </a:p>
          <a:p>
            <a:r>
              <a:rPr lang="en-US" dirty="0" err="1" smtClean="0"/>
              <a:t>Ontwikkeling</a:t>
            </a:r>
            <a:r>
              <a:rPr lang="en-US" dirty="0" smtClean="0"/>
              <a:t> </a:t>
            </a:r>
            <a:r>
              <a:rPr lang="en-US" dirty="0" err="1" smtClean="0"/>
              <a:t>vanaf</a:t>
            </a:r>
            <a:r>
              <a:rPr lang="en-US" dirty="0" smtClean="0"/>
              <a:t> 2015</a:t>
            </a:r>
          </a:p>
          <a:p>
            <a:r>
              <a:rPr lang="en-US" dirty="0" err="1" smtClean="0"/>
              <a:t>Specifiek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Agile </a:t>
            </a:r>
            <a:r>
              <a:rPr lang="en-US" dirty="0" err="1" smtClean="0"/>
              <a:t>vanaf</a:t>
            </a:r>
            <a:r>
              <a:rPr lang="en-US" dirty="0" smtClean="0"/>
              <a:t> 2017</a:t>
            </a:r>
          </a:p>
          <a:p>
            <a:r>
              <a:rPr lang="en-US" dirty="0" smtClean="0"/>
              <a:t>Performance tester in Scrum BD</a:t>
            </a:r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89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6065" y="4944321"/>
            <a:ext cx="251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More transactions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86842"/>
            <a:ext cx="6858000" cy="2684318"/>
          </a:xfrm>
          <a:prstGeom prst="rect">
            <a:avLst/>
          </a:prstGeom>
        </p:spPr>
      </p:pic>
      <p:sp>
        <p:nvSpPr>
          <p:cNvPr id="6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6777" y="4944321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Load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89006"/>
            <a:ext cx="6858000" cy="2679989"/>
          </a:xfrm>
          <a:prstGeom prst="rect">
            <a:avLst/>
          </a:prstGeom>
        </p:spPr>
      </p:pic>
      <p:sp>
        <p:nvSpPr>
          <p:cNvPr id="6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077" y="4944321"/>
            <a:ext cx="204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Too much load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87312"/>
            <a:ext cx="6858000" cy="2683377"/>
          </a:xfrm>
          <a:prstGeom prst="rect">
            <a:avLst/>
          </a:prstGeom>
        </p:spPr>
      </p:pic>
      <p:sp>
        <p:nvSpPr>
          <p:cNvPr id="6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6055" y="4944321"/>
            <a:ext cx="402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Same load with more capacity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91171"/>
            <a:ext cx="6858000" cy="2675659"/>
          </a:xfrm>
          <a:prstGeom prst="rect">
            <a:avLst/>
          </a:prstGeom>
        </p:spPr>
      </p:pic>
      <p:sp>
        <p:nvSpPr>
          <p:cNvPr id="6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3122" y="4944321"/>
            <a:ext cx="660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Same load with more capacity as presented by LST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370218"/>
            <a:ext cx="3536156" cy="528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2" y="2085788"/>
            <a:ext cx="6858957" cy="2686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3115" y="2211705"/>
            <a:ext cx="291465" cy="74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Bestaat</a:t>
            </a:r>
            <a:r>
              <a:rPr lang="en-US" dirty="0" smtClean="0"/>
              <a:t> Shift Left?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48119" y="2317897"/>
            <a:ext cx="5360756" cy="1594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nl-NL" sz="8800" dirty="0" smtClean="0"/>
              <a:t>Ja!!!</a:t>
            </a:r>
            <a:endParaRPr lang="nl-NL" sz="8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7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119" y="2317897"/>
            <a:ext cx="5360756" cy="1594884"/>
          </a:xfrm>
        </p:spPr>
        <p:txBody>
          <a:bodyPr>
            <a:noAutofit/>
          </a:bodyPr>
          <a:lstStyle/>
          <a:p>
            <a:pPr algn="ctr"/>
            <a:r>
              <a:rPr lang="nl-NL" sz="8800" dirty="0" smtClean="0"/>
              <a:t>Vragen?</a:t>
            </a:r>
            <a:endParaRPr lang="nl-NL" sz="8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175C-4642-472C-9F12-0BB4E3871287}" type="slidenum">
              <a:rPr lang="nl-NL" smtClean="0"/>
              <a:t>36</a:t>
            </a:fld>
            <a:endParaRPr lang="nl-NL"/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94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438400"/>
            <a:ext cx="33361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800" b="1" dirty="0" smtClean="0">
                <a:solidFill>
                  <a:srgbClr val="0070C0"/>
                </a:solidFill>
              </a:rPr>
              <a:t>Dank!!</a:t>
            </a:r>
            <a:endParaRPr lang="nl-NL" sz="8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175C-4642-472C-9F12-0BB4E3871287}" type="slidenum">
              <a:rPr lang="nl-NL" smtClean="0"/>
              <a:t>37</a:t>
            </a:fld>
            <a:endParaRPr lang="nl-NL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8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Agile Software ontwikkeling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Software ontwikkeling moet sneller</a:t>
            </a:r>
          </a:p>
          <a:p>
            <a:r>
              <a:rPr lang="nl-NL" dirty="0"/>
              <a:t>Daarom Agile software development zoals Scrum</a:t>
            </a:r>
          </a:p>
          <a:p>
            <a:r>
              <a:rPr lang="nl-NL" dirty="0"/>
              <a:t>Daarom CI / CD en </a:t>
            </a:r>
            <a:r>
              <a:rPr lang="nl-NL" dirty="0" err="1"/>
              <a:t>Devops</a:t>
            </a:r>
            <a:endParaRPr lang="nl-NL" dirty="0"/>
          </a:p>
          <a:p>
            <a:r>
              <a:rPr lang="nl-NL" dirty="0"/>
              <a:t>Bedrijven willen niet meer wachten op nieuwe versies van applicaties</a:t>
            </a:r>
          </a:p>
          <a:p>
            <a:r>
              <a:rPr lang="nl-NL" dirty="0"/>
              <a:t>Zij willen features en snel</a:t>
            </a:r>
          </a:p>
          <a:p>
            <a:r>
              <a:rPr lang="nl-NL" dirty="0"/>
              <a:t>Dit stelt nieuwe, hogere eisen aan performance testen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1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3229"/>
            <a:ext cx="68580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Wat is Shift Left?</a:t>
            </a:r>
            <a:endParaRPr lang="en-US" sz="2850" dirty="0"/>
          </a:p>
        </p:txBody>
      </p:sp>
      <p:grpSp>
        <p:nvGrpSpPr>
          <p:cNvPr id="5" name="Tijdelijke aanduiding voor inhoud 3"/>
          <p:cNvGrpSpPr>
            <a:grpSpLocks/>
          </p:cNvGrpSpPr>
          <p:nvPr/>
        </p:nvGrpSpPr>
        <p:grpSpPr bwMode="auto">
          <a:xfrm>
            <a:off x="1604963" y="3686736"/>
            <a:ext cx="5772150" cy="472679"/>
            <a:chOff x="615418" y="2186915"/>
            <a:chExt cx="7697135" cy="630606"/>
          </a:xfrm>
        </p:grpSpPr>
        <p:sp>
          <p:nvSpPr>
            <p:cNvPr id="29" name="Vrije vorm 3"/>
            <p:cNvSpPr>
              <a:spLocks/>
            </p:cNvSpPr>
            <p:nvPr/>
          </p:nvSpPr>
          <p:spPr bwMode="auto">
            <a:xfrm>
              <a:off x="615418" y="2186915"/>
              <a:ext cx="1306970" cy="504483"/>
            </a:xfrm>
            <a:custGeom>
              <a:avLst/>
              <a:gdLst>
                <a:gd name="T0" fmla="*/ 653485 w 1306970"/>
                <a:gd name="T1" fmla="*/ 0 h 504483"/>
                <a:gd name="T2" fmla="*/ 1306970 w 1306970"/>
                <a:gd name="T3" fmla="*/ 252242 h 504483"/>
                <a:gd name="T4" fmla="*/ 653485 w 1306970"/>
                <a:gd name="T5" fmla="*/ 504483 h 504483"/>
                <a:gd name="T6" fmla="*/ 0 w 1306970"/>
                <a:gd name="T7" fmla="*/ 252242 h 504483"/>
                <a:gd name="T8" fmla="*/ 552588 w 1306970"/>
                <a:gd name="T9" fmla="*/ 0 h 504483"/>
                <a:gd name="T10" fmla="*/ 201793 w 1306970"/>
                <a:gd name="T11" fmla="*/ 252241 h 504483"/>
                <a:gd name="T12" fmla="*/ 552588 w 1306970"/>
                <a:gd name="T13" fmla="*/ 504483 h 504483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201793 w 1306970"/>
                <a:gd name="T22" fmla="*/ 0 h 504483"/>
                <a:gd name="T23" fmla="*/ 1105177 w 1306970"/>
                <a:gd name="T24" fmla="*/ 504483 h 5044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6970" h="504483">
                  <a:moveTo>
                    <a:pt x="0" y="0"/>
                  </a:moveTo>
                  <a:lnTo>
                    <a:pt x="1105177" y="0"/>
                  </a:lnTo>
                  <a:lnTo>
                    <a:pt x="1306970" y="252241"/>
                  </a:lnTo>
                  <a:lnTo>
                    <a:pt x="1105177" y="504483"/>
                  </a:lnTo>
                  <a:lnTo>
                    <a:pt x="0" y="504483"/>
                  </a:lnTo>
                  <a:lnTo>
                    <a:pt x="201793" y="252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B9DC"/>
            </a:solidFill>
            <a:ln>
              <a:noFill/>
            </a:ln>
            <a:effectLst>
              <a:outerShdw dist="22988" dir="5400000" algn="tl" rotWithShape="0">
                <a:srgbClr val="000000">
                  <a:alpha val="4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30" name="Vrije vorm 4"/>
            <p:cNvSpPr>
              <a:spLocks/>
            </p:cNvSpPr>
            <p:nvPr/>
          </p:nvSpPr>
          <p:spPr bwMode="auto">
            <a:xfrm>
              <a:off x="810705" y="2312401"/>
              <a:ext cx="1409871" cy="505120"/>
            </a:xfrm>
            <a:custGeom>
              <a:avLst/>
              <a:gdLst>
                <a:gd name="T0" fmla="*/ 705541 w 1411062"/>
                <a:gd name="T1" fmla="*/ 0 h 504488"/>
                <a:gd name="T2" fmla="*/ 1411077 w 1411062"/>
                <a:gd name="T3" fmla="*/ 252234 h 504488"/>
                <a:gd name="T4" fmla="*/ 705541 w 1411062"/>
                <a:gd name="T5" fmla="*/ 504463 h 504488"/>
                <a:gd name="T6" fmla="*/ 0 w 1411062"/>
                <a:gd name="T7" fmla="*/ 252234 h 504488"/>
                <a:gd name="T8" fmla="*/ 0 w 1411062"/>
                <a:gd name="T9" fmla="*/ 50448 h 504488"/>
                <a:gd name="T10" fmla="*/ 50449 w 1411062"/>
                <a:gd name="T11" fmla="*/ 0 h 504488"/>
                <a:gd name="T12" fmla="*/ 1360628 w 1411062"/>
                <a:gd name="T13" fmla="*/ 0 h 504488"/>
                <a:gd name="T14" fmla="*/ 1411077 w 1411062"/>
                <a:gd name="T15" fmla="*/ 50448 h 504488"/>
                <a:gd name="T16" fmla="*/ 1411077 w 1411062"/>
                <a:gd name="T17" fmla="*/ 454019 h 504488"/>
                <a:gd name="T18" fmla="*/ 1360628 w 1411062"/>
                <a:gd name="T19" fmla="*/ 504463 h 504488"/>
                <a:gd name="T20" fmla="*/ 50449 w 1411062"/>
                <a:gd name="T21" fmla="*/ 504463 h 504488"/>
                <a:gd name="T22" fmla="*/ 0 w 1411062"/>
                <a:gd name="T23" fmla="*/ 454019 h 504488"/>
                <a:gd name="T24" fmla="*/ 0 w 1411062"/>
                <a:gd name="T25" fmla="*/ 50448 h 50448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11062"/>
                <a:gd name="T40" fmla="*/ 0 h 504488"/>
                <a:gd name="T41" fmla="*/ 1411062 w 1411062"/>
                <a:gd name="T42" fmla="*/ 504488 h 5044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11062" h="504488">
                  <a:moveTo>
                    <a:pt x="0" y="50449"/>
                  </a:moveTo>
                  <a:cubicBezTo>
                    <a:pt x="0" y="22587"/>
                    <a:pt x="22587" y="0"/>
                    <a:pt x="50449" y="0"/>
                  </a:cubicBezTo>
                  <a:lnTo>
                    <a:pt x="1360613" y="0"/>
                  </a:lnTo>
                  <a:cubicBezTo>
                    <a:pt x="1388475" y="0"/>
                    <a:pt x="1411062" y="22587"/>
                    <a:pt x="1411062" y="50449"/>
                  </a:cubicBezTo>
                  <a:lnTo>
                    <a:pt x="1411062" y="454039"/>
                  </a:lnTo>
                  <a:cubicBezTo>
                    <a:pt x="1411062" y="481901"/>
                    <a:pt x="1388475" y="504488"/>
                    <a:pt x="1360613" y="504488"/>
                  </a:cubicBezTo>
                  <a:lnTo>
                    <a:pt x="50449" y="504488"/>
                  </a:lnTo>
                  <a:cubicBezTo>
                    <a:pt x="22587" y="504488"/>
                    <a:pt x="0" y="481901"/>
                    <a:pt x="0" y="454039"/>
                  </a:cubicBezTo>
                  <a:lnTo>
                    <a:pt x="0" y="50449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5088" tIns="75088" rIns="75088" bIns="75088" anchor="ctr" anchorCtr="1"/>
            <a:lstStyle>
              <a:lvl1pPr defTabSz="531813" eaLnBrk="0" hangingPunct="0">
                <a:spcBef>
                  <a:spcPts val="5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531813" eaLnBrk="0" hangingPunct="0">
                <a:spcBef>
                  <a:spcPts val="5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531813" eaLnBrk="0" hangingPunct="0">
                <a:spcBef>
                  <a:spcPts val="4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531813" eaLnBrk="0" hangingPunct="0">
                <a:spcBef>
                  <a:spcPts val="4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531813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375"/>
                </a:spcAft>
                <a:buClrTx/>
                <a:buSzTx/>
                <a:buNone/>
                <a:defRPr/>
              </a:pPr>
              <a:r>
                <a:rPr lang="nl-NL" altLang="nl-NL" sz="900">
                  <a:solidFill>
                    <a:srgbClr val="000000"/>
                  </a:solidFill>
                </a:rPr>
                <a:t>Requirements</a:t>
              </a:r>
            </a:p>
          </p:txBody>
        </p:sp>
        <p:sp>
          <p:nvSpPr>
            <p:cNvPr id="31" name="Vrije vorm 5"/>
            <p:cNvSpPr>
              <a:spLocks/>
            </p:cNvSpPr>
            <p:nvPr/>
          </p:nvSpPr>
          <p:spPr bwMode="auto">
            <a:xfrm>
              <a:off x="2261969" y="2186915"/>
              <a:ext cx="1306970" cy="504483"/>
            </a:xfrm>
            <a:custGeom>
              <a:avLst/>
              <a:gdLst>
                <a:gd name="T0" fmla="*/ 653485 w 1306970"/>
                <a:gd name="T1" fmla="*/ 0 h 504483"/>
                <a:gd name="T2" fmla="*/ 1306970 w 1306970"/>
                <a:gd name="T3" fmla="*/ 252242 h 504483"/>
                <a:gd name="T4" fmla="*/ 653485 w 1306970"/>
                <a:gd name="T5" fmla="*/ 504483 h 504483"/>
                <a:gd name="T6" fmla="*/ 0 w 1306970"/>
                <a:gd name="T7" fmla="*/ 252242 h 504483"/>
                <a:gd name="T8" fmla="*/ 552588 w 1306970"/>
                <a:gd name="T9" fmla="*/ 0 h 504483"/>
                <a:gd name="T10" fmla="*/ 201793 w 1306970"/>
                <a:gd name="T11" fmla="*/ 252241 h 504483"/>
                <a:gd name="T12" fmla="*/ 552588 w 1306970"/>
                <a:gd name="T13" fmla="*/ 504483 h 504483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201793 w 1306970"/>
                <a:gd name="T22" fmla="*/ 0 h 504483"/>
                <a:gd name="T23" fmla="*/ 1105177 w 1306970"/>
                <a:gd name="T24" fmla="*/ 504483 h 5044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6970" h="504483">
                  <a:moveTo>
                    <a:pt x="0" y="0"/>
                  </a:moveTo>
                  <a:lnTo>
                    <a:pt x="1105177" y="0"/>
                  </a:lnTo>
                  <a:lnTo>
                    <a:pt x="1306970" y="252241"/>
                  </a:lnTo>
                  <a:lnTo>
                    <a:pt x="1105177" y="504483"/>
                  </a:lnTo>
                  <a:lnTo>
                    <a:pt x="0" y="504483"/>
                  </a:lnTo>
                  <a:lnTo>
                    <a:pt x="201793" y="252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C2E5"/>
            </a:solidFill>
            <a:ln>
              <a:noFill/>
            </a:ln>
            <a:effectLst>
              <a:outerShdw dist="22988" dir="5400000" algn="tl" rotWithShape="0">
                <a:srgbClr val="000000">
                  <a:alpha val="4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32" name="Vrije vorm 6"/>
            <p:cNvSpPr>
              <a:spLocks/>
            </p:cNvSpPr>
            <p:nvPr/>
          </p:nvSpPr>
          <p:spPr bwMode="auto">
            <a:xfrm>
              <a:off x="2611148" y="2312401"/>
              <a:ext cx="1103446" cy="505120"/>
            </a:xfrm>
            <a:custGeom>
              <a:avLst/>
              <a:gdLst>
                <a:gd name="T0" fmla="*/ 551835 w 1103660"/>
                <a:gd name="T1" fmla="*/ 0 h 504488"/>
                <a:gd name="T2" fmla="*/ 1103670 w 1103660"/>
                <a:gd name="T3" fmla="*/ 252234 h 504488"/>
                <a:gd name="T4" fmla="*/ 551835 w 1103660"/>
                <a:gd name="T5" fmla="*/ 504463 h 504488"/>
                <a:gd name="T6" fmla="*/ 0 w 1103660"/>
                <a:gd name="T7" fmla="*/ 252234 h 504488"/>
                <a:gd name="T8" fmla="*/ 0 w 1103660"/>
                <a:gd name="T9" fmla="*/ 50448 h 504488"/>
                <a:gd name="T10" fmla="*/ 50449 w 1103660"/>
                <a:gd name="T11" fmla="*/ 0 h 504488"/>
                <a:gd name="T12" fmla="*/ 1053221 w 1103660"/>
                <a:gd name="T13" fmla="*/ 0 h 504488"/>
                <a:gd name="T14" fmla="*/ 1103670 w 1103660"/>
                <a:gd name="T15" fmla="*/ 50448 h 504488"/>
                <a:gd name="T16" fmla="*/ 1103670 w 1103660"/>
                <a:gd name="T17" fmla="*/ 454019 h 504488"/>
                <a:gd name="T18" fmla="*/ 1053221 w 1103660"/>
                <a:gd name="T19" fmla="*/ 504463 h 504488"/>
                <a:gd name="T20" fmla="*/ 50449 w 1103660"/>
                <a:gd name="T21" fmla="*/ 504463 h 504488"/>
                <a:gd name="T22" fmla="*/ 0 w 1103660"/>
                <a:gd name="T23" fmla="*/ 454019 h 504488"/>
                <a:gd name="T24" fmla="*/ 0 w 1103660"/>
                <a:gd name="T25" fmla="*/ 50448 h 50448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3660"/>
                <a:gd name="T40" fmla="*/ 0 h 504488"/>
                <a:gd name="T41" fmla="*/ 1103660 w 1103660"/>
                <a:gd name="T42" fmla="*/ 504488 h 5044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3660" h="504488">
                  <a:moveTo>
                    <a:pt x="0" y="50449"/>
                  </a:moveTo>
                  <a:cubicBezTo>
                    <a:pt x="0" y="22587"/>
                    <a:pt x="22587" y="0"/>
                    <a:pt x="50449" y="0"/>
                  </a:cubicBezTo>
                  <a:lnTo>
                    <a:pt x="1053211" y="0"/>
                  </a:lnTo>
                  <a:cubicBezTo>
                    <a:pt x="1081073" y="0"/>
                    <a:pt x="1103660" y="22587"/>
                    <a:pt x="1103660" y="50449"/>
                  </a:cubicBezTo>
                  <a:lnTo>
                    <a:pt x="1103660" y="454039"/>
                  </a:lnTo>
                  <a:cubicBezTo>
                    <a:pt x="1103660" y="481901"/>
                    <a:pt x="1081073" y="504488"/>
                    <a:pt x="1053211" y="504488"/>
                  </a:cubicBezTo>
                  <a:lnTo>
                    <a:pt x="50449" y="504488"/>
                  </a:lnTo>
                  <a:cubicBezTo>
                    <a:pt x="22587" y="504488"/>
                    <a:pt x="0" y="481901"/>
                    <a:pt x="0" y="454039"/>
                  </a:cubicBezTo>
                  <a:lnTo>
                    <a:pt x="0" y="50449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5088" tIns="75088" rIns="75088" bIns="75088" anchor="ctr" anchorCtr="1"/>
            <a:lstStyle>
              <a:lvl1pPr defTabSz="531813" eaLnBrk="0" hangingPunct="0">
                <a:spcBef>
                  <a:spcPts val="5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531813" eaLnBrk="0" hangingPunct="0">
                <a:spcBef>
                  <a:spcPts val="5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531813" eaLnBrk="0" hangingPunct="0">
                <a:spcBef>
                  <a:spcPts val="4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531813" eaLnBrk="0" hangingPunct="0">
                <a:spcBef>
                  <a:spcPts val="4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531813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375"/>
                </a:spcAft>
                <a:buClrTx/>
                <a:buSzTx/>
                <a:buNone/>
                <a:defRPr/>
              </a:pPr>
              <a:r>
                <a:rPr lang="nl-NL" altLang="nl-NL" sz="900">
                  <a:solidFill>
                    <a:srgbClr val="000000"/>
                  </a:solidFill>
                </a:rPr>
                <a:t>Design</a:t>
              </a:r>
            </a:p>
          </p:txBody>
        </p:sp>
        <p:sp>
          <p:nvSpPr>
            <p:cNvPr id="33" name="Vrije vorm 7"/>
            <p:cNvSpPr>
              <a:spLocks/>
            </p:cNvSpPr>
            <p:nvPr/>
          </p:nvSpPr>
          <p:spPr bwMode="auto">
            <a:xfrm>
              <a:off x="3754809" y="2186915"/>
              <a:ext cx="1306970" cy="504483"/>
            </a:xfrm>
            <a:custGeom>
              <a:avLst/>
              <a:gdLst>
                <a:gd name="T0" fmla="*/ 653485 w 1306970"/>
                <a:gd name="T1" fmla="*/ 0 h 504483"/>
                <a:gd name="T2" fmla="*/ 1306970 w 1306970"/>
                <a:gd name="T3" fmla="*/ 252242 h 504483"/>
                <a:gd name="T4" fmla="*/ 653485 w 1306970"/>
                <a:gd name="T5" fmla="*/ 504483 h 504483"/>
                <a:gd name="T6" fmla="*/ 0 w 1306970"/>
                <a:gd name="T7" fmla="*/ 252242 h 504483"/>
                <a:gd name="T8" fmla="*/ 552588 w 1306970"/>
                <a:gd name="T9" fmla="*/ 0 h 504483"/>
                <a:gd name="T10" fmla="*/ 201793 w 1306970"/>
                <a:gd name="T11" fmla="*/ 252241 h 504483"/>
                <a:gd name="T12" fmla="*/ 552588 w 1306970"/>
                <a:gd name="T13" fmla="*/ 504483 h 504483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201793 w 1306970"/>
                <a:gd name="T22" fmla="*/ 0 h 504483"/>
                <a:gd name="T23" fmla="*/ 1105177 w 1306970"/>
                <a:gd name="T24" fmla="*/ 504483 h 5044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6970" h="504483">
                  <a:moveTo>
                    <a:pt x="0" y="0"/>
                  </a:moveTo>
                  <a:lnTo>
                    <a:pt x="1105177" y="0"/>
                  </a:lnTo>
                  <a:lnTo>
                    <a:pt x="1306970" y="252241"/>
                  </a:lnTo>
                  <a:lnTo>
                    <a:pt x="1105177" y="504483"/>
                  </a:lnTo>
                  <a:lnTo>
                    <a:pt x="0" y="504483"/>
                  </a:lnTo>
                  <a:lnTo>
                    <a:pt x="201793" y="252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BEC"/>
            </a:solidFill>
            <a:ln>
              <a:noFill/>
            </a:ln>
            <a:effectLst>
              <a:outerShdw dist="22988" dir="5400000" algn="tl" rotWithShape="0">
                <a:srgbClr val="000000">
                  <a:alpha val="4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34" name="Vrije vorm 8"/>
            <p:cNvSpPr>
              <a:spLocks/>
            </p:cNvSpPr>
            <p:nvPr/>
          </p:nvSpPr>
          <p:spPr bwMode="auto">
            <a:xfrm>
              <a:off x="4103580" y="2312401"/>
              <a:ext cx="1103446" cy="505120"/>
            </a:xfrm>
            <a:custGeom>
              <a:avLst/>
              <a:gdLst>
                <a:gd name="T0" fmla="*/ 551835 w 1103660"/>
                <a:gd name="T1" fmla="*/ 0 h 504488"/>
                <a:gd name="T2" fmla="*/ 1103670 w 1103660"/>
                <a:gd name="T3" fmla="*/ 252234 h 504488"/>
                <a:gd name="T4" fmla="*/ 551835 w 1103660"/>
                <a:gd name="T5" fmla="*/ 504463 h 504488"/>
                <a:gd name="T6" fmla="*/ 0 w 1103660"/>
                <a:gd name="T7" fmla="*/ 252234 h 504488"/>
                <a:gd name="T8" fmla="*/ 0 w 1103660"/>
                <a:gd name="T9" fmla="*/ 50448 h 504488"/>
                <a:gd name="T10" fmla="*/ 50449 w 1103660"/>
                <a:gd name="T11" fmla="*/ 0 h 504488"/>
                <a:gd name="T12" fmla="*/ 1053221 w 1103660"/>
                <a:gd name="T13" fmla="*/ 0 h 504488"/>
                <a:gd name="T14" fmla="*/ 1103670 w 1103660"/>
                <a:gd name="T15" fmla="*/ 50448 h 504488"/>
                <a:gd name="T16" fmla="*/ 1103670 w 1103660"/>
                <a:gd name="T17" fmla="*/ 454019 h 504488"/>
                <a:gd name="T18" fmla="*/ 1053221 w 1103660"/>
                <a:gd name="T19" fmla="*/ 504463 h 504488"/>
                <a:gd name="T20" fmla="*/ 50449 w 1103660"/>
                <a:gd name="T21" fmla="*/ 504463 h 504488"/>
                <a:gd name="T22" fmla="*/ 0 w 1103660"/>
                <a:gd name="T23" fmla="*/ 454019 h 504488"/>
                <a:gd name="T24" fmla="*/ 0 w 1103660"/>
                <a:gd name="T25" fmla="*/ 50448 h 50448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3660"/>
                <a:gd name="T40" fmla="*/ 0 h 504488"/>
                <a:gd name="T41" fmla="*/ 1103660 w 1103660"/>
                <a:gd name="T42" fmla="*/ 504488 h 5044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3660" h="504488">
                  <a:moveTo>
                    <a:pt x="0" y="50449"/>
                  </a:moveTo>
                  <a:cubicBezTo>
                    <a:pt x="0" y="22587"/>
                    <a:pt x="22587" y="0"/>
                    <a:pt x="50449" y="0"/>
                  </a:cubicBezTo>
                  <a:lnTo>
                    <a:pt x="1053211" y="0"/>
                  </a:lnTo>
                  <a:cubicBezTo>
                    <a:pt x="1081073" y="0"/>
                    <a:pt x="1103660" y="22587"/>
                    <a:pt x="1103660" y="50449"/>
                  </a:cubicBezTo>
                  <a:lnTo>
                    <a:pt x="1103660" y="454039"/>
                  </a:lnTo>
                  <a:cubicBezTo>
                    <a:pt x="1103660" y="481901"/>
                    <a:pt x="1081073" y="504488"/>
                    <a:pt x="1053211" y="504488"/>
                  </a:cubicBezTo>
                  <a:lnTo>
                    <a:pt x="50449" y="504488"/>
                  </a:lnTo>
                  <a:cubicBezTo>
                    <a:pt x="22587" y="504488"/>
                    <a:pt x="0" y="481901"/>
                    <a:pt x="0" y="454039"/>
                  </a:cubicBezTo>
                  <a:lnTo>
                    <a:pt x="0" y="50449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5088" tIns="75088" rIns="75088" bIns="75088" anchor="ctr" anchorCtr="1"/>
            <a:lstStyle>
              <a:lvl1pPr defTabSz="531813" eaLnBrk="0" hangingPunct="0">
                <a:spcBef>
                  <a:spcPts val="5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531813" eaLnBrk="0" hangingPunct="0">
                <a:spcBef>
                  <a:spcPts val="5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531813" eaLnBrk="0" hangingPunct="0">
                <a:spcBef>
                  <a:spcPts val="4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531813" eaLnBrk="0" hangingPunct="0">
                <a:spcBef>
                  <a:spcPts val="4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531813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375"/>
                </a:spcAft>
                <a:buClrTx/>
                <a:buSzTx/>
                <a:buNone/>
                <a:defRPr/>
              </a:pPr>
              <a:r>
                <a:rPr lang="nl-NL" altLang="nl-NL" sz="900">
                  <a:solidFill>
                    <a:srgbClr val="000000"/>
                  </a:solidFill>
                </a:rPr>
                <a:t>Construction</a:t>
              </a:r>
            </a:p>
          </p:txBody>
        </p:sp>
        <p:sp>
          <p:nvSpPr>
            <p:cNvPr id="35" name="Vrije vorm 9"/>
            <p:cNvSpPr>
              <a:spLocks/>
            </p:cNvSpPr>
            <p:nvPr/>
          </p:nvSpPr>
          <p:spPr bwMode="auto">
            <a:xfrm>
              <a:off x="5247659" y="2186915"/>
              <a:ext cx="1306970" cy="504483"/>
            </a:xfrm>
            <a:custGeom>
              <a:avLst/>
              <a:gdLst>
                <a:gd name="T0" fmla="*/ 653485 w 1306970"/>
                <a:gd name="T1" fmla="*/ 0 h 504483"/>
                <a:gd name="T2" fmla="*/ 1306970 w 1306970"/>
                <a:gd name="T3" fmla="*/ 252242 h 504483"/>
                <a:gd name="T4" fmla="*/ 653485 w 1306970"/>
                <a:gd name="T5" fmla="*/ 504483 h 504483"/>
                <a:gd name="T6" fmla="*/ 0 w 1306970"/>
                <a:gd name="T7" fmla="*/ 252242 h 504483"/>
                <a:gd name="T8" fmla="*/ 552588 w 1306970"/>
                <a:gd name="T9" fmla="*/ 0 h 504483"/>
                <a:gd name="T10" fmla="*/ 201793 w 1306970"/>
                <a:gd name="T11" fmla="*/ 252241 h 504483"/>
                <a:gd name="T12" fmla="*/ 552588 w 1306970"/>
                <a:gd name="T13" fmla="*/ 504483 h 504483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201793 w 1306970"/>
                <a:gd name="T22" fmla="*/ 0 h 504483"/>
                <a:gd name="T23" fmla="*/ 1105177 w 1306970"/>
                <a:gd name="T24" fmla="*/ 504483 h 5044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6970" h="504483">
                  <a:moveTo>
                    <a:pt x="0" y="0"/>
                  </a:moveTo>
                  <a:lnTo>
                    <a:pt x="1105177" y="0"/>
                  </a:lnTo>
                  <a:lnTo>
                    <a:pt x="1306970" y="252241"/>
                  </a:lnTo>
                  <a:lnTo>
                    <a:pt x="1105177" y="504483"/>
                  </a:lnTo>
                  <a:lnTo>
                    <a:pt x="0" y="504483"/>
                  </a:lnTo>
                  <a:lnTo>
                    <a:pt x="201793" y="252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D4F2"/>
            </a:solidFill>
            <a:ln>
              <a:noFill/>
            </a:ln>
            <a:effectLst>
              <a:outerShdw dist="22988" dir="5400000" algn="tl" rotWithShape="0">
                <a:srgbClr val="000000">
                  <a:alpha val="4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36" name="Vrije vorm 10"/>
            <p:cNvSpPr>
              <a:spLocks/>
            </p:cNvSpPr>
            <p:nvPr/>
          </p:nvSpPr>
          <p:spPr bwMode="auto">
            <a:xfrm>
              <a:off x="5476934" y="2312401"/>
              <a:ext cx="1343188" cy="505120"/>
            </a:xfrm>
            <a:custGeom>
              <a:avLst/>
              <a:gdLst>
                <a:gd name="T0" fmla="*/ 671683 w 1343386"/>
                <a:gd name="T1" fmla="*/ 0 h 504488"/>
                <a:gd name="T2" fmla="*/ 1343361 w 1343386"/>
                <a:gd name="T3" fmla="*/ 252234 h 504488"/>
                <a:gd name="T4" fmla="*/ 671683 w 1343386"/>
                <a:gd name="T5" fmla="*/ 504463 h 504488"/>
                <a:gd name="T6" fmla="*/ 0 w 1343386"/>
                <a:gd name="T7" fmla="*/ 252234 h 504488"/>
                <a:gd name="T8" fmla="*/ 0 w 1343386"/>
                <a:gd name="T9" fmla="*/ 50448 h 504488"/>
                <a:gd name="T10" fmla="*/ 50449 w 1343386"/>
                <a:gd name="T11" fmla="*/ 0 h 504488"/>
                <a:gd name="T12" fmla="*/ 1292912 w 1343386"/>
                <a:gd name="T13" fmla="*/ 0 h 504488"/>
                <a:gd name="T14" fmla="*/ 1343361 w 1343386"/>
                <a:gd name="T15" fmla="*/ 50448 h 504488"/>
                <a:gd name="T16" fmla="*/ 1343361 w 1343386"/>
                <a:gd name="T17" fmla="*/ 454019 h 504488"/>
                <a:gd name="T18" fmla="*/ 1292912 w 1343386"/>
                <a:gd name="T19" fmla="*/ 504463 h 504488"/>
                <a:gd name="T20" fmla="*/ 50449 w 1343386"/>
                <a:gd name="T21" fmla="*/ 504463 h 504488"/>
                <a:gd name="T22" fmla="*/ 0 w 1343386"/>
                <a:gd name="T23" fmla="*/ 454019 h 504488"/>
                <a:gd name="T24" fmla="*/ 0 w 1343386"/>
                <a:gd name="T25" fmla="*/ 50448 h 50448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43386"/>
                <a:gd name="T40" fmla="*/ 0 h 504488"/>
                <a:gd name="T41" fmla="*/ 1343386 w 1343386"/>
                <a:gd name="T42" fmla="*/ 504488 h 5044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43386" h="504488">
                  <a:moveTo>
                    <a:pt x="0" y="50449"/>
                  </a:moveTo>
                  <a:cubicBezTo>
                    <a:pt x="0" y="22587"/>
                    <a:pt x="22587" y="0"/>
                    <a:pt x="50449" y="0"/>
                  </a:cubicBezTo>
                  <a:lnTo>
                    <a:pt x="1292937" y="0"/>
                  </a:lnTo>
                  <a:cubicBezTo>
                    <a:pt x="1320799" y="0"/>
                    <a:pt x="1343386" y="22587"/>
                    <a:pt x="1343386" y="50449"/>
                  </a:cubicBezTo>
                  <a:lnTo>
                    <a:pt x="1343386" y="454039"/>
                  </a:lnTo>
                  <a:cubicBezTo>
                    <a:pt x="1343386" y="481901"/>
                    <a:pt x="1320799" y="504488"/>
                    <a:pt x="1292937" y="504488"/>
                  </a:cubicBezTo>
                  <a:lnTo>
                    <a:pt x="50449" y="504488"/>
                  </a:lnTo>
                  <a:cubicBezTo>
                    <a:pt x="22587" y="504488"/>
                    <a:pt x="0" y="481901"/>
                    <a:pt x="0" y="454039"/>
                  </a:cubicBezTo>
                  <a:lnTo>
                    <a:pt x="0" y="50449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5088" tIns="75088" rIns="75088" bIns="75088" anchor="ctr" anchorCtr="1"/>
            <a:lstStyle>
              <a:lvl1pPr defTabSz="531813" eaLnBrk="0" hangingPunct="0">
                <a:spcBef>
                  <a:spcPts val="5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531813" eaLnBrk="0" hangingPunct="0">
                <a:spcBef>
                  <a:spcPts val="5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531813" eaLnBrk="0" hangingPunct="0">
                <a:spcBef>
                  <a:spcPts val="4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531813" eaLnBrk="0" hangingPunct="0">
                <a:spcBef>
                  <a:spcPts val="4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531813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375"/>
                </a:spcAft>
                <a:buClrTx/>
                <a:buSzTx/>
                <a:buNone/>
                <a:defRPr/>
              </a:pPr>
              <a:r>
                <a:rPr lang="nl-NL" altLang="nl-NL" sz="900">
                  <a:solidFill>
                    <a:srgbClr val="000000"/>
                  </a:solidFill>
                </a:rPr>
                <a:t>Acceptance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375"/>
                </a:spcAft>
                <a:buClrTx/>
                <a:buSzTx/>
                <a:buNone/>
                <a:defRPr/>
              </a:pPr>
              <a:r>
                <a:rPr lang="nl-NL" altLang="nl-NL" sz="900">
                  <a:solidFill>
                    <a:srgbClr val="000000"/>
                  </a:solidFill>
                </a:rPr>
                <a:t>Implementation</a:t>
              </a:r>
            </a:p>
          </p:txBody>
        </p:sp>
        <p:sp>
          <p:nvSpPr>
            <p:cNvPr id="37" name="Vrije vorm 11"/>
            <p:cNvSpPr>
              <a:spLocks/>
            </p:cNvSpPr>
            <p:nvPr/>
          </p:nvSpPr>
          <p:spPr bwMode="auto">
            <a:xfrm>
              <a:off x="6860368" y="2186915"/>
              <a:ext cx="1306970" cy="504483"/>
            </a:xfrm>
            <a:custGeom>
              <a:avLst/>
              <a:gdLst>
                <a:gd name="T0" fmla="*/ 653485 w 1306970"/>
                <a:gd name="T1" fmla="*/ 0 h 504483"/>
                <a:gd name="T2" fmla="*/ 1306970 w 1306970"/>
                <a:gd name="T3" fmla="*/ 252242 h 504483"/>
                <a:gd name="T4" fmla="*/ 653485 w 1306970"/>
                <a:gd name="T5" fmla="*/ 504483 h 504483"/>
                <a:gd name="T6" fmla="*/ 0 w 1306970"/>
                <a:gd name="T7" fmla="*/ 252242 h 504483"/>
                <a:gd name="T8" fmla="*/ 552588 w 1306970"/>
                <a:gd name="T9" fmla="*/ 0 h 504483"/>
                <a:gd name="T10" fmla="*/ 201793 w 1306970"/>
                <a:gd name="T11" fmla="*/ 252241 h 504483"/>
                <a:gd name="T12" fmla="*/ 552588 w 1306970"/>
                <a:gd name="T13" fmla="*/ 504483 h 504483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201793 w 1306970"/>
                <a:gd name="T22" fmla="*/ 0 h 504483"/>
                <a:gd name="T23" fmla="*/ 1105177 w 1306970"/>
                <a:gd name="T24" fmla="*/ 504483 h 5044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6970" h="504483">
                  <a:moveTo>
                    <a:pt x="0" y="0"/>
                  </a:moveTo>
                  <a:lnTo>
                    <a:pt x="1105177" y="0"/>
                  </a:lnTo>
                  <a:lnTo>
                    <a:pt x="1306970" y="252241"/>
                  </a:lnTo>
                  <a:lnTo>
                    <a:pt x="1105177" y="504483"/>
                  </a:lnTo>
                  <a:lnTo>
                    <a:pt x="0" y="504483"/>
                  </a:lnTo>
                  <a:lnTo>
                    <a:pt x="201793" y="252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DF7"/>
            </a:solidFill>
            <a:ln>
              <a:noFill/>
            </a:ln>
            <a:effectLst>
              <a:outerShdw dist="22988" dir="5400000" algn="tl" rotWithShape="0">
                <a:srgbClr val="000000">
                  <a:alpha val="4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38" name="Vrije vorm 12"/>
            <p:cNvSpPr>
              <a:spLocks/>
            </p:cNvSpPr>
            <p:nvPr/>
          </p:nvSpPr>
          <p:spPr bwMode="auto">
            <a:xfrm>
              <a:off x="7209107" y="2312401"/>
              <a:ext cx="1103446" cy="505120"/>
            </a:xfrm>
            <a:custGeom>
              <a:avLst/>
              <a:gdLst>
                <a:gd name="T0" fmla="*/ 551835 w 1103660"/>
                <a:gd name="T1" fmla="*/ 0 h 504488"/>
                <a:gd name="T2" fmla="*/ 1103670 w 1103660"/>
                <a:gd name="T3" fmla="*/ 252234 h 504488"/>
                <a:gd name="T4" fmla="*/ 551835 w 1103660"/>
                <a:gd name="T5" fmla="*/ 504463 h 504488"/>
                <a:gd name="T6" fmla="*/ 0 w 1103660"/>
                <a:gd name="T7" fmla="*/ 252234 h 504488"/>
                <a:gd name="T8" fmla="*/ 0 w 1103660"/>
                <a:gd name="T9" fmla="*/ 50448 h 504488"/>
                <a:gd name="T10" fmla="*/ 50449 w 1103660"/>
                <a:gd name="T11" fmla="*/ 0 h 504488"/>
                <a:gd name="T12" fmla="*/ 1053221 w 1103660"/>
                <a:gd name="T13" fmla="*/ 0 h 504488"/>
                <a:gd name="T14" fmla="*/ 1103670 w 1103660"/>
                <a:gd name="T15" fmla="*/ 50448 h 504488"/>
                <a:gd name="T16" fmla="*/ 1103670 w 1103660"/>
                <a:gd name="T17" fmla="*/ 454019 h 504488"/>
                <a:gd name="T18" fmla="*/ 1053221 w 1103660"/>
                <a:gd name="T19" fmla="*/ 504463 h 504488"/>
                <a:gd name="T20" fmla="*/ 50449 w 1103660"/>
                <a:gd name="T21" fmla="*/ 504463 h 504488"/>
                <a:gd name="T22" fmla="*/ 0 w 1103660"/>
                <a:gd name="T23" fmla="*/ 454019 h 504488"/>
                <a:gd name="T24" fmla="*/ 0 w 1103660"/>
                <a:gd name="T25" fmla="*/ 50448 h 50448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3660"/>
                <a:gd name="T40" fmla="*/ 0 h 504488"/>
                <a:gd name="T41" fmla="*/ 1103660 w 1103660"/>
                <a:gd name="T42" fmla="*/ 504488 h 5044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3660" h="504488">
                  <a:moveTo>
                    <a:pt x="0" y="50449"/>
                  </a:moveTo>
                  <a:cubicBezTo>
                    <a:pt x="0" y="22587"/>
                    <a:pt x="22587" y="0"/>
                    <a:pt x="50449" y="0"/>
                  </a:cubicBezTo>
                  <a:lnTo>
                    <a:pt x="1053211" y="0"/>
                  </a:lnTo>
                  <a:cubicBezTo>
                    <a:pt x="1081073" y="0"/>
                    <a:pt x="1103660" y="22587"/>
                    <a:pt x="1103660" y="50449"/>
                  </a:cubicBezTo>
                  <a:lnTo>
                    <a:pt x="1103660" y="454039"/>
                  </a:lnTo>
                  <a:cubicBezTo>
                    <a:pt x="1103660" y="481901"/>
                    <a:pt x="1081073" y="504488"/>
                    <a:pt x="1053211" y="504488"/>
                  </a:cubicBezTo>
                  <a:lnTo>
                    <a:pt x="50449" y="504488"/>
                  </a:lnTo>
                  <a:cubicBezTo>
                    <a:pt x="22587" y="504488"/>
                    <a:pt x="0" y="481901"/>
                    <a:pt x="0" y="454039"/>
                  </a:cubicBezTo>
                  <a:lnTo>
                    <a:pt x="0" y="50449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5088" tIns="75088" rIns="75088" bIns="75088" anchor="ctr" anchorCtr="1"/>
            <a:lstStyle>
              <a:lvl1pPr defTabSz="531813" eaLnBrk="0" hangingPunct="0">
                <a:spcBef>
                  <a:spcPts val="5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531813" eaLnBrk="0" hangingPunct="0">
                <a:spcBef>
                  <a:spcPts val="5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531813" eaLnBrk="0" hangingPunct="0">
                <a:spcBef>
                  <a:spcPts val="4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531813" eaLnBrk="0" hangingPunct="0">
                <a:spcBef>
                  <a:spcPts val="4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531813" eaLnBrk="0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531813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375"/>
                </a:spcAft>
                <a:buClrTx/>
                <a:buSzTx/>
                <a:buNone/>
                <a:defRPr/>
              </a:pPr>
              <a:r>
                <a:rPr lang="nl-NL" altLang="nl-NL" sz="900">
                  <a:solidFill>
                    <a:srgbClr val="000000"/>
                  </a:solidFill>
                </a:rPr>
                <a:t>Exploitation</a:t>
              </a:r>
            </a:p>
          </p:txBody>
        </p:sp>
      </p:grpSp>
      <p:cxnSp>
        <p:nvCxnSpPr>
          <p:cNvPr id="7" name="Rechte verbindingslijn met pijl 7"/>
          <p:cNvCxnSpPr>
            <a:cxnSpLocks noChangeShapeType="1"/>
          </p:cNvCxnSpPr>
          <p:nvPr/>
        </p:nvCxnSpPr>
        <p:spPr bwMode="auto">
          <a:xfrm>
            <a:off x="1601392" y="3537909"/>
            <a:ext cx="4644628" cy="0"/>
          </a:xfrm>
          <a:prstGeom prst="straightConnector1">
            <a:avLst/>
          </a:prstGeom>
          <a:noFill/>
          <a:ln w="25402">
            <a:solidFill>
              <a:srgbClr val="4E67C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Rechte verbindingslijn met pijl 9"/>
          <p:cNvCxnSpPr>
            <a:cxnSpLocks noChangeShapeType="1"/>
          </p:cNvCxnSpPr>
          <p:nvPr/>
        </p:nvCxnSpPr>
        <p:spPr bwMode="auto">
          <a:xfrm>
            <a:off x="6246020" y="3537909"/>
            <a:ext cx="1134666" cy="0"/>
          </a:xfrm>
          <a:prstGeom prst="straightConnector1">
            <a:avLst/>
          </a:prstGeom>
          <a:noFill/>
          <a:ln w="25402">
            <a:solidFill>
              <a:srgbClr val="4E67C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354474" y="3195008"/>
            <a:ext cx="13227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/>
              <a:t>Pre-</a:t>
            </a:r>
            <a:r>
              <a:rPr lang="nl-NL" sz="1350" dirty="0" err="1"/>
              <a:t>deployment</a:t>
            </a:r>
            <a:endParaRPr lang="en-US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6192321" y="3195008"/>
            <a:ext cx="13885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/>
              <a:t>Post-</a:t>
            </a:r>
            <a:r>
              <a:rPr lang="nl-NL" sz="1350" dirty="0" err="1"/>
              <a:t>deployment</a:t>
            </a:r>
            <a:endParaRPr lang="en-US" sz="135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48337" y="3065842"/>
            <a:ext cx="0" cy="211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7"/>
          <p:cNvCxnSpPr>
            <a:cxnSpLocks noChangeShapeType="1"/>
          </p:cNvCxnSpPr>
          <p:nvPr/>
        </p:nvCxnSpPr>
        <p:spPr bwMode="auto">
          <a:xfrm>
            <a:off x="1751410" y="4782853"/>
            <a:ext cx="4307420" cy="0"/>
          </a:xfrm>
          <a:prstGeom prst="straightConnector1">
            <a:avLst/>
          </a:prstGeom>
          <a:noFill/>
          <a:ln w="25402">
            <a:solidFill>
              <a:srgbClr val="4E67C8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Rechte verbindingslijn met pijl 9"/>
          <p:cNvCxnSpPr>
            <a:cxnSpLocks noChangeShapeType="1"/>
          </p:cNvCxnSpPr>
          <p:nvPr/>
        </p:nvCxnSpPr>
        <p:spPr bwMode="auto">
          <a:xfrm>
            <a:off x="6436326" y="4782853"/>
            <a:ext cx="956266" cy="0"/>
          </a:xfrm>
          <a:prstGeom prst="straightConnector1">
            <a:avLst/>
          </a:prstGeom>
          <a:noFill/>
          <a:ln w="25402">
            <a:solidFill>
              <a:srgbClr val="4E67C8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966642" y="4505853"/>
            <a:ext cx="16100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Performance testing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86903" y="4505853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APM</a:t>
            </a:r>
          </a:p>
        </p:txBody>
      </p:sp>
      <p:sp>
        <p:nvSpPr>
          <p:cNvPr id="25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flipH="1">
            <a:off x="4505076" y="3126755"/>
            <a:ext cx="1263253" cy="5385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4509" y="2698623"/>
            <a:ext cx="102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 Left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6317" y="2254775"/>
            <a:ext cx="222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Application Life Cycle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52460" cy="1325563"/>
          </a:xfrm>
        </p:spPr>
        <p:txBody>
          <a:bodyPr/>
          <a:lstStyle/>
          <a:p>
            <a:r>
              <a:rPr lang="en-US" dirty="0" smtClean="0"/>
              <a:t>Performance </a:t>
            </a:r>
            <a:r>
              <a:rPr lang="en-US" dirty="0" err="1" smtClean="0"/>
              <a:t>testen</a:t>
            </a:r>
            <a:r>
              <a:rPr lang="en-US" dirty="0" smtClean="0"/>
              <a:t> met </a:t>
            </a:r>
            <a:r>
              <a:rPr lang="en-US" dirty="0" err="1" smtClean="0"/>
              <a:t>puur</a:t>
            </a:r>
            <a:r>
              <a:rPr lang="en-US" dirty="0" smtClean="0"/>
              <a:t> LST</a:t>
            </a:r>
            <a:br>
              <a:rPr lang="en-US" dirty="0" smtClean="0"/>
            </a:br>
            <a:r>
              <a:rPr lang="en-US" sz="2000" dirty="0" smtClean="0"/>
              <a:t>(Load &amp; Stress </a:t>
            </a:r>
            <a:r>
              <a:rPr lang="en-US" sz="2000" dirty="0" err="1" smtClean="0"/>
              <a:t>Testen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soorten</a:t>
            </a:r>
            <a:r>
              <a:rPr lang="en-US" dirty="0" smtClean="0"/>
              <a:t> tests</a:t>
            </a:r>
          </a:p>
          <a:p>
            <a:r>
              <a:rPr lang="en-US" dirty="0" err="1" smtClean="0"/>
              <a:t>Risico</a:t>
            </a:r>
            <a:r>
              <a:rPr lang="en-US" dirty="0" smtClean="0"/>
              <a:t> </a:t>
            </a:r>
            <a:r>
              <a:rPr lang="en-US" dirty="0" err="1" smtClean="0"/>
              <a:t>reductie</a:t>
            </a:r>
            <a:r>
              <a:rPr lang="en-US" dirty="0" smtClean="0"/>
              <a:t>, </a:t>
            </a:r>
            <a:r>
              <a:rPr lang="en-US" dirty="0" err="1" smtClean="0"/>
              <a:t>integraal</a:t>
            </a:r>
            <a:r>
              <a:rPr lang="en-US" dirty="0" smtClean="0"/>
              <a:t> / </a:t>
            </a:r>
            <a:r>
              <a:rPr lang="en-US" dirty="0" err="1" smtClean="0"/>
              <a:t>gelijktijdig</a:t>
            </a:r>
            <a:r>
              <a:rPr lang="en-US" dirty="0" smtClean="0"/>
              <a:t> op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aspecten</a:t>
            </a:r>
            <a:endParaRPr lang="en-US" dirty="0" smtClean="0"/>
          </a:p>
          <a:p>
            <a:r>
              <a:rPr lang="en-US" dirty="0" err="1" smtClean="0"/>
              <a:t>Degelijk</a:t>
            </a:r>
            <a:r>
              <a:rPr lang="en-US" dirty="0" smtClean="0"/>
              <a:t>,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problemen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zichtbaar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Oorzaken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oplossingen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Headless,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optimistisch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!!!</a:t>
            </a:r>
          </a:p>
          <a:p>
            <a:r>
              <a:rPr lang="en-US" dirty="0" smtClean="0"/>
              <a:t>Hoe </a:t>
            </a:r>
            <a:r>
              <a:rPr lang="en-US" dirty="0" err="1" smtClean="0"/>
              <a:t>meer</a:t>
            </a:r>
            <a:r>
              <a:rPr lang="en-US" dirty="0" smtClean="0"/>
              <a:t> load hoe </a:t>
            </a:r>
            <a:r>
              <a:rPr lang="en-US" dirty="0" err="1" smtClean="0"/>
              <a:t>beter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Production like </a:t>
            </a:r>
            <a:r>
              <a:rPr lang="en-US" dirty="0" err="1" smtClean="0"/>
              <a:t>testomgeving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3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Tijdgedrag</a:t>
            </a:r>
            <a:r>
              <a:rPr lang="en-US" dirty="0" smtClean="0"/>
              <a:t> </a:t>
            </a:r>
            <a:r>
              <a:rPr lang="en-US" dirty="0" err="1" smtClean="0"/>
              <a:t>zoals</a:t>
            </a:r>
            <a:r>
              <a:rPr lang="en-US" dirty="0" smtClean="0"/>
              <a:t> het is . . 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941"/>
            <a:ext cx="9144000" cy="4034118"/>
          </a:xfrm>
          <a:prstGeom prst="rect">
            <a:avLst/>
          </a:prstGeom>
        </p:spPr>
      </p:pic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7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weergegeven</a:t>
            </a:r>
            <a:r>
              <a:rPr lang="en-US" dirty="0" smtClean="0"/>
              <a:t> door LST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896"/>
            <a:ext cx="9144000" cy="4054208"/>
          </a:xfrm>
          <a:prstGeom prst="rect">
            <a:avLst/>
          </a:prstGeom>
        </p:spPr>
      </p:pic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4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83905" cy="1325563"/>
          </a:xfrm>
        </p:spPr>
        <p:txBody>
          <a:bodyPr/>
          <a:lstStyle/>
          <a:p>
            <a:r>
              <a:rPr lang="en-US" dirty="0" err="1" smtClean="0"/>
              <a:t>Puur</a:t>
            </a:r>
            <a:r>
              <a:rPr lang="en-US" dirty="0" smtClean="0"/>
              <a:t> LST in Agile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	&lt; == &gt;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cycli</a:t>
            </a:r>
            <a:endParaRPr lang="en-US" dirty="0" smtClean="0"/>
          </a:p>
          <a:p>
            <a:r>
              <a:rPr lang="en-US" dirty="0" smtClean="0"/>
              <a:t>LST		&lt; == &gt;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cycli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Scripten</a:t>
            </a:r>
            <a:r>
              <a:rPr lang="en-US" dirty="0" smtClean="0"/>
              <a:t> </a:t>
            </a:r>
            <a:r>
              <a:rPr lang="en-US" dirty="0" err="1" smtClean="0"/>
              <a:t>kost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endParaRPr lang="en-US" dirty="0" smtClean="0"/>
          </a:p>
          <a:p>
            <a:r>
              <a:rPr lang="en-US" dirty="0" err="1" smtClean="0"/>
              <a:t>Uitvoering</a:t>
            </a:r>
            <a:r>
              <a:rPr lang="en-US" dirty="0" smtClean="0"/>
              <a:t> </a:t>
            </a:r>
            <a:r>
              <a:rPr lang="en-US" dirty="0" err="1" smtClean="0"/>
              <a:t>kost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endParaRPr lang="en-US" dirty="0" smtClean="0"/>
          </a:p>
          <a:p>
            <a:r>
              <a:rPr lang="en-US" dirty="0" err="1" smtClean="0"/>
              <a:t>Geen</a:t>
            </a:r>
            <a:r>
              <a:rPr lang="en-US" dirty="0" smtClean="0"/>
              <a:t> Application Intelligence</a:t>
            </a:r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0858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35438E3-8CE7-4277-9144-AA90B11CFB11}" type="datetimeFigureOut">
              <a:rPr lang="nl-NL" smtClean="0">
                <a:solidFill>
                  <a:srgbClr val="0070C0"/>
                </a:solidFill>
              </a:rPr>
              <a:pPr algn="r"/>
              <a:t>17-9-2019</a:t>
            </a:fld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0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776</Words>
  <Application>Microsoft Office PowerPoint</Application>
  <PresentationFormat>On-screen Show (4:3)</PresentationFormat>
  <Paragraphs>202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Shift Left . . .  bestaat het echt?</vt:lpstr>
      <vt:lpstr>Introductie</vt:lpstr>
      <vt:lpstr>Historie / ervaring</vt:lpstr>
      <vt:lpstr>Agile Software ontwikkeling</vt:lpstr>
      <vt:lpstr>Wat is Shift Left?</vt:lpstr>
      <vt:lpstr>Performance testen met puur LST (Load &amp; Stress Testen)</vt:lpstr>
      <vt:lpstr>Tijdgedrag zoals het is . . . </vt:lpstr>
      <vt:lpstr>En zoals weergegeven door LST</vt:lpstr>
      <vt:lpstr>Puur LST in Agile setting</vt:lpstr>
      <vt:lpstr>mBrace Agile</vt:lpstr>
      <vt:lpstr>Hoe kunnen we de cyclus verkorten?</vt:lpstr>
      <vt:lpstr>Voorbeeld project: Overheid Scrum</vt:lpstr>
      <vt:lpstr>Performance potentieel van de code</vt:lpstr>
      <vt:lpstr>Performance testen in Bouw-fase</vt:lpstr>
      <vt:lpstr>Overige Performance aspecten</vt:lpstr>
      <vt:lpstr>Aanpak</vt:lpstr>
      <vt:lpstr>Randvoorwaarden</vt:lpstr>
      <vt:lpstr>Uitdagingen</vt:lpstr>
      <vt:lpstr>Voorbeeld project - vervolg</vt:lpstr>
      <vt:lpstr>Application intelligence</vt:lpstr>
      <vt:lpstr>Application Intelligence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Bestaat Shift Left?</vt:lpstr>
      <vt:lpstr>Vragen?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Kok</dc:creator>
  <cp:lastModifiedBy>Lutterman-Baars, Ine</cp:lastModifiedBy>
  <cp:revision>447</cp:revision>
  <dcterms:created xsi:type="dcterms:W3CDTF">2016-11-21T12:02:23Z</dcterms:created>
  <dcterms:modified xsi:type="dcterms:W3CDTF">2019-09-17T05:44:31Z</dcterms:modified>
</cp:coreProperties>
</file>