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7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64" r:id="rId3"/>
    <p:sldId id="280" r:id="rId4"/>
    <p:sldId id="358" r:id="rId5"/>
    <p:sldId id="299" r:id="rId6"/>
    <p:sldId id="300" r:id="rId7"/>
    <p:sldId id="301" r:id="rId8"/>
    <p:sldId id="303" r:id="rId9"/>
    <p:sldId id="304" r:id="rId10"/>
    <p:sldId id="360" r:id="rId11"/>
    <p:sldId id="289" r:id="rId12"/>
    <p:sldId id="302" r:id="rId13"/>
    <p:sldId id="305" r:id="rId14"/>
    <p:sldId id="306" r:id="rId15"/>
    <p:sldId id="309" r:id="rId16"/>
    <p:sldId id="312" r:id="rId17"/>
    <p:sldId id="347" r:id="rId18"/>
    <p:sldId id="313" r:id="rId19"/>
    <p:sldId id="352" r:id="rId20"/>
    <p:sldId id="353" r:id="rId21"/>
    <p:sldId id="355" r:id="rId22"/>
    <p:sldId id="351" r:id="rId23"/>
    <p:sldId id="311" r:id="rId24"/>
    <p:sldId id="370" r:id="rId25"/>
    <p:sldId id="371" r:id="rId26"/>
    <p:sldId id="372" r:id="rId27"/>
    <p:sldId id="359" r:id="rId28"/>
    <p:sldId id="361" r:id="rId29"/>
    <p:sldId id="366" r:id="rId30"/>
    <p:sldId id="362" r:id="rId31"/>
    <p:sldId id="363" r:id="rId32"/>
    <p:sldId id="367" r:id="rId33"/>
    <p:sldId id="365" r:id="rId34"/>
    <p:sldId id="292" r:id="rId35"/>
  </p:sldIdLst>
  <p:sldSz cx="9144000" cy="5143500" type="screen16x9"/>
  <p:notesSz cx="6811963" cy="9945688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">
          <p15:clr>
            <a:srgbClr val="A4A3A4"/>
          </p15:clr>
        </p15:guide>
        <p15:guide id="2" orient="horz" pos="2370">
          <p15:clr>
            <a:srgbClr val="A4A3A4"/>
          </p15:clr>
        </p15:guide>
        <p15:guide id="3" pos="306">
          <p15:clr>
            <a:srgbClr val="A4A3A4"/>
          </p15:clr>
        </p15:guide>
        <p15:guide id="4" pos="3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0DE"/>
    <a:srgbClr val="000099"/>
    <a:srgbClr val="FF7119"/>
    <a:srgbClr val="000000"/>
    <a:srgbClr val="FF5F01"/>
    <a:srgbClr val="A8A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65" autoAdjust="0"/>
    <p:restoredTop sz="80075" autoAdjust="0"/>
  </p:normalViewPr>
  <p:slideViewPr>
    <p:cSldViewPr snapToGrid="0">
      <p:cViewPr varScale="1">
        <p:scale>
          <a:sx n="91" d="100"/>
          <a:sy n="91" d="100"/>
        </p:scale>
        <p:origin x="629" y="72"/>
      </p:cViewPr>
      <p:guideLst>
        <p:guide orient="horz" pos="240"/>
        <p:guide orient="horz" pos="2370"/>
        <p:guide pos="306"/>
        <p:guide pos="3336"/>
      </p:guideLst>
    </p:cSldViewPr>
  </p:slideViewPr>
  <p:outlineViewPr>
    <p:cViewPr>
      <p:scale>
        <a:sx n="33" d="100"/>
        <a:sy n="33" d="100"/>
      </p:scale>
      <p:origin x="0" y="62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6267"/>
    </p:cViewPr>
  </p:sorterViewPr>
  <p:notesViewPr>
    <p:cSldViewPr snapToGrid="0">
      <p:cViewPr varScale="1">
        <p:scale>
          <a:sx n="52" d="100"/>
          <a:sy n="52" d="100"/>
        </p:scale>
        <p:origin x="2100" y="90"/>
      </p:cViewPr>
      <p:guideLst>
        <p:guide orient="horz" pos="3133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2873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2873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DA5627B-2FFB-9A4A-A59F-CEC280AA501D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658350"/>
            <a:ext cx="2951163" cy="2873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9213" y="9658350"/>
            <a:ext cx="2951162" cy="2873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519AD41-3156-C34F-905C-4936EB504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98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2873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1162" cy="2873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72918A-D36F-DA4C-BF39-8D3ED24E9302}" type="datetimeFigureOut">
              <a:rPr lang="en-US" smtClean="0"/>
              <a:pPr>
                <a:defRPr/>
              </a:pPr>
              <a:t>9/12/2019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25463" y="503238"/>
            <a:ext cx="5761037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25463" y="4068763"/>
            <a:ext cx="5761037" cy="5399087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658350"/>
            <a:ext cx="2951163" cy="2873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9213" y="9658350"/>
            <a:ext cx="2951162" cy="2873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DD4AD6B-7EC6-B84C-8798-4B8DD079FF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954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rtl="0" eaLnBrk="0" fontAlgn="base" hangingPunct="0">
      <a:spcBef>
        <a:spcPts val="400"/>
      </a:spcBef>
      <a:spcAft>
        <a:spcPct val="0"/>
      </a:spcAft>
      <a:buFont typeface="Arial" charset="0"/>
      <a:buChar char="•"/>
      <a:defRPr sz="1200" kern="1200">
        <a:solidFill>
          <a:srgbClr val="000000"/>
        </a:solidFill>
        <a:latin typeface="+mn-lt"/>
        <a:ea typeface="ＭＳ Ｐゴシック" charset="0"/>
        <a:cs typeface="ＭＳ Ｐゴシック" charset="0"/>
      </a:defRPr>
    </a:lvl1pPr>
    <a:lvl2pPr marL="542925" indent="-180975" algn="l" rtl="0" eaLnBrk="0" fontAlgn="base" hangingPunct="0">
      <a:spcBef>
        <a:spcPts val="200"/>
      </a:spcBef>
      <a:spcAft>
        <a:spcPct val="0"/>
      </a:spcAft>
      <a:buFont typeface="Arial" charset="0"/>
      <a:buChar char="–"/>
      <a:defRPr sz="1100" kern="1200">
        <a:solidFill>
          <a:srgbClr val="000000"/>
        </a:solidFill>
        <a:latin typeface="+mn-lt"/>
        <a:ea typeface="ＭＳ Ｐゴシック" charset="0"/>
        <a:cs typeface="+mn-cs"/>
      </a:defRPr>
    </a:lvl2pPr>
    <a:lvl3pPr marL="895350" indent="-180975" algn="l" rtl="0" eaLnBrk="0" fontAlgn="base" hangingPunct="0">
      <a:spcBef>
        <a:spcPts val="200"/>
      </a:spcBef>
      <a:spcAft>
        <a:spcPct val="0"/>
      </a:spcAft>
      <a:buFont typeface="Arial" charset="0"/>
      <a:buChar char="•"/>
      <a:defRPr sz="1000" kern="1200">
        <a:solidFill>
          <a:srgbClr val="000000"/>
        </a:solidFill>
        <a:latin typeface="+mn-lt"/>
        <a:ea typeface="ＭＳ Ｐゴシック" charset="0"/>
        <a:cs typeface="+mn-cs"/>
      </a:defRPr>
    </a:lvl3pPr>
    <a:lvl4pPr marL="1257300" indent="-180975" algn="l" rtl="0" eaLnBrk="0" fontAlgn="base" hangingPunct="0">
      <a:spcBef>
        <a:spcPts val="200"/>
      </a:spcBef>
      <a:spcAft>
        <a:spcPct val="0"/>
      </a:spcAft>
      <a:buFont typeface="Arial" charset="0"/>
      <a:buChar char="–"/>
      <a:defRPr sz="1000" kern="1200">
        <a:solidFill>
          <a:srgbClr val="000000"/>
        </a:solidFill>
        <a:latin typeface="+mn-lt"/>
        <a:ea typeface="ＭＳ Ｐゴシック" charset="0"/>
        <a:cs typeface="+mn-cs"/>
      </a:defRPr>
    </a:lvl4pPr>
    <a:lvl5pPr marL="1619250" indent="-180975" algn="l" rtl="0" eaLnBrk="0" fontAlgn="base" hangingPunct="0">
      <a:spcBef>
        <a:spcPts val="200"/>
      </a:spcBef>
      <a:spcAft>
        <a:spcPct val="0"/>
      </a:spcAft>
      <a:buFont typeface="Arial" charset="0"/>
      <a:buChar char="–"/>
      <a:defRPr sz="1000" kern="1200">
        <a:solidFill>
          <a:srgbClr val="000000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D4AD6B-7EC6-B84C-8798-4B8DD079FF5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937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D4AD6B-7EC6-B84C-8798-4B8DD079FF5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071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D4AD6B-7EC6-B84C-8798-4B8DD079FF5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209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Industrieoplossing</a:t>
            </a:r>
            <a:r>
              <a:rPr lang="en-US" dirty="0"/>
              <a:t>: mocking tools</a:t>
            </a:r>
          </a:p>
          <a:p>
            <a:pPr lvl="1"/>
            <a:r>
              <a:rPr lang="en-US" dirty="0" err="1"/>
              <a:t>Voldoet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vanwege</a:t>
            </a:r>
            <a:r>
              <a:rPr lang="en-US" dirty="0"/>
              <a:t> </a:t>
            </a:r>
            <a:r>
              <a:rPr lang="en-US" dirty="0" err="1"/>
              <a:t>hoge</a:t>
            </a:r>
            <a:r>
              <a:rPr lang="en-US" dirty="0"/>
              <a:t> maintenance in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gevallen</a:t>
            </a:r>
            <a:endParaRPr lang="en-US" dirty="0"/>
          </a:p>
          <a:p>
            <a:pPr lvl="2"/>
            <a:r>
              <a:rPr lang="en-US" dirty="0"/>
              <a:t>Reply’s </a:t>
            </a:r>
            <a:r>
              <a:rPr lang="en-US" dirty="0" err="1"/>
              <a:t>tijdsafhankelijk</a:t>
            </a:r>
            <a:r>
              <a:rPr lang="en-US" dirty="0"/>
              <a:t> – </a:t>
            </a:r>
            <a:r>
              <a:rPr lang="en-US" dirty="0" err="1"/>
              <a:t>moeten</a:t>
            </a:r>
            <a:r>
              <a:rPr lang="en-US" dirty="0"/>
              <a:t> </a:t>
            </a:r>
            <a:r>
              <a:rPr lang="en-US" dirty="0" err="1"/>
              <a:t>dynamisch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opgebouwd</a:t>
            </a:r>
            <a:r>
              <a:rPr lang="en-US" dirty="0"/>
              <a:t> (</a:t>
            </a:r>
            <a:r>
              <a:rPr lang="en-US" dirty="0" err="1"/>
              <a:t>programmeren</a:t>
            </a:r>
            <a:r>
              <a:rPr lang="en-US" dirty="0"/>
              <a:t>!)</a:t>
            </a:r>
          </a:p>
          <a:p>
            <a:pPr lvl="2"/>
            <a:r>
              <a:rPr lang="en-US" dirty="0"/>
              <a:t>Format van replies </a:t>
            </a:r>
            <a:r>
              <a:rPr lang="en-US" dirty="0" err="1"/>
              <a:t>wijzigt</a:t>
            </a:r>
            <a:r>
              <a:rPr lang="en-US" dirty="0"/>
              <a:t> </a:t>
            </a:r>
            <a:r>
              <a:rPr lang="en-US" dirty="0" err="1"/>
              <a:t>vaak</a:t>
            </a:r>
            <a:endParaRPr lang="en-US" dirty="0"/>
          </a:p>
          <a:p>
            <a:pPr lvl="1"/>
            <a:r>
              <a:rPr lang="en-US" dirty="0"/>
              <a:t>Per </a:t>
            </a:r>
            <a:r>
              <a:rPr lang="en-US" dirty="0" err="1"/>
              <a:t>teststap</a:t>
            </a:r>
            <a:r>
              <a:rPr lang="en-US" dirty="0"/>
              <a:t> in </a:t>
            </a:r>
            <a:r>
              <a:rPr lang="en-US" dirty="0" err="1"/>
              <a:t>elke</a:t>
            </a:r>
            <a:r>
              <a:rPr lang="en-US" dirty="0"/>
              <a:t> testcase </a:t>
            </a:r>
            <a:r>
              <a:rPr lang="en-US" dirty="0" err="1"/>
              <a:t>mogelijke</a:t>
            </a:r>
            <a:r>
              <a:rPr lang="en-US" dirty="0"/>
              <a:t> mocks </a:t>
            </a:r>
            <a:r>
              <a:rPr lang="en-US" dirty="0" err="1"/>
              <a:t>onderhouden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D4AD6B-7EC6-B84C-8798-4B8DD079FF5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111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Industrieoplossing</a:t>
            </a:r>
            <a:r>
              <a:rPr lang="en-US" dirty="0"/>
              <a:t>: mocking tools</a:t>
            </a:r>
          </a:p>
          <a:p>
            <a:pPr lvl="1"/>
            <a:r>
              <a:rPr lang="en-US" dirty="0" err="1"/>
              <a:t>Voldoet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vanwege</a:t>
            </a:r>
            <a:r>
              <a:rPr lang="en-US" dirty="0"/>
              <a:t> </a:t>
            </a:r>
            <a:r>
              <a:rPr lang="en-US" dirty="0" err="1"/>
              <a:t>hoge</a:t>
            </a:r>
            <a:r>
              <a:rPr lang="en-US" dirty="0"/>
              <a:t> maintenance in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gevallen</a:t>
            </a:r>
            <a:endParaRPr lang="en-US" dirty="0"/>
          </a:p>
          <a:p>
            <a:pPr lvl="2"/>
            <a:r>
              <a:rPr lang="en-US" dirty="0"/>
              <a:t>Reply’s </a:t>
            </a:r>
            <a:r>
              <a:rPr lang="en-US" dirty="0" err="1"/>
              <a:t>tijdsafhankelijk</a:t>
            </a:r>
            <a:r>
              <a:rPr lang="en-US" dirty="0"/>
              <a:t> – </a:t>
            </a:r>
            <a:r>
              <a:rPr lang="en-US" dirty="0" err="1"/>
              <a:t>moeten</a:t>
            </a:r>
            <a:r>
              <a:rPr lang="en-US" dirty="0"/>
              <a:t> </a:t>
            </a:r>
            <a:r>
              <a:rPr lang="en-US" dirty="0" err="1"/>
              <a:t>dynamisch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opgebouwd</a:t>
            </a:r>
            <a:r>
              <a:rPr lang="en-US" dirty="0"/>
              <a:t> (</a:t>
            </a:r>
            <a:r>
              <a:rPr lang="en-US" dirty="0" err="1"/>
              <a:t>programmeren</a:t>
            </a:r>
            <a:r>
              <a:rPr lang="en-US" dirty="0"/>
              <a:t>!)</a:t>
            </a:r>
          </a:p>
          <a:p>
            <a:pPr lvl="2"/>
            <a:r>
              <a:rPr lang="en-US" dirty="0"/>
              <a:t>Format van replies </a:t>
            </a:r>
            <a:r>
              <a:rPr lang="en-US" dirty="0" err="1"/>
              <a:t>wijzigt</a:t>
            </a:r>
            <a:r>
              <a:rPr lang="en-US" dirty="0"/>
              <a:t> </a:t>
            </a:r>
            <a:r>
              <a:rPr lang="en-US" dirty="0" err="1"/>
              <a:t>vaak</a:t>
            </a:r>
            <a:endParaRPr lang="en-US" dirty="0"/>
          </a:p>
          <a:p>
            <a:pPr lvl="1"/>
            <a:r>
              <a:rPr lang="en-US" dirty="0"/>
              <a:t>Per </a:t>
            </a:r>
            <a:r>
              <a:rPr lang="en-US" dirty="0" err="1"/>
              <a:t>teststap</a:t>
            </a:r>
            <a:r>
              <a:rPr lang="en-US" dirty="0"/>
              <a:t> in </a:t>
            </a:r>
            <a:r>
              <a:rPr lang="en-US" dirty="0" err="1"/>
              <a:t>elke</a:t>
            </a:r>
            <a:r>
              <a:rPr lang="en-US" dirty="0"/>
              <a:t> testcase </a:t>
            </a:r>
            <a:r>
              <a:rPr lang="en-US" dirty="0" err="1"/>
              <a:t>mogelijke</a:t>
            </a:r>
            <a:r>
              <a:rPr lang="en-US" dirty="0"/>
              <a:t> mocks </a:t>
            </a:r>
            <a:r>
              <a:rPr lang="en-US" dirty="0" err="1"/>
              <a:t>onderhouden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D4AD6B-7EC6-B84C-8798-4B8DD079FF5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099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D4AD6B-7EC6-B84C-8798-4B8DD079FF5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89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Industrieoplossing</a:t>
            </a:r>
            <a:r>
              <a:rPr lang="en-US" dirty="0"/>
              <a:t>: mocking tools</a:t>
            </a:r>
          </a:p>
          <a:p>
            <a:pPr lvl="1"/>
            <a:r>
              <a:rPr lang="en-US" dirty="0" err="1"/>
              <a:t>Voldoet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vanwege</a:t>
            </a:r>
            <a:r>
              <a:rPr lang="en-US" dirty="0"/>
              <a:t> </a:t>
            </a:r>
            <a:r>
              <a:rPr lang="en-US" dirty="0" err="1"/>
              <a:t>hoge</a:t>
            </a:r>
            <a:r>
              <a:rPr lang="en-US" dirty="0"/>
              <a:t> maintenance in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gevallen</a:t>
            </a:r>
            <a:endParaRPr lang="en-US" dirty="0"/>
          </a:p>
          <a:p>
            <a:pPr lvl="2"/>
            <a:r>
              <a:rPr lang="en-US" dirty="0"/>
              <a:t>Reply’s </a:t>
            </a:r>
            <a:r>
              <a:rPr lang="en-US" dirty="0" err="1"/>
              <a:t>tijdsafhankelijk</a:t>
            </a:r>
            <a:r>
              <a:rPr lang="en-US" dirty="0"/>
              <a:t> – </a:t>
            </a:r>
            <a:r>
              <a:rPr lang="en-US" dirty="0" err="1"/>
              <a:t>moeten</a:t>
            </a:r>
            <a:r>
              <a:rPr lang="en-US" dirty="0"/>
              <a:t> </a:t>
            </a:r>
            <a:r>
              <a:rPr lang="en-US" dirty="0" err="1"/>
              <a:t>dynamisch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opgebouwd</a:t>
            </a:r>
            <a:r>
              <a:rPr lang="en-US" dirty="0"/>
              <a:t> (</a:t>
            </a:r>
            <a:r>
              <a:rPr lang="en-US" dirty="0" err="1"/>
              <a:t>programmeren</a:t>
            </a:r>
            <a:r>
              <a:rPr lang="en-US" dirty="0"/>
              <a:t>!)</a:t>
            </a:r>
          </a:p>
          <a:p>
            <a:pPr lvl="2"/>
            <a:r>
              <a:rPr lang="en-US" dirty="0"/>
              <a:t>Format van replies </a:t>
            </a:r>
            <a:r>
              <a:rPr lang="en-US" dirty="0" err="1"/>
              <a:t>wijzigt</a:t>
            </a:r>
            <a:r>
              <a:rPr lang="en-US" dirty="0"/>
              <a:t> </a:t>
            </a:r>
            <a:r>
              <a:rPr lang="en-US" dirty="0" err="1"/>
              <a:t>vaak</a:t>
            </a:r>
            <a:endParaRPr lang="en-US" dirty="0"/>
          </a:p>
          <a:p>
            <a:pPr lvl="1"/>
            <a:r>
              <a:rPr lang="en-US" dirty="0"/>
              <a:t>Per </a:t>
            </a:r>
            <a:r>
              <a:rPr lang="en-US" dirty="0" err="1"/>
              <a:t>teststap</a:t>
            </a:r>
            <a:r>
              <a:rPr lang="en-US" dirty="0"/>
              <a:t> in </a:t>
            </a:r>
            <a:r>
              <a:rPr lang="en-US" dirty="0" err="1"/>
              <a:t>elke</a:t>
            </a:r>
            <a:r>
              <a:rPr lang="en-US" dirty="0"/>
              <a:t> testcase </a:t>
            </a:r>
            <a:r>
              <a:rPr lang="en-US" dirty="0" err="1"/>
              <a:t>mogelijke</a:t>
            </a:r>
            <a:r>
              <a:rPr lang="en-US" dirty="0"/>
              <a:t> mocks </a:t>
            </a:r>
            <a:r>
              <a:rPr lang="en-US" dirty="0" err="1"/>
              <a:t>onderhouden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D4AD6B-7EC6-B84C-8798-4B8DD079FF5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591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D4AD6B-7EC6-B84C-8798-4B8DD079FF5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231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D4AD6B-7EC6-B84C-8798-4B8DD079FF5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0384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industrie</a:t>
            </a:r>
            <a:r>
              <a:rPr lang="en-US" dirty="0"/>
              <a:t> </a:t>
            </a:r>
            <a:r>
              <a:rPr lang="en-US" dirty="0" err="1"/>
              <a:t>oplossing</a:t>
            </a:r>
            <a:r>
              <a:rPr lang="en-US" dirty="0"/>
              <a:t> </a:t>
            </a:r>
            <a:r>
              <a:rPr lang="en-US" dirty="0" err="1"/>
              <a:t>nodig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D4AD6B-7EC6-B84C-8798-4B8DD079FF5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31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D4AD6B-7EC6-B84C-8798-4B8DD079FF5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26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D4AD6B-7EC6-B84C-8798-4B8DD079FF5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007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Verdana" charset="0"/>
            </a:endParaRP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A2BAF12-F26B-EE46-A3AF-C7C31F3EA270}" type="slidenum">
              <a:rPr lang="en-US" sz="1100" smtClean="0">
                <a:solidFill>
                  <a:schemeClr val="tx2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16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Verdana" charset="0"/>
            </a:endParaRP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A2BAF12-F26B-EE46-A3AF-C7C31F3EA270}" type="slidenum">
              <a:rPr lang="en-US" sz="1100" smtClean="0">
                <a:solidFill>
                  <a:schemeClr val="tx2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082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D4AD6B-7EC6-B84C-8798-4B8DD079FF5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76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D4AD6B-7EC6-B84C-8798-4B8DD079FF5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458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D4AD6B-7EC6-B84C-8798-4B8DD079FF5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365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Pad </a:t>
            </a:r>
            <a:r>
              <a:rPr lang="en-US" dirty="0" err="1"/>
              <a:t>wijziging</a:t>
            </a:r>
            <a:r>
              <a:rPr lang="en-US" dirty="0"/>
              <a:t> </a:t>
            </a:r>
            <a:r>
              <a:rPr lang="en-US" dirty="0" err="1"/>
              <a:t>beter</a:t>
            </a:r>
            <a:r>
              <a:rPr lang="en-US" dirty="0"/>
              <a:t> </a:t>
            </a:r>
            <a:r>
              <a:rPr lang="en-US" dirty="0" err="1"/>
              <a:t>aangeven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D4AD6B-7EC6-B84C-8798-4B8DD079FF5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515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D4AD6B-7EC6-B84C-8798-4B8DD079FF5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4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ogo/scar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56" y="0"/>
            <a:ext cx="9159702" cy="515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44171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" name="Group 50"/>
          <p:cNvGrpSpPr/>
          <p:nvPr userDrawn="1"/>
        </p:nvGrpSpPr>
        <p:grpSpPr>
          <a:xfrm>
            <a:off x="478280" y="328536"/>
            <a:ext cx="4896000" cy="3388746"/>
            <a:chOff x="478280" y="328536"/>
            <a:chExt cx="4896000" cy="3388746"/>
          </a:xfrm>
        </p:grpSpPr>
        <p:grpSp>
          <p:nvGrpSpPr>
            <p:cNvPr id="47" name="Groep 12"/>
            <p:cNvGrpSpPr/>
            <p:nvPr userDrawn="1"/>
          </p:nvGrpSpPr>
          <p:grpSpPr>
            <a:xfrm>
              <a:off x="478280" y="328536"/>
              <a:ext cx="4896000" cy="3388746"/>
              <a:chOff x="532156" y="359046"/>
              <a:chExt cx="4831641" cy="3388746"/>
            </a:xfrm>
          </p:grpSpPr>
          <p:sp>
            <p:nvSpPr>
              <p:cNvPr id="48" name="Rounded Rectangle 14"/>
              <p:cNvSpPr/>
              <p:nvPr userDrawn="1"/>
            </p:nvSpPr>
            <p:spPr bwMode="gray">
              <a:xfrm>
                <a:off x="539552" y="411510"/>
                <a:ext cx="4752528" cy="3312368"/>
              </a:xfrm>
              <a:prstGeom prst="roundRect">
                <a:avLst>
                  <a:gd name="adj" fmla="val 2063"/>
                </a:avLst>
              </a:prstGeom>
              <a:solidFill>
                <a:schemeClr val="tx1">
                  <a:alpha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1"/>
                <a:endParaRPr lang="en-US" sz="1200" dirty="0"/>
              </a:p>
            </p:txBody>
          </p:sp>
          <p:pic>
            <p:nvPicPr>
              <p:cNvPr id="49" name="Picture 15" descr="HT_Blauwe blok met staart.psd"/>
              <p:cNvPicPr>
                <a:picLocks noChangeAspect="1"/>
              </p:cNvPicPr>
              <p:nvPr userDrawn="1"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931" b="-207"/>
              <a:stretch/>
            </p:blipFill>
            <p:spPr>
              <a:xfrm>
                <a:off x="532156" y="359046"/>
                <a:ext cx="4831641" cy="3388746"/>
              </a:xfrm>
              <a:prstGeom prst="rect">
                <a:avLst/>
              </a:prstGeom>
              <a:noFill/>
            </p:spPr>
          </p:pic>
        </p:grpSp>
        <p:sp>
          <p:nvSpPr>
            <p:cNvPr id="50" name="Oval 49"/>
            <p:cNvSpPr/>
            <p:nvPr userDrawn="1"/>
          </p:nvSpPr>
          <p:spPr bwMode="gray">
            <a:xfrm>
              <a:off x="755650" y="776429"/>
              <a:ext cx="144463" cy="144463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080000" y="684000"/>
            <a:ext cx="3780000" cy="64800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079612" y="1332000"/>
            <a:ext cx="3780388" cy="900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Clr>
                <a:schemeClr val="accent4"/>
              </a:buClr>
              <a:buSzPct val="120000"/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spcBef>
                <a:spcPts val="80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(optional)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79612" y="2340000"/>
            <a:ext cx="3060000" cy="720000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Names of the composers (optional)</a:t>
            </a:r>
          </a:p>
          <a:p>
            <a:pPr lvl="0"/>
            <a:r>
              <a:rPr lang="en-US" dirty="0"/>
              <a:t>Place and date</a:t>
            </a:r>
          </a:p>
        </p:txBody>
      </p:sp>
      <p:sp>
        <p:nvSpPr>
          <p:cNvPr id="14" name="Picture Placeholder 3"/>
          <p:cNvSpPr>
            <a:spLocks noGrp="1"/>
          </p:cNvSpPr>
          <p:nvPr userDrawn="1"/>
        </p:nvSpPr>
        <p:spPr>
          <a:xfrm>
            <a:off x="539552" y="4856749"/>
            <a:ext cx="936000" cy="286751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lIns="0" tIns="0" rIns="0" bIns="0" rtlCol="0" anchor="ctr" anchorCtr="1">
            <a:noAutofit/>
          </a:bodyPr>
          <a:lstStyle/>
          <a:p>
            <a:pPr eaLnBrk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60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 noChangeAspect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  <a:solidFill>
            <a:schemeClr val="accent1"/>
          </a:solidFill>
        </p:spPr>
        <p:txBody>
          <a:bodyPr rIns="216000" anchor="ctr" anchorCtr="0"/>
          <a:lstStyle>
            <a:lvl1pPr marL="0" indent="0" algn="r">
              <a:buNone/>
              <a:defRPr sz="1200"/>
            </a:lvl1pPr>
          </a:lstStyle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079611" y="684000"/>
            <a:ext cx="3780000" cy="64800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079612" y="1332000"/>
            <a:ext cx="3780388" cy="900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Clr>
                <a:schemeClr val="accent4"/>
              </a:buClr>
              <a:buSzPct val="120000"/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spcBef>
                <a:spcPts val="80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1079612" y="2340000"/>
            <a:ext cx="3060000" cy="720000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595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123599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jdelijke aanduiding voor afbeelding 7"/>
          <p:cNvSpPr>
            <a:spLocks noGrp="1" noChangeAspect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  <a:solidFill>
            <a:schemeClr val="accent1"/>
          </a:solidFill>
        </p:spPr>
        <p:txBody>
          <a:bodyPr rIns="216000" anchor="ctr" anchorCtr="0"/>
          <a:lstStyle>
            <a:lvl1pPr marL="0" indent="0" algn="r">
              <a:buNone/>
              <a:defRPr sz="1200"/>
            </a:lvl1pPr>
          </a:lstStyle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2714400"/>
            <a:ext cx="3744000" cy="1152000"/>
          </a:xfrm>
        </p:spPr>
        <p:txBody>
          <a:bodyPr anchor="t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81345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972000"/>
            <a:ext cx="7704000" cy="36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252000" y="4787900"/>
            <a:ext cx="360000" cy="252413"/>
          </a:xfrm>
        </p:spPr>
        <p:txBody>
          <a:bodyPr rIns="0"/>
          <a:lstStyle>
            <a:lvl1pPr algn="ctr">
              <a:defRPr/>
            </a:lvl1pPr>
          </a:lstStyle>
          <a:p>
            <a:pPr>
              <a:defRPr/>
            </a:pPr>
            <a:fld id="{D9CB5D6D-E925-8C42-AE2B-CA497ECA13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12"/>
          <p:cNvSpPr>
            <a:spLocks noGrp="1"/>
          </p:cNvSpPr>
          <p:nvPr>
            <p:ph type="ftr" sz="quarter" idx="20"/>
          </p:nvPr>
        </p:nvSpPr>
        <p:spPr>
          <a:xfrm>
            <a:off x="720000" y="4859338"/>
            <a:ext cx="5399088" cy="1809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Name of Presentation / Date of Presentation / Version</a:t>
            </a:r>
          </a:p>
        </p:txBody>
      </p:sp>
      <p:sp>
        <p:nvSpPr>
          <p:cNvPr id="9" name="Oval 6"/>
          <p:cNvSpPr/>
          <p:nvPr userDrawn="1"/>
        </p:nvSpPr>
        <p:spPr bwMode="gray">
          <a:xfrm>
            <a:off x="360000" y="554400"/>
            <a:ext cx="142875" cy="144463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7493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slide logo/scar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56" y="0"/>
            <a:ext cx="9159702" cy="515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09779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 userDrawn="1"/>
        </p:nvGrpSpPr>
        <p:grpSpPr>
          <a:xfrm>
            <a:off x="479101" y="1707654"/>
            <a:ext cx="4838400" cy="2998789"/>
            <a:chOff x="479101" y="1707654"/>
            <a:chExt cx="4838400" cy="2998789"/>
          </a:xfrm>
        </p:grpSpPr>
        <p:sp>
          <p:nvSpPr>
            <p:cNvPr id="11" name="Rounded Rectangle 10"/>
            <p:cNvSpPr/>
            <p:nvPr/>
          </p:nvSpPr>
          <p:spPr bwMode="gray">
            <a:xfrm>
              <a:off x="486596" y="1707654"/>
              <a:ext cx="4752528" cy="2952328"/>
            </a:xfrm>
            <a:prstGeom prst="roundRect">
              <a:avLst>
                <a:gd name="adj" fmla="val 2063"/>
              </a:avLst>
            </a:prstGeom>
            <a:solidFill>
              <a:schemeClr val="tx1">
                <a:alpha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/>
              <a:endParaRPr lang="en-US" sz="1200" dirty="0"/>
            </a:p>
          </p:txBody>
        </p:sp>
        <p:pic>
          <p:nvPicPr>
            <p:cNvPr id="12" name="Picture 11" descr="HT_Blauwe blok met staart.psd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931" b="-285"/>
            <a:stretch/>
          </p:blipFill>
          <p:spPr>
            <a:xfrm>
              <a:off x="479101" y="2242250"/>
              <a:ext cx="4838400" cy="2464193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 bwMode="gray">
            <a:xfrm>
              <a:off x="630612" y="2931790"/>
              <a:ext cx="144760" cy="143704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2714400"/>
            <a:ext cx="3744000" cy="1152000"/>
          </a:xfrm>
        </p:spPr>
        <p:txBody>
          <a:bodyPr anchor="t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086511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115530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Name of Presentation / Date of Presentation / 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3F8A09F-7368-4380-856F-7C1B93C3B4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Oval 6"/>
          <p:cNvSpPr/>
          <p:nvPr userDrawn="1"/>
        </p:nvSpPr>
        <p:spPr bwMode="gray">
          <a:xfrm>
            <a:off x="360000" y="554400"/>
            <a:ext cx="142875" cy="144463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719999" y="1331999"/>
            <a:ext cx="3744000" cy="324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4680000" y="1331999"/>
            <a:ext cx="3744000" cy="324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19999" y="972000"/>
            <a:ext cx="3744000" cy="288000"/>
          </a:xfrm>
        </p:spPr>
        <p:txBody>
          <a:bodyPr anchor="t"/>
          <a:lstStyle>
            <a:lvl1pPr marL="0" indent="0">
              <a:buNone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680000" y="972000"/>
            <a:ext cx="3744000" cy="288000"/>
          </a:xfrm>
        </p:spPr>
        <p:txBody>
          <a:bodyPr anchor="t"/>
          <a:lstStyle>
            <a:lvl1pPr marL="0" indent="0">
              <a:buNone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607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Name of Presentation / Date of Presentation / 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3F8A09F-7368-4380-856F-7C1B93C3B4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Oval 6"/>
          <p:cNvSpPr/>
          <p:nvPr userDrawn="1"/>
        </p:nvSpPr>
        <p:spPr bwMode="gray">
          <a:xfrm>
            <a:off x="360000" y="554400"/>
            <a:ext cx="142875" cy="144463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719999" y="1331999"/>
            <a:ext cx="2422800" cy="3240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6001200" y="1331999"/>
            <a:ext cx="2422800" cy="3240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19999" y="972000"/>
            <a:ext cx="2422800" cy="288000"/>
          </a:xfrm>
        </p:spPr>
        <p:txBody>
          <a:bodyPr anchor="t"/>
          <a:lstStyle>
            <a:lvl1pPr marL="0" indent="0">
              <a:buNone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001200" y="972000"/>
            <a:ext cx="2422800" cy="288000"/>
          </a:xfrm>
        </p:spPr>
        <p:txBody>
          <a:bodyPr anchor="t"/>
          <a:lstStyle>
            <a:lvl1pPr marL="0" indent="0">
              <a:buNone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3360599" y="1331999"/>
            <a:ext cx="2422800" cy="3240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360599" y="972000"/>
            <a:ext cx="2422800" cy="288000"/>
          </a:xfrm>
        </p:spPr>
        <p:txBody>
          <a:bodyPr anchor="t"/>
          <a:lstStyle>
            <a:lvl1pPr marL="0" indent="0">
              <a:buNone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678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252000" y="4787900"/>
            <a:ext cx="360000" cy="252413"/>
          </a:xfrm>
        </p:spPr>
        <p:txBody>
          <a:bodyPr rIns="0"/>
          <a:lstStyle>
            <a:lvl1pPr algn="ctr">
              <a:defRPr/>
            </a:lvl1pPr>
          </a:lstStyle>
          <a:p>
            <a:pPr>
              <a:defRPr/>
            </a:pPr>
            <a:fld id="{D9CB5D6D-E925-8C42-AE2B-CA497ECA13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12"/>
          <p:cNvSpPr>
            <a:spLocks noGrp="1"/>
          </p:cNvSpPr>
          <p:nvPr>
            <p:ph type="ftr" sz="quarter" idx="20"/>
          </p:nvPr>
        </p:nvSpPr>
        <p:spPr>
          <a:xfrm>
            <a:off x="720000" y="4859338"/>
            <a:ext cx="5399088" cy="1809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Name of Presentation / Date of Presentation / Version</a:t>
            </a:r>
          </a:p>
        </p:txBody>
      </p:sp>
      <p:sp>
        <p:nvSpPr>
          <p:cNvPr id="9" name="Oval 6"/>
          <p:cNvSpPr/>
          <p:nvPr userDrawn="1"/>
        </p:nvSpPr>
        <p:spPr bwMode="gray">
          <a:xfrm>
            <a:off x="360000" y="554400"/>
            <a:ext cx="142875" cy="144463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4218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252000" y="4787900"/>
            <a:ext cx="360000" cy="252413"/>
          </a:xfrm>
        </p:spPr>
        <p:txBody>
          <a:bodyPr rIns="0"/>
          <a:lstStyle>
            <a:lvl1pPr algn="ctr">
              <a:defRPr/>
            </a:lvl1pPr>
          </a:lstStyle>
          <a:p>
            <a:pPr>
              <a:defRPr/>
            </a:pPr>
            <a:fld id="{D9CB5D6D-E925-8C42-AE2B-CA497ECA13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12"/>
          <p:cNvSpPr>
            <a:spLocks noGrp="1"/>
          </p:cNvSpPr>
          <p:nvPr>
            <p:ph type="ftr" sz="quarter" idx="20"/>
          </p:nvPr>
        </p:nvSpPr>
        <p:spPr>
          <a:xfrm>
            <a:off x="720000" y="4859338"/>
            <a:ext cx="5399088" cy="1809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Name of Presentation / Date of Presentation / Version</a:t>
            </a:r>
          </a:p>
        </p:txBody>
      </p:sp>
    </p:spTree>
    <p:extLst>
      <p:ext uri="{BB962C8B-B14F-4D97-AF65-F5344CB8AC3E}">
        <p14:creationId xmlns:p14="http://schemas.microsoft.com/office/powerpoint/2010/main" val="63900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blu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972000"/>
            <a:ext cx="7704000" cy="3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Name of Presentation / Date of Presentation / Version</a:t>
            </a: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7DDAA5A-84D6-134F-B820-3C1993FF2F9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13" descr="KLM logo 1_white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4803998"/>
            <a:ext cx="1800200" cy="224230"/>
          </a:xfrm>
          <a:prstGeom prst="rect">
            <a:avLst/>
          </a:prstGeom>
        </p:spPr>
      </p:pic>
      <p:sp>
        <p:nvSpPr>
          <p:cNvPr id="11" name="Oval 6"/>
          <p:cNvSpPr/>
          <p:nvPr userDrawn="1"/>
        </p:nvSpPr>
        <p:spPr bwMode="gray">
          <a:xfrm>
            <a:off x="360000" y="554400"/>
            <a:ext cx="142875" cy="144463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89437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 bwMode="gray">
          <a:xfrm>
            <a:off x="3131840" y="2500054"/>
            <a:ext cx="144760" cy="143704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2497" y="2232000"/>
            <a:ext cx="4824415" cy="1800000"/>
          </a:xfrm>
        </p:spPr>
        <p:txBody>
          <a:bodyPr anchor="t"/>
          <a:lstStyle>
            <a:lvl1pPr marL="0" indent="0">
              <a:buSzPct val="90000"/>
              <a:buFont typeface="Wingdings" panose="05000000000000000000" pitchFamily="2" charset="2"/>
              <a:buNone/>
              <a:defRPr sz="3600" b="0"/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5" name="Picture 4" descr="AFKL-cmyk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914900"/>
            <a:ext cx="8636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72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993053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20000" y="144463"/>
            <a:ext cx="77040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0000" y="971550"/>
            <a:ext cx="7704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4859338"/>
            <a:ext cx="5399088" cy="180975"/>
          </a:xfrm>
          <a:prstGeom prst="rect">
            <a:avLst/>
          </a:prstGeom>
        </p:spPr>
        <p:txBody>
          <a:bodyPr vert="horz" lIns="0" tIns="0" rIns="0" bIns="10800" rtlCol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Name of Presentation / Date of Presentation / Version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52000" y="4787900"/>
            <a:ext cx="360000" cy="2524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720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90000"/>
              </a:lnSpc>
              <a:defRPr lang="en-US" sz="1400">
                <a:solidFill>
                  <a:schemeClr val="accent6"/>
                </a:solidFill>
                <a:latin typeface="Verdana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C3F8A09F-7368-4380-856F-7C1B93C3B4E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31" name="Picture 7" descr="KLM_RDA_ST_2016_CMYK.eps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4803775"/>
            <a:ext cx="1812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094" r:id="rId2"/>
    <p:sldLayoutId id="2147484091" r:id="rId3"/>
    <p:sldLayoutId id="2147484144" r:id="rId4"/>
    <p:sldLayoutId id="2147484145" r:id="rId5"/>
    <p:sldLayoutId id="2147484146" r:id="rId6"/>
    <p:sldLayoutId id="2147484147" r:id="rId7"/>
    <p:sldLayoutId id="2147484124" r:id="rId8"/>
    <p:sldLayoutId id="2147484129" r:id="rId9"/>
    <p:sldLayoutId id="2147484142" r:id="rId10"/>
    <p:sldLayoutId id="214748414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rgbClr val="FF5F01"/>
        </a:buClr>
        <a:buSzPct val="120000"/>
        <a:buFont typeface="Arial" charset="0"/>
        <a:defRPr sz="20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rgbClr val="FF5F01"/>
        </a:buClr>
        <a:buSzPct val="120000"/>
        <a:buFont typeface="Arial" charset="0"/>
        <a:defRPr sz="2000" b="1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rgbClr val="FF5F01"/>
        </a:buClr>
        <a:buSzPct val="120000"/>
        <a:buFont typeface="Arial" charset="0"/>
        <a:defRPr sz="2000" b="1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rgbClr val="FF5F01"/>
        </a:buClr>
        <a:buSzPct val="120000"/>
        <a:buFont typeface="Arial" charset="0"/>
        <a:defRPr sz="2000" b="1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rgbClr val="FF5F01"/>
        </a:buClr>
        <a:buSzPct val="120000"/>
        <a:buFont typeface="Arial" charset="0"/>
        <a:defRPr sz="2000" b="1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rgbClr val="FF5F01"/>
        </a:buClr>
        <a:buSzPct val="120000"/>
        <a:buFont typeface="Arial" charset="0"/>
        <a:defRPr sz="2000" b="1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rgbClr val="FF5F01"/>
        </a:buClr>
        <a:buSzPct val="120000"/>
        <a:buFont typeface="Arial" charset="0"/>
        <a:defRPr sz="2000" b="1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rgbClr val="FF5F01"/>
        </a:buClr>
        <a:buSzPct val="120000"/>
        <a:buFont typeface="Arial" charset="0"/>
        <a:defRPr sz="2000" b="1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rgbClr val="FF5F01"/>
        </a:buClr>
        <a:buSzPct val="120000"/>
        <a:buFont typeface="Arial" charset="0"/>
        <a:defRPr sz="2000" b="1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265113" indent="-265113" algn="l" rtl="0" eaLnBrk="1" fontAlgn="base" hangingPunct="1">
        <a:spcBef>
          <a:spcPts val="400"/>
        </a:spcBef>
        <a:spcAft>
          <a:spcPct val="0"/>
        </a:spcAft>
        <a:buClrTx/>
        <a:buFont typeface="Arial" charset="0"/>
        <a:buChar char="•"/>
        <a:defRPr sz="16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ts val="300"/>
        </a:spcBef>
        <a:spcAft>
          <a:spcPct val="0"/>
        </a:spcAft>
        <a:buClrTx/>
        <a:buFont typeface="Arial" charset="0"/>
        <a:buChar char="–"/>
        <a:defRPr sz="12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ts val="300"/>
        </a:spcBef>
        <a:spcAft>
          <a:spcPct val="0"/>
        </a:spcAft>
        <a:buClrTx/>
        <a:buFont typeface="Arial" charset="0"/>
        <a:buChar char="•"/>
        <a:defRPr sz="12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ts val="300"/>
        </a:spcBef>
        <a:spcAft>
          <a:spcPct val="0"/>
        </a:spcAft>
        <a:buClrTx/>
        <a:buFont typeface="Arial" charset="0"/>
        <a:buChar char="–"/>
        <a:defRPr sz="12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ts val="300"/>
        </a:spcBef>
        <a:spcAft>
          <a:spcPct val="0"/>
        </a:spcAft>
        <a:buClrTx/>
        <a:buFont typeface="Arial" charset="0"/>
        <a:buChar char="–"/>
        <a:defRPr sz="1200"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55.jpe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ctrTitle"/>
          </p:nvPr>
        </p:nvSpPr>
        <p:spPr>
          <a:xfrm>
            <a:off x="1080000" y="684000"/>
            <a:ext cx="3780000" cy="988856"/>
          </a:xfrm>
        </p:spPr>
        <p:txBody>
          <a:bodyPr/>
          <a:lstStyle/>
          <a:p>
            <a:r>
              <a:rPr lang="nl-NL" dirty="0"/>
              <a:t>Onbevredigd door Testautomatisering? </a:t>
            </a:r>
            <a:br>
              <a:rPr lang="nl-NL" dirty="0"/>
            </a:br>
            <a:br>
              <a:rPr lang="nl-NL" sz="500" dirty="0"/>
            </a:br>
            <a:r>
              <a:rPr lang="nl-NL" sz="1600" dirty="0"/>
              <a:t>Reduceer je </a:t>
            </a:r>
            <a:r>
              <a:rPr lang="nl-NL" sz="1600" dirty="0" err="1"/>
              <a:t>False</a:t>
            </a:r>
            <a:r>
              <a:rPr lang="nl-NL" sz="1600" dirty="0"/>
              <a:t> </a:t>
            </a:r>
            <a:r>
              <a:rPr lang="nl-NL" sz="1600" dirty="0" err="1"/>
              <a:t>Negatives</a:t>
            </a:r>
            <a:r>
              <a:rPr lang="nl-NL" sz="1600" dirty="0"/>
              <a:t>!</a:t>
            </a:r>
            <a:br>
              <a:rPr lang="nl-NL" dirty="0"/>
            </a:b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80000" y="1981483"/>
            <a:ext cx="3060000" cy="519379"/>
          </a:xfrm>
        </p:spPr>
        <p:txBody>
          <a:bodyPr/>
          <a:lstStyle/>
          <a:p>
            <a:r>
              <a:rPr lang="en-US" dirty="0"/>
              <a:t>Peter Wanders</a:t>
            </a:r>
          </a:p>
          <a:p>
            <a:r>
              <a:rPr lang="en-US" dirty="0" err="1"/>
              <a:t>TestNet</a:t>
            </a:r>
            <a:r>
              <a:rPr lang="en-US" dirty="0"/>
              <a:t> </a:t>
            </a:r>
            <a:r>
              <a:rPr lang="en-US" dirty="0" err="1"/>
              <a:t>NajaarsEvent</a:t>
            </a:r>
            <a:r>
              <a:rPr lang="en-US" dirty="0"/>
              <a:t> 2019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55" y="2658301"/>
            <a:ext cx="1817827" cy="519379"/>
          </a:xfrm>
          <a:prstGeom prst="rect">
            <a:avLst/>
          </a:prstGeom>
        </p:spPr>
      </p:pic>
      <p:pic>
        <p:nvPicPr>
          <p:cNvPr id="15" name="Afbeelding 2">
            <a:extLst>
              <a:ext uri="{FF2B5EF4-FFF2-40B4-BE49-F238E27FC236}">
                <a16:creationId xmlns:a16="http://schemas.microsoft.com/office/drawing/2014/main" id="{74ADF500-0F38-4329-BC66-EA098CC03D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694" y="139516"/>
            <a:ext cx="1520844" cy="4821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231C7-A545-457F-91BE-A4F30825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B5D6D-E925-8C42-AE2B-CA497ECA138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E2EF71-4040-471A-B7F4-CED1B54D8832}"/>
              </a:ext>
            </a:extLst>
          </p:cNvPr>
          <p:cNvSpPr/>
          <p:nvPr/>
        </p:nvSpPr>
        <p:spPr bwMode="gray">
          <a:xfrm>
            <a:off x="252000" y="288749"/>
            <a:ext cx="144463" cy="144463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9D1EC5-D69A-453F-BF9E-1CBEB39FF80B}"/>
              </a:ext>
            </a:extLst>
          </p:cNvPr>
          <p:cNvSpPr txBox="1">
            <a:spLocks/>
          </p:cNvSpPr>
          <p:nvPr/>
        </p:nvSpPr>
        <p:spPr>
          <a:xfrm>
            <a:off x="432000" y="210016"/>
            <a:ext cx="7704000" cy="2612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err="1"/>
              <a:t>Introductie</a:t>
            </a:r>
            <a:r>
              <a:rPr lang="en-US" sz="1400" dirty="0"/>
              <a:t> State Control</a:t>
            </a:r>
          </a:p>
        </p:txBody>
      </p:sp>
      <p:pic>
        <p:nvPicPr>
          <p:cNvPr id="7" name="Afbeelding 79">
            <a:extLst>
              <a:ext uri="{FF2B5EF4-FFF2-40B4-BE49-F238E27FC236}">
                <a16:creationId xmlns:a16="http://schemas.microsoft.com/office/drawing/2014/main" id="{35494496-55AF-48A6-9634-E516890D53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424" y="190014"/>
            <a:ext cx="950443" cy="30129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451C427-C92F-4199-BFE7-80E9443F22AD}"/>
              </a:ext>
            </a:extLst>
          </p:cNvPr>
          <p:cNvSpPr txBox="1"/>
          <p:nvPr/>
        </p:nvSpPr>
        <p:spPr>
          <a:xfrm>
            <a:off x="1065402" y="745344"/>
            <a:ext cx="7348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</a:rPr>
              <a:t>van Data </a:t>
            </a:r>
            <a:r>
              <a:rPr lang="en-US" sz="4800" b="1" dirty="0" err="1">
                <a:solidFill>
                  <a:schemeClr val="tx2"/>
                </a:solidFill>
              </a:rPr>
              <a:t>naar</a:t>
            </a:r>
            <a:r>
              <a:rPr lang="en-US" sz="4800" b="1" dirty="0">
                <a:solidFill>
                  <a:schemeClr val="tx2"/>
                </a:solidFill>
              </a:rPr>
              <a:t> State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4AA88F-2B67-4400-BA88-DBAA82AECCCE}"/>
              </a:ext>
            </a:extLst>
          </p:cNvPr>
          <p:cNvSpPr txBox="1"/>
          <p:nvPr/>
        </p:nvSpPr>
        <p:spPr bwMode="gray">
          <a:xfrm>
            <a:off x="771787" y="2298583"/>
            <a:ext cx="218952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/>
              <a:t>Data: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Algemene</a:t>
            </a:r>
            <a:r>
              <a:rPr lang="en-US" sz="1600" dirty="0"/>
              <a:t> term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5D3F79-2F39-4B09-A32F-8E0B03C8F1D3}"/>
              </a:ext>
            </a:extLst>
          </p:cNvPr>
          <p:cNvSpPr txBox="1"/>
          <p:nvPr/>
        </p:nvSpPr>
        <p:spPr bwMode="gray">
          <a:xfrm>
            <a:off x="5008227" y="2325528"/>
            <a:ext cx="2877423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/>
              <a:t>State: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Gelokaliseerde</a:t>
            </a:r>
            <a:r>
              <a:rPr lang="en-US" sz="1600" dirty="0"/>
              <a:t>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Data </a:t>
            </a:r>
            <a:r>
              <a:rPr lang="en-US" sz="1600" b="1" i="1" u="sng" dirty="0"/>
              <a:t>in</a:t>
            </a:r>
            <a:r>
              <a:rPr lang="en-US" sz="1600" dirty="0"/>
              <a:t> het Software component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A764BD-D6F8-42CF-AF68-33313A685951}"/>
              </a:ext>
            </a:extLst>
          </p:cNvPr>
          <p:cNvSpPr txBox="1"/>
          <p:nvPr/>
        </p:nvSpPr>
        <p:spPr>
          <a:xfrm>
            <a:off x="897622" y="3644101"/>
            <a:ext cx="73487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B00DE"/>
                </a:solidFill>
              </a:rPr>
              <a:t>Controle</a:t>
            </a:r>
            <a:r>
              <a:rPr lang="en-US" sz="2000" b="1" dirty="0">
                <a:solidFill>
                  <a:srgbClr val="0B00DE"/>
                </a:solidFill>
              </a:rPr>
              <a:t> over data </a:t>
            </a:r>
            <a:r>
              <a:rPr lang="en-US" sz="2000" b="1" i="1" u="sng" dirty="0">
                <a:solidFill>
                  <a:srgbClr val="0B00DE"/>
                </a:solidFill>
              </a:rPr>
              <a:t>in</a:t>
            </a:r>
            <a:r>
              <a:rPr lang="en-US" sz="2000" b="1" dirty="0">
                <a:solidFill>
                  <a:srgbClr val="0B00DE"/>
                </a:solidFill>
              </a:rPr>
              <a:t> je </a:t>
            </a:r>
            <a:r>
              <a:rPr lang="en-US" sz="2000" b="1" dirty="0" err="1">
                <a:solidFill>
                  <a:srgbClr val="0B00DE"/>
                </a:solidFill>
              </a:rPr>
              <a:t>softwarecomponent</a:t>
            </a:r>
            <a:r>
              <a:rPr lang="en-US" sz="2000" b="1" dirty="0">
                <a:solidFill>
                  <a:srgbClr val="0B00DE"/>
                </a:solidFill>
              </a:rPr>
              <a:t> = </a:t>
            </a:r>
            <a:r>
              <a:rPr lang="en-US" sz="2400" b="1" dirty="0">
                <a:solidFill>
                  <a:srgbClr val="0B00DE"/>
                </a:solidFill>
              </a:rPr>
              <a:t>State Control</a:t>
            </a:r>
            <a:endParaRPr lang="en-US" sz="2000" b="1" dirty="0">
              <a:solidFill>
                <a:srgbClr val="0B00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17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Reproduceerbare Resultaten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2B77A7D-B587-704C-855B-A83DE85BEF5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Footer Placeholder 12"/>
          <p:cNvSpPr txBox="1">
            <a:spLocks/>
          </p:cNvSpPr>
          <p:nvPr/>
        </p:nvSpPr>
        <p:spPr>
          <a:xfrm>
            <a:off x="828675" y="4859338"/>
            <a:ext cx="5399088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13"/>
          <p:cNvSpPr txBox="1">
            <a:spLocks/>
          </p:cNvSpPr>
          <p:nvPr/>
        </p:nvSpPr>
        <p:spPr>
          <a:xfrm>
            <a:off x="468313" y="4787900"/>
            <a:ext cx="360362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02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231C7-A545-457F-91BE-A4F30825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B5D6D-E925-8C42-AE2B-CA497ECA138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E2EF71-4040-471A-B7F4-CED1B54D8832}"/>
              </a:ext>
            </a:extLst>
          </p:cNvPr>
          <p:cNvSpPr/>
          <p:nvPr/>
        </p:nvSpPr>
        <p:spPr bwMode="gray">
          <a:xfrm>
            <a:off x="252000" y="288749"/>
            <a:ext cx="144463" cy="144463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9D1EC5-D69A-453F-BF9E-1CBEB39FF80B}"/>
              </a:ext>
            </a:extLst>
          </p:cNvPr>
          <p:cNvSpPr txBox="1">
            <a:spLocks/>
          </p:cNvSpPr>
          <p:nvPr/>
        </p:nvSpPr>
        <p:spPr>
          <a:xfrm>
            <a:off x="432000" y="210016"/>
            <a:ext cx="7704000" cy="2612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l-NL" sz="1400" dirty="0"/>
              <a:t>IT Fundamenten – Reproduceerbare Resultaten</a:t>
            </a:r>
          </a:p>
        </p:txBody>
      </p:sp>
      <p:pic>
        <p:nvPicPr>
          <p:cNvPr id="7" name="Afbeelding 79">
            <a:extLst>
              <a:ext uri="{FF2B5EF4-FFF2-40B4-BE49-F238E27FC236}">
                <a16:creationId xmlns:a16="http://schemas.microsoft.com/office/drawing/2014/main" id="{35494496-55AF-48A6-9634-E516890D53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424" y="190014"/>
            <a:ext cx="950443" cy="3012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E6CB87-12FD-4837-9301-B5C8B1CEEE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774" y="527238"/>
            <a:ext cx="7105650" cy="207499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5DBCBB3-764A-46E3-8163-6C2662F1FD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176" y="2888697"/>
            <a:ext cx="7105650" cy="208072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FA472D8-07C7-40CA-A35C-DF0B731871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095" y="2037378"/>
            <a:ext cx="1162185" cy="28484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64B9CD5-979A-4912-A4BD-FEC72B93EE8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0907" y="4361155"/>
            <a:ext cx="1162185" cy="3084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BAF427-CE04-491A-9714-A3BE11330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2514018"/>
            <a:ext cx="91440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6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Reproduceerbare Resultaten</a:t>
            </a:r>
          </a:p>
          <a:p>
            <a:r>
              <a:rPr lang="nl-NL" b="1" dirty="0"/>
              <a:t>Concreet voorbeeld van State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2B77A7D-B587-704C-855B-A83DE85BEF5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Footer Placeholder 12"/>
          <p:cNvSpPr txBox="1">
            <a:spLocks/>
          </p:cNvSpPr>
          <p:nvPr/>
        </p:nvSpPr>
        <p:spPr>
          <a:xfrm>
            <a:off x="828675" y="4859338"/>
            <a:ext cx="5399088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13"/>
          <p:cNvSpPr txBox="1">
            <a:spLocks/>
          </p:cNvSpPr>
          <p:nvPr/>
        </p:nvSpPr>
        <p:spPr>
          <a:xfrm>
            <a:off x="468313" y="4787900"/>
            <a:ext cx="360362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848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231C7-A545-457F-91BE-A4F30825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B5D6D-E925-8C42-AE2B-CA497ECA138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E2EF71-4040-471A-B7F4-CED1B54D8832}"/>
              </a:ext>
            </a:extLst>
          </p:cNvPr>
          <p:cNvSpPr/>
          <p:nvPr/>
        </p:nvSpPr>
        <p:spPr bwMode="gray">
          <a:xfrm>
            <a:off x="252000" y="288749"/>
            <a:ext cx="144463" cy="144463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9D1EC5-D69A-453F-BF9E-1CBEB39FF80B}"/>
              </a:ext>
            </a:extLst>
          </p:cNvPr>
          <p:cNvSpPr txBox="1">
            <a:spLocks/>
          </p:cNvSpPr>
          <p:nvPr/>
        </p:nvSpPr>
        <p:spPr>
          <a:xfrm>
            <a:off x="432000" y="210016"/>
            <a:ext cx="7704000" cy="2612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l-NL" sz="1400" dirty="0"/>
              <a:t>IT Fundamenten – Concreet voorbeeld van State</a:t>
            </a:r>
          </a:p>
        </p:txBody>
      </p:sp>
      <p:pic>
        <p:nvPicPr>
          <p:cNvPr id="7" name="Afbeelding 79">
            <a:extLst>
              <a:ext uri="{FF2B5EF4-FFF2-40B4-BE49-F238E27FC236}">
                <a16:creationId xmlns:a16="http://schemas.microsoft.com/office/drawing/2014/main" id="{35494496-55AF-48A6-9634-E516890D53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424" y="190014"/>
            <a:ext cx="950443" cy="3012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8B493A-E175-4D87-A33B-2A46E4F10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" y="433212"/>
            <a:ext cx="7704000" cy="47236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A45146-F7D6-449D-800F-C1F6A2DC1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01980"/>
            <a:ext cx="2333436" cy="14671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64DE36-0676-425C-99E8-DFAACD9CC28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38086"/>
            <a:ext cx="1095528" cy="66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2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231C7-A545-457F-91BE-A4F30825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B5D6D-E925-8C42-AE2B-CA497ECA138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E2EF71-4040-471A-B7F4-CED1B54D8832}"/>
              </a:ext>
            </a:extLst>
          </p:cNvPr>
          <p:cNvSpPr/>
          <p:nvPr/>
        </p:nvSpPr>
        <p:spPr bwMode="gray">
          <a:xfrm>
            <a:off x="252000" y="288749"/>
            <a:ext cx="144463" cy="144463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9D1EC5-D69A-453F-BF9E-1CBEB39FF80B}"/>
              </a:ext>
            </a:extLst>
          </p:cNvPr>
          <p:cNvSpPr txBox="1">
            <a:spLocks/>
          </p:cNvSpPr>
          <p:nvPr/>
        </p:nvSpPr>
        <p:spPr>
          <a:xfrm>
            <a:off x="432000" y="210016"/>
            <a:ext cx="7704000" cy="2612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l-NL" sz="1400" dirty="0"/>
              <a:t>IT Fundamenten – Concreet voorbeeld van State</a:t>
            </a:r>
          </a:p>
        </p:txBody>
      </p:sp>
      <p:pic>
        <p:nvPicPr>
          <p:cNvPr id="7" name="Afbeelding 79">
            <a:extLst>
              <a:ext uri="{FF2B5EF4-FFF2-40B4-BE49-F238E27FC236}">
                <a16:creationId xmlns:a16="http://schemas.microsoft.com/office/drawing/2014/main" id="{35494496-55AF-48A6-9634-E516890D53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424" y="190014"/>
            <a:ext cx="950443" cy="3012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8B493A-E175-4D87-A33B-2A46E4F10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" y="433212"/>
            <a:ext cx="7704000" cy="47236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A45146-F7D6-449D-800F-C1F6A2DC11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01980"/>
            <a:ext cx="2333436" cy="14671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64DE36-0676-425C-99E8-DFAACD9CC28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38086"/>
            <a:ext cx="1095528" cy="66208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9A725DB-E7AA-4D88-BD15-9F1B219033DF}"/>
              </a:ext>
            </a:extLst>
          </p:cNvPr>
          <p:cNvGrpSpPr/>
          <p:nvPr/>
        </p:nvGrpSpPr>
        <p:grpSpPr>
          <a:xfrm>
            <a:off x="3162300" y="2607014"/>
            <a:ext cx="5153700" cy="2180886"/>
            <a:chOff x="3162300" y="2607014"/>
            <a:chExt cx="5153700" cy="21808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F8E3531-604D-479B-B9BF-93CD1F652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11880" y="2607014"/>
              <a:ext cx="4704120" cy="2180886"/>
            </a:xfrm>
            <a:prstGeom prst="rect">
              <a:avLst/>
            </a:prstGeom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58A6DC-B4E9-495F-A35D-69F539BA14E9}"/>
                </a:ext>
              </a:extLst>
            </p:cNvPr>
            <p:cNvCxnSpPr/>
            <p:nvPr/>
          </p:nvCxnSpPr>
          <p:spPr bwMode="gray">
            <a:xfrm flipH="1" flipV="1">
              <a:off x="3162300" y="3253740"/>
              <a:ext cx="449580" cy="678180"/>
            </a:xfrm>
            <a:prstGeom prst="straightConnector1">
              <a:avLst/>
            </a:prstGeom>
            <a:ln w="95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B8FF307F-98FA-4998-93A5-9D86AEF69CC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01" y="2321178"/>
            <a:ext cx="608724" cy="28583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510B034-FFE1-4D14-BE3A-773975BC45E2}"/>
              </a:ext>
            </a:extLst>
          </p:cNvPr>
          <p:cNvSpPr txBox="1"/>
          <p:nvPr/>
        </p:nvSpPr>
        <p:spPr>
          <a:xfrm>
            <a:off x="2258182" y="4199215"/>
            <a:ext cx="2325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False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B2776C-D3C2-4DB7-9B13-680693C7E070}"/>
              </a:ext>
            </a:extLst>
          </p:cNvPr>
          <p:cNvSpPr txBox="1"/>
          <p:nvPr/>
        </p:nvSpPr>
        <p:spPr>
          <a:xfrm>
            <a:off x="2333437" y="4603234"/>
            <a:ext cx="2325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Defect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A6F9F6-257C-4BF9-A51E-8C3F6355A6AF}"/>
              </a:ext>
            </a:extLst>
          </p:cNvPr>
          <p:cNvSpPr txBox="1"/>
          <p:nvPr/>
        </p:nvSpPr>
        <p:spPr>
          <a:xfrm>
            <a:off x="2343302" y="4611836"/>
            <a:ext cx="2325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strike="sngStrike" dirty="0">
                <a:solidFill>
                  <a:srgbClr val="FF0000"/>
                </a:solidFill>
              </a:rPr>
              <a:t>Defect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2843CF0-CCC8-4B80-AF5D-6ED2F4B6EF2B}"/>
              </a:ext>
            </a:extLst>
          </p:cNvPr>
          <p:cNvGrpSpPr/>
          <p:nvPr/>
        </p:nvGrpSpPr>
        <p:grpSpPr>
          <a:xfrm>
            <a:off x="1999167" y="2411701"/>
            <a:ext cx="311410" cy="1683104"/>
            <a:chOff x="1999167" y="2411701"/>
            <a:chExt cx="311410" cy="168310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E473C7A-FDE8-4F79-9D45-6EC27C805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05787" y="3990015"/>
              <a:ext cx="104790" cy="10479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E8D0EAC-55A0-46FD-B65F-1E8D0B025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99167" y="2411701"/>
              <a:ext cx="104790" cy="104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102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6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Reproduceerbare Resultaten</a:t>
            </a:r>
          </a:p>
          <a:p>
            <a:r>
              <a:rPr lang="nl-NL" dirty="0"/>
              <a:t>Concreet voorbeeld van State</a:t>
            </a:r>
          </a:p>
          <a:p>
            <a:r>
              <a:rPr lang="nl-NL" b="1" dirty="0" err="1"/>
              <a:t>False</a:t>
            </a:r>
            <a:r>
              <a:rPr lang="nl-NL" b="1" dirty="0"/>
              <a:t> </a:t>
            </a:r>
            <a:r>
              <a:rPr lang="nl-NL" b="1" dirty="0" err="1"/>
              <a:t>Negatives</a:t>
            </a:r>
            <a:r>
              <a:rPr lang="nl-NL" b="1" dirty="0"/>
              <a:t> in het Testproces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2B77A7D-B587-704C-855B-A83DE85BEF5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Footer Placeholder 12"/>
          <p:cNvSpPr txBox="1">
            <a:spLocks/>
          </p:cNvSpPr>
          <p:nvPr/>
        </p:nvSpPr>
        <p:spPr>
          <a:xfrm>
            <a:off x="828675" y="4859338"/>
            <a:ext cx="5399088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13"/>
          <p:cNvSpPr txBox="1">
            <a:spLocks/>
          </p:cNvSpPr>
          <p:nvPr/>
        </p:nvSpPr>
        <p:spPr>
          <a:xfrm>
            <a:off x="468313" y="4787900"/>
            <a:ext cx="360362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113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231C7-A545-457F-91BE-A4F30825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B5D6D-E925-8C42-AE2B-CA497ECA138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E2EF71-4040-471A-B7F4-CED1B54D8832}"/>
              </a:ext>
            </a:extLst>
          </p:cNvPr>
          <p:cNvSpPr/>
          <p:nvPr/>
        </p:nvSpPr>
        <p:spPr bwMode="gray">
          <a:xfrm>
            <a:off x="252000" y="288749"/>
            <a:ext cx="144463" cy="144463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9D1EC5-D69A-453F-BF9E-1CBEB39FF80B}"/>
              </a:ext>
            </a:extLst>
          </p:cNvPr>
          <p:cNvSpPr txBox="1">
            <a:spLocks/>
          </p:cNvSpPr>
          <p:nvPr/>
        </p:nvSpPr>
        <p:spPr>
          <a:xfrm>
            <a:off x="432000" y="210016"/>
            <a:ext cx="7704000" cy="2612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l-NL" sz="1400" dirty="0"/>
              <a:t>IT Fundamenten – </a:t>
            </a:r>
            <a:r>
              <a:rPr lang="nl-NL" sz="1400" dirty="0" err="1"/>
              <a:t>False</a:t>
            </a:r>
            <a:r>
              <a:rPr lang="nl-NL" sz="1400" dirty="0"/>
              <a:t> </a:t>
            </a:r>
            <a:r>
              <a:rPr lang="nl-NL" sz="1400" dirty="0" err="1"/>
              <a:t>Negatives</a:t>
            </a:r>
            <a:r>
              <a:rPr lang="nl-NL" sz="1400" dirty="0"/>
              <a:t> in het Testproces</a:t>
            </a:r>
          </a:p>
        </p:txBody>
      </p:sp>
      <p:pic>
        <p:nvPicPr>
          <p:cNvPr id="7" name="Afbeelding 79">
            <a:extLst>
              <a:ext uri="{FF2B5EF4-FFF2-40B4-BE49-F238E27FC236}">
                <a16:creationId xmlns:a16="http://schemas.microsoft.com/office/drawing/2014/main" id="{35494496-55AF-48A6-9634-E516890D53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424" y="190014"/>
            <a:ext cx="950443" cy="3012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2438EC-67B4-4E42-A94C-579F33B34996}"/>
              </a:ext>
            </a:extLst>
          </p:cNvPr>
          <p:cNvSpPr/>
          <p:nvPr/>
        </p:nvSpPr>
        <p:spPr bwMode="gray">
          <a:xfrm>
            <a:off x="7052424" y="50400"/>
            <a:ext cx="1944000" cy="2073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830466-024D-44C5-82BC-B72E5963ABD0}"/>
              </a:ext>
            </a:extLst>
          </p:cNvPr>
          <p:cNvSpPr/>
          <p:nvPr/>
        </p:nvSpPr>
        <p:spPr bwMode="gray">
          <a:xfrm>
            <a:off x="7102824" y="2966713"/>
            <a:ext cx="1944000" cy="2073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6B98EC-E328-4DAA-97B9-6AC3127810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92" y="0"/>
            <a:ext cx="8239016" cy="51435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248348C-14E6-456D-9292-F9E718AE39F7}"/>
              </a:ext>
            </a:extLst>
          </p:cNvPr>
          <p:cNvSpPr txBox="1">
            <a:spLocks/>
          </p:cNvSpPr>
          <p:nvPr/>
        </p:nvSpPr>
        <p:spPr>
          <a:xfrm>
            <a:off x="458163" y="210016"/>
            <a:ext cx="1767586" cy="7397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l-NL" sz="1400" dirty="0" err="1"/>
              <a:t>False</a:t>
            </a:r>
            <a:r>
              <a:rPr lang="nl-NL" sz="1400" dirty="0"/>
              <a:t> </a:t>
            </a:r>
            <a:r>
              <a:rPr lang="nl-NL" sz="1400" dirty="0" err="1"/>
              <a:t>Negatives</a:t>
            </a:r>
            <a:r>
              <a:rPr lang="nl-NL" sz="1400" dirty="0"/>
              <a:t> in het Testproces</a:t>
            </a:r>
          </a:p>
        </p:txBody>
      </p:sp>
    </p:spTree>
    <p:extLst>
      <p:ext uri="{BB962C8B-B14F-4D97-AF65-F5344CB8AC3E}">
        <p14:creationId xmlns:p14="http://schemas.microsoft.com/office/powerpoint/2010/main" val="3617330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Reproduceerbare Resultaten</a:t>
            </a:r>
          </a:p>
          <a:p>
            <a:r>
              <a:rPr lang="nl-NL" dirty="0"/>
              <a:t>Concreet voorbeeld van State</a:t>
            </a:r>
          </a:p>
          <a:p>
            <a:r>
              <a:rPr lang="nl-NL" i="1" dirty="0" err="1"/>
              <a:t>Stateful</a:t>
            </a:r>
            <a:r>
              <a:rPr lang="nl-NL" dirty="0"/>
              <a:t> en </a:t>
            </a:r>
            <a:r>
              <a:rPr lang="nl-NL" i="1" dirty="0" err="1"/>
              <a:t>Stateless</a:t>
            </a:r>
            <a:r>
              <a:rPr lang="nl-NL" dirty="0"/>
              <a:t> componenten</a:t>
            </a:r>
          </a:p>
          <a:p>
            <a:r>
              <a:rPr lang="nl-NL" dirty="0" err="1"/>
              <a:t>False</a:t>
            </a:r>
            <a:r>
              <a:rPr lang="nl-NL" dirty="0"/>
              <a:t> </a:t>
            </a:r>
            <a:r>
              <a:rPr lang="nl-NL" dirty="0" err="1"/>
              <a:t>Negatives</a:t>
            </a:r>
            <a:r>
              <a:rPr lang="nl-NL" dirty="0"/>
              <a:t> in het Testproces</a:t>
            </a:r>
          </a:p>
          <a:p>
            <a:r>
              <a:rPr lang="nl-NL" b="1" dirty="0"/>
              <a:t>De invloed van </a:t>
            </a:r>
            <a:r>
              <a:rPr lang="nl-NL" b="1" i="1" dirty="0"/>
              <a:t>State Control</a:t>
            </a:r>
            <a:r>
              <a:rPr lang="nl-NL" b="1" dirty="0"/>
              <a:t> op Test </a:t>
            </a:r>
            <a:r>
              <a:rPr lang="nl-NL" b="1" dirty="0" err="1"/>
              <a:t>Tooling</a:t>
            </a:r>
            <a:endParaRPr lang="nl-NL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2B77A7D-B587-704C-855B-A83DE85BEF5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2" name="Footer Placeholder 12"/>
          <p:cNvSpPr txBox="1">
            <a:spLocks/>
          </p:cNvSpPr>
          <p:nvPr/>
        </p:nvSpPr>
        <p:spPr>
          <a:xfrm>
            <a:off x="828675" y="4859338"/>
            <a:ext cx="5399088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13"/>
          <p:cNvSpPr txBox="1">
            <a:spLocks/>
          </p:cNvSpPr>
          <p:nvPr/>
        </p:nvSpPr>
        <p:spPr>
          <a:xfrm>
            <a:off x="468313" y="4787900"/>
            <a:ext cx="360362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249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7F922A-7E0C-4A73-8ABD-3BB02F69A8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05" y="528205"/>
            <a:ext cx="7892392" cy="461529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231C7-A545-457F-91BE-A4F30825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B5D6D-E925-8C42-AE2B-CA497ECA138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E2EF71-4040-471A-B7F4-CED1B54D8832}"/>
              </a:ext>
            </a:extLst>
          </p:cNvPr>
          <p:cNvSpPr/>
          <p:nvPr/>
        </p:nvSpPr>
        <p:spPr bwMode="gray">
          <a:xfrm>
            <a:off x="252000" y="288749"/>
            <a:ext cx="144463" cy="144463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9D1EC5-D69A-453F-BF9E-1CBEB39FF80B}"/>
              </a:ext>
            </a:extLst>
          </p:cNvPr>
          <p:cNvSpPr txBox="1">
            <a:spLocks/>
          </p:cNvSpPr>
          <p:nvPr/>
        </p:nvSpPr>
        <p:spPr>
          <a:xfrm>
            <a:off x="432000" y="210016"/>
            <a:ext cx="7704000" cy="2612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l-NL" sz="1400" dirty="0"/>
              <a:t>De invloed van State Control op Test </a:t>
            </a:r>
            <a:r>
              <a:rPr lang="nl-NL" sz="1400" dirty="0" err="1"/>
              <a:t>Tooling</a:t>
            </a:r>
            <a:endParaRPr lang="nl-NL" sz="1400" dirty="0"/>
          </a:p>
        </p:txBody>
      </p:sp>
      <p:pic>
        <p:nvPicPr>
          <p:cNvPr id="7" name="Afbeelding 79">
            <a:extLst>
              <a:ext uri="{FF2B5EF4-FFF2-40B4-BE49-F238E27FC236}">
                <a16:creationId xmlns:a16="http://schemas.microsoft.com/office/drawing/2014/main" id="{35494496-55AF-48A6-9634-E516890D53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424" y="190014"/>
            <a:ext cx="950443" cy="3012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236518-E295-4725-819D-81B0D2F16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367" y="694315"/>
            <a:ext cx="2804030" cy="50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3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231C7-A545-457F-91BE-A4F30825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B5D6D-E925-8C42-AE2B-CA497ECA138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E2EF71-4040-471A-B7F4-CED1B54D8832}"/>
              </a:ext>
            </a:extLst>
          </p:cNvPr>
          <p:cNvSpPr/>
          <p:nvPr/>
        </p:nvSpPr>
        <p:spPr bwMode="gray">
          <a:xfrm>
            <a:off x="252000" y="288749"/>
            <a:ext cx="144463" cy="144463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9D1EC5-D69A-453F-BF9E-1CBEB39FF80B}"/>
              </a:ext>
            </a:extLst>
          </p:cNvPr>
          <p:cNvSpPr txBox="1">
            <a:spLocks/>
          </p:cNvSpPr>
          <p:nvPr/>
        </p:nvSpPr>
        <p:spPr>
          <a:xfrm>
            <a:off x="432000" y="210016"/>
            <a:ext cx="7704000" cy="2612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l-NL" sz="1400" dirty="0"/>
              <a:t>De invloed van </a:t>
            </a:r>
            <a:r>
              <a:rPr lang="nl-NL" sz="1400" dirty="0" err="1"/>
              <a:t>False</a:t>
            </a:r>
            <a:r>
              <a:rPr lang="nl-NL" sz="1400" dirty="0"/>
              <a:t> </a:t>
            </a:r>
            <a:r>
              <a:rPr lang="nl-NL" sz="1400" dirty="0" err="1"/>
              <a:t>Negatives</a:t>
            </a:r>
            <a:r>
              <a:rPr lang="nl-NL" sz="1400" dirty="0"/>
              <a:t> op het testproces</a:t>
            </a:r>
          </a:p>
        </p:txBody>
      </p:sp>
      <p:pic>
        <p:nvPicPr>
          <p:cNvPr id="7" name="Afbeelding 79">
            <a:extLst>
              <a:ext uri="{FF2B5EF4-FFF2-40B4-BE49-F238E27FC236}">
                <a16:creationId xmlns:a16="http://schemas.microsoft.com/office/drawing/2014/main" id="{35494496-55AF-48A6-9634-E516890D53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424" y="190014"/>
            <a:ext cx="950443" cy="3012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3D13B5-9C2D-4F1A-ADE3-5DC965704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441" y="558210"/>
            <a:ext cx="8183117" cy="422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85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63F06C-B598-4DB0-AFEE-1BD74D77E9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619" y="561025"/>
            <a:ext cx="8112381" cy="46244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231C7-A545-457F-91BE-A4F30825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B5D6D-E925-8C42-AE2B-CA497ECA138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E2EF71-4040-471A-B7F4-CED1B54D8832}"/>
              </a:ext>
            </a:extLst>
          </p:cNvPr>
          <p:cNvSpPr/>
          <p:nvPr/>
        </p:nvSpPr>
        <p:spPr bwMode="gray">
          <a:xfrm>
            <a:off x="252000" y="288749"/>
            <a:ext cx="144463" cy="144463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9D1EC5-D69A-453F-BF9E-1CBEB39FF80B}"/>
              </a:ext>
            </a:extLst>
          </p:cNvPr>
          <p:cNvSpPr txBox="1">
            <a:spLocks/>
          </p:cNvSpPr>
          <p:nvPr/>
        </p:nvSpPr>
        <p:spPr>
          <a:xfrm>
            <a:off x="432000" y="210016"/>
            <a:ext cx="7704000" cy="2612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l-NL" sz="1400" dirty="0"/>
              <a:t>De invloed van State Control op Test </a:t>
            </a:r>
            <a:r>
              <a:rPr lang="nl-NL" sz="1400" dirty="0" err="1"/>
              <a:t>Tooling</a:t>
            </a:r>
            <a:endParaRPr lang="nl-NL" sz="1400" dirty="0"/>
          </a:p>
        </p:txBody>
      </p:sp>
      <p:pic>
        <p:nvPicPr>
          <p:cNvPr id="7" name="Afbeelding 79">
            <a:extLst>
              <a:ext uri="{FF2B5EF4-FFF2-40B4-BE49-F238E27FC236}">
                <a16:creationId xmlns:a16="http://schemas.microsoft.com/office/drawing/2014/main" id="{35494496-55AF-48A6-9634-E516890D53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424" y="190014"/>
            <a:ext cx="950443" cy="3012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FD79A0-F332-4E58-BC2C-9C61B65FC3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5307" y="701320"/>
            <a:ext cx="3046693" cy="49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32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231C7-A545-457F-91BE-A4F30825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B5D6D-E925-8C42-AE2B-CA497ECA138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E2EF71-4040-471A-B7F4-CED1B54D8832}"/>
              </a:ext>
            </a:extLst>
          </p:cNvPr>
          <p:cNvSpPr/>
          <p:nvPr/>
        </p:nvSpPr>
        <p:spPr bwMode="gray">
          <a:xfrm>
            <a:off x="252000" y="288749"/>
            <a:ext cx="144463" cy="144463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9D1EC5-D69A-453F-BF9E-1CBEB39FF80B}"/>
              </a:ext>
            </a:extLst>
          </p:cNvPr>
          <p:cNvSpPr txBox="1">
            <a:spLocks/>
          </p:cNvSpPr>
          <p:nvPr/>
        </p:nvSpPr>
        <p:spPr>
          <a:xfrm>
            <a:off x="432000" y="210016"/>
            <a:ext cx="7704000" cy="2612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l-NL" sz="1400" dirty="0"/>
              <a:t>De invloed van State Control op Test </a:t>
            </a:r>
            <a:r>
              <a:rPr lang="nl-NL" sz="1400" dirty="0" err="1"/>
              <a:t>Tooling</a:t>
            </a:r>
            <a:endParaRPr lang="nl-NL" sz="1400" dirty="0"/>
          </a:p>
        </p:txBody>
      </p:sp>
      <p:pic>
        <p:nvPicPr>
          <p:cNvPr id="7" name="Afbeelding 79">
            <a:extLst>
              <a:ext uri="{FF2B5EF4-FFF2-40B4-BE49-F238E27FC236}">
                <a16:creationId xmlns:a16="http://schemas.microsoft.com/office/drawing/2014/main" id="{35494496-55AF-48A6-9634-E516890D53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424" y="190014"/>
            <a:ext cx="950443" cy="3012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A90B31-9D0E-472B-9FB8-6955E9A8D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" y="484453"/>
            <a:ext cx="8102009" cy="45558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522F4F-E4DF-4BDB-840F-E5DB71822247}"/>
              </a:ext>
            </a:extLst>
          </p:cNvPr>
          <p:cNvSpPr txBox="1"/>
          <p:nvPr/>
        </p:nvSpPr>
        <p:spPr>
          <a:xfrm>
            <a:off x="6064928" y="3615748"/>
            <a:ext cx="2647071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UI </a:t>
            </a:r>
            <a:r>
              <a:rPr lang="en-US" sz="32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Testen</a:t>
            </a:r>
            <a:endParaRPr lang="en-US" sz="3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20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Reproduceerbare Resultaten</a:t>
            </a:r>
          </a:p>
          <a:p>
            <a:r>
              <a:rPr lang="nl-NL" dirty="0"/>
              <a:t>Concreet voorbeeld van State</a:t>
            </a:r>
          </a:p>
          <a:p>
            <a:r>
              <a:rPr lang="nl-NL" dirty="0" err="1"/>
              <a:t>False</a:t>
            </a:r>
            <a:r>
              <a:rPr lang="nl-NL" dirty="0"/>
              <a:t> </a:t>
            </a:r>
            <a:r>
              <a:rPr lang="nl-NL" dirty="0" err="1"/>
              <a:t>Negatives</a:t>
            </a:r>
            <a:r>
              <a:rPr lang="nl-NL" dirty="0"/>
              <a:t> in het Testproces</a:t>
            </a:r>
          </a:p>
          <a:p>
            <a:r>
              <a:rPr lang="nl-NL" dirty="0"/>
              <a:t>De invloed van </a:t>
            </a:r>
            <a:r>
              <a:rPr lang="nl-NL" i="1" dirty="0"/>
              <a:t>State Control</a:t>
            </a:r>
            <a:r>
              <a:rPr lang="nl-NL" dirty="0"/>
              <a:t> op Test </a:t>
            </a:r>
            <a:r>
              <a:rPr lang="nl-NL" dirty="0" err="1"/>
              <a:t>Tooling</a:t>
            </a:r>
            <a:endParaRPr lang="nl-NL" dirty="0"/>
          </a:p>
          <a:p>
            <a:endParaRPr lang="nl-NL" dirty="0"/>
          </a:p>
          <a:p>
            <a:r>
              <a:rPr lang="nl-NL" b="1" dirty="0"/>
              <a:t>Bronnen van </a:t>
            </a:r>
            <a:r>
              <a:rPr lang="nl-NL" b="1" i="1" dirty="0"/>
              <a:t>State</a:t>
            </a:r>
            <a:r>
              <a:rPr lang="nl-NL" b="1" dirty="0"/>
              <a:t> en hoe kan je ze controleren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2B77A7D-B587-704C-855B-A83DE85BEF5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2" name="Footer Placeholder 12"/>
          <p:cNvSpPr txBox="1">
            <a:spLocks/>
          </p:cNvSpPr>
          <p:nvPr/>
        </p:nvSpPr>
        <p:spPr>
          <a:xfrm>
            <a:off x="828675" y="4859338"/>
            <a:ext cx="5399088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13"/>
          <p:cNvSpPr txBox="1">
            <a:spLocks/>
          </p:cNvSpPr>
          <p:nvPr/>
        </p:nvSpPr>
        <p:spPr>
          <a:xfrm>
            <a:off x="468313" y="4787900"/>
            <a:ext cx="360362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052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231C7-A545-457F-91BE-A4F30825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B5D6D-E925-8C42-AE2B-CA497ECA138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E2EF71-4040-471A-B7F4-CED1B54D8832}"/>
              </a:ext>
            </a:extLst>
          </p:cNvPr>
          <p:cNvSpPr/>
          <p:nvPr/>
        </p:nvSpPr>
        <p:spPr bwMode="gray">
          <a:xfrm>
            <a:off x="252000" y="288749"/>
            <a:ext cx="144463" cy="144463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9D1EC5-D69A-453F-BF9E-1CBEB39FF80B}"/>
              </a:ext>
            </a:extLst>
          </p:cNvPr>
          <p:cNvSpPr txBox="1">
            <a:spLocks/>
          </p:cNvSpPr>
          <p:nvPr/>
        </p:nvSpPr>
        <p:spPr>
          <a:xfrm>
            <a:off x="432000" y="210016"/>
            <a:ext cx="7704000" cy="2612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l-NL" sz="1400" dirty="0"/>
              <a:t>Hoe kan je de controle over de </a:t>
            </a:r>
            <a:r>
              <a:rPr lang="nl-NL" sz="1400" i="1" dirty="0"/>
              <a:t>State</a:t>
            </a:r>
            <a:r>
              <a:rPr lang="nl-NL" sz="1400" dirty="0"/>
              <a:t> maximaliseren?</a:t>
            </a:r>
          </a:p>
        </p:txBody>
      </p:sp>
      <p:pic>
        <p:nvPicPr>
          <p:cNvPr id="7" name="Afbeelding 79">
            <a:extLst>
              <a:ext uri="{FF2B5EF4-FFF2-40B4-BE49-F238E27FC236}">
                <a16:creationId xmlns:a16="http://schemas.microsoft.com/office/drawing/2014/main" id="{35494496-55AF-48A6-9634-E516890D53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424" y="190014"/>
            <a:ext cx="950443" cy="3012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4FA753-F334-4BBA-B478-2B9EA24DD3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21" y="-99060"/>
            <a:ext cx="8111358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93A7E4-1948-4BBC-B6F1-CBFC24A7147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91" y="3000361"/>
            <a:ext cx="3135249" cy="213551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0E21F1A-4C19-4EBF-B40C-998B3C59DCA6}"/>
              </a:ext>
            </a:extLst>
          </p:cNvPr>
          <p:cNvGrpSpPr/>
          <p:nvPr/>
        </p:nvGrpSpPr>
        <p:grpSpPr>
          <a:xfrm>
            <a:off x="5158740" y="190014"/>
            <a:ext cx="2440066" cy="1228286"/>
            <a:chOff x="5158740" y="190014"/>
            <a:chExt cx="2440066" cy="122828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426072-CA5F-4EAC-B6D7-98476E1C3697}"/>
                </a:ext>
              </a:extLst>
            </p:cNvPr>
            <p:cNvSpPr/>
            <p:nvPr/>
          </p:nvSpPr>
          <p:spPr bwMode="gray">
            <a:xfrm>
              <a:off x="5920740" y="190014"/>
              <a:ext cx="762000" cy="72438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8B2AE1A-A3B9-4F20-9E4D-3DB3243D8C2C}"/>
                </a:ext>
              </a:extLst>
            </p:cNvPr>
            <p:cNvSpPr/>
            <p:nvPr/>
          </p:nvSpPr>
          <p:spPr bwMode="gray">
            <a:xfrm>
              <a:off x="5158740" y="552207"/>
              <a:ext cx="762000" cy="72438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AA46801-14D9-4381-AE83-5BC94B0E3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4446" y="287599"/>
              <a:ext cx="2284360" cy="1130701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5D241727-6196-452D-AB7F-CEEAB04AF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740" y="1880849"/>
            <a:ext cx="1803566" cy="271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9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9DBD31-265F-44F9-BD59-1A484FBC4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61" y="0"/>
            <a:ext cx="8105278" cy="51435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231C7-A545-457F-91BE-A4F30825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B5D6D-E925-8C42-AE2B-CA497ECA138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E2EF71-4040-471A-B7F4-CED1B54D8832}"/>
              </a:ext>
            </a:extLst>
          </p:cNvPr>
          <p:cNvSpPr/>
          <p:nvPr/>
        </p:nvSpPr>
        <p:spPr bwMode="gray">
          <a:xfrm>
            <a:off x="252000" y="288749"/>
            <a:ext cx="144463" cy="144463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9D1EC5-D69A-453F-BF9E-1CBEB39FF80B}"/>
              </a:ext>
            </a:extLst>
          </p:cNvPr>
          <p:cNvSpPr txBox="1">
            <a:spLocks/>
          </p:cNvSpPr>
          <p:nvPr/>
        </p:nvSpPr>
        <p:spPr>
          <a:xfrm>
            <a:off x="432000" y="210016"/>
            <a:ext cx="7704000" cy="2612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l-NL" sz="1400" dirty="0"/>
              <a:t>Hoe kan je de controle over de </a:t>
            </a:r>
            <a:r>
              <a:rPr lang="nl-NL" sz="1400" i="1" dirty="0"/>
              <a:t>State</a:t>
            </a:r>
            <a:r>
              <a:rPr lang="nl-NL" sz="1400" dirty="0"/>
              <a:t> maximaliseren?</a:t>
            </a:r>
          </a:p>
        </p:txBody>
      </p:sp>
      <p:pic>
        <p:nvPicPr>
          <p:cNvPr id="7" name="Afbeelding 79">
            <a:extLst>
              <a:ext uri="{FF2B5EF4-FFF2-40B4-BE49-F238E27FC236}">
                <a16:creationId xmlns:a16="http://schemas.microsoft.com/office/drawing/2014/main" id="{35494496-55AF-48A6-9634-E516890D53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424" y="190014"/>
            <a:ext cx="950443" cy="3012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93A7E4-1948-4BBC-B6F1-CBFC24A7147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91" y="3000361"/>
            <a:ext cx="3135249" cy="213551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0E21F1A-4C19-4EBF-B40C-998B3C59DCA6}"/>
              </a:ext>
            </a:extLst>
          </p:cNvPr>
          <p:cNvGrpSpPr/>
          <p:nvPr/>
        </p:nvGrpSpPr>
        <p:grpSpPr>
          <a:xfrm>
            <a:off x="5158740" y="190014"/>
            <a:ext cx="2440066" cy="1228286"/>
            <a:chOff x="5158740" y="190014"/>
            <a:chExt cx="2440066" cy="122828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426072-CA5F-4EAC-B6D7-98476E1C3697}"/>
                </a:ext>
              </a:extLst>
            </p:cNvPr>
            <p:cNvSpPr/>
            <p:nvPr/>
          </p:nvSpPr>
          <p:spPr bwMode="gray">
            <a:xfrm>
              <a:off x="5920740" y="190014"/>
              <a:ext cx="762000" cy="72438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8B2AE1A-A3B9-4F20-9E4D-3DB3243D8C2C}"/>
                </a:ext>
              </a:extLst>
            </p:cNvPr>
            <p:cNvSpPr/>
            <p:nvPr/>
          </p:nvSpPr>
          <p:spPr bwMode="gray">
            <a:xfrm>
              <a:off x="5158740" y="552207"/>
              <a:ext cx="762000" cy="72438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AA46801-14D9-4381-AE83-5BC94B0E3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4446" y="287599"/>
              <a:ext cx="2284360" cy="1130701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032C332-0AD1-44EF-9774-7DF8570DF61E}"/>
              </a:ext>
            </a:extLst>
          </p:cNvPr>
          <p:cNvSpPr txBox="1"/>
          <p:nvPr/>
        </p:nvSpPr>
        <p:spPr bwMode="gray">
          <a:xfrm>
            <a:off x="5821959" y="2571750"/>
            <a:ext cx="121640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solidFill>
                  <a:srgbClr val="0B00DE"/>
                </a:solidFill>
              </a:rPr>
              <a:t>Mock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3B7422-FFCF-40EA-A115-9A3101647794}"/>
              </a:ext>
            </a:extLst>
          </p:cNvPr>
          <p:cNvSpPr txBox="1"/>
          <p:nvPr/>
        </p:nvSpPr>
        <p:spPr bwMode="gray">
          <a:xfrm>
            <a:off x="7038362" y="2434400"/>
            <a:ext cx="207749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(</a:t>
            </a:r>
            <a:r>
              <a:rPr lang="en-US" sz="1600" dirty="0" err="1"/>
              <a:t>Industrieoplossing</a:t>
            </a:r>
            <a:r>
              <a:rPr lang="en-US" sz="1600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E6815E-FE4D-4E2D-86D1-29E7589B7F25}"/>
              </a:ext>
            </a:extLst>
          </p:cNvPr>
          <p:cNvSpPr txBox="1"/>
          <p:nvPr/>
        </p:nvSpPr>
        <p:spPr bwMode="gray">
          <a:xfrm>
            <a:off x="5464239" y="3577412"/>
            <a:ext cx="54662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B00DE"/>
                </a:solidFill>
              </a:rPr>
              <a:t>Req1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B00DE"/>
                </a:solidFill>
              </a:rPr>
              <a:t>Req2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B00DE"/>
                </a:solidFill>
              </a:rPr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B00DE"/>
                </a:solidFill>
              </a:rPr>
              <a:t>Req </a:t>
            </a:r>
            <a:r>
              <a:rPr lang="en-US" sz="1000" i="1" dirty="0">
                <a:solidFill>
                  <a:srgbClr val="0B00DE"/>
                </a:solidFill>
              </a:rPr>
              <a:t>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0A633B-A276-4E1B-BD1B-7347A3F05914}"/>
              </a:ext>
            </a:extLst>
          </p:cNvPr>
          <p:cNvSpPr txBox="1"/>
          <p:nvPr/>
        </p:nvSpPr>
        <p:spPr bwMode="gray">
          <a:xfrm>
            <a:off x="6237425" y="3578810"/>
            <a:ext cx="54662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B00DE"/>
                </a:solidFill>
              </a:rPr>
              <a:t>Rep1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B00DE"/>
                </a:solidFill>
              </a:rPr>
              <a:t>Rep2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B00DE"/>
                </a:solidFill>
              </a:rPr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B00DE"/>
                </a:solidFill>
              </a:rPr>
              <a:t>Rep </a:t>
            </a:r>
            <a:r>
              <a:rPr lang="en-US" sz="1000" i="1" dirty="0">
                <a:solidFill>
                  <a:srgbClr val="0B00DE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06763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231C7-A545-457F-91BE-A4F30825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B5D6D-E925-8C42-AE2B-CA497ECA138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E2EF71-4040-471A-B7F4-CED1B54D8832}"/>
              </a:ext>
            </a:extLst>
          </p:cNvPr>
          <p:cNvSpPr/>
          <p:nvPr/>
        </p:nvSpPr>
        <p:spPr bwMode="gray">
          <a:xfrm>
            <a:off x="252000" y="288749"/>
            <a:ext cx="144463" cy="144463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9D1EC5-D69A-453F-BF9E-1CBEB39FF80B}"/>
              </a:ext>
            </a:extLst>
          </p:cNvPr>
          <p:cNvSpPr txBox="1">
            <a:spLocks/>
          </p:cNvSpPr>
          <p:nvPr/>
        </p:nvSpPr>
        <p:spPr>
          <a:xfrm>
            <a:off x="432000" y="210016"/>
            <a:ext cx="7704000" cy="2612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l-NL" sz="1400" dirty="0"/>
              <a:t>Hoeveelheid onderhoud op Mocks bepaalt de toepasbaarheid</a:t>
            </a:r>
          </a:p>
        </p:txBody>
      </p:sp>
      <p:pic>
        <p:nvPicPr>
          <p:cNvPr id="7" name="Afbeelding 79">
            <a:extLst>
              <a:ext uri="{FF2B5EF4-FFF2-40B4-BE49-F238E27FC236}">
                <a16:creationId xmlns:a16="http://schemas.microsoft.com/office/drawing/2014/main" id="{35494496-55AF-48A6-9634-E516890D53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424" y="190014"/>
            <a:ext cx="950443" cy="3012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9AA3BF-91EE-4B71-9629-7683C43A0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461" y="698787"/>
            <a:ext cx="7599078" cy="30930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3AB38E-C9EC-4880-91B4-8EF76FEEB507}"/>
              </a:ext>
            </a:extLst>
          </p:cNvPr>
          <p:cNvSpPr txBox="1"/>
          <p:nvPr/>
        </p:nvSpPr>
        <p:spPr bwMode="gray">
          <a:xfrm>
            <a:off x="2357305" y="3773086"/>
            <a:ext cx="302003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# </a:t>
            </a:r>
            <a:r>
              <a:rPr lang="en-US" sz="1600" dirty="0" err="1"/>
              <a:t>verschillende</a:t>
            </a:r>
            <a:r>
              <a:rPr lang="en-US" sz="1600" dirty="0"/>
              <a:t> </a:t>
            </a:r>
            <a:r>
              <a:rPr lang="en-US" sz="1600" dirty="0" err="1"/>
              <a:t>requesten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47DF1E-8619-4971-BC11-EA2940304852}"/>
              </a:ext>
            </a:extLst>
          </p:cNvPr>
          <p:cNvSpPr txBox="1"/>
          <p:nvPr/>
        </p:nvSpPr>
        <p:spPr bwMode="gray">
          <a:xfrm>
            <a:off x="2357305" y="4041250"/>
            <a:ext cx="601423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 complexiteit van </a:t>
            </a:r>
            <a:r>
              <a:rPr lang="nl-NL" sz="1600" dirty="0" err="1"/>
              <a:t>request</a:t>
            </a:r>
            <a:r>
              <a:rPr lang="nl-NL" sz="1600" dirty="0"/>
              <a:t> &amp; </a:t>
            </a:r>
            <a:r>
              <a:rPr lang="nl-NL" sz="1600" dirty="0" err="1"/>
              <a:t>replies</a:t>
            </a:r>
            <a:r>
              <a:rPr lang="nl-NL" sz="1600" dirty="0"/>
              <a:t> (tijdsafhankelijk?)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87C4F-01E4-491A-9813-2739A82A93C1}"/>
              </a:ext>
            </a:extLst>
          </p:cNvPr>
          <p:cNvSpPr txBox="1"/>
          <p:nvPr/>
        </p:nvSpPr>
        <p:spPr bwMode="gray">
          <a:xfrm>
            <a:off x="2357305" y="4321602"/>
            <a:ext cx="601423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# </a:t>
            </a:r>
            <a:r>
              <a:rPr lang="en-US" sz="1600" dirty="0" err="1"/>
              <a:t>veranderingen</a:t>
            </a:r>
            <a:r>
              <a:rPr lang="en-US" sz="1600" dirty="0"/>
              <a:t> in Request/Reply format per release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B09A5C-F634-4D14-B162-DF513E8B4B4E}"/>
              </a:ext>
            </a:extLst>
          </p:cNvPr>
          <p:cNvSpPr txBox="1"/>
          <p:nvPr/>
        </p:nvSpPr>
        <p:spPr bwMode="gray">
          <a:xfrm>
            <a:off x="2357305" y="4569095"/>
            <a:ext cx="601423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r>
              <a:rPr lang="nl-NL" sz="1600" dirty="0"/>
              <a:t>hoeveelheid code in de </a:t>
            </a:r>
            <a:r>
              <a:rPr lang="nl-NL" sz="1600" dirty="0" err="1"/>
              <a:t>mocks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1830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9DBD31-265F-44F9-BD59-1A484FBC4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61" y="0"/>
            <a:ext cx="8105278" cy="51435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231C7-A545-457F-91BE-A4F30825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B5D6D-E925-8C42-AE2B-CA497ECA138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E2EF71-4040-471A-B7F4-CED1B54D8832}"/>
              </a:ext>
            </a:extLst>
          </p:cNvPr>
          <p:cNvSpPr/>
          <p:nvPr/>
        </p:nvSpPr>
        <p:spPr bwMode="gray">
          <a:xfrm>
            <a:off x="252000" y="288749"/>
            <a:ext cx="144463" cy="144463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9D1EC5-D69A-453F-BF9E-1CBEB39FF80B}"/>
              </a:ext>
            </a:extLst>
          </p:cNvPr>
          <p:cNvSpPr txBox="1">
            <a:spLocks/>
          </p:cNvSpPr>
          <p:nvPr/>
        </p:nvSpPr>
        <p:spPr>
          <a:xfrm>
            <a:off x="432000" y="210016"/>
            <a:ext cx="7704000" cy="2612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l-NL" sz="1400" dirty="0"/>
              <a:t>Hoe kan je de controle over de </a:t>
            </a:r>
            <a:r>
              <a:rPr lang="nl-NL" sz="1400" i="1" dirty="0"/>
              <a:t>State</a:t>
            </a:r>
            <a:r>
              <a:rPr lang="nl-NL" sz="1400" dirty="0"/>
              <a:t> maximaliseren?</a:t>
            </a:r>
          </a:p>
        </p:txBody>
      </p:sp>
      <p:pic>
        <p:nvPicPr>
          <p:cNvPr id="7" name="Afbeelding 79">
            <a:extLst>
              <a:ext uri="{FF2B5EF4-FFF2-40B4-BE49-F238E27FC236}">
                <a16:creationId xmlns:a16="http://schemas.microsoft.com/office/drawing/2014/main" id="{35494496-55AF-48A6-9634-E516890D53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424" y="190014"/>
            <a:ext cx="950443" cy="3012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93A7E4-1948-4BBC-B6F1-CBFC24A7147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91" y="3000361"/>
            <a:ext cx="3135249" cy="213551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0E21F1A-4C19-4EBF-B40C-998B3C59DCA6}"/>
              </a:ext>
            </a:extLst>
          </p:cNvPr>
          <p:cNvGrpSpPr/>
          <p:nvPr/>
        </p:nvGrpSpPr>
        <p:grpSpPr>
          <a:xfrm>
            <a:off x="5158740" y="190014"/>
            <a:ext cx="2440066" cy="1228286"/>
            <a:chOff x="5158740" y="190014"/>
            <a:chExt cx="2440066" cy="122828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426072-CA5F-4EAC-B6D7-98476E1C3697}"/>
                </a:ext>
              </a:extLst>
            </p:cNvPr>
            <p:cNvSpPr/>
            <p:nvPr/>
          </p:nvSpPr>
          <p:spPr bwMode="gray">
            <a:xfrm>
              <a:off x="5920740" y="190014"/>
              <a:ext cx="762000" cy="72438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8B2AE1A-A3B9-4F20-9E4D-3DB3243D8C2C}"/>
                </a:ext>
              </a:extLst>
            </p:cNvPr>
            <p:cNvSpPr/>
            <p:nvPr/>
          </p:nvSpPr>
          <p:spPr bwMode="gray">
            <a:xfrm>
              <a:off x="5158740" y="552207"/>
              <a:ext cx="762000" cy="72438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AA46801-14D9-4381-AE83-5BC94B0E3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4446" y="287599"/>
              <a:ext cx="2284360" cy="1130701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032C332-0AD1-44EF-9774-7DF8570DF61E}"/>
              </a:ext>
            </a:extLst>
          </p:cNvPr>
          <p:cNvSpPr txBox="1"/>
          <p:nvPr/>
        </p:nvSpPr>
        <p:spPr bwMode="gray">
          <a:xfrm>
            <a:off x="5821959" y="2571750"/>
            <a:ext cx="121640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solidFill>
                  <a:srgbClr val="0B00DE"/>
                </a:solidFill>
              </a:rPr>
              <a:t>Mock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3B7422-FFCF-40EA-A115-9A3101647794}"/>
              </a:ext>
            </a:extLst>
          </p:cNvPr>
          <p:cNvSpPr txBox="1"/>
          <p:nvPr/>
        </p:nvSpPr>
        <p:spPr bwMode="gray">
          <a:xfrm>
            <a:off x="7038362" y="2434400"/>
            <a:ext cx="207749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(</a:t>
            </a:r>
            <a:r>
              <a:rPr lang="en-US" sz="1600" dirty="0" err="1"/>
              <a:t>Industrieoplossing</a:t>
            </a:r>
            <a:r>
              <a:rPr lang="en-US" sz="1600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E6815E-FE4D-4E2D-86D1-29E7589B7F25}"/>
              </a:ext>
            </a:extLst>
          </p:cNvPr>
          <p:cNvSpPr txBox="1"/>
          <p:nvPr/>
        </p:nvSpPr>
        <p:spPr bwMode="gray">
          <a:xfrm>
            <a:off x="5464239" y="3577412"/>
            <a:ext cx="54662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B00DE"/>
                </a:solidFill>
              </a:rPr>
              <a:t>Req1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B00DE"/>
                </a:solidFill>
              </a:rPr>
              <a:t>Req2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B00DE"/>
                </a:solidFill>
              </a:rPr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B00DE"/>
                </a:solidFill>
              </a:rPr>
              <a:t>Req </a:t>
            </a:r>
            <a:r>
              <a:rPr lang="en-US" sz="1000" i="1" dirty="0">
                <a:solidFill>
                  <a:srgbClr val="0B00DE"/>
                </a:solidFill>
              </a:rPr>
              <a:t>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0A633B-A276-4E1B-BD1B-7347A3F05914}"/>
              </a:ext>
            </a:extLst>
          </p:cNvPr>
          <p:cNvSpPr txBox="1"/>
          <p:nvPr/>
        </p:nvSpPr>
        <p:spPr bwMode="gray">
          <a:xfrm>
            <a:off x="6237425" y="3578810"/>
            <a:ext cx="54662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B00DE"/>
                </a:solidFill>
              </a:rPr>
              <a:t>Rep1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B00DE"/>
                </a:solidFill>
              </a:rPr>
              <a:t>Rep2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B00DE"/>
                </a:solidFill>
              </a:rPr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B00DE"/>
                </a:solidFill>
              </a:rPr>
              <a:t>Rep </a:t>
            </a:r>
            <a:r>
              <a:rPr lang="en-US" sz="1000" i="1" dirty="0">
                <a:solidFill>
                  <a:srgbClr val="0B00DE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692679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231C7-A545-457F-91BE-A4F30825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B5D6D-E925-8C42-AE2B-CA497ECA138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E2EF71-4040-471A-B7F4-CED1B54D8832}"/>
              </a:ext>
            </a:extLst>
          </p:cNvPr>
          <p:cNvSpPr/>
          <p:nvPr/>
        </p:nvSpPr>
        <p:spPr bwMode="gray">
          <a:xfrm>
            <a:off x="252000" y="288749"/>
            <a:ext cx="144463" cy="144463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9D1EC5-D69A-453F-BF9E-1CBEB39FF80B}"/>
              </a:ext>
            </a:extLst>
          </p:cNvPr>
          <p:cNvSpPr txBox="1">
            <a:spLocks/>
          </p:cNvSpPr>
          <p:nvPr/>
        </p:nvSpPr>
        <p:spPr>
          <a:xfrm>
            <a:off x="432000" y="210016"/>
            <a:ext cx="7704000" cy="2612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l-NL" sz="1400" dirty="0"/>
              <a:t>De invloed van </a:t>
            </a:r>
            <a:r>
              <a:rPr lang="nl-NL" sz="1400" dirty="0" err="1"/>
              <a:t>False</a:t>
            </a:r>
            <a:r>
              <a:rPr lang="nl-NL" sz="1400" dirty="0"/>
              <a:t> </a:t>
            </a:r>
            <a:r>
              <a:rPr lang="nl-NL" sz="1400" dirty="0" err="1"/>
              <a:t>Negatives</a:t>
            </a:r>
            <a:r>
              <a:rPr lang="nl-NL" sz="1400" dirty="0"/>
              <a:t> op het testproces</a:t>
            </a:r>
          </a:p>
        </p:txBody>
      </p:sp>
      <p:pic>
        <p:nvPicPr>
          <p:cNvPr id="7" name="Afbeelding 79">
            <a:extLst>
              <a:ext uri="{FF2B5EF4-FFF2-40B4-BE49-F238E27FC236}">
                <a16:creationId xmlns:a16="http://schemas.microsoft.com/office/drawing/2014/main" id="{35494496-55AF-48A6-9634-E516890D53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424" y="190014"/>
            <a:ext cx="950443" cy="3012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3D13B5-9C2D-4F1A-ADE3-5DC965704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41" y="558210"/>
            <a:ext cx="8183117" cy="422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27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231C7-A545-457F-91BE-A4F30825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B5D6D-E925-8C42-AE2B-CA497ECA138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E2EF71-4040-471A-B7F4-CED1B54D8832}"/>
              </a:ext>
            </a:extLst>
          </p:cNvPr>
          <p:cNvSpPr/>
          <p:nvPr/>
        </p:nvSpPr>
        <p:spPr bwMode="gray">
          <a:xfrm>
            <a:off x="252000" y="288749"/>
            <a:ext cx="144463" cy="144463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9D1EC5-D69A-453F-BF9E-1CBEB39FF80B}"/>
              </a:ext>
            </a:extLst>
          </p:cNvPr>
          <p:cNvSpPr txBox="1">
            <a:spLocks/>
          </p:cNvSpPr>
          <p:nvPr/>
        </p:nvSpPr>
        <p:spPr>
          <a:xfrm>
            <a:off x="432000" y="210016"/>
            <a:ext cx="7704000" cy="2612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err="1"/>
              <a:t>En</a:t>
            </a:r>
            <a:r>
              <a:rPr lang="en-US" sz="1400" dirty="0"/>
              <a:t> nu??</a:t>
            </a:r>
          </a:p>
        </p:txBody>
      </p:sp>
      <p:pic>
        <p:nvPicPr>
          <p:cNvPr id="7" name="Afbeelding 79">
            <a:extLst>
              <a:ext uri="{FF2B5EF4-FFF2-40B4-BE49-F238E27FC236}">
                <a16:creationId xmlns:a16="http://schemas.microsoft.com/office/drawing/2014/main" id="{35494496-55AF-48A6-9634-E516890D53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424" y="190014"/>
            <a:ext cx="950443" cy="30129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451C427-C92F-4199-BFE7-80E9443F22AD}"/>
              </a:ext>
            </a:extLst>
          </p:cNvPr>
          <p:cNvSpPr txBox="1"/>
          <p:nvPr/>
        </p:nvSpPr>
        <p:spPr>
          <a:xfrm>
            <a:off x="1318438" y="1324185"/>
            <a:ext cx="5892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</a:rPr>
              <a:t>Ja, … </a:t>
            </a:r>
            <a:r>
              <a:rPr lang="en-US" sz="4800" b="1" dirty="0" err="1">
                <a:solidFill>
                  <a:schemeClr val="tx2"/>
                </a:solidFill>
              </a:rPr>
              <a:t>en</a:t>
            </a:r>
            <a:r>
              <a:rPr lang="en-US" sz="4800" b="1" dirty="0">
                <a:solidFill>
                  <a:schemeClr val="tx2"/>
                </a:solidFill>
              </a:rPr>
              <a:t> nu?</a:t>
            </a:r>
          </a:p>
        </p:txBody>
      </p:sp>
    </p:spTree>
    <p:extLst>
      <p:ext uri="{BB962C8B-B14F-4D97-AF65-F5344CB8AC3E}">
        <p14:creationId xmlns:p14="http://schemas.microsoft.com/office/powerpoint/2010/main" val="932482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231C7-A545-457F-91BE-A4F30825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B5D6D-E925-8C42-AE2B-CA497ECA1389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E2EF71-4040-471A-B7F4-CED1B54D8832}"/>
              </a:ext>
            </a:extLst>
          </p:cNvPr>
          <p:cNvSpPr/>
          <p:nvPr/>
        </p:nvSpPr>
        <p:spPr bwMode="gray">
          <a:xfrm>
            <a:off x="252000" y="288749"/>
            <a:ext cx="144463" cy="144463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9D1EC5-D69A-453F-BF9E-1CBEB39FF80B}"/>
              </a:ext>
            </a:extLst>
          </p:cNvPr>
          <p:cNvSpPr txBox="1">
            <a:spLocks/>
          </p:cNvSpPr>
          <p:nvPr/>
        </p:nvSpPr>
        <p:spPr>
          <a:xfrm>
            <a:off x="432000" y="210016"/>
            <a:ext cx="7704000" cy="2612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/>
              <a:t>Concrete </a:t>
            </a:r>
            <a:r>
              <a:rPr lang="en-US" sz="1400" dirty="0" err="1"/>
              <a:t>acties</a:t>
            </a:r>
            <a:r>
              <a:rPr lang="en-US" sz="1400" dirty="0"/>
              <a:t>!</a:t>
            </a:r>
          </a:p>
        </p:txBody>
      </p:sp>
      <p:pic>
        <p:nvPicPr>
          <p:cNvPr id="7" name="Afbeelding 79">
            <a:extLst>
              <a:ext uri="{FF2B5EF4-FFF2-40B4-BE49-F238E27FC236}">
                <a16:creationId xmlns:a16="http://schemas.microsoft.com/office/drawing/2014/main" id="{35494496-55AF-48A6-9634-E516890D53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424" y="190014"/>
            <a:ext cx="950443" cy="30129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451C427-C92F-4199-BFE7-80E9443F22AD}"/>
              </a:ext>
            </a:extLst>
          </p:cNvPr>
          <p:cNvSpPr txBox="1"/>
          <p:nvPr/>
        </p:nvSpPr>
        <p:spPr>
          <a:xfrm>
            <a:off x="718979" y="1398085"/>
            <a:ext cx="73054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2"/>
                </a:solidFill>
              </a:rPr>
              <a:t>Systemen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zonder</a:t>
            </a:r>
            <a:r>
              <a:rPr lang="en-US" sz="2400" b="1" dirty="0">
                <a:solidFill>
                  <a:schemeClr val="tx2"/>
                </a:solidFill>
              </a:rPr>
              <a:t> E2E </a:t>
            </a:r>
            <a:r>
              <a:rPr lang="en-US" sz="2400" b="1" dirty="0" err="1">
                <a:solidFill>
                  <a:schemeClr val="tx2"/>
                </a:solidFill>
              </a:rPr>
              <a:t>keten</a:t>
            </a:r>
            <a:endParaRPr lang="en-US" sz="2400" b="1" dirty="0">
              <a:solidFill>
                <a:schemeClr val="tx2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2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2"/>
                </a:solidFill>
              </a:rPr>
              <a:t>Systemen</a:t>
            </a:r>
            <a:r>
              <a:rPr lang="en-US" sz="2400" b="1" dirty="0">
                <a:solidFill>
                  <a:schemeClr val="tx2"/>
                </a:solidFill>
              </a:rPr>
              <a:t> met </a:t>
            </a:r>
            <a:r>
              <a:rPr lang="en-US" sz="2400" b="1" dirty="0" err="1">
                <a:solidFill>
                  <a:schemeClr val="tx2"/>
                </a:solidFill>
              </a:rPr>
              <a:t>eenvoudige</a:t>
            </a:r>
            <a:r>
              <a:rPr lang="en-US" sz="2400" b="1" dirty="0">
                <a:solidFill>
                  <a:schemeClr val="tx2"/>
                </a:solidFill>
              </a:rPr>
              <a:t> E2E </a:t>
            </a:r>
            <a:r>
              <a:rPr lang="en-US" sz="2400" b="1" dirty="0" err="1">
                <a:solidFill>
                  <a:schemeClr val="tx2"/>
                </a:solidFill>
              </a:rPr>
              <a:t>keten</a:t>
            </a:r>
            <a:endParaRPr lang="en-US" sz="2400" b="1" dirty="0">
              <a:solidFill>
                <a:schemeClr val="tx2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2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2"/>
                </a:solidFill>
              </a:rPr>
              <a:t>Systemen</a:t>
            </a:r>
            <a:r>
              <a:rPr lang="en-US" sz="2400" b="1" dirty="0">
                <a:solidFill>
                  <a:schemeClr val="tx2"/>
                </a:solidFill>
              </a:rPr>
              <a:t> met </a:t>
            </a:r>
            <a:r>
              <a:rPr lang="en-US" sz="2400" b="1" dirty="0" err="1">
                <a:solidFill>
                  <a:schemeClr val="tx2"/>
                </a:solidFill>
              </a:rPr>
              <a:t>complexe</a:t>
            </a:r>
            <a:r>
              <a:rPr lang="en-US" sz="2400" b="1" dirty="0">
                <a:solidFill>
                  <a:schemeClr val="tx2"/>
                </a:solidFill>
              </a:rPr>
              <a:t> E2E </a:t>
            </a:r>
            <a:r>
              <a:rPr lang="en-US" sz="2400" b="1" dirty="0" err="1">
                <a:solidFill>
                  <a:schemeClr val="tx2"/>
                </a:solidFill>
              </a:rPr>
              <a:t>keten</a:t>
            </a:r>
            <a:endParaRPr lang="en-US" sz="2400" b="1" dirty="0">
              <a:solidFill>
                <a:schemeClr val="tx2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2"/>
              </a:solidFill>
            </a:endParaRPr>
          </a:p>
          <a:p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16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7A7D-B587-704C-855B-A83DE85BEF5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Afbeelding 79">
            <a:extLst>
              <a:ext uri="{FF2B5EF4-FFF2-40B4-BE49-F238E27FC236}">
                <a16:creationId xmlns:a16="http://schemas.microsoft.com/office/drawing/2014/main" id="{F7444C8A-467A-41F8-B05E-549C1EEB51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4584" y="307349"/>
            <a:ext cx="950443" cy="30129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FE537B9-D160-4623-AC20-25F8BC7BF687}"/>
              </a:ext>
            </a:extLst>
          </p:cNvPr>
          <p:cNvSpPr/>
          <p:nvPr/>
        </p:nvSpPr>
        <p:spPr bwMode="gray">
          <a:xfrm>
            <a:off x="252000" y="288749"/>
            <a:ext cx="144463" cy="144463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139673E-D29F-42C6-94F0-AC8C59F2702F}"/>
              </a:ext>
            </a:extLst>
          </p:cNvPr>
          <p:cNvSpPr txBox="1">
            <a:spLocks/>
          </p:cNvSpPr>
          <p:nvPr/>
        </p:nvSpPr>
        <p:spPr>
          <a:xfrm>
            <a:off x="432000" y="210016"/>
            <a:ext cx="7704000" cy="2612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/>
              <a:t>Delivery Pipeline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9BBE10-E0F8-42C5-8F37-E4B1E1FE6762}"/>
              </a:ext>
            </a:extLst>
          </p:cNvPr>
          <p:cNvSpPr/>
          <p:nvPr/>
        </p:nvSpPr>
        <p:spPr bwMode="gray">
          <a:xfrm>
            <a:off x="158973" y="471303"/>
            <a:ext cx="875929" cy="49271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0098B0-FD52-45FB-8FC5-DDBD783A7EBA}"/>
              </a:ext>
            </a:extLst>
          </p:cNvPr>
          <p:cNvSpPr txBox="1"/>
          <p:nvPr/>
        </p:nvSpPr>
        <p:spPr>
          <a:xfrm>
            <a:off x="251999" y="764057"/>
            <a:ext cx="8733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Continuous Delivery &amp; Continuous Testing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84B988-8378-4509-A4F2-A73C4595BD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009" y="1332475"/>
            <a:ext cx="1310009" cy="11732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DFA04D-3945-4EF9-912D-95DEB72170BF}"/>
              </a:ext>
            </a:extLst>
          </p:cNvPr>
          <p:cNvSpPr txBox="1"/>
          <p:nvPr/>
        </p:nvSpPr>
        <p:spPr>
          <a:xfrm>
            <a:off x="1110598" y="2483757"/>
            <a:ext cx="136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Code changes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DB92C6-B2F8-4964-AEEC-BA01EB3455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253" y="3387484"/>
            <a:ext cx="6396753" cy="8954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86D425-74BE-4087-8AE3-1F64261D298B}"/>
              </a:ext>
            </a:extLst>
          </p:cNvPr>
          <p:cNvSpPr txBox="1"/>
          <p:nvPr/>
        </p:nvSpPr>
        <p:spPr>
          <a:xfrm>
            <a:off x="645274" y="3487480"/>
            <a:ext cx="137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0070C0"/>
                </a:solidFill>
              </a:rPr>
              <a:t>Ontwikkel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  <a:r>
              <a:rPr lang="en-US" sz="1200" dirty="0" err="1">
                <a:solidFill>
                  <a:srgbClr val="0070C0"/>
                </a:solidFill>
              </a:rPr>
              <a:t>omgeving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FA8B73-05E4-44D0-8B48-84187B41A3BD}"/>
              </a:ext>
            </a:extLst>
          </p:cNvPr>
          <p:cNvSpPr txBox="1"/>
          <p:nvPr/>
        </p:nvSpPr>
        <p:spPr>
          <a:xfrm>
            <a:off x="6887298" y="2267739"/>
            <a:ext cx="1647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Productie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err="1">
                <a:solidFill>
                  <a:srgbClr val="0070C0"/>
                </a:solidFill>
              </a:rPr>
              <a:t>omgeving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B058981-2476-4548-AD10-1B66B4B11D81}"/>
              </a:ext>
            </a:extLst>
          </p:cNvPr>
          <p:cNvCxnSpPr>
            <a:cxnSpLocks/>
          </p:cNvCxnSpPr>
          <p:nvPr/>
        </p:nvCxnSpPr>
        <p:spPr>
          <a:xfrm>
            <a:off x="2007738" y="2803332"/>
            <a:ext cx="0" cy="529446"/>
          </a:xfrm>
          <a:prstGeom prst="straightConnector1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4B90B88-D6C9-45C7-9ACF-23FAE4EB1486}"/>
              </a:ext>
            </a:extLst>
          </p:cNvPr>
          <p:cNvCxnSpPr>
            <a:cxnSpLocks/>
          </p:cNvCxnSpPr>
          <p:nvPr/>
        </p:nvCxnSpPr>
        <p:spPr>
          <a:xfrm flipH="1" flipV="1">
            <a:off x="4750878" y="3044381"/>
            <a:ext cx="8697" cy="461220"/>
          </a:xfrm>
          <a:prstGeom prst="straightConnector1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C1EBC2F-8DA5-4615-B3A2-859A7CD304D2}"/>
              </a:ext>
            </a:extLst>
          </p:cNvPr>
          <p:cNvCxnSpPr>
            <a:cxnSpLocks/>
          </p:cNvCxnSpPr>
          <p:nvPr/>
        </p:nvCxnSpPr>
        <p:spPr>
          <a:xfrm>
            <a:off x="4832540" y="3044381"/>
            <a:ext cx="0" cy="461220"/>
          </a:xfrm>
          <a:prstGeom prst="straightConnector1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20BA401-4BD1-46C0-904A-2F99A2F1B67A}"/>
              </a:ext>
            </a:extLst>
          </p:cNvPr>
          <p:cNvCxnSpPr>
            <a:cxnSpLocks/>
          </p:cNvCxnSpPr>
          <p:nvPr/>
        </p:nvCxnSpPr>
        <p:spPr>
          <a:xfrm flipH="1" flipV="1">
            <a:off x="7560753" y="2898331"/>
            <a:ext cx="8697" cy="461220"/>
          </a:xfrm>
          <a:prstGeom prst="straightConnector1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2B8CED78-B3CE-430E-A91F-F5DB4AA487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8306" y="1946583"/>
            <a:ext cx="2528468" cy="141296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5103886-651A-41A8-823A-DDE006F2B038}"/>
              </a:ext>
            </a:extLst>
          </p:cNvPr>
          <p:cNvSpPr txBox="1"/>
          <p:nvPr/>
        </p:nvSpPr>
        <p:spPr>
          <a:xfrm>
            <a:off x="3544292" y="4337665"/>
            <a:ext cx="257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Delivery Pipeline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BEDD7B-61D6-4DB3-AB11-EEAAFEEF877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396" y="2172542"/>
            <a:ext cx="825934" cy="797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369682-F58F-47C9-AE81-9D7EC04AF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154" y="682884"/>
            <a:ext cx="6829157" cy="438973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231C7-A545-457F-91BE-A4F30825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B5D6D-E925-8C42-AE2B-CA497ECA1389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E2EF71-4040-471A-B7F4-CED1B54D8832}"/>
              </a:ext>
            </a:extLst>
          </p:cNvPr>
          <p:cNvSpPr/>
          <p:nvPr/>
        </p:nvSpPr>
        <p:spPr bwMode="gray">
          <a:xfrm>
            <a:off x="252000" y="288749"/>
            <a:ext cx="144463" cy="144463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9D1EC5-D69A-453F-BF9E-1CBEB39FF80B}"/>
              </a:ext>
            </a:extLst>
          </p:cNvPr>
          <p:cNvSpPr txBox="1">
            <a:spLocks/>
          </p:cNvSpPr>
          <p:nvPr/>
        </p:nvSpPr>
        <p:spPr>
          <a:xfrm>
            <a:off x="432000" y="210016"/>
            <a:ext cx="7704000" cy="2612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l-NL" sz="1400" dirty="0"/>
              <a:t>Concrete acties  - Systemen zonder E2E keten</a:t>
            </a:r>
          </a:p>
        </p:txBody>
      </p:sp>
      <p:pic>
        <p:nvPicPr>
          <p:cNvPr id="7" name="Afbeelding 79">
            <a:extLst>
              <a:ext uri="{FF2B5EF4-FFF2-40B4-BE49-F238E27FC236}">
                <a16:creationId xmlns:a16="http://schemas.microsoft.com/office/drawing/2014/main" id="{35494496-55AF-48A6-9634-E516890D53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424" y="190014"/>
            <a:ext cx="950443" cy="3012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93A7E4-1948-4BBC-B6F1-CBFC24A714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91" y="3000361"/>
            <a:ext cx="3135249" cy="213551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0E21F1A-4C19-4EBF-B40C-998B3C59DCA6}"/>
              </a:ext>
            </a:extLst>
          </p:cNvPr>
          <p:cNvGrpSpPr/>
          <p:nvPr/>
        </p:nvGrpSpPr>
        <p:grpSpPr>
          <a:xfrm>
            <a:off x="5264647" y="663490"/>
            <a:ext cx="2440066" cy="1228286"/>
            <a:chOff x="5158740" y="190014"/>
            <a:chExt cx="2440066" cy="122828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426072-CA5F-4EAC-B6D7-98476E1C3697}"/>
                </a:ext>
              </a:extLst>
            </p:cNvPr>
            <p:cNvSpPr/>
            <p:nvPr/>
          </p:nvSpPr>
          <p:spPr bwMode="gray">
            <a:xfrm>
              <a:off x="5920740" y="190014"/>
              <a:ext cx="762000" cy="72438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8B2AE1A-A3B9-4F20-9E4D-3DB3243D8C2C}"/>
                </a:ext>
              </a:extLst>
            </p:cNvPr>
            <p:cNvSpPr/>
            <p:nvPr/>
          </p:nvSpPr>
          <p:spPr bwMode="gray">
            <a:xfrm>
              <a:off x="5158740" y="552207"/>
              <a:ext cx="762000" cy="72438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AA46801-14D9-4381-AE83-5BC94B0E3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4446" y="287599"/>
              <a:ext cx="2284360" cy="1130701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7178A60-2AE6-4971-9B42-5A75B1A9883E}"/>
              </a:ext>
            </a:extLst>
          </p:cNvPr>
          <p:cNvSpPr/>
          <p:nvPr/>
        </p:nvSpPr>
        <p:spPr bwMode="gray">
          <a:xfrm>
            <a:off x="4632695" y="2284765"/>
            <a:ext cx="4088014" cy="240064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72FC6F-097B-4BE9-8CDC-FA9CB92B3278}"/>
              </a:ext>
            </a:extLst>
          </p:cNvPr>
          <p:cNvSpPr/>
          <p:nvPr/>
        </p:nvSpPr>
        <p:spPr bwMode="gray">
          <a:xfrm>
            <a:off x="5812465" y="4084852"/>
            <a:ext cx="1344555" cy="79031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86D404-6CC3-4BF3-8D7F-9BF0D1A70910}"/>
              </a:ext>
            </a:extLst>
          </p:cNvPr>
          <p:cNvSpPr txBox="1"/>
          <p:nvPr/>
        </p:nvSpPr>
        <p:spPr bwMode="gray">
          <a:xfrm>
            <a:off x="4833725" y="3869408"/>
            <a:ext cx="368595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</a:rPr>
              <a:t>Investeer hierin!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B83A93-DB99-41D8-9058-B8C2BEDF6C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0174" y="2190623"/>
            <a:ext cx="1790950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9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231C7-A545-457F-91BE-A4F30825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B5D6D-E925-8C42-AE2B-CA497ECA1389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E2EF71-4040-471A-B7F4-CED1B54D8832}"/>
              </a:ext>
            </a:extLst>
          </p:cNvPr>
          <p:cNvSpPr/>
          <p:nvPr/>
        </p:nvSpPr>
        <p:spPr bwMode="gray">
          <a:xfrm>
            <a:off x="252000" y="288749"/>
            <a:ext cx="144463" cy="144463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9D1EC5-D69A-453F-BF9E-1CBEB39FF80B}"/>
              </a:ext>
            </a:extLst>
          </p:cNvPr>
          <p:cNvSpPr txBox="1">
            <a:spLocks/>
          </p:cNvSpPr>
          <p:nvPr/>
        </p:nvSpPr>
        <p:spPr>
          <a:xfrm>
            <a:off x="432000" y="210016"/>
            <a:ext cx="7704000" cy="2612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l-NL" sz="1400" dirty="0"/>
              <a:t>Concrete acties – Systemen met E2E keten</a:t>
            </a:r>
          </a:p>
        </p:txBody>
      </p:sp>
      <p:pic>
        <p:nvPicPr>
          <p:cNvPr id="7" name="Afbeelding 79">
            <a:extLst>
              <a:ext uri="{FF2B5EF4-FFF2-40B4-BE49-F238E27FC236}">
                <a16:creationId xmlns:a16="http://schemas.microsoft.com/office/drawing/2014/main" id="{35494496-55AF-48A6-9634-E516890D53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424" y="190014"/>
            <a:ext cx="950443" cy="3012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0A72F9-F2CC-4AED-B575-9FA7E355FB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104" y="680030"/>
            <a:ext cx="8188356" cy="44741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74DC2E-CED6-461E-8EFA-C6FF6A379C08}"/>
              </a:ext>
            </a:extLst>
          </p:cNvPr>
          <p:cNvSpPr txBox="1"/>
          <p:nvPr/>
        </p:nvSpPr>
        <p:spPr bwMode="gray">
          <a:xfrm rot="1480683">
            <a:off x="1267881" y="2592844"/>
            <a:ext cx="669569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R&amp;D </a:t>
            </a:r>
            <a:r>
              <a:rPr lang="en-US" sz="4400" b="1" dirty="0" err="1">
                <a:solidFill>
                  <a:srgbClr val="FF0000"/>
                </a:solidFill>
              </a:rPr>
              <a:t>noodzakelijk</a:t>
            </a:r>
            <a:r>
              <a:rPr lang="en-US" sz="44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C60839-1CDF-44BC-8CED-0C976665AD88}"/>
              </a:ext>
            </a:extLst>
          </p:cNvPr>
          <p:cNvSpPr txBox="1"/>
          <p:nvPr/>
        </p:nvSpPr>
        <p:spPr bwMode="gray">
          <a:xfrm>
            <a:off x="5112609" y="1993799"/>
            <a:ext cx="415722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Randvoorwaarde</a:t>
            </a:r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oplossing</a:t>
            </a:r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:</a:t>
            </a:r>
          </a:p>
          <a:p>
            <a:r>
              <a:rPr lang="en-US" sz="2000" b="1" dirty="0" err="1">
                <a:solidFill>
                  <a:srgbClr val="000099"/>
                </a:solidFill>
              </a:rPr>
              <a:t>Maximale</a:t>
            </a:r>
            <a:r>
              <a:rPr lang="en-US" sz="2000" b="1" dirty="0">
                <a:solidFill>
                  <a:srgbClr val="000099"/>
                </a:solidFill>
              </a:rPr>
              <a:t> State Control met </a:t>
            </a:r>
            <a:r>
              <a:rPr lang="en-US" sz="2000" b="1" dirty="0" err="1">
                <a:solidFill>
                  <a:srgbClr val="000099"/>
                </a:solidFill>
              </a:rPr>
              <a:t>minimale</a:t>
            </a:r>
            <a:r>
              <a:rPr lang="en-US" sz="2000" b="1" dirty="0">
                <a:solidFill>
                  <a:srgbClr val="000099"/>
                </a:solidFill>
              </a:rPr>
              <a:t> maintenance</a:t>
            </a:r>
          </a:p>
        </p:txBody>
      </p:sp>
    </p:spTree>
    <p:extLst>
      <p:ext uri="{BB962C8B-B14F-4D97-AF65-F5344CB8AC3E}">
        <p14:creationId xmlns:p14="http://schemas.microsoft.com/office/powerpoint/2010/main" val="62285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231C7-A545-457F-91BE-A4F30825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B5D6D-E925-8C42-AE2B-CA497ECA1389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E2EF71-4040-471A-B7F4-CED1B54D8832}"/>
              </a:ext>
            </a:extLst>
          </p:cNvPr>
          <p:cNvSpPr/>
          <p:nvPr/>
        </p:nvSpPr>
        <p:spPr bwMode="gray">
          <a:xfrm>
            <a:off x="252000" y="288749"/>
            <a:ext cx="144463" cy="144463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9D1EC5-D69A-453F-BF9E-1CBEB39FF80B}"/>
              </a:ext>
            </a:extLst>
          </p:cNvPr>
          <p:cNvSpPr txBox="1">
            <a:spLocks/>
          </p:cNvSpPr>
          <p:nvPr/>
        </p:nvSpPr>
        <p:spPr>
          <a:xfrm>
            <a:off x="432000" y="210016"/>
            <a:ext cx="7704000" cy="2612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l-NL" sz="1400" dirty="0"/>
              <a:t>Concrete acties</a:t>
            </a:r>
          </a:p>
        </p:txBody>
      </p:sp>
      <p:pic>
        <p:nvPicPr>
          <p:cNvPr id="7" name="Afbeelding 79">
            <a:extLst>
              <a:ext uri="{FF2B5EF4-FFF2-40B4-BE49-F238E27FC236}">
                <a16:creationId xmlns:a16="http://schemas.microsoft.com/office/drawing/2014/main" id="{35494496-55AF-48A6-9634-E516890D53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424" y="190014"/>
            <a:ext cx="950443" cy="3012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C60839-1CDF-44BC-8CED-0C976665AD88}"/>
              </a:ext>
            </a:extLst>
          </p:cNvPr>
          <p:cNvSpPr txBox="1"/>
          <p:nvPr/>
        </p:nvSpPr>
        <p:spPr bwMode="gray">
          <a:xfrm>
            <a:off x="951669" y="1163991"/>
            <a:ext cx="6388698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99"/>
                </a:solidFill>
              </a:rPr>
              <a:t>Meet het % False Negatives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99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931B17-ABF2-4038-8629-04B4AD0CA6B5}"/>
              </a:ext>
            </a:extLst>
          </p:cNvPr>
          <p:cNvSpPr/>
          <p:nvPr/>
        </p:nvSpPr>
        <p:spPr>
          <a:xfrm>
            <a:off x="1749297" y="397950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 err="1">
                <a:solidFill>
                  <a:srgbClr val="000099"/>
                </a:solidFill>
              </a:rPr>
              <a:t>Voorkom</a:t>
            </a:r>
            <a:r>
              <a:rPr lang="en-US" b="1" i="1" dirty="0">
                <a:solidFill>
                  <a:srgbClr val="000099"/>
                </a:solidFill>
              </a:rPr>
              <a:t> </a:t>
            </a:r>
            <a:r>
              <a:rPr lang="en-US" b="1" i="1" dirty="0" err="1">
                <a:solidFill>
                  <a:srgbClr val="000099"/>
                </a:solidFill>
              </a:rPr>
              <a:t>dat</a:t>
            </a:r>
            <a:r>
              <a:rPr lang="en-US" b="1" i="1" dirty="0">
                <a:solidFill>
                  <a:srgbClr val="000099"/>
                </a:solidFill>
              </a:rPr>
              <a:t> je geld in </a:t>
            </a:r>
            <a:r>
              <a:rPr lang="en-US" b="1" i="1" dirty="0" err="1">
                <a:solidFill>
                  <a:srgbClr val="000099"/>
                </a:solidFill>
              </a:rPr>
              <a:t>kansloze</a:t>
            </a:r>
            <a:r>
              <a:rPr lang="en-US" b="1" i="1" dirty="0">
                <a:solidFill>
                  <a:srgbClr val="000099"/>
                </a:solidFill>
              </a:rPr>
              <a:t> </a:t>
            </a:r>
            <a:r>
              <a:rPr lang="en-US" b="1" i="1" dirty="0" err="1">
                <a:solidFill>
                  <a:srgbClr val="000099"/>
                </a:solidFill>
              </a:rPr>
              <a:t>testautomatisering</a:t>
            </a:r>
            <a:r>
              <a:rPr lang="en-US" b="1" i="1" dirty="0">
                <a:solidFill>
                  <a:srgbClr val="000099"/>
                </a:solidFill>
              </a:rPr>
              <a:t> </a:t>
            </a:r>
            <a:r>
              <a:rPr lang="en-US" b="1" i="1" dirty="0" err="1">
                <a:solidFill>
                  <a:srgbClr val="000099"/>
                </a:solidFill>
              </a:rPr>
              <a:t>stopt</a:t>
            </a:r>
            <a:r>
              <a:rPr lang="en-US" b="1" i="1" dirty="0">
                <a:solidFill>
                  <a:srgbClr val="000099"/>
                </a:solidFill>
              </a:rPr>
              <a:t>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7B99A2-1590-4843-94CE-5870C587DB54}"/>
              </a:ext>
            </a:extLst>
          </p:cNvPr>
          <p:cNvSpPr txBox="1"/>
          <p:nvPr/>
        </p:nvSpPr>
        <p:spPr bwMode="gray">
          <a:xfrm>
            <a:off x="1060917" y="2574677"/>
            <a:ext cx="6279449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&lt; 10% -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gewoon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beginnen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	10% tot 15% -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voorzichtig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beginnen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	&gt; 15% -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wel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beginnen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???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EA1563-6CBB-4FDD-AF89-DB71AB96CEAE}"/>
              </a:ext>
            </a:extLst>
          </p:cNvPr>
          <p:cNvSpPr txBox="1"/>
          <p:nvPr/>
        </p:nvSpPr>
        <p:spPr bwMode="gray">
          <a:xfrm>
            <a:off x="951669" y="1495280"/>
            <a:ext cx="638869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0099"/>
                </a:solidFill>
              </a:rPr>
              <a:t>Maximaliseer</a:t>
            </a:r>
            <a:r>
              <a:rPr lang="en-US" sz="2000" b="1" dirty="0">
                <a:solidFill>
                  <a:srgbClr val="000099"/>
                </a:solidFill>
              </a:rPr>
              <a:t> State Control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E248D1-C6B3-4A15-BD58-D29459C02706}"/>
              </a:ext>
            </a:extLst>
          </p:cNvPr>
          <p:cNvSpPr txBox="1"/>
          <p:nvPr/>
        </p:nvSpPr>
        <p:spPr bwMode="gray">
          <a:xfrm>
            <a:off x="951669" y="1857609"/>
            <a:ext cx="638869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99"/>
                </a:solidFill>
              </a:rPr>
              <a:t>Meet </a:t>
            </a:r>
            <a:r>
              <a:rPr lang="en-US" sz="2000" b="1" dirty="0" err="1">
                <a:solidFill>
                  <a:srgbClr val="000099"/>
                </a:solidFill>
              </a:rPr>
              <a:t>weer</a:t>
            </a:r>
            <a:r>
              <a:rPr lang="en-US" sz="2000" b="1" dirty="0">
                <a:solidFill>
                  <a:srgbClr val="000099"/>
                </a:solidFill>
              </a:rPr>
              <a:t> het % False Negatives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EEDE91-AB8F-4DD0-AF76-39AA4F35CF2F}"/>
              </a:ext>
            </a:extLst>
          </p:cNvPr>
          <p:cNvSpPr txBox="1"/>
          <p:nvPr/>
        </p:nvSpPr>
        <p:spPr bwMode="gray">
          <a:xfrm>
            <a:off x="951669" y="2233391"/>
            <a:ext cx="638869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0099"/>
                </a:solidFill>
              </a:rPr>
              <a:t>Automatiseren</a:t>
            </a:r>
            <a:r>
              <a:rPr lang="en-US" sz="2000" b="1" dirty="0">
                <a:solidFill>
                  <a:srgbClr val="000099"/>
                </a:solidFill>
              </a:rPr>
              <a:t>?</a:t>
            </a:r>
          </a:p>
          <a:p>
            <a:endParaRPr lang="en-US" sz="2000" b="1" dirty="0">
              <a:solidFill>
                <a:srgbClr val="000099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C29F68-E78F-474F-8921-7FDF0D46B142}"/>
              </a:ext>
            </a:extLst>
          </p:cNvPr>
          <p:cNvSpPr txBox="1"/>
          <p:nvPr/>
        </p:nvSpPr>
        <p:spPr bwMode="gray">
          <a:xfrm>
            <a:off x="683222" y="791691"/>
            <a:ext cx="549107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Wat </a:t>
            </a:r>
            <a:r>
              <a:rPr lang="en-US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te</a:t>
            </a:r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doen</a:t>
            </a:r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:</a:t>
            </a:r>
            <a:endParaRPr lang="en-US" sz="2000" b="1" dirty="0">
              <a:solidFill>
                <a:srgbClr val="0000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83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8" grpId="0"/>
      <p:bldP spid="9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231C7-A545-457F-91BE-A4F30825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B5D6D-E925-8C42-AE2B-CA497ECA1389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E2EF71-4040-471A-B7F4-CED1B54D8832}"/>
              </a:ext>
            </a:extLst>
          </p:cNvPr>
          <p:cNvSpPr/>
          <p:nvPr/>
        </p:nvSpPr>
        <p:spPr bwMode="gray">
          <a:xfrm>
            <a:off x="252000" y="288749"/>
            <a:ext cx="144463" cy="144463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9D1EC5-D69A-453F-BF9E-1CBEB39FF80B}"/>
              </a:ext>
            </a:extLst>
          </p:cNvPr>
          <p:cNvSpPr txBox="1">
            <a:spLocks/>
          </p:cNvSpPr>
          <p:nvPr/>
        </p:nvSpPr>
        <p:spPr>
          <a:xfrm>
            <a:off x="432000" y="210016"/>
            <a:ext cx="7704000" cy="2612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l-NL" sz="1400" dirty="0"/>
              <a:t>Samenvatting</a:t>
            </a:r>
          </a:p>
        </p:txBody>
      </p:sp>
      <p:pic>
        <p:nvPicPr>
          <p:cNvPr id="7" name="Afbeelding 79">
            <a:extLst>
              <a:ext uri="{FF2B5EF4-FFF2-40B4-BE49-F238E27FC236}">
                <a16:creationId xmlns:a16="http://schemas.microsoft.com/office/drawing/2014/main" id="{35494496-55AF-48A6-9634-E516890D53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424" y="190014"/>
            <a:ext cx="950443" cy="3012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778F72-5274-4C04-8737-2105BA8A14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37600">
            <a:off x="722053" y="924049"/>
            <a:ext cx="2553573" cy="12086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2DE3CC-DD0D-4BEC-B27F-0C4F11DC0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02804">
            <a:off x="5913971" y="863908"/>
            <a:ext cx="2721160" cy="1427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97D8F9-412F-40D7-B279-3034EC1349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01501">
            <a:off x="283314" y="2913377"/>
            <a:ext cx="2993440" cy="16314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0F29D3-B336-41DE-A943-C05A678488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64905">
            <a:off x="5758322" y="3023796"/>
            <a:ext cx="3032458" cy="15672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2A4442-3161-4090-8133-B45331215024}"/>
              </a:ext>
            </a:extLst>
          </p:cNvPr>
          <p:cNvSpPr txBox="1"/>
          <p:nvPr/>
        </p:nvSpPr>
        <p:spPr bwMode="gray">
          <a:xfrm>
            <a:off x="3257902" y="1801559"/>
            <a:ext cx="254263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0B00DE"/>
                </a:solidFill>
              </a:rPr>
              <a:t>Meet het % False Negatives in je Test </a:t>
            </a:r>
            <a:r>
              <a:rPr lang="en-US" sz="2000" b="1" dirty="0" err="1">
                <a:solidFill>
                  <a:srgbClr val="0B00DE"/>
                </a:solidFill>
              </a:rPr>
              <a:t>Proces</a:t>
            </a:r>
            <a:r>
              <a:rPr lang="en-US" sz="2000" b="1" dirty="0">
                <a:solidFill>
                  <a:srgbClr val="0B00DE"/>
                </a:solidFill>
              </a:rPr>
              <a:t>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AE20FB-D65F-470B-856B-1773C88E2B56}"/>
              </a:ext>
            </a:extLst>
          </p:cNvPr>
          <p:cNvSpPr txBox="1"/>
          <p:nvPr/>
        </p:nvSpPr>
        <p:spPr bwMode="gray">
          <a:xfrm>
            <a:off x="3385679" y="2925768"/>
            <a:ext cx="211749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err="1">
                <a:solidFill>
                  <a:srgbClr val="0B00DE"/>
                </a:solidFill>
              </a:rPr>
              <a:t>Automatiseer</a:t>
            </a:r>
            <a:r>
              <a:rPr lang="en-US" b="1" dirty="0">
                <a:solidFill>
                  <a:srgbClr val="0B00DE"/>
                </a:solidFill>
              </a:rPr>
              <a:t> je ‘State Reset’</a:t>
            </a:r>
          </a:p>
          <a:p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282790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38943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3"/>
          <p:cNvGrpSpPr/>
          <p:nvPr/>
        </p:nvGrpSpPr>
        <p:grpSpPr>
          <a:xfrm>
            <a:off x="486596" y="1707654"/>
            <a:ext cx="4824536" cy="3014213"/>
            <a:chOff x="486596" y="1707654"/>
            <a:chExt cx="4824536" cy="3014213"/>
          </a:xfrm>
        </p:grpSpPr>
        <p:sp>
          <p:nvSpPr>
            <p:cNvPr id="5" name="Rounded Rectangle 4"/>
            <p:cNvSpPr/>
            <p:nvPr/>
          </p:nvSpPr>
          <p:spPr bwMode="gray">
            <a:xfrm>
              <a:off x="486596" y="1707654"/>
              <a:ext cx="4752528" cy="2952328"/>
            </a:xfrm>
            <a:prstGeom prst="roundRect">
              <a:avLst>
                <a:gd name="adj" fmla="val 2063"/>
              </a:avLst>
            </a:prstGeom>
            <a:solidFill>
              <a:schemeClr val="tx1">
                <a:alpha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/>
            </a:p>
          </p:txBody>
        </p:sp>
        <p:pic>
          <p:nvPicPr>
            <p:cNvPr id="6" name="Picture 5" descr="HT_Blauwe blok met staart.psd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931" b="-285"/>
            <a:stretch/>
          </p:blipFill>
          <p:spPr>
            <a:xfrm>
              <a:off x="486596" y="2264735"/>
              <a:ext cx="4824536" cy="2457132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 bwMode="gray">
            <a:xfrm>
              <a:off x="630612" y="2407670"/>
              <a:ext cx="144760" cy="143704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0000" y="2229321"/>
            <a:ext cx="3744000" cy="1152000"/>
          </a:xfrm>
        </p:spPr>
        <p:txBody>
          <a:bodyPr/>
          <a:lstStyle/>
          <a:p>
            <a:r>
              <a:rPr lang="en-US" dirty="0" err="1"/>
              <a:t>Vragen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265" y="3595187"/>
            <a:ext cx="1817827" cy="5193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21731C-F885-4CDA-B9A6-8B7DFC50AD03}"/>
              </a:ext>
            </a:extLst>
          </p:cNvPr>
          <p:cNvSpPr txBox="1"/>
          <p:nvPr/>
        </p:nvSpPr>
        <p:spPr bwMode="gray">
          <a:xfrm>
            <a:off x="900000" y="3111203"/>
            <a:ext cx="28726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Peter.Wanders@klm.com</a:t>
            </a:r>
          </a:p>
        </p:txBody>
      </p:sp>
    </p:spTree>
    <p:extLst>
      <p:ext uri="{BB962C8B-B14F-4D97-AF65-F5344CB8AC3E}">
        <p14:creationId xmlns:p14="http://schemas.microsoft.com/office/powerpoint/2010/main" val="1041826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7A7D-B587-704C-855B-A83DE85BEF5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03E1B0-F7E2-494D-ADB0-797D98EA1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5040" y="1252942"/>
            <a:ext cx="4577163" cy="2819664"/>
          </a:xfrm>
          <a:prstGeom prst="rect">
            <a:avLst/>
          </a:prstGeom>
        </p:spPr>
      </p:pic>
      <p:pic>
        <p:nvPicPr>
          <p:cNvPr id="9" name="Afbeelding 79">
            <a:extLst>
              <a:ext uri="{FF2B5EF4-FFF2-40B4-BE49-F238E27FC236}">
                <a16:creationId xmlns:a16="http://schemas.microsoft.com/office/drawing/2014/main" id="{F7444C8A-467A-41F8-B05E-549C1EEB51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4584" y="307349"/>
            <a:ext cx="950443" cy="30129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FE537B9-D160-4623-AC20-25F8BC7BF687}"/>
              </a:ext>
            </a:extLst>
          </p:cNvPr>
          <p:cNvSpPr/>
          <p:nvPr/>
        </p:nvSpPr>
        <p:spPr bwMode="gray">
          <a:xfrm>
            <a:off x="252000" y="288749"/>
            <a:ext cx="144463" cy="144463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139673E-D29F-42C6-94F0-AC8C59F2702F}"/>
              </a:ext>
            </a:extLst>
          </p:cNvPr>
          <p:cNvSpPr txBox="1">
            <a:spLocks/>
          </p:cNvSpPr>
          <p:nvPr/>
        </p:nvSpPr>
        <p:spPr>
          <a:xfrm>
            <a:off x="432000" y="210016"/>
            <a:ext cx="7704000" cy="2612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/>
              <a:t>IT </a:t>
            </a:r>
            <a:r>
              <a:rPr lang="en-US" sz="1400" dirty="0" err="1"/>
              <a:t>Fundamenten</a:t>
            </a:r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9BBE10-E0F8-42C5-8F37-E4B1E1FE6762}"/>
              </a:ext>
            </a:extLst>
          </p:cNvPr>
          <p:cNvSpPr/>
          <p:nvPr/>
        </p:nvSpPr>
        <p:spPr bwMode="gray">
          <a:xfrm>
            <a:off x="158973" y="471303"/>
            <a:ext cx="875929" cy="49271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53815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231C7-A545-457F-91BE-A4F30825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B5D6D-E925-8C42-AE2B-CA497ECA138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E2EF71-4040-471A-B7F4-CED1B54D8832}"/>
              </a:ext>
            </a:extLst>
          </p:cNvPr>
          <p:cNvSpPr/>
          <p:nvPr/>
        </p:nvSpPr>
        <p:spPr bwMode="gray">
          <a:xfrm>
            <a:off x="252000" y="288749"/>
            <a:ext cx="144463" cy="144463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9D1EC5-D69A-453F-BF9E-1CBEB39FF80B}"/>
              </a:ext>
            </a:extLst>
          </p:cNvPr>
          <p:cNvSpPr txBox="1">
            <a:spLocks/>
          </p:cNvSpPr>
          <p:nvPr/>
        </p:nvSpPr>
        <p:spPr>
          <a:xfrm>
            <a:off x="432000" y="210016"/>
            <a:ext cx="7704000" cy="2612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/>
              <a:t>IT </a:t>
            </a:r>
            <a:r>
              <a:rPr lang="en-US" sz="1400" dirty="0" err="1"/>
              <a:t>Fundamenten</a:t>
            </a:r>
            <a:endParaRPr lang="en-US" sz="1400" dirty="0"/>
          </a:p>
        </p:txBody>
      </p:sp>
      <p:pic>
        <p:nvPicPr>
          <p:cNvPr id="7" name="Afbeelding 79">
            <a:extLst>
              <a:ext uri="{FF2B5EF4-FFF2-40B4-BE49-F238E27FC236}">
                <a16:creationId xmlns:a16="http://schemas.microsoft.com/office/drawing/2014/main" id="{35494496-55AF-48A6-9634-E516890D53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424" y="190014"/>
            <a:ext cx="950443" cy="3012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7851CA-76AB-4E7D-91DB-83EAA53ACD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480" y="491304"/>
            <a:ext cx="6882621" cy="262914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17D2651-41F5-4446-BA39-41F6DB55EA00}"/>
              </a:ext>
            </a:extLst>
          </p:cNvPr>
          <p:cNvGrpSpPr/>
          <p:nvPr/>
        </p:nvGrpSpPr>
        <p:grpSpPr>
          <a:xfrm>
            <a:off x="839107" y="3120445"/>
            <a:ext cx="8366374" cy="1479795"/>
            <a:chOff x="830850" y="2629515"/>
            <a:chExt cx="8164351" cy="195217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000515-8DBA-4F10-8A0F-48251B479902}"/>
                </a:ext>
              </a:extLst>
            </p:cNvPr>
            <p:cNvSpPr txBox="1"/>
            <p:nvPr/>
          </p:nvSpPr>
          <p:spPr>
            <a:xfrm>
              <a:off x="830850" y="3676130"/>
              <a:ext cx="2059620" cy="69764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2000" dirty="0">
                  <a:solidFill>
                    <a:srgbClr val="0070C0"/>
                  </a:solidFill>
                </a:rPr>
                <a:t>Request /</a:t>
              </a:r>
            </a:p>
            <a:p>
              <a:r>
                <a:rPr lang="en-US" sz="2000" dirty="0">
                  <a:solidFill>
                    <a:srgbClr val="0070C0"/>
                  </a:solidFill>
                </a:rPr>
                <a:t>Reply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4626051-BEC0-4C97-ACA5-9CD4E492A0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92814" y="2629515"/>
              <a:ext cx="492210" cy="104661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EA12A8-3563-431C-B0DD-37AEF315724E}"/>
                </a:ext>
              </a:extLst>
            </p:cNvPr>
            <p:cNvSpPr txBox="1"/>
            <p:nvPr/>
          </p:nvSpPr>
          <p:spPr>
            <a:xfrm>
              <a:off x="4731386" y="3647830"/>
              <a:ext cx="1428976" cy="93385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2000" dirty="0">
                  <a:solidFill>
                    <a:srgbClr val="0070C0"/>
                  </a:solidFill>
                </a:rPr>
                <a:t>Code Regels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6454AE2-1F4F-44C2-8B9B-2FF077935E40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>
              <a:off x="5316983" y="2901342"/>
              <a:ext cx="128892" cy="74648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2A4295-970A-45AE-B274-65C361EA9132}"/>
                </a:ext>
              </a:extLst>
            </p:cNvPr>
            <p:cNvSpPr txBox="1"/>
            <p:nvPr/>
          </p:nvSpPr>
          <p:spPr>
            <a:xfrm>
              <a:off x="6525941" y="3643007"/>
              <a:ext cx="2469260" cy="93385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2000" dirty="0" err="1">
                  <a:solidFill>
                    <a:srgbClr val="0070C0"/>
                  </a:solidFill>
                </a:rPr>
                <a:t>uit</a:t>
              </a:r>
              <a:r>
                <a:rPr lang="en-US" sz="2000" dirty="0">
                  <a:solidFill>
                    <a:srgbClr val="0070C0"/>
                  </a:solidFill>
                </a:rPr>
                <a:t> Request </a:t>
              </a:r>
              <a:r>
                <a:rPr lang="en-US" sz="2000" dirty="0" err="1">
                  <a:solidFill>
                    <a:srgbClr val="0070C0"/>
                  </a:solidFill>
                </a:rPr>
                <a:t>en</a:t>
              </a:r>
              <a:r>
                <a:rPr lang="en-US" sz="2000" dirty="0">
                  <a:solidFill>
                    <a:srgbClr val="0070C0"/>
                  </a:solidFill>
                </a:rPr>
                <a:t>/of </a:t>
              </a:r>
              <a:r>
                <a:rPr lang="en-US" sz="2000" dirty="0" err="1">
                  <a:solidFill>
                    <a:srgbClr val="0070C0"/>
                  </a:solidFill>
                </a:rPr>
                <a:t>externe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bronnen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D3B882D-FB2D-48C1-AB76-57935DCE5C82}"/>
                </a:ext>
              </a:extLst>
            </p:cNvPr>
            <p:cNvCxnSpPr>
              <a:cxnSpLocks/>
            </p:cNvCxnSpPr>
            <p:nvPr/>
          </p:nvCxnSpPr>
          <p:spPr>
            <a:xfrm>
              <a:off x="7170311" y="2758188"/>
              <a:ext cx="284084" cy="89664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A1A906B-E74D-4B40-85C8-91FA7AD1A65D}"/>
              </a:ext>
            </a:extLst>
          </p:cNvPr>
          <p:cNvSpPr txBox="1"/>
          <p:nvPr/>
        </p:nvSpPr>
        <p:spPr bwMode="gray">
          <a:xfrm>
            <a:off x="1291468" y="2519059"/>
            <a:ext cx="7089383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nl-NL" sz="3600">
                <a:solidFill>
                  <a:schemeClr val="tx2"/>
                </a:solidFill>
              </a:rPr>
              <a:t>Gedrag   =    Regels + Data</a:t>
            </a:r>
          </a:p>
        </p:txBody>
      </p:sp>
    </p:spTree>
    <p:extLst>
      <p:ext uri="{BB962C8B-B14F-4D97-AF65-F5344CB8AC3E}">
        <p14:creationId xmlns:p14="http://schemas.microsoft.com/office/powerpoint/2010/main" val="292979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231C7-A545-457F-91BE-A4F30825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B5D6D-E925-8C42-AE2B-CA497ECA138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E2EF71-4040-471A-B7F4-CED1B54D8832}"/>
              </a:ext>
            </a:extLst>
          </p:cNvPr>
          <p:cNvSpPr/>
          <p:nvPr/>
        </p:nvSpPr>
        <p:spPr bwMode="gray">
          <a:xfrm>
            <a:off x="252000" y="288749"/>
            <a:ext cx="144463" cy="144463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9D1EC5-D69A-453F-BF9E-1CBEB39FF80B}"/>
              </a:ext>
            </a:extLst>
          </p:cNvPr>
          <p:cNvSpPr txBox="1">
            <a:spLocks/>
          </p:cNvSpPr>
          <p:nvPr/>
        </p:nvSpPr>
        <p:spPr>
          <a:xfrm>
            <a:off x="432000" y="210016"/>
            <a:ext cx="7704000" cy="2612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/>
              <a:t>IT </a:t>
            </a:r>
            <a:r>
              <a:rPr lang="en-US" sz="1400" dirty="0" err="1"/>
              <a:t>Fundamenten</a:t>
            </a:r>
            <a:endParaRPr lang="en-US" sz="1400" dirty="0"/>
          </a:p>
        </p:txBody>
      </p:sp>
      <p:pic>
        <p:nvPicPr>
          <p:cNvPr id="7" name="Afbeelding 79">
            <a:extLst>
              <a:ext uri="{FF2B5EF4-FFF2-40B4-BE49-F238E27FC236}">
                <a16:creationId xmlns:a16="http://schemas.microsoft.com/office/drawing/2014/main" id="{35494496-55AF-48A6-9634-E516890D53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424" y="190014"/>
            <a:ext cx="950443" cy="3012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8BBF3E-A909-460D-8097-A818EA074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297" y="547397"/>
            <a:ext cx="6599405" cy="43667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35CC0B-C287-4882-AB3E-7AB2F1EF9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6502" y="547397"/>
            <a:ext cx="1958365" cy="12626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A03460-19F0-4D64-87F9-7AF7B89809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3659" y="3729683"/>
            <a:ext cx="1885329" cy="105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5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231C7-A545-457F-91BE-A4F30825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B5D6D-E925-8C42-AE2B-CA497ECA138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E2EF71-4040-471A-B7F4-CED1B54D8832}"/>
              </a:ext>
            </a:extLst>
          </p:cNvPr>
          <p:cNvSpPr/>
          <p:nvPr/>
        </p:nvSpPr>
        <p:spPr bwMode="gray">
          <a:xfrm>
            <a:off x="252000" y="288749"/>
            <a:ext cx="144463" cy="144463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9D1EC5-D69A-453F-BF9E-1CBEB39FF80B}"/>
              </a:ext>
            </a:extLst>
          </p:cNvPr>
          <p:cNvSpPr txBox="1">
            <a:spLocks/>
          </p:cNvSpPr>
          <p:nvPr/>
        </p:nvSpPr>
        <p:spPr>
          <a:xfrm>
            <a:off x="432000" y="210016"/>
            <a:ext cx="7704000" cy="2612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err="1"/>
              <a:t>Testen</a:t>
            </a:r>
            <a:r>
              <a:rPr lang="en-US" sz="1400" dirty="0"/>
              <a:t> - (het </a:t>
            </a:r>
            <a:r>
              <a:rPr lang="en-US" sz="1400" dirty="0" err="1"/>
              <a:t>vergelijken</a:t>
            </a:r>
            <a:r>
              <a:rPr lang="en-US" sz="1400" dirty="0"/>
              <a:t> van </a:t>
            </a:r>
            <a:r>
              <a:rPr lang="en-US" sz="1400" dirty="0" err="1"/>
              <a:t>gedrag</a:t>
            </a:r>
            <a:r>
              <a:rPr lang="en-US" sz="1400" dirty="0"/>
              <a:t>)</a:t>
            </a:r>
          </a:p>
        </p:txBody>
      </p:sp>
      <p:pic>
        <p:nvPicPr>
          <p:cNvPr id="7" name="Afbeelding 79">
            <a:extLst>
              <a:ext uri="{FF2B5EF4-FFF2-40B4-BE49-F238E27FC236}">
                <a16:creationId xmlns:a16="http://schemas.microsoft.com/office/drawing/2014/main" id="{35494496-55AF-48A6-9634-E516890D53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424" y="190014"/>
            <a:ext cx="950443" cy="3012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7EB2A0-365D-44D2-9BD0-696C80A6EE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20" y="638929"/>
            <a:ext cx="7704000" cy="420706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B336BC7-0C2B-4ECE-8CEE-E93402B23077}"/>
              </a:ext>
            </a:extLst>
          </p:cNvPr>
          <p:cNvGrpSpPr/>
          <p:nvPr/>
        </p:nvGrpSpPr>
        <p:grpSpPr>
          <a:xfrm>
            <a:off x="3352801" y="3363864"/>
            <a:ext cx="1960879" cy="338554"/>
            <a:chOff x="3352801" y="3363864"/>
            <a:chExt cx="1960879" cy="33855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6CF7B8A-A691-461B-8937-00F18C3174AD}"/>
                </a:ext>
              </a:extLst>
            </p:cNvPr>
            <p:cNvSpPr txBox="1"/>
            <p:nvPr/>
          </p:nvSpPr>
          <p:spPr>
            <a:xfrm>
              <a:off x="3961248" y="3363864"/>
              <a:ext cx="985103" cy="33855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1600" dirty="0" err="1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Gelijk</a:t>
              </a:r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?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2A8C036-BDC3-4B3F-BCD1-20DFA1995585}"/>
                </a:ext>
              </a:extLst>
            </p:cNvPr>
            <p:cNvCxnSpPr>
              <a:cxnSpLocks/>
            </p:cNvCxnSpPr>
            <p:nvPr/>
          </p:nvCxnSpPr>
          <p:spPr>
            <a:xfrm>
              <a:off x="4906277" y="3550671"/>
              <a:ext cx="407403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9F32E8A-7BBB-4D15-BA1C-B5B9A27B42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2801" y="3550671"/>
              <a:ext cx="401713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06990D0-0E0B-4540-86F0-B318679B3E1B}"/>
              </a:ext>
            </a:extLst>
          </p:cNvPr>
          <p:cNvGrpSpPr/>
          <p:nvPr/>
        </p:nvGrpSpPr>
        <p:grpSpPr>
          <a:xfrm>
            <a:off x="4660164" y="1244118"/>
            <a:ext cx="2623282" cy="2473987"/>
            <a:chOff x="4660164" y="1244118"/>
            <a:chExt cx="2623282" cy="2473987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4C9CF18-55FD-4EA0-92F9-21DA97AA72EE}"/>
                </a:ext>
              </a:extLst>
            </p:cNvPr>
            <p:cNvCxnSpPr>
              <a:cxnSpLocks/>
            </p:cNvCxnSpPr>
            <p:nvPr/>
          </p:nvCxnSpPr>
          <p:spPr>
            <a:xfrm>
              <a:off x="4660164" y="1244118"/>
              <a:ext cx="1850123" cy="35867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B0A57EF-6785-4676-8D32-4CBAEF69F8DD}"/>
                </a:ext>
              </a:extLst>
            </p:cNvPr>
            <p:cNvGrpSpPr/>
            <p:nvPr/>
          </p:nvGrpSpPr>
          <p:grpSpPr>
            <a:xfrm>
              <a:off x="5458011" y="2483482"/>
              <a:ext cx="1825435" cy="1234623"/>
              <a:chOff x="5498651" y="3603050"/>
              <a:chExt cx="1825435" cy="1234623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F0EBC8-DD8D-4314-B0C2-7346B6C62D85}"/>
                  </a:ext>
                </a:extLst>
              </p:cNvPr>
              <p:cNvSpPr txBox="1"/>
              <p:nvPr/>
            </p:nvSpPr>
            <p:spPr>
              <a:xfrm>
                <a:off x="5498651" y="4468341"/>
                <a:ext cx="1572981" cy="36933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en-US" dirty="0"/>
                  <a:t>Respons1</a:t>
                </a: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327E08A4-F578-4EEE-BC6E-9216492806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97040" y="3603050"/>
                <a:ext cx="527046" cy="8803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C15815D-5F12-44CC-A8B4-049813F40C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04" y="1029325"/>
            <a:ext cx="3778467" cy="145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8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231C7-A545-457F-91BE-A4F30825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B5D6D-E925-8C42-AE2B-CA497ECA138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E2EF71-4040-471A-B7F4-CED1B54D8832}"/>
              </a:ext>
            </a:extLst>
          </p:cNvPr>
          <p:cNvSpPr/>
          <p:nvPr/>
        </p:nvSpPr>
        <p:spPr bwMode="gray">
          <a:xfrm>
            <a:off x="252000" y="288749"/>
            <a:ext cx="144463" cy="144463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9D1EC5-D69A-453F-BF9E-1CBEB39FF80B}"/>
              </a:ext>
            </a:extLst>
          </p:cNvPr>
          <p:cNvSpPr txBox="1">
            <a:spLocks/>
          </p:cNvSpPr>
          <p:nvPr/>
        </p:nvSpPr>
        <p:spPr>
          <a:xfrm>
            <a:off x="432000" y="210016"/>
            <a:ext cx="7704000" cy="2612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err="1"/>
              <a:t>Testen</a:t>
            </a:r>
            <a:r>
              <a:rPr lang="en-US" sz="1400" dirty="0"/>
              <a:t> - (het </a:t>
            </a:r>
            <a:r>
              <a:rPr lang="en-US" sz="1400" dirty="0" err="1"/>
              <a:t>vergelijken</a:t>
            </a:r>
            <a:r>
              <a:rPr lang="en-US" sz="1400" dirty="0"/>
              <a:t> van </a:t>
            </a:r>
            <a:r>
              <a:rPr lang="en-US" sz="1400" dirty="0" err="1"/>
              <a:t>gedrag</a:t>
            </a:r>
            <a:r>
              <a:rPr lang="en-US" sz="1400" dirty="0"/>
              <a:t>)</a:t>
            </a:r>
          </a:p>
        </p:txBody>
      </p:sp>
      <p:pic>
        <p:nvPicPr>
          <p:cNvPr id="7" name="Afbeelding 79">
            <a:extLst>
              <a:ext uri="{FF2B5EF4-FFF2-40B4-BE49-F238E27FC236}">
                <a16:creationId xmlns:a16="http://schemas.microsoft.com/office/drawing/2014/main" id="{35494496-55AF-48A6-9634-E516890D53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424" y="190014"/>
            <a:ext cx="950443" cy="3012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7EB2A0-365D-44D2-9BD0-696C80A6EE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20" y="638929"/>
            <a:ext cx="7704000" cy="420706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C9CF18-55FD-4EA0-92F9-21DA97AA72EE}"/>
              </a:ext>
            </a:extLst>
          </p:cNvPr>
          <p:cNvCxnSpPr>
            <a:cxnSpLocks/>
          </p:cNvCxnSpPr>
          <p:nvPr/>
        </p:nvCxnSpPr>
        <p:spPr>
          <a:xfrm>
            <a:off x="4660164" y="1244118"/>
            <a:ext cx="1850123" cy="3586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EF0EBC8-DD8D-4314-B0C2-7346B6C62D85}"/>
              </a:ext>
            </a:extLst>
          </p:cNvPr>
          <p:cNvSpPr txBox="1"/>
          <p:nvPr/>
        </p:nvSpPr>
        <p:spPr>
          <a:xfrm>
            <a:off x="5458011" y="3348773"/>
            <a:ext cx="1572981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err="1"/>
              <a:t>Respons</a:t>
            </a:r>
            <a:r>
              <a:rPr lang="en-US" dirty="0"/>
              <a:t> 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27E08A4-F578-4EEE-BC6E-9216492806DB}"/>
              </a:ext>
            </a:extLst>
          </p:cNvPr>
          <p:cNvCxnSpPr>
            <a:cxnSpLocks/>
          </p:cNvCxnSpPr>
          <p:nvPr/>
        </p:nvCxnSpPr>
        <p:spPr>
          <a:xfrm flipH="1">
            <a:off x="6756400" y="2483482"/>
            <a:ext cx="527046" cy="8803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B336BC7-0C2B-4ECE-8CEE-E93402B23077}"/>
              </a:ext>
            </a:extLst>
          </p:cNvPr>
          <p:cNvGrpSpPr/>
          <p:nvPr/>
        </p:nvGrpSpPr>
        <p:grpSpPr>
          <a:xfrm>
            <a:off x="3352801" y="3363864"/>
            <a:ext cx="1960879" cy="338554"/>
            <a:chOff x="3352801" y="3363864"/>
            <a:chExt cx="1960879" cy="33855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6CF7B8A-A691-461B-8937-00F18C3174AD}"/>
                </a:ext>
              </a:extLst>
            </p:cNvPr>
            <p:cNvSpPr txBox="1"/>
            <p:nvPr/>
          </p:nvSpPr>
          <p:spPr>
            <a:xfrm>
              <a:off x="3961248" y="3363864"/>
              <a:ext cx="985103" cy="33855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1600" dirty="0" err="1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Gelijk</a:t>
              </a:r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?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2A8C036-BDC3-4B3F-BCD1-20DFA1995585}"/>
                </a:ext>
              </a:extLst>
            </p:cNvPr>
            <p:cNvCxnSpPr>
              <a:cxnSpLocks/>
            </p:cNvCxnSpPr>
            <p:nvPr/>
          </p:nvCxnSpPr>
          <p:spPr>
            <a:xfrm>
              <a:off x="4906277" y="3550671"/>
              <a:ext cx="407403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9F32E8A-7BBB-4D15-BA1C-B5B9A27B42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2801" y="3550671"/>
              <a:ext cx="401713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E4F10C5-84F1-44D3-BD6A-4E6572BFDB39}"/>
              </a:ext>
            </a:extLst>
          </p:cNvPr>
          <p:cNvGrpSpPr/>
          <p:nvPr/>
        </p:nvGrpSpPr>
        <p:grpSpPr>
          <a:xfrm>
            <a:off x="3352801" y="3714384"/>
            <a:ext cx="1960879" cy="338554"/>
            <a:chOff x="3352801" y="3363864"/>
            <a:chExt cx="1960879" cy="33855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690D380-7079-4EC0-AF28-4C8ED444250A}"/>
                </a:ext>
              </a:extLst>
            </p:cNvPr>
            <p:cNvSpPr txBox="1"/>
            <p:nvPr/>
          </p:nvSpPr>
          <p:spPr>
            <a:xfrm>
              <a:off x="3961248" y="3363864"/>
              <a:ext cx="985103" cy="33855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1600" dirty="0" err="1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Gelijk</a:t>
              </a:r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?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CA85DFF-BCA8-47E3-AAE9-931DD0CFF76B}"/>
                </a:ext>
              </a:extLst>
            </p:cNvPr>
            <p:cNvCxnSpPr>
              <a:cxnSpLocks/>
            </p:cNvCxnSpPr>
            <p:nvPr/>
          </p:nvCxnSpPr>
          <p:spPr>
            <a:xfrm>
              <a:off x="4906277" y="3550671"/>
              <a:ext cx="407403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08CA22E-954E-44BF-815E-855A6EB180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2801" y="3550671"/>
              <a:ext cx="401713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AA3098-BD57-48D8-8FF8-9BBE36EDA7B1}"/>
              </a:ext>
            </a:extLst>
          </p:cNvPr>
          <p:cNvGrpSpPr/>
          <p:nvPr/>
        </p:nvGrpSpPr>
        <p:grpSpPr>
          <a:xfrm>
            <a:off x="3352801" y="4476384"/>
            <a:ext cx="1960879" cy="338554"/>
            <a:chOff x="3352801" y="3363864"/>
            <a:chExt cx="1960879" cy="33855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0939D2-79AD-4DD1-A079-C5344D52C445}"/>
                </a:ext>
              </a:extLst>
            </p:cNvPr>
            <p:cNvSpPr txBox="1"/>
            <p:nvPr/>
          </p:nvSpPr>
          <p:spPr>
            <a:xfrm>
              <a:off x="3961248" y="3363864"/>
              <a:ext cx="985103" cy="33855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1600" dirty="0" err="1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Gelijk</a:t>
              </a:r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?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5A630A9-3D07-4E8F-B88B-EF38FC69877E}"/>
                </a:ext>
              </a:extLst>
            </p:cNvPr>
            <p:cNvCxnSpPr>
              <a:cxnSpLocks/>
            </p:cNvCxnSpPr>
            <p:nvPr/>
          </p:nvCxnSpPr>
          <p:spPr>
            <a:xfrm>
              <a:off x="4906277" y="3550671"/>
              <a:ext cx="407403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5ED7F14-B8C5-48AF-8CD7-AEA188A476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2801" y="3550671"/>
              <a:ext cx="401713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128053F-7859-4EC5-BE6C-6E13F9D941F8}"/>
              </a:ext>
            </a:extLst>
          </p:cNvPr>
          <p:cNvSpPr txBox="1"/>
          <p:nvPr/>
        </p:nvSpPr>
        <p:spPr>
          <a:xfrm>
            <a:off x="5458011" y="3706913"/>
            <a:ext cx="1572981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err="1"/>
              <a:t>Respons</a:t>
            </a:r>
            <a:r>
              <a:rPr lang="en-US" dirty="0"/>
              <a:t>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57C82EB-37CD-45D5-8A18-5BE6FF6CC553}"/>
              </a:ext>
            </a:extLst>
          </p:cNvPr>
          <p:cNvSpPr txBox="1"/>
          <p:nvPr/>
        </p:nvSpPr>
        <p:spPr>
          <a:xfrm>
            <a:off x="5458011" y="4453673"/>
            <a:ext cx="1572981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err="1"/>
              <a:t>Respons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53F363B-2ACD-45FE-86C5-A5D3D046EFC2}"/>
              </a:ext>
            </a:extLst>
          </p:cNvPr>
          <p:cNvCxnSpPr>
            <a:cxnSpLocks/>
          </p:cNvCxnSpPr>
          <p:nvPr/>
        </p:nvCxnSpPr>
        <p:spPr>
          <a:xfrm flipH="1">
            <a:off x="6819900" y="2571750"/>
            <a:ext cx="525780" cy="13294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A41FA21-AFDA-4B28-8BDF-C6BFCE55709A}"/>
              </a:ext>
            </a:extLst>
          </p:cNvPr>
          <p:cNvCxnSpPr>
            <a:cxnSpLocks/>
          </p:cNvCxnSpPr>
          <p:nvPr/>
        </p:nvCxnSpPr>
        <p:spPr>
          <a:xfrm flipH="1">
            <a:off x="6873240" y="2571750"/>
            <a:ext cx="563880" cy="20307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FCFF6C53-899B-4D39-A3D2-4459654FDC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04" y="1029325"/>
            <a:ext cx="3778467" cy="145415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538AD39-F400-42C2-879E-4F83831AC5B2}"/>
              </a:ext>
            </a:extLst>
          </p:cNvPr>
          <p:cNvGrpSpPr/>
          <p:nvPr/>
        </p:nvGrpSpPr>
        <p:grpSpPr>
          <a:xfrm>
            <a:off x="22227" y="917616"/>
            <a:ext cx="1456507" cy="1407865"/>
            <a:chOff x="22227" y="917616"/>
            <a:chExt cx="1456507" cy="1407865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0440FB2-5C7E-4EA3-B5F4-55C552D9A92A}"/>
                </a:ext>
              </a:extLst>
            </p:cNvPr>
            <p:cNvSpPr/>
            <p:nvPr/>
          </p:nvSpPr>
          <p:spPr>
            <a:xfrm>
              <a:off x="723900" y="917616"/>
              <a:ext cx="754380" cy="1162644"/>
            </a:xfrm>
            <a:prstGeom prst="ellipse">
              <a:avLst/>
            </a:prstGeom>
            <a:solidFill>
              <a:srgbClr val="FF0000">
                <a:alpha val="25882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376542A-7511-40A7-B53F-EFCC54A0B938}"/>
                </a:ext>
              </a:extLst>
            </p:cNvPr>
            <p:cNvSpPr txBox="1"/>
            <p:nvPr/>
          </p:nvSpPr>
          <p:spPr>
            <a:xfrm>
              <a:off x="22227" y="1679150"/>
              <a:ext cx="1456507" cy="64633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Test Scenario</a:t>
              </a: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7244EB7-82D4-4679-94D9-50402AE2E734}"/>
              </a:ext>
            </a:extLst>
          </p:cNvPr>
          <p:cNvCxnSpPr>
            <a:cxnSpLocks/>
          </p:cNvCxnSpPr>
          <p:nvPr/>
        </p:nvCxnSpPr>
        <p:spPr>
          <a:xfrm>
            <a:off x="4651377" y="1636212"/>
            <a:ext cx="1820018" cy="1342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5ACF548-6D51-4CDD-81E1-AD3C755EAE17}"/>
              </a:ext>
            </a:extLst>
          </p:cNvPr>
          <p:cNvCxnSpPr>
            <a:cxnSpLocks/>
          </p:cNvCxnSpPr>
          <p:nvPr/>
        </p:nvCxnSpPr>
        <p:spPr>
          <a:xfrm flipV="1">
            <a:off x="4572000" y="2002315"/>
            <a:ext cx="1889760" cy="3180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6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231C7-A545-457F-91BE-A4F30825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B5D6D-E925-8C42-AE2B-CA497ECA138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E2EF71-4040-471A-B7F4-CED1B54D8832}"/>
              </a:ext>
            </a:extLst>
          </p:cNvPr>
          <p:cNvSpPr/>
          <p:nvPr/>
        </p:nvSpPr>
        <p:spPr bwMode="gray">
          <a:xfrm>
            <a:off x="252000" y="288749"/>
            <a:ext cx="144463" cy="144463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9D1EC5-D69A-453F-BF9E-1CBEB39FF80B}"/>
              </a:ext>
            </a:extLst>
          </p:cNvPr>
          <p:cNvSpPr txBox="1">
            <a:spLocks/>
          </p:cNvSpPr>
          <p:nvPr/>
        </p:nvSpPr>
        <p:spPr>
          <a:xfrm>
            <a:off x="432000" y="210016"/>
            <a:ext cx="7704000" cy="2612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5F01"/>
              </a:buClr>
              <a:buSzPct val="120000"/>
              <a:buFont typeface="Arial" charset="0"/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err="1"/>
              <a:t>Testen</a:t>
            </a:r>
            <a:r>
              <a:rPr lang="en-US" sz="1400" dirty="0"/>
              <a:t> - (het </a:t>
            </a:r>
            <a:r>
              <a:rPr lang="en-US" sz="1400" dirty="0" err="1"/>
              <a:t>vergelijken</a:t>
            </a:r>
            <a:r>
              <a:rPr lang="en-US" sz="1400" dirty="0"/>
              <a:t> van </a:t>
            </a:r>
            <a:r>
              <a:rPr lang="en-US" sz="1400" dirty="0" err="1"/>
              <a:t>gedrag</a:t>
            </a:r>
            <a:r>
              <a:rPr lang="en-US" sz="1400" dirty="0"/>
              <a:t>)</a:t>
            </a:r>
          </a:p>
        </p:txBody>
      </p:sp>
      <p:pic>
        <p:nvPicPr>
          <p:cNvPr id="7" name="Afbeelding 79">
            <a:extLst>
              <a:ext uri="{FF2B5EF4-FFF2-40B4-BE49-F238E27FC236}">
                <a16:creationId xmlns:a16="http://schemas.microsoft.com/office/drawing/2014/main" id="{35494496-55AF-48A6-9634-E516890D53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424" y="190014"/>
            <a:ext cx="950443" cy="3012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7EB2A0-365D-44D2-9BD0-696C80A6EE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20" y="638929"/>
            <a:ext cx="7704000" cy="420706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C9CF18-55FD-4EA0-92F9-21DA97AA72EE}"/>
              </a:ext>
            </a:extLst>
          </p:cNvPr>
          <p:cNvCxnSpPr>
            <a:cxnSpLocks/>
          </p:cNvCxnSpPr>
          <p:nvPr/>
        </p:nvCxnSpPr>
        <p:spPr>
          <a:xfrm>
            <a:off x="4660164" y="1244118"/>
            <a:ext cx="1850123" cy="3586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EF0EBC8-DD8D-4314-B0C2-7346B6C62D85}"/>
              </a:ext>
            </a:extLst>
          </p:cNvPr>
          <p:cNvSpPr txBox="1"/>
          <p:nvPr/>
        </p:nvSpPr>
        <p:spPr>
          <a:xfrm>
            <a:off x="5458011" y="3348773"/>
            <a:ext cx="1572981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err="1"/>
              <a:t>Respons</a:t>
            </a:r>
            <a:r>
              <a:rPr lang="en-US" dirty="0"/>
              <a:t> 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27E08A4-F578-4EEE-BC6E-9216492806DB}"/>
              </a:ext>
            </a:extLst>
          </p:cNvPr>
          <p:cNvCxnSpPr>
            <a:cxnSpLocks/>
          </p:cNvCxnSpPr>
          <p:nvPr/>
        </p:nvCxnSpPr>
        <p:spPr>
          <a:xfrm flipH="1">
            <a:off x="6756400" y="2483482"/>
            <a:ext cx="527046" cy="8803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B336BC7-0C2B-4ECE-8CEE-E93402B23077}"/>
              </a:ext>
            </a:extLst>
          </p:cNvPr>
          <p:cNvGrpSpPr/>
          <p:nvPr/>
        </p:nvGrpSpPr>
        <p:grpSpPr>
          <a:xfrm>
            <a:off x="3352801" y="3363864"/>
            <a:ext cx="1960879" cy="338554"/>
            <a:chOff x="3352801" y="3363864"/>
            <a:chExt cx="1960879" cy="33855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6CF7B8A-A691-461B-8937-00F18C3174AD}"/>
                </a:ext>
              </a:extLst>
            </p:cNvPr>
            <p:cNvSpPr txBox="1"/>
            <p:nvPr/>
          </p:nvSpPr>
          <p:spPr>
            <a:xfrm>
              <a:off x="3961248" y="3363864"/>
              <a:ext cx="985103" cy="33855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1600" dirty="0" err="1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Gelijk</a:t>
              </a:r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?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2A8C036-BDC3-4B3F-BCD1-20DFA1995585}"/>
                </a:ext>
              </a:extLst>
            </p:cNvPr>
            <p:cNvCxnSpPr>
              <a:cxnSpLocks/>
            </p:cNvCxnSpPr>
            <p:nvPr/>
          </p:nvCxnSpPr>
          <p:spPr>
            <a:xfrm>
              <a:off x="4906277" y="3550671"/>
              <a:ext cx="407403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9F32E8A-7BBB-4D15-BA1C-B5B9A27B42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2801" y="3550671"/>
              <a:ext cx="401713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E4F10C5-84F1-44D3-BD6A-4E6572BFDB39}"/>
              </a:ext>
            </a:extLst>
          </p:cNvPr>
          <p:cNvGrpSpPr/>
          <p:nvPr/>
        </p:nvGrpSpPr>
        <p:grpSpPr>
          <a:xfrm>
            <a:off x="3352801" y="3714384"/>
            <a:ext cx="1960879" cy="338554"/>
            <a:chOff x="3352801" y="3363864"/>
            <a:chExt cx="1960879" cy="33855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690D380-7079-4EC0-AF28-4C8ED444250A}"/>
                </a:ext>
              </a:extLst>
            </p:cNvPr>
            <p:cNvSpPr txBox="1"/>
            <p:nvPr/>
          </p:nvSpPr>
          <p:spPr>
            <a:xfrm>
              <a:off x="3961248" y="3363864"/>
              <a:ext cx="985103" cy="33855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1600" dirty="0" err="1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Gelijk</a:t>
              </a:r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?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CA85DFF-BCA8-47E3-AAE9-931DD0CFF76B}"/>
                </a:ext>
              </a:extLst>
            </p:cNvPr>
            <p:cNvCxnSpPr>
              <a:cxnSpLocks/>
            </p:cNvCxnSpPr>
            <p:nvPr/>
          </p:nvCxnSpPr>
          <p:spPr>
            <a:xfrm>
              <a:off x="4906277" y="3550671"/>
              <a:ext cx="407403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08CA22E-954E-44BF-815E-855A6EB180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2801" y="3550671"/>
              <a:ext cx="401713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AA3098-BD57-48D8-8FF8-9BBE36EDA7B1}"/>
              </a:ext>
            </a:extLst>
          </p:cNvPr>
          <p:cNvGrpSpPr/>
          <p:nvPr/>
        </p:nvGrpSpPr>
        <p:grpSpPr>
          <a:xfrm>
            <a:off x="3352801" y="4476384"/>
            <a:ext cx="1960879" cy="338554"/>
            <a:chOff x="3352801" y="3363864"/>
            <a:chExt cx="1960879" cy="33855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0939D2-79AD-4DD1-A079-C5344D52C445}"/>
                </a:ext>
              </a:extLst>
            </p:cNvPr>
            <p:cNvSpPr txBox="1"/>
            <p:nvPr/>
          </p:nvSpPr>
          <p:spPr>
            <a:xfrm>
              <a:off x="3961248" y="3363864"/>
              <a:ext cx="985103" cy="33855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1600" dirty="0" err="1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Gelijk</a:t>
              </a:r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?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5A630A9-3D07-4E8F-B88B-EF38FC69877E}"/>
                </a:ext>
              </a:extLst>
            </p:cNvPr>
            <p:cNvCxnSpPr>
              <a:cxnSpLocks/>
            </p:cNvCxnSpPr>
            <p:nvPr/>
          </p:nvCxnSpPr>
          <p:spPr>
            <a:xfrm>
              <a:off x="4906277" y="3550671"/>
              <a:ext cx="407403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5ED7F14-B8C5-48AF-8CD7-AEA188A476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2801" y="3550671"/>
              <a:ext cx="401713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128053F-7859-4EC5-BE6C-6E13F9D941F8}"/>
              </a:ext>
            </a:extLst>
          </p:cNvPr>
          <p:cNvSpPr txBox="1"/>
          <p:nvPr/>
        </p:nvSpPr>
        <p:spPr>
          <a:xfrm>
            <a:off x="5458011" y="3706913"/>
            <a:ext cx="1572981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err="1"/>
              <a:t>Respons</a:t>
            </a:r>
            <a:r>
              <a:rPr lang="en-US" dirty="0"/>
              <a:t>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57C82EB-37CD-45D5-8A18-5BE6FF6CC553}"/>
              </a:ext>
            </a:extLst>
          </p:cNvPr>
          <p:cNvSpPr txBox="1"/>
          <p:nvPr/>
        </p:nvSpPr>
        <p:spPr>
          <a:xfrm>
            <a:off x="5458011" y="4453673"/>
            <a:ext cx="1572981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err="1"/>
              <a:t>Respons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53F363B-2ACD-45FE-86C5-A5D3D046EFC2}"/>
              </a:ext>
            </a:extLst>
          </p:cNvPr>
          <p:cNvCxnSpPr>
            <a:cxnSpLocks/>
          </p:cNvCxnSpPr>
          <p:nvPr/>
        </p:nvCxnSpPr>
        <p:spPr>
          <a:xfrm flipH="1">
            <a:off x="6819900" y="2571750"/>
            <a:ext cx="525780" cy="13294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A41FA21-AFDA-4B28-8BDF-C6BFCE55709A}"/>
              </a:ext>
            </a:extLst>
          </p:cNvPr>
          <p:cNvCxnSpPr>
            <a:cxnSpLocks/>
          </p:cNvCxnSpPr>
          <p:nvPr/>
        </p:nvCxnSpPr>
        <p:spPr>
          <a:xfrm flipH="1">
            <a:off x="6873240" y="2571750"/>
            <a:ext cx="563880" cy="20307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E26CEE7F-182D-416F-B995-369E07DE9DE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04" y="1029325"/>
            <a:ext cx="3778467" cy="145415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54287C5-9A40-48AB-A460-E388444C9169}"/>
              </a:ext>
            </a:extLst>
          </p:cNvPr>
          <p:cNvSpPr txBox="1"/>
          <p:nvPr/>
        </p:nvSpPr>
        <p:spPr>
          <a:xfrm rot="1762201">
            <a:off x="3959034" y="1324185"/>
            <a:ext cx="32523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Controle</a:t>
            </a:r>
            <a:r>
              <a:rPr lang="en-US" sz="4800" b="1" dirty="0">
                <a:solidFill>
                  <a:srgbClr val="FF0000"/>
                </a:solidFill>
              </a:rPr>
              <a:t> over je DATA</a:t>
            </a:r>
          </a:p>
        </p:txBody>
      </p:sp>
    </p:spTree>
    <p:extLst>
      <p:ext uri="{BB962C8B-B14F-4D97-AF65-F5344CB8AC3E}">
        <p14:creationId xmlns:p14="http://schemas.microsoft.com/office/powerpoint/2010/main" val="38979098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a9718f452da45d816ca6b76db5f4bf73e3d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KLM_Template_2018_07 bp_wd_v1">
  <a:themeElements>
    <a:clrScheme name="KLM 20180724">
      <a:dk1>
        <a:srgbClr val="00A1DE"/>
      </a:dk1>
      <a:lt1>
        <a:srgbClr val="FFFFFF"/>
      </a:lt1>
      <a:dk2>
        <a:srgbClr val="003145"/>
      </a:dk2>
      <a:lt2>
        <a:srgbClr val="7C7F7D"/>
      </a:lt2>
      <a:accent1>
        <a:srgbClr val="C0DEEA"/>
      </a:accent1>
      <a:accent2>
        <a:srgbClr val="5EB6E4"/>
      </a:accent2>
      <a:accent3>
        <a:srgbClr val="00A1DE"/>
      </a:accent3>
      <a:accent4>
        <a:srgbClr val="005B82"/>
      </a:accent4>
      <a:accent5>
        <a:srgbClr val="003F72"/>
      </a:accent5>
      <a:accent6>
        <a:srgbClr val="E37222"/>
      </a:accent6>
      <a:hlink>
        <a:srgbClr val="009BE1"/>
      </a:hlink>
      <a:folHlink>
        <a:srgbClr val="A8A8A8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1270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AFKL_2015_16_9">
      <a:dk1>
        <a:srgbClr val="009BE1"/>
      </a:dk1>
      <a:lt1>
        <a:srgbClr val="FFFFFF"/>
      </a:lt1>
      <a:dk2>
        <a:srgbClr val="000000"/>
      </a:dk2>
      <a:lt2>
        <a:srgbClr val="D8D5CE"/>
      </a:lt2>
      <a:accent1>
        <a:srgbClr val="009BE1"/>
      </a:accent1>
      <a:accent2>
        <a:srgbClr val="92C9EB"/>
      </a:accent2>
      <a:accent3>
        <a:srgbClr val="3E647E"/>
      </a:accent3>
      <a:accent4>
        <a:srgbClr val="FF5F01"/>
      </a:accent4>
      <a:accent5>
        <a:srgbClr val="62B4E8"/>
      </a:accent5>
      <a:accent6>
        <a:srgbClr val="B3D234"/>
      </a:accent6>
      <a:hlink>
        <a:srgbClr val="009BE1"/>
      </a:hlink>
      <a:folHlink>
        <a:srgbClr val="A8A8A8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FKL_2015_16_9">
      <a:dk1>
        <a:srgbClr val="009BE1"/>
      </a:dk1>
      <a:lt1>
        <a:srgbClr val="FFFFFF"/>
      </a:lt1>
      <a:dk2>
        <a:srgbClr val="000000"/>
      </a:dk2>
      <a:lt2>
        <a:srgbClr val="D8D5CE"/>
      </a:lt2>
      <a:accent1>
        <a:srgbClr val="009BE1"/>
      </a:accent1>
      <a:accent2>
        <a:srgbClr val="92C9EB"/>
      </a:accent2>
      <a:accent3>
        <a:srgbClr val="3E647E"/>
      </a:accent3>
      <a:accent4>
        <a:srgbClr val="FF5F01"/>
      </a:accent4>
      <a:accent5>
        <a:srgbClr val="62B4E8"/>
      </a:accent5>
      <a:accent6>
        <a:srgbClr val="B3D234"/>
      </a:accent6>
      <a:hlink>
        <a:srgbClr val="009BE1"/>
      </a:hlink>
      <a:folHlink>
        <a:srgbClr val="A8A8A8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KLM_Template_2016_rgm1016v6.potx</Template>
  <TotalTime>5348</TotalTime>
  <Words>662</Words>
  <Application>Microsoft Office PowerPoint</Application>
  <PresentationFormat>On-screen Show (16:9)</PresentationFormat>
  <Paragraphs>213</Paragraphs>
  <Slides>34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ＭＳ Ｐゴシック</vt:lpstr>
      <vt:lpstr>Arial</vt:lpstr>
      <vt:lpstr>Verdana</vt:lpstr>
      <vt:lpstr>Wingdings</vt:lpstr>
      <vt:lpstr>KLM_Template_2018_07 bp_wd_v1</vt:lpstr>
      <vt:lpstr>think-cell Slide</vt:lpstr>
      <vt:lpstr>Onbevredigd door Testautomatisering?   Reduceer je False Negatives!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 Control</vt:lpstr>
      <vt:lpstr>PowerPoint Presentation</vt:lpstr>
      <vt:lpstr>State Control</vt:lpstr>
      <vt:lpstr>PowerPoint Presentation</vt:lpstr>
      <vt:lpstr>PowerPoint Presentation</vt:lpstr>
      <vt:lpstr>State Control</vt:lpstr>
      <vt:lpstr>PowerPoint Presentation</vt:lpstr>
      <vt:lpstr>State Control</vt:lpstr>
      <vt:lpstr>PowerPoint Presentation</vt:lpstr>
      <vt:lpstr>PowerPoint Presentation</vt:lpstr>
      <vt:lpstr>PowerPoint Presentation</vt:lpstr>
      <vt:lpstr>State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Vragen? </vt:lpstr>
    </vt:vector>
  </TitlesOfParts>
  <Company>Daedalus 4 Presentations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presentation</dc:title>
  <dc:creator>Bas.Piena@klm.com;wouter.driezen@klm.com;dlcx0001@klm.com</dc:creator>
  <cp:keywords>KLM</cp:keywords>
  <dc:description>Feb_2016</dc:description>
  <cp:lastModifiedBy>Wanders, Peter (ITCDCC) - KLM</cp:lastModifiedBy>
  <cp:revision>337</cp:revision>
  <cp:lastPrinted>2015-10-13T02:59:52Z</cp:lastPrinted>
  <dcterms:created xsi:type="dcterms:W3CDTF">2016-01-28T03:26:32Z</dcterms:created>
  <dcterms:modified xsi:type="dcterms:W3CDTF">2019-09-12T10:29:28Z</dcterms:modified>
</cp:coreProperties>
</file>