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4"/>
    <p:sldMasterId id="2147483693" r:id="rId5"/>
  </p:sldMasterIdLst>
  <p:notesMasterIdLst>
    <p:notesMasterId r:id="rId34"/>
  </p:notesMasterIdLst>
  <p:handoutMasterIdLst>
    <p:handoutMasterId r:id="rId35"/>
  </p:handoutMasterIdLst>
  <p:sldIdLst>
    <p:sldId id="346" r:id="rId6"/>
    <p:sldId id="257" r:id="rId7"/>
    <p:sldId id="281" r:id="rId8"/>
    <p:sldId id="328" r:id="rId9"/>
    <p:sldId id="664" r:id="rId10"/>
    <p:sldId id="663" r:id="rId11"/>
    <p:sldId id="369" r:id="rId12"/>
    <p:sldId id="341" r:id="rId13"/>
    <p:sldId id="368" r:id="rId14"/>
    <p:sldId id="342" r:id="rId15"/>
    <p:sldId id="372" r:id="rId16"/>
    <p:sldId id="380" r:id="rId17"/>
    <p:sldId id="381" r:id="rId18"/>
    <p:sldId id="260" r:id="rId19"/>
    <p:sldId id="261" r:id="rId20"/>
    <p:sldId id="371" r:id="rId21"/>
    <p:sldId id="665" r:id="rId22"/>
    <p:sldId id="672" r:id="rId23"/>
    <p:sldId id="666" r:id="rId24"/>
    <p:sldId id="370" r:id="rId25"/>
    <p:sldId id="374" r:id="rId26"/>
    <p:sldId id="373" r:id="rId27"/>
    <p:sldId id="375" r:id="rId28"/>
    <p:sldId id="669" r:id="rId29"/>
    <p:sldId id="670" r:id="rId30"/>
    <p:sldId id="378" r:id="rId31"/>
    <p:sldId id="671" r:id="rId32"/>
    <p:sldId id="379" r:id="rId33"/>
  </p:sldIdLst>
  <p:sldSz cx="12192000" cy="6858000"/>
  <p:notesSz cx="6797675" cy="99298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bert van den bliek" initials="Wvdb" lastIdx="4" clrIdx="0">
    <p:extLst>
      <p:ext uri="{19B8F6BF-5375-455C-9EA6-DF929625EA0E}">
        <p15:presenceInfo xmlns:p15="http://schemas.microsoft.com/office/powerpoint/2012/main" userId="41b547a61565ec5e" providerId="Windows Live"/>
      </p:ext>
    </p:extLst>
  </p:cmAuthor>
  <p:cmAuthor id="2" name="Ard Kramer" initials="AK" lastIdx="1" clrIdx="1">
    <p:extLst>
      <p:ext uri="{19B8F6BF-5375-455C-9EA6-DF929625EA0E}">
        <p15:presenceInfo xmlns:p15="http://schemas.microsoft.com/office/powerpoint/2012/main" userId="S::Ard.Kramer@orangecrest.nl::0a236ed0-4344-4574-bfb6-3ca5609156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4"/>
    <a:srgbClr val="F39200"/>
    <a:srgbClr val="0A1C2B"/>
    <a:srgbClr val="1A3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jl, donker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154" autoAdjust="0"/>
    <p:restoredTop sz="94660"/>
  </p:normalViewPr>
  <p:slideViewPr>
    <p:cSldViewPr snapToGrid="0">
      <p:cViewPr>
        <p:scale>
          <a:sx n="92" d="100"/>
          <a:sy n="92" d="100"/>
        </p:scale>
        <p:origin x="53" y="-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FC7CE-9F4A-1E48-A9F7-0437F3F9DC3A}" type="datetimeFigureOut">
              <a:rPr lang="nl-NL" smtClean="0"/>
              <a:t>11-9-2019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1E2D4-CC96-9D43-BA1F-D4EB39D684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39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7D4A9-3A60-5F42-8A7F-20B732AFABE3}" type="datetimeFigureOut">
              <a:rPr lang="nl-NL" smtClean="0"/>
              <a:t>11-9-2019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F07FD-9E66-F947-B1A2-3B3C09F0C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5132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2075" y="1135063"/>
            <a:ext cx="6615113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Testing is searching</a:t>
            </a:r>
            <a:r>
              <a:rPr lang="en-US" baseline="0" dirty="0"/>
              <a:t> for a black cat in a black room and you don’t know if he is there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79025-97D4-4F30-B3C3-19BA2DB1B5B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63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title_on_blue">
    <p:bg>
      <p:bgPr>
        <a:solidFill>
          <a:srgbClr val="0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AF18E-E325-E440-8920-6C22A75EC1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65124"/>
            <a:ext cx="9144000" cy="5790731"/>
          </a:xfrm>
        </p:spPr>
        <p:txBody>
          <a:bodyPr anchor="ctr" anchorCtr="0">
            <a:normAutofit/>
          </a:bodyPr>
          <a:lstStyle>
            <a:lvl1pPr algn="ctr">
              <a:defRPr sz="7000" b="1" i="0">
                <a:solidFill>
                  <a:schemeClr val="bg1"/>
                </a:solidFill>
                <a:latin typeface="GT Eesti Pro Display UltraBold" pitchFamily="2" charset="77"/>
              </a:defRPr>
            </a:lvl1pPr>
          </a:lstStyle>
          <a:p>
            <a:r>
              <a:rPr lang="nl-NL"/>
              <a:t>Plaats hier een openingstitel van maximaal drie regels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3242A1-6B1E-C34E-866A-98560621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0396" y="6155857"/>
            <a:ext cx="1863451" cy="365126"/>
          </a:xfrm>
        </p:spPr>
        <p:txBody>
          <a:bodyPr/>
          <a:lstStyle>
            <a:lvl1pPr algn="ctr">
              <a:defRPr sz="1200" b="0" i="0">
                <a:solidFill>
                  <a:srgbClr val="0069B4"/>
                </a:solidFill>
                <a:latin typeface="GT Eesti Pro Display Thin" pitchFamily="2" charset="77"/>
              </a:defRPr>
            </a:lvl1pPr>
          </a:lstStyle>
          <a:p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BEFD6CB6-8F77-5841-B6CB-0D8A04089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8824" y="6001314"/>
            <a:ext cx="2164976" cy="674214"/>
          </a:xfrm>
          <a:prstGeom prst="rect">
            <a:avLst/>
          </a:prstGeom>
        </p:spPr>
      </p:pic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17073668-AE76-B040-9F4A-0CAEECEB0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55858"/>
            <a:ext cx="4322197" cy="365125"/>
          </a:xfrm>
        </p:spPr>
        <p:txBody>
          <a:bodyPr/>
          <a:lstStyle>
            <a:lvl1pPr algn="l">
              <a:defRPr b="0" i="0">
                <a:solidFill>
                  <a:srgbClr val="0069B4"/>
                </a:solidFill>
                <a:latin typeface="GT Eesti Pro Display Thin" pitchFamily="2" charset="77"/>
              </a:defRPr>
            </a:lvl1pPr>
          </a:lstStyle>
          <a:p>
            <a:r>
              <a:rPr lang="en-US"/>
              <a:t>— OrangeCrest Consulting Recruitment plan 2019 - 2024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58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_column_on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E10CD3D-6E88-C345-8173-622BD2B91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8824" y="6001314"/>
            <a:ext cx="2164976" cy="674213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A535FCB3-0E49-2744-ADF8-19EC7A7E58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46405"/>
            <a:ext cx="10515600" cy="3962724"/>
          </a:xfrm>
        </p:spPr>
        <p:txBody>
          <a:bodyPr wrap="square">
            <a:noAutofit/>
          </a:bodyPr>
          <a:lstStyle>
            <a:lvl1pPr>
              <a:defRPr b="0" i="0">
                <a:solidFill>
                  <a:srgbClr val="0A1C2B"/>
                </a:solidFill>
                <a:latin typeface="GT Eesti Pro Display Light" pitchFamily="2" charset="77"/>
              </a:defRPr>
            </a:lvl1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10" name="Tijdelijke aanduiding voor titel 1">
            <a:extLst>
              <a:ext uri="{FF2B5EF4-FFF2-40B4-BE49-F238E27FC236}">
                <a16:creationId xmlns:a16="http://schemas.microsoft.com/office/drawing/2014/main" id="{CC02658D-30F4-D042-A73E-44DA532890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0069B4"/>
                </a:solidFill>
                <a:latin typeface="GT Eesti Pro Display UltraBold" pitchFamily="2" charset="77"/>
              </a:defRPr>
            </a:lvl1pPr>
          </a:lstStyle>
          <a:p>
            <a:r>
              <a:rPr lang="nl-NL"/>
              <a:t>Plaats hier een paginatitel van maximaal twee regels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CFEE1292-6FEA-184E-A625-1BDF5293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55858"/>
            <a:ext cx="4322197" cy="365125"/>
          </a:xfrm>
        </p:spPr>
        <p:txBody>
          <a:bodyPr/>
          <a:lstStyle>
            <a:lvl1pPr algn="l">
              <a:defRPr b="0" i="0">
                <a:solidFill>
                  <a:srgbClr val="0069B4"/>
                </a:solidFill>
                <a:latin typeface="GT Eesti Pro Display Thin" pitchFamily="2" charset="77"/>
              </a:defRPr>
            </a:lvl1pPr>
          </a:lstStyle>
          <a:p>
            <a:r>
              <a:rPr lang="en-US"/>
              <a:t>— OrangeCrest Consulting Recruitment plan 2019 - 2024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05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_with text_on_blue">
    <p:bg>
      <p:bgPr>
        <a:solidFill>
          <a:srgbClr val="0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5D9D4B5E-BF6C-2049-8315-C2C648584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0" y="1846405"/>
            <a:ext cx="7258050" cy="3962724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GT Eesti Pro Display Light" pitchFamily="2" charset="77"/>
              </a:defRPr>
            </a:lvl1pPr>
          </a:lstStyle>
          <a:p>
            <a:endParaRPr lang="nl-NL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FD9F7636-5593-9F47-B46B-8D292A265D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846405"/>
            <a:ext cx="2949178" cy="3962724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GT Eesti Pro Display Light" pitchFamily="2" charset="77"/>
              </a:defRPr>
            </a:lvl1pPr>
          </a:lstStyle>
          <a:p>
            <a:r>
              <a:rPr lang="nl-NL"/>
              <a:t>Plaats hier een toelichtende tekst of bijschrift</a:t>
            </a:r>
          </a:p>
        </p:txBody>
      </p:sp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983DFB4F-7C5B-BB43-B881-2701F2A78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F39200"/>
                </a:solidFill>
                <a:latin typeface="GT Eesti Pro Display UltraBold" pitchFamily="2" charset="77"/>
              </a:defRPr>
            </a:lvl1pPr>
          </a:lstStyle>
          <a:p>
            <a:r>
              <a:rPr lang="nl-NL"/>
              <a:t>Plaats hier een paginatitel van maximaal twee regels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E438CC8-AA6F-864D-AAD8-8A9294C50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8824" y="6001314"/>
            <a:ext cx="2164976" cy="674214"/>
          </a:xfrm>
          <a:prstGeom prst="rect">
            <a:avLst/>
          </a:prstGeom>
        </p:spPr>
      </p:pic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3C64A1C4-170F-0D42-9925-79D54642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55858"/>
            <a:ext cx="4322197" cy="365125"/>
          </a:xfrm>
        </p:spPr>
        <p:txBody>
          <a:bodyPr/>
          <a:lstStyle>
            <a:lvl1pPr algn="l">
              <a:defRPr b="0" i="0">
                <a:solidFill>
                  <a:srgbClr val="0069B4"/>
                </a:solidFill>
                <a:latin typeface="GT Eesti Pro Display Thin" pitchFamily="2" charset="77"/>
              </a:defRPr>
            </a:lvl1pPr>
          </a:lstStyle>
          <a:p>
            <a:r>
              <a:rPr lang="en-US"/>
              <a:t>— OrangeCrest Consulting Recruitment plan 2019 - 2024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797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_with text_on_midblue">
    <p:bg>
      <p:bgPr>
        <a:solidFill>
          <a:srgbClr val="1A3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5D9D4B5E-BF6C-2049-8315-C2C648584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0" y="1846405"/>
            <a:ext cx="7258050" cy="3962724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GT Eesti Pro Display Light" pitchFamily="2" charset="77"/>
              </a:defRPr>
            </a:lvl1pPr>
          </a:lstStyle>
          <a:p>
            <a:endParaRPr lang="nl-NL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FD9F7636-5593-9F47-B46B-8D292A265D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846405"/>
            <a:ext cx="2949178" cy="3962724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GT Eesti Pro Display Light" pitchFamily="2" charset="77"/>
              </a:defRPr>
            </a:lvl1pPr>
          </a:lstStyle>
          <a:p>
            <a:r>
              <a:rPr lang="nl-NL"/>
              <a:t>Plaats hier een toelichtende tekst of bijschrift</a:t>
            </a:r>
          </a:p>
        </p:txBody>
      </p:sp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983DFB4F-7C5B-BB43-B881-2701F2A78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F39200"/>
                </a:solidFill>
                <a:latin typeface="GT Eesti Pro Display UltraBold" pitchFamily="2" charset="77"/>
              </a:defRPr>
            </a:lvl1pPr>
          </a:lstStyle>
          <a:p>
            <a:r>
              <a:rPr lang="nl-NL"/>
              <a:t>Plaats hier een paginatitel van maximaal twee regels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E438CC8-AA6F-864D-AAD8-8A9294C50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8824" y="6001314"/>
            <a:ext cx="2164976" cy="674214"/>
          </a:xfrm>
          <a:prstGeom prst="rect">
            <a:avLst/>
          </a:prstGeom>
        </p:spPr>
      </p:pic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D9B98577-95C9-C04B-8CC9-5ECC10AE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55858"/>
            <a:ext cx="4322197" cy="365125"/>
          </a:xfrm>
        </p:spPr>
        <p:txBody>
          <a:bodyPr/>
          <a:lstStyle>
            <a:lvl1pPr algn="l">
              <a:defRPr b="0" i="0">
                <a:solidFill>
                  <a:srgbClr val="0069B4"/>
                </a:solidFill>
                <a:latin typeface="GT Eesti Pro Display Thin" pitchFamily="2" charset="77"/>
              </a:defRPr>
            </a:lvl1pPr>
          </a:lstStyle>
          <a:p>
            <a:r>
              <a:rPr lang="en-US"/>
              <a:t>— OrangeCrest Consulting Recruitment plan 2019 - 2024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613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_with text_on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E10CD3D-6E88-C345-8173-622BD2B91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8824" y="6001314"/>
            <a:ext cx="2164976" cy="674213"/>
          </a:xfrm>
          <a:prstGeom prst="rect">
            <a:avLst/>
          </a:prstGeom>
        </p:spPr>
      </p:pic>
      <p:sp>
        <p:nvSpPr>
          <p:cNvPr id="13" name="Tijdelijke aanduiding voor titel 1">
            <a:extLst>
              <a:ext uri="{FF2B5EF4-FFF2-40B4-BE49-F238E27FC236}">
                <a16:creationId xmlns:a16="http://schemas.microsoft.com/office/drawing/2014/main" id="{EB1E93D0-AED8-FE4C-9482-5F4612359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0069B4"/>
                </a:solidFill>
                <a:latin typeface="GT Eesti Pro Display UltraBold" pitchFamily="2" charset="77"/>
              </a:defRPr>
            </a:lvl1pPr>
          </a:lstStyle>
          <a:p>
            <a:r>
              <a:rPr lang="nl-NL"/>
              <a:t>Plaats hier een paginatitel van maximaal twee regels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5D9D4B5E-BF6C-2049-8315-C2C648584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0" y="1846405"/>
            <a:ext cx="7258050" cy="3962724"/>
          </a:xfrm>
        </p:spPr>
        <p:txBody>
          <a:bodyPr/>
          <a:lstStyle>
            <a:lvl1pPr>
              <a:defRPr b="0" i="0">
                <a:solidFill>
                  <a:srgbClr val="0A1C2B"/>
                </a:solidFill>
                <a:latin typeface="GT Eesti Pro Display Light" pitchFamily="2" charset="77"/>
              </a:defRPr>
            </a:lvl1pPr>
          </a:lstStyle>
          <a:p>
            <a:endParaRPr lang="nl-NL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FD9F7636-5593-9F47-B46B-8D292A265D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846405"/>
            <a:ext cx="2949178" cy="3962724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A1C2B"/>
                </a:solidFill>
                <a:latin typeface="GT Eesti Pro Display Light" pitchFamily="2" charset="77"/>
              </a:defRPr>
            </a:lvl1pPr>
          </a:lstStyle>
          <a:p>
            <a:r>
              <a:rPr lang="nl-NL"/>
              <a:t>Plaats hier een toelichtende tekst of bijschrift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A12D2D04-4742-6948-A392-C6B34C23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55858"/>
            <a:ext cx="4322197" cy="365125"/>
          </a:xfrm>
        </p:spPr>
        <p:txBody>
          <a:bodyPr/>
          <a:lstStyle>
            <a:lvl1pPr algn="l">
              <a:defRPr b="0" i="0">
                <a:solidFill>
                  <a:srgbClr val="0069B4"/>
                </a:solidFill>
                <a:latin typeface="GT Eesti Pro Display Thin" pitchFamily="2" charset="77"/>
              </a:defRPr>
            </a:lvl1pPr>
          </a:lstStyle>
          <a:p>
            <a:r>
              <a:rPr lang="en-US"/>
              <a:t>— OrangeCrest Consulting Recruitment plan 2019 - 2024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236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basic">
    <p:bg>
      <p:bgPr>
        <a:solidFill>
          <a:srgbClr val="0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4C1D1CB-9CA5-8B40-AC79-246DD9A7D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8824" y="6001314"/>
            <a:ext cx="2164976" cy="6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34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blue_basic">
    <p:bg>
      <p:bgPr>
        <a:solidFill>
          <a:srgbClr val="1A3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4C1D1CB-9CA5-8B40-AC79-246DD9A7D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8824" y="6001314"/>
            <a:ext cx="2164976" cy="6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55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bas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E10CD3D-6E88-C345-8173-622BD2B91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8824" y="6001314"/>
            <a:ext cx="2164976" cy="67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ppy_end_on_blue">
    <p:bg>
      <p:bgPr>
        <a:solidFill>
          <a:srgbClr val="0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91FE39A-EEEA-AC43-B340-87FD06134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7" y="-2017706"/>
            <a:ext cx="10515600" cy="10515600"/>
          </a:xfrm>
          <a:prstGeom prst="rect">
            <a:avLst/>
          </a:prstGeom>
        </p:spPr>
      </p:pic>
      <p:sp>
        <p:nvSpPr>
          <p:cNvPr id="6" name="Tijdelijke aanduiding voor titel 1">
            <a:extLst>
              <a:ext uri="{FF2B5EF4-FFF2-40B4-BE49-F238E27FC236}">
                <a16:creationId xmlns:a16="http://schemas.microsoft.com/office/drawing/2014/main" id="{1D6E54A7-A71C-9B41-9190-FFFFCD93AA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9117" y="1091682"/>
            <a:ext cx="6044681" cy="501986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GT Eesti Pro Display UltraBold" pitchFamily="2" charset="77"/>
              </a:defRPr>
            </a:lvl1pPr>
          </a:lstStyle>
          <a:p>
            <a:r>
              <a:rPr lang="nl-NL" err="1"/>
              <a:t>ride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wave</a:t>
            </a:r>
            <a:br>
              <a:rPr lang="nl-NL"/>
            </a:br>
            <a:r>
              <a:rPr lang="nl-NL" err="1"/>
              <a:t>don’t</a:t>
            </a:r>
            <a:r>
              <a:rPr lang="nl-NL"/>
              <a:t> </a:t>
            </a:r>
            <a:r>
              <a:rPr lang="nl-NL" err="1"/>
              <a:t>fight</a:t>
            </a:r>
            <a:r>
              <a:rPr lang="nl-NL"/>
              <a:t> </a:t>
            </a:r>
            <a:r>
              <a:rPr lang="nl-NL" err="1"/>
              <a:t>it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2FDF0A9-209A-CF45-973D-6135EFDEFC3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09116" y="4270865"/>
            <a:ext cx="6044681" cy="294101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rgbClr val="0069B4"/>
                </a:solidFill>
                <a:latin typeface="GT Eesti Pro Display Light" pitchFamily="2" charset="77"/>
              </a:defRPr>
            </a:lvl1pPr>
          </a:lstStyle>
          <a:p>
            <a:r>
              <a:rPr lang="nl-NL"/>
              <a:t>Wilbert van den Bliek   </a:t>
            </a:r>
            <a:r>
              <a:rPr lang="nl-NL" err="1"/>
              <a:t>wilbert@orangecrest.nl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4237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6968" y="1600202"/>
            <a:ext cx="4493384" cy="1890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891" indent="-342891">
              <a:buSzPct val="100000"/>
              <a:buFontTx/>
              <a:buBlip>
                <a:blip r:embed="rId2"/>
              </a:buBlip>
              <a:defRPr sz="2400">
                <a:solidFill>
                  <a:srgbClr val="262626"/>
                </a:solidFill>
              </a:defRPr>
            </a:lvl1pPr>
            <a:lvl2pPr>
              <a:defRPr sz="2000">
                <a:solidFill>
                  <a:srgbClr val="262626"/>
                </a:solidFill>
              </a:defRPr>
            </a:lvl2pPr>
            <a:lvl3pPr>
              <a:defRPr sz="1800">
                <a:solidFill>
                  <a:srgbClr val="262626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4968" y="1600202"/>
            <a:ext cx="4493384" cy="1890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891" indent="-342891">
              <a:buFontTx/>
              <a:buBlip>
                <a:blip r:embed="rId2"/>
              </a:buBlip>
              <a:defRPr sz="2400">
                <a:solidFill>
                  <a:srgbClr val="262626"/>
                </a:solidFill>
              </a:defRPr>
            </a:lvl1pPr>
            <a:lvl2pPr>
              <a:defRPr sz="2000">
                <a:solidFill>
                  <a:srgbClr val="262626"/>
                </a:solidFill>
              </a:defRPr>
            </a:lvl2pPr>
            <a:lvl3pPr>
              <a:defRPr sz="1800">
                <a:solidFill>
                  <a:srgbClr val="262626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13673" y="122904"/>
            <a:ext cx="10091784" cy="9094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algn="l" rtl="0">
              <a:defRPr lang="fr-FR" sz="2400" b="1" i="0" baseline="0" dirty="0" smtClean="0">
                <a:solidFill>
                  <a:srgbClr val="262626"/>
                </a:solidFill>
                <a:latin typeface="Calibri"/>
                <a:ea typeface="ＭＳ Ｐゴシック" pitchFamily="62" charset="-128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032F9-558D-404F-A7F7-2D6CF3EFD37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975045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615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title_on_mid_blue">
    <p:bg>
      <p:bgPr>
        <a:solidFill>
          <a:srgbClr val="1A3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AF18E-E325-E440-8920-6C22A75EC1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65124"/>
            <a:ext cx="9144000" cy="5790731"/>
          </a:xfrm>
        </p:spPr>
        <p:txBody>
          <a:bodyPr anchor="ctr" anchorCtr="0">
            <a:normAutofit/>
          </a:bodyPr>
          <a:lstStyle>
            <a:lvl1pPr algn="ctr">
              <a:defRPr sz="7000" b="1" i="0">
                <a:solidFill>
                  <a:schemeClr val="bg1"/>
                </a:solidFill>
                <a:latin typeface="GT Eesti Pro Display UltraBold" pitchFamily="2" charset="77"/>
              </a:defRPr>
            </a:lvl1pPr>
          </a:lstStyle>
          <a:p>
            <a:r>
              <a:rPr lang="nl-NL"/>
              <a:t>Plaats hier een openingstitel van maximaal drie regels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3242A1-6B1E-C34E-866A-98560621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0396" y="6155857"/>
            <a:ext cx="1863451" cy="365126"/>
          </a:xfrm>
        </p:spPr>
        <p:txBody>
          <a:bodyPr/>
          <a:lstStyle>
            <a:lvl1pPr algn="ctr">
              <a:defRPr sz="1200" b="0" i="0">
                <a:solidFill>
                  <a:srgbClr val="0069B4"/>
                </a:solidFill>
                <a:latin typeface="GT Eesti Pro Display Thin" pitchFamily="2" charset="77"/>
              </a:defRPr>
            </a:lvl1pPr>
          </a:lstStyle>
          <a:p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BEFD6CB6-8F77-5841-B6CB-0D8A04089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8824" y="6001314"/>
            <a:ext cx="2164976" cy="674214"/>
          </a:xfrm>
          <a:prstGeom prst="rect">
            <a:avLst/>
          </a:prstGeom>
        </p:spPr>
      </p:pic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17073668-AE76-B040-9F4A-0CAEECEB0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55858"/>
            <a:ext cx="4322197" cy="365125"/>
          </a:xfrm>
        </p:spPr>
        <p:txBody>
          <a:bodyPr/>
          <a:lstStyle>
            <a:lvl1pPr algn="l">
              <a:defRPr b="0" i="0">
                <a:solidFill>
                  <a:srgbClr val="0069B4"/>
                </a:solidFill>
                <a:latin typeface="GT Eesti Pro Display Thin" pitchFamily="2" charset="77"/>
              </a:defRPr>
            </a:lvl1pPr>
          </a:lstStyle>
          <a:p>
            <a:r>
              <a:rPr lang="en-US"/>
              <a:t>— OrangeCrest Consulting Recruitment plan 2019 - 2024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164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658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31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title_on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AF18E-E325-E440-8920-6C22A75EC1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65124"/>
            <a:ext cx="9144000" cy="5790731"/>
          </a:xfrm>
        </p:spPr>
        <p:txBody>
          <a:bodyPr anchor="ctr" anchorCtr="0">
            <a:normAutofit/>
          </a:bodyPr>
          <a:lstStyle>
            <a:lvl1pPr algn="ctr">
              <a:defRPr sz="7000" b="1" i="0">
                <a:solidFill>
                  <a:srgbClr val="0A1C2B"/>
                </a:solidFill>
                <a:latin typeface="GT Eesti Pro Display UltraBold" pitchFamily="2" charset="77"/>
              </a:defRPr>
            </a:lvl1pPr>
          </a:lstStyle>
          <a:p>
            <a:r>
              <a:rPr lang="nl-NL"/>
              <a:t>Plaats hier een openingstitel van maximaal drie regels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3242A1-6B1E-C34E-866A-98560621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0396" y="6155857"/>
            <a:ext cx="1863451" cy="365126"/>
          </a:xfrm>
        </p:spPr>
        <p:txBody>
          <a:bodyPr/>
          <a:lstStyle>
            <a:lvl1pPr algn="ctr">
              <a:defRPr sz="1200" b="0" i="0">
                <a:solidFill>
                  <a:srgbClr val="0069B4"/>
                </a:solidFill>
                <a:latin typeface="GT Eesti Pro Display Thin" pitchFamily="2" charset="77"/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3B5B70-DBCE-3846-8C1F-AC4EBEFA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55858"/>
            <a:ext cx="4322197" cy="365125"/>
          </a:xfrm>
        </p:spPr>
        <p:txBody>
          <a:bodyPr/>
          <a:lstStyle>
            <a:lvl1pPr algn="l">
              <a:defRPr b="0" i="0">
                <a:solidFill>
                  <a:srgbClr val="0069B4"/>
                </a:solidFill>
                <a:latin typeface="GT Eesti Pro Display Thin" pitchFamily="2" charset="77"/>
              </a:defRPr>
            </a:lvl1pPr>
          </a:lstStyle>
          <a:p>
            <a:r>
              <a:rPr lang="en-US"/>
              <a:t>— OrangeCrest Consulting Recruitment plan 2019 - 2024</a:t>
            </a:r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BEFD6CB6-8F77-5841-B6CB-0D8A04089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8824" y="6001314"/>
            <a:ext cx="2164976" cy="67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7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isual">
    <p:bg>
      <p:bgPr>
        <a:solidFill>
          <a:srgbClr val="0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AF18E-E325-E440-8920-6C22A75EC1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0"/>
            <a:ext cx="9144000" cy="6858000"/>
          </a:xfrm>
        </p:spPr>
        <p:txBody>
          <a:bodyPr anchor="ctr" anchorCtr="0">
            <a:normAutofit/>
          </a:bodyPr>
          <a:lstStyle>
            <a:lvl1pPr algn="ctr">
              <a:defRPr sz="7000" b="1" i="0">
                <a:solidFill>
                  <a:schemeClr val="bg1"/>
                </a:solidFill>
                <a:latin typeface="GT Eesti Pro Display UltraBold" pitchFamily="2" charset="77"/>
              </a:defRPr>
            </a:lvl1pPr>
          </a:lstStyle>
          <a:p>
            <a:r>
              <a:rPr lang="nl-NL"/>
              <a:t>Plaats hier een inspirerende quote of statement die uit maximaal vijf regels bestaat.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188BFE3D-3DD4-0D4D-BB99-28AED0D149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387" y="1048312"/>
            <a:ext cx="752475" cy="646112"/>
          </a:xfrm>
        </p:spPr>
        <p:txBody>
          <a:bodyPr>
            <a:noAutofit/>
          </a:bodyPr>
          <a:lstStyle>
            <a:lvl1pPr marL="0" indent="0">
              <a:buNone/>
              <a:defRPr sz="7000" b="1" i="0">
                <a:solidFill>
                  <a:srgbClr val="F39200"/>
                </a:solidFill>
                <a:latin typeface="GT Eesti Pro Display UltraBold" pitchFamily="2" charset="77"/>
              </a:defRPr>
            </a:lvl1pPr>
          </a:lstStyle>
          <a:p>
            <a:r>
              <a:rPr lang="nl-NL"/>
              <a:t>“</a:t>
            </a:r>
          </a:p>
        </p:txBody>
      </p:sp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B51A1E57-78B2-914C-BAD1-61378BC3A9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1299" y="4874725"/>
            <a:ext cx="752475" cy="646112"/>
          </a:xfrm>
        </p:spPr>
        <p:txBody>
          <a:bodyPr>
            <a:noAutofit/>
          </a:bodyPr>
          <a:lstStyle>
            <a:lvl1pPr marL="0" indent="0">
              <a:buNone/>
              <a:defRPr sz="7000" b="1" i="0">
                <a:solidFill>
                  <a:srgbClr val="F39200"/>
                </a:solidFill>
                <a:latin typeface="GT Eesti Pro Display UltraBold" pitchFamily="2" charset="77"/>
              </a:defRPr>
            </a:lvl1pPr>
          </a:lstStyle>
          <a:p>
            <a:r>
              <a:rPr lang="nl-NL"/>
              <a:t>”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BEFD6CB6-8F77-5841-B6CB-0D8A04089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8824" y="6001314"/>
            <a:ext cx="2164976" cy="6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6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lumns_on_blue">
    <p:bg>
      <p:bgPr>
        <a:solidFill>
          <a:srgbClr val="0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397A87DD-93FD-9047-BAAE-828E91A24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6407"/>
            <a:ext cx="5181600" cy="3962722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GT Eesti Pro Display Light" pitchFamily="2" charset="77"/>
              </a:defRPr>
            </a:lvl1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12" name="Tijdelijke aanduiding voor inhoud 3">
            <a:extLst>
              <a:ext uri="{FF2B5EF4-FFF2-40B4-BE49-F238E27FC236}">
                <a16:creationId xmlns:a16="http://schemas.microsoft.com/office/drawing/2014/main" id="{5D792C9B-C405-AA43-93F3-0438ABB8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46407"/>
            <a:ext cx="5181600" cy="3962722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GT Eesti Pro Display Light" pitchFamily="2" charset="77"/>
              </a:defRPr>
            </a:lvl1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BEFD6CB6-8F77-5841-B6CB-0D8A04089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8824" y="6001314"/>
            <a:ext cx="2164976" cy="674214"/>
          </a:xfrm>
          <a:prstGeom prst="rect">
            <a:avLst/>
          </a:prstGeom>
        </p:spPr>
      </p:pic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DF0728A2-BDF9-5C4D-A740-A8B52B204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55858"/>
            <a:ext cx="4322197" cy="365125"/>
          </a:xfrm>
        </p:spPr>
        <p:txBody>
          <a:bodyPr/>
          <a:lstStyle>
            <a:lvl1pPr algn="l">
              <a:defRPr b="0" i="0">
                <a:solidFill>
                  <a:srgbClr val="0069B4"/>
                </a:solidFill>
                <a:latin typeface="GT Eesti Pro Display Thin" pitchFamily="2" charset="77"/>
              </a:defRPr>
            </a:lvl1pPr>
          </a:lstStyle>
          <a:p>
            <a:r>
              <a:rPr lang="en-US"/>
              <a:t>— OrangeCrest Consulting Recruitment plan 2019 - 2024</a:t>
            </a:r>
            <a:endParaRPr lang="nl-NL"/>
          </a:p>
        </p:txBody>
      </p:sp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20BF6E19-EE7D-754C-829D-D8BDEC258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F39200"/>
                </a:solidFill>
                <a:latin typeface="GT Eesti Pro Display UltraBold" pitchFamily="2" charset="77"/>
              </a:defRPr>
            </a:lvl1pPr>
          </a:lstStyle>
          <a:p>
            <a:r>
              <a:rPr lang="nl-NL"/>
              <a:t>Plaats hier een paginatitel van maximaal twee regels</a:t>
            </a:r>
          </a:p>
        </p:txBody>
      </p:sp>
    </p:spTree>
    <p:extLst>
      <p:ext uri="{BB962C8B-B14F-4D97-AF65-F5344CB8AC3E}">
        <p14:creationId xmlns:p14="http://schemas.microsoft.com/office/powerpoint/2010/main" val="256441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s_on_midblue">
    <p:bg>
      <p:bgPr>
        <a:solidFill>
          <a:srgbClr val="1A3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397A87DD-93FD-9047-BAAE-828E91A24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6407"/>
            <a:ext cx="5181600" cy="3962722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GT Eesti Pro Display Light" pitchFamily="2" charset="77"/>
              </a:defRPr>
            </a:lvl1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12" name="Tijdelijke aanduiding voor inhoud 3">
            <a:extLst>
              <a:ext uri="{FF2B5EF4-FFF2-40B4-BE49-F238E27FC236}">
                <a16:creationId xmlns:a16="http://schemas.microsoft.com/office/drawing/2014/main" id="{5D792C9B-C405-AA43-93F3-0438ABB8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46407"/>
            <a:ext cx="5181600" cy="3962722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GT Eesti Pro Display Light" pitchFamily="2" charset="77"/>
              </a:defRPr>
            </a:lvl1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BEFD6CB6-8F77-5841-B6CB-0D8A04089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8824" y="6001314"/>
            <a:ext cx="2164976" cy="674214"/>
          </a:xfrm>
          <a:prstGeom prst="rect">
            <a:avLst/>
          </a:prstGeom>
        </p:spPr>
      </p:pic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DF0728A2-BDF9-5C4D-A740-A8B52B204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55858"/>
            <a:ext cx="4322197" cy="365125"/>
          </a:xfrm>
        </p:spPr>
        <p:txBody>
          <a:bodyPr/>
          <a:lstStyle>
            <a:lvl1pPr algn="l">
              <a:defRPr b="0" i="0">
                <a:solidFill>
                  <a:srgbClr val="0069B4"/>
                </a:solidFill>
                <a:latin typeface="GT Eesti Pro Display Thin" pitchFamily="2" charset="77"/>
              </a:defRPr>
            </a:lvl1pPr>
          </a:lstStyle>
          <a:p>
            <a:r>
              <a:rPr lang="en-US"/>
              <a:t>— OrangeCrest Consulting Recruitment plan 2019 - 2024</a:t>
            </a:r>
            <a:endParaRPr lang="nl-NL"/>
          </a:p>
        </p:txBody>
      </p:sp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20BF6E19-EE7D-754C-829D-D8BDEC258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F39200"/>
                </a:solidFill>
                <a:latin typeface="GT Eesti Pro Display UltraBold" pitchFamily="2" charset="77"/>
              </a:defRPr>
            </a:lvl1pPr>
          </a:lstStyle>
          <a:p>
            <a:r>
              <a:rPr lang="nl-NL"/>
              <a:t>Plaats hier een paginatitel van maximaal twee regels</a:t>
            </a:r>
          </a:p>
        </p:txBody>
      </p:sp>
    </p:spTree>
    <p:extLst>
      <p:ext uri="{BB962C8B-B14F-4D97-AF65-F5344CB8AC3E}">
        <p14:creationId xmlns:p14="http://schemas.microsoft.com/office/powerpoint/2010/main" val="368991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s_on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397A87DD-93FD-9047-BAAE-828E91A24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6407"/>
            <a:ext cx="5181600" cy="3962722"/>
          </a:xfrm>
        </p:spPr>
        <p:txBody>
          <a:bodyPr/>
          <a:lstStyle>
            <a:lvl1pPr>
              <a:defRPr b="0" i="0">
                <a:solidFill>
                  <a:srgbClr val="0A1C2B"/>
                </a:solidFill>
                <a:latin typeface="GT Eesti Pro Display Light" pitchFamily="2" charset="77"/>
              </a:defRPr>
            </a:lvl1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12" name="Tijdelijke aanduiding voor inhoud 3">
            <a:extLst>
              <a:ext uri="{FF2B5EF4-FFF2-40B4-BE49-F238E27FC236}">
                <a16:creationId xmlns:a16="http://schemas.microsoft.com/office/drawing/2014/main" id="{5D792C9B-C405-AA43-93F3-0438ABB8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46407"/>
            <a:ext cx="5181600" cy="3962722"/>
          </a:xfrm>
        </p:spPr>
        <p:txBody>
          <a:bodyPr/>
          <a:lstStyle>
            <a:lvl1pPr>
              <a:defRPr b="0" i="0">
                <a:solidFill>
                  <a:srgbClr val="0A1C2B"/>
                </a:solidFill>
                <a:latin typeface="GT Eesti Pro Display Light" pitchFamily="2" charset="77"/>
              </a:defRPr>
            </a:lvl1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E10CD3D-6E88-C345-8173-622BD2B91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8824" y="6001314"/>
            <a:ext cx="2164976" cy="674213"/>
          </a:xfrm>
          <a:prstGeom prst="rect">
            <a:avLst/>
          </a:prstGeom>
        </p:spPr>
      </p:pic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04B87710-E055-4740-932B-E8F4B8133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0069B4"/>
                </a:solidFill>
                <a:latin typeface="GT Eesti Pro Display UltraBold" pitchFamily="2" charset="77"/>
              </a:defRPr>
            </a:lvl1pPr>
          </a:lstStyle>
          <a:p>
            <a:r>
              <a:rPr lang="nl-NL"/>
              <a:t>Plaats hier een paginatitel van maximaal twee regels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C7CCA79D-7699-A349-90D0-C33206A2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55858"/>
            <a:ext cx="4322197" cy="365125"/>
          </a:xfrm>
        </p:spPr>
        <p:txBody>
          <a:bodyPr/>
          <a:lstStyle>
            <a:lvl1pPr algn="l">
              <a:defRPr b="0" i="0">
                <a:solidFill>
                  <a:srgbClr val="0069B4"/>
                </a:solidFill>
                <a:latin typeface="GT Eesti Pro Display Thin" pitchFamily="2" charset="77"/>
              </a:defRPr>
            </a:lvl1pPr>
          </a:lstStyle>
          <a:p>
            <a:r>
              <a:rPr lang="en-US"/>
              <a:t>— OrangeCrest Consulting Recruitment plan 2019 - 2024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96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_column_on_blue">
    <p:bg>
      <p:bgPr>
        <a:solidFill>
          <a:srgbClr val="0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BEFD6CB6-8F77-5841-B6CB-0D8A04089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8824" y="6001314"/>
            <a:ext cx="2164976" cy="674214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519523C6-D68E-F84B-AE69-E417C7A4F93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46405"/>
            <a:ext cx="10515600" cy="3962724"/>
          </a:xfrm>
        </p:spPr>
        <p:txBody>
          <a:bodyPr wrap="square">
            <a:noAutofit/>
          </a:bodyPr>
          <a:lstStyle>
            <a:lvl1pPr>
              <a:defRPr b="0" i="0">
                <a:solidFill>
                  <a:schemeClr val="bg1"/>
                </a:solidFill>
                <a:latin typeface="GT Eesti Pro Display Light" pitchFamily="2" charset="77"/>
              </a:defRPr>
            </a:lvl1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FE6A30FF-30B5-CB48-83AB-89C4652E0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F39200"/>
                </a:solidFill>
                <a:latin typeface="GT Eesti Pro Display UltraBold" pitchFamily="2" charset="77"/>
              </a:defRPr>
            </a:lvl1pPr>
          </a:lstStyle>
          <a:p>
            <a:r>
              <a:rPr lang="nl-NL"/>
              <a:t>Plaats hier een paginatitel van maximaal twee regels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26518FD3-0B00-9E42-963A-C4196E67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55858"/>
            <a:ext cx="4322197" cy="365125"/>
          </a:xfrm>
        </p:spPr>
        <p:txBody>
          <a:bodyPr/>
          <a:lstStyle>
            <a:lvl1pPr algn="l">
              <a:defRPr b="0" i="0">
                <a:solidFill>
                  <a:srgbClr val="0069B4"/>
                </a:solidFill>
                <a:latin typeface="GT Eesti Pro Display Thin" pitchFamily="2" charset="77"/>
              </a:defRPr>
            </a:lvl1pPr>
          </a:lstStyle>
          <a:p>
            <a:r>
              <a:rPr lang="en-US"/>
              <a:t>— OrangeCrest Consulting Recruitment plan 2019 - 2024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4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_column_on_midblue">
    <p:bg>
      <p:bgPr>
        <a:solidFill>
          <a:srgbClr val="1A3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BEFD6CB6-8F77-5841-B6CB-0D8A04089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8824" y="6001314"/>
            <a:ext cx="2164976" cy="674214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519523C6-D68E-F84B-AE69-E417C7A4F93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46405"/>
            <a:ext cx="10515600" cy="3962724"/>
          </a:xfrm>
        </p:spPr>
        <p:txBody>
          <a:bodyPr wrap="square">
            <a:noAutofit/>
          </a:bodyPr>
          <a:lstStyle>
            <a:lvl1pPr>
              <a:defRPr b="0" i="0">
                <a:solidFill>
                  <a:schemeClr val="bg1"/>
                </a:solidFill>
                <a:latin typeface="GT Eesti Pro Display Light" pitchFamily="2" charset="77"/>
              </a:defRPr>
            </a:lvl1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FE6A30FF-30B5-CB48-83AB-89C4652E0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F39200"/>
                </a:solidFill>
                <a:latin typeface="GT Eesti Pro Display UltraBold" pitchFamily="2" charset="77"/>
              </a:defRPr>
            </a:lvl1pPr>
          </a:lstStyle>
          <a:p>
            <a:r>
              <a:rPr lang="nl-NL"/>
              <a:t>Plaats hier een paginatitel van maximaal twee regels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24788E6D-BA15-F843-B3B7-5F41C819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55858"/>
            <a:ext cx="4322197" cy="365125"/>
          </a:xfrm>
        </p:spPr>
        <p:txBody>
          <a:bodyPr/>
          <a:lstStyle>
            <a:lvl1pPr algn="l">
              <a:defRPr b="0" i="0">
                <a:solidFill>
                  <a:srgbClr val="0069B4"/>
                </a:solidFill>
                <a:latin typeface="GT Eesti Pro Display Thin" pitchFamily="2" charset="77"/>
              </a:defRPr>
            </a:lvl1pPr>
          </a:lstStyle>
          <a:p>
            <a:r>
              <a:rPr lang="en-US"/>
              <a:t>— OrangeCrest Consulting Recruitment plan 2019 - 2024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004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A11CF67-E87F-7144-A7A7-E6856521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CC96C4-B62E-154F-A538-4078B2CE5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3104FA-D280-8B49-AC39-35A869F17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03CE9B-2577-B34D-B382-5F598F35C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— OrangeCrest Consulting Recruitment plan 2019 - 2024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3FD7CB-4F34-474F-BF31-6DA33E7EA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29D1C-781F-A343-B02A-DD56E96F60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38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2" r:id="rId2"/>
    <p:sldLayoutId id="2147483676" r:id="rId3"/>
    <p:sldLayoutId id="2147483675" r:id="rId4"/>
    <p:sldLayoutId id="2147483687" r:id="rId5"/>
    <p:sldLayoutId id="2147483674" r:id="rId6"/>
    <p:sldLayoutId id="2147483678" r:id="rId7"/>
    <p:sldLayoutId id="2147483680" r:id="rId8"/>
    <p:sldLayoutId id="2147483688" r:id="rId9"/>
    <p:sldLayoutId id="2147483681" r:id="rId10"/>
    <p:sldLayoutId id="2147483682" r:id="rId11"/>
    <p:sldLayoutId id="2147483689" r:id="rId12"/>
    <p:sldLayoutId id="2147483683" r:id="rId13"/>
    <p:sldLayoutId id="2147483685" r:id="rId14"/>
    <p:sldLayoutId id="2147483690" r:id="rId15"/>
    <p:sldLayoutId id="2147483684" r:id="rId16"/>
    <p:sldLayoutId id="2147483691" r:id="rId17"/>
    <p:sldLayoutId id="2147483697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35829"/>
            <a:ext cx="10515600" cy="1168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7" y="6311897"/>
            <a:ext cx="631373" cy="4704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6E7CF5-24B9-489C-9F4D-3947304D46BC}"/>
              </a:ext>
            </a:extLst>
          </p:cNvPr>
          <p:cNvSpPr txBox="1"/>
          <p:nvPr userDrawn="1"/>
        </p:nvSpPr>
        <p:spPr>
          <a:xfrm>
            <a:off x="8366987" y="6291246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 Condensed" pitchFamily="50" charset="0"/>
              </a:rPr>
              <a:t>Beren Van Daele</a:t>
            </a:r>
            <a:br>
              <a:rPr lang="en-US" sz="1200" dirty="0">
                <a:solidFill>
                  <a:schemeClr val="bg1"/>
                </a:solidFill>
                <a:latin typeface="Helvetica Condensed" pitchFamily="50" charset="0"/>
              </a:rPr>
            </a:br>
            <a:r>
              <a:rPr lang="en-US" sz="1200" dirty="0">
                <a:solidFill>
                  <a:schemeClr val="bg1"/>
                </a:solidFill>
                <a:latin typeface="Helvetica Condensed" pitchFamily="50" charset="0"/>
              </a:rPr>
              <a:t>@</a:t>
            </a:r>
            <a:r>
              <a:rPr lang="en-US" sz="1200" dirty="0" err="1">
                <a:solidFill>
                  <a:schemeClr val="bg1"/>
                </a:solidFill>
                <a:latin typeface="Helvetica Condensed" pitchFamily="50" charset="0"/>
              </a:rPr>
              <a:t>isleoftesting</a:t>
            </a:r>
            <a:endParaRPr lang="en-US" sz="1200" dirty="0">
              <a:solidFill>
                <a:schemeClr val="bg1"/>
              </a:solidFill>
              <a:latin typeface="Helvetica Condensed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B58CAF-E701-40FB-9452-73693D2512FE}"/>
              </a:ext>
            </a:extLst>
          </p:cNvPr>
          <p:cNvSpPr txBox="1"/>
          <p:nvPr userDrawn="1"/>
        </p:nvSpPr>
        <p:spPr>
          <a:xfrm>
            <a:off x="456448" y="6316177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Helvetica Condensed" pitchFamily="50" charset="0"/>
              </a:rPr>
              <a:t>Ard</a:t>
            </a:r>
            <a:r>
              <a:rPr lang="en-US" sz="1200" dirty="0">
                <a:solidFill>
                  <a:schemeClr val="bg1"/>
                </a:solidFill>
                <a:latin typeface="Helvetica Condensed" pitchFamily="50" charset="0"/>
              </a:rPr>
              <a:t> Kramer</a:t>
            </a:r>
            <a:br>
              <a:rPr lang="en-US" sz="1200" dirty="0">
                <a:solidFill>
                  <a:schemeClr val="bg1"/>
                </a:solidFill>
                <a:latin typeface="Helvetica Condensed" pitchFamily="50" charset="0"/>
              </a:rPr>
            </a:br>
            <a:r>
              <a:rPr lang="en-US" sz="1200" dirty="0">
                <a:solidFill>
                  <a:schemeClr val="bg1"/>
                </a:solidFill>
                <a:latin typeface="Helvetica Condensed" pitchFamily="50" charset="0"/>
              </a:rPr>
              <a:t>@Ard_Kramer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5EBF2-30F4-4AE3-8DE8-412E66CD6EB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1" y="6184381"/>
            <a:ext cx="735835" cy="5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0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D4B22A"/>
          </a:solidFill>
          <a:latin typeface="Helvetica Condensed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Helvetica Condensed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Helvetica Condensed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Helvetica Condensed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Helvetica Condensed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Helvetica Condensed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-stopwatch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-stopwatch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twitter.com/thijssen_niels" TargetMode="Externa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emowebshop.tricentis.com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9F6DE-8781-4DDE-BB45-FEAE39D1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 </a:t>
            </a:r>
            <a:r>
              <a:rPr lang="nl-NL" sz="3200" dirty="0" err="1"/>
              <a:t>Riskstorming</a:t>
            </a:r>
            <a:r>
              <a:rPr lang="nl-NL" sz="3200" dirty="0"/>
              <a:t>, </a:t>
            </a:r>
            <a:br>
              <a:rPr lang="nl-NL" sz="3200" dirty="0"/>
            </a:br>
            <a:r>
              <a:rPr lang="nl-NL" sz="3200" dirty="0" err="1"/>
              <a:t>session</a:t>
            </a:r>
            <a:r>
              <a:rPr lang="nl-NL" sz="3200" dirty="0"/>
              <a:t> </a:t>
            </a:r>
            <a:r>
              <a:rPr lang="nl-NL" sz="3200" dirty="0" err="1"/>
              <a:t>based</a:t>
            </a:r>
            <a:r>
              <a:rPr lang="nl-NL" sz="3200" dirty="0"/>
              <a:t> testen en </a:t>
            </a:r>
            <a:r>
              <a:rPr lang="nl-NL" sz="3200" dirty="0" err="1"/>
              <a:t>exploratory</a:t>
            </a:r>
            <a:r>
              <a:rPr lang="nl-NL" sz="3200" dirty="0"/>
              <a:t> </a:t>
            </a:r>
            <a:r>
              <a:rPr lang="nl-NL" sz="3200" dirty="0" err="1"/>
              <a:t>testing</a:t>
            </a:r>
            <a:r>
              <a:rPr lang="nl-NL" sz="3200" dirty="0"/>
              <a:t> </a:t>
            </a:r>
            <a:br>
              <a:rPr lang="nl-NL" sz="3200" dirty="0"/>
            </a:br>
            <a:r>
              <a:rPr lang="nl-NL" sz="3200" dirty="0"/>
              <a:t>in één.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574202-147A-4776-A04C-0A5E12E7F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47319" y="5057220"/>
            <a:ext cx="6044681" cy="709098"/>
          </a:xfrm>
        </p:spPr>
        <p:txBody>
          <a:bodyPr>
            <a:normAutofit/>
          </a:bodyPr>
          <a:lstStyle/>
          <a:p>
            <a:r>
              <a:rPr lang="nl-NL" sz="1600" dirty="0"/>
              <a:t>Ard Kramer, Niels Thijssen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838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A209FD-3C68-427E-834E-58E45FBF825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199" y="2802323"/>
            <a:ext cx="10515600" cy="755393"/>
          </a:xfrm>
        </p:spPr>
        <p:txBody>
          <a:bodyPr/>
          <a:lstStyle/>
          <a:p>
            <a:pPr marL="0" lvl="0" indent="0">
              <a:buNone/>
            </a:pPr>
            <a:r>
              <a:rPr lang="nl-NL" dirty="0"/>
              <a:t>Welke vragen heb je nog?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&lt;debriefing&gt;</a:t>
            </a:r>
            <a:br>
              <a:rPr lang="en-GB" dirty="0"/>
            </a:br>
            <a:r>
              <a:rPr lang="en-GB" dirty="0"/>
              <a:t>Wat </a:t>
            </a:r>
            <a:r>
              <a:rPr lang="en-GB" dirty="0" err="1"/>
              <a:t>weten</a:t>
            </a:r>
            <a:r>
              <a:rPr lang="en-GB" dirty="0"/>
              <a:t> we </a:t>
            </a:r>
            <a:r>
              <a:rPr lang="en-GB" dirty="0" err="1"/>
              <a:t>en</a:t>
            </a:r>
            <a:r>
              <a:rPr lang="en-GB" dirty="0"/>
              <a:t> wat </a:t>
            </a:r>
            <a:r>
              <a:rPr lang="en-GB" dirty="0" err="1"/>
              <a:t>weten</a:t>
            </a:r>
            <a:r>
              <a:rPr lang="en-GB" dirty="0"/>
              <a:t> we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?</a:t>
            </a:r>
          </a:p>
        </p:txBody>
      </p:sp>
      <p:pic>
        <p:nvPicPr>
          <p:cNvPr id="2050" name="Picture 3" descr="image001">
            <a:extLst>
              <a:ext uri="{FF2B5EF4-FFF2-40B4-BE49-F238E27FC236}">
                <a16:creationId xmlns:a16="http://schemas.microsoft.com/office/drawing/2014/main" id="{963FAA2B-898E-4D64-9F74-5D464C08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C517B4DE-3762-4EEC-9D7D-37EEF4ADC670}"/>
              </a:ext>
            </a:extLst>
          </p:cNvPr>
          <p:cNvSpPr txBox="1">
            <a:spLocks/>
          </p:cNvSpPr>
          <p:nvPr/>
        </p:nvSpPr>
        <p:spPr>
          <a:xfrm>
            <a:off x="990600" y="1998805"/>
            <a:ext cx="10515600" cy="39627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0A1C2B"/>
                </a:solidFill>
                <a:latin typeface="GT Eesti Pro Display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9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2DF72A1-E686-453F-B2B2-FA146080BA4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5EE801-0259-4548-B8B9-8969636D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27DF032-2186-4818-9BC7-7F2CA54E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— OrangeCrest Consulting Recruitment plan 2019 - 2024</a:t>
            </a:r>
            <a:endParaRPr lang="nl-NL"/>
          </a:p>
        </p:txBody>
      </p:sp>
      <p:pic>
        <p:nvPicPr>
          <p:cNvPr id="3074" name="Picture 2" descr="Afbeeldingsresultaat voor exploratory testing bolton">
            <a:extLst>
              <a:ext uri="{FF2B5EF4-FFF2-40B4-BE49-F238E27FC236}">
                <a16:creationId xmlns:a16="http://schemas.microsoft.com/office/drawing/2014/main" id="{F23F7E3E-2E80-4571-A6C9-0D39C9EB2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06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A209FD-3C68-427E-834E-58E45FBF825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Waar haal je de antwoorden vandaan?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Wat </a:t>
            </a:r>
            <a:r>
              <a:rPr lang="en-GB" dirty="0" err="1"/>
              <a:t>weten</a:t>
            </a:r>
            <a:r>
              <a:rPr lang="en-GB" dirty="0"/>
              <a:t> we </a:t>
            </a:r>
            <a:r>
              <a:rPr lang="en-GB" dirty="0" err="1"/>
              <a:t>en</a:t>
            </a:r>
            <a:r>
              <a:rPr lang="en-GB" dirty="0"/>
              <a:t> wat </a:t>
            </a:r>
            <a:r>
              <a:rPr lang="en-GB" dirty="0" err="1"/>
              <a:t>weten</a:t>
            </a:r>
            <a:r>
              <a:rPr lang="en-GB" dirty="0"/>
              <a:t> we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?</a:t>
            </a:r>
            <a:br>
              <a:rPr lang="en-GB" dirty="0"/>
            </a:br>
            <a:r>
              <a:rPr lang="en-GB" dirty="0"/>
              <a:t>&lt;debriefing&gt;</a:t>
            </a:r>
          </a:p>
        </p:txBody>
      </p:sp>
      <p:pic>
        <p:nvPicPr>
          <p:cNvPr id="2050" name="Picture 3" descr="image001">
            <a:extLst>
              <a:ext uri="{FF2B5EF4-FFF2-40B4-BE49-F238E27FC236}">
                <a16:creationId xmlns:a16="http://schemas.microsoft.com/office/drawing/2014/main" id="{963FAA2B-898E-4D64-9F74-5D464C08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289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Wat </a:t>
            </a:r>
            <a:r>
              <a:rPr lang="en-GB" dirty="0" err="1"/>
              <a:t>weten</a:t>
            </a:r>
            <a:r>
              <a:rPr lang="en-GB" dirty="0"/>
              <a:t> we </a:t>
            </a:r>
            <a:r>
              <a:rPr lang="en-GB" dirty="0" err="1"/>
              <a:t>en</a:t>
            </a:r>
            <a:r>
              <a:rPr lang="en-GB" dirty="0"/>
              <a:t> wat </a:t>
            </a:r>
            <a:r>
              <a:rPr lang="en-GB" dirty="0" err="1"/>
              <a:t>weten</a:t>
            </a:r>
            <a:r>
              <a:rPr lang="en-GB" dirty="0"/>
              <a:t> we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?</a:t>
            </a:r>
            <a:br>
              <a:rPr lang="en-GB" dirty="0"/>
            </a:br>
            <a:r>
              <a:rPr lang="en-GB" dirty="0"/>
              <a:t>&lt;debriefing&gt;</a:t>
            </a:r>
          </a:p>
        </p:txBody>
      </p:sp>
      <p:pic>
        <p:nvPicPr>
          <p:cNvPr id="2050" name="Picture 3" descr="image001">
            <a:extLst>
              <a:ext uri="{FF2B5EF4-FFF2-40B4-BE49-F238E27FC236}">
                <a16:creationId xmlns:a16="http://schemas.microsoft.com/office/drawing/2014/main" id="{963FAA2B-898E-4D64-9F74-5D464C08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44E5AD2-DAE8-4DA3-A9A1-9E32823FBE8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434" name="Picture 2" descr="Afbeeldingsresultaat voor test oracle">
            <a:extLst>
              <a:ext uri="{FF2B5EF4-FFF2-40B4-BE49-F238E27FC236}">
                <a16:creationId xmlns:a16="http://schemas.microsoft.com/office/drawing/2014/main" id="{83CA11E6-1D6E-491F-9AC2-E92FA5A9D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85" y="1951862"/>
            <a:ext cx="6807920" cy="37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9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10" y="255051"/>
            <a:ext cx="4818424" cy="46304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7688" y="2129749"/>
            <a:ext cx="50405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EBB423"/>
              </a:solidFill>
              <a:latin typeface="Helvetica Condensed" pitchFamily="50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Helvetica Condensed" pitchFamily="50" charset="0"/>
              </a:rPr>
              <a:t>Take the 20 </a:t>
            </a:r>
            <a:r>
              <a:rPr lang="en-US" sz="2400" dirty="0">
                <a:solidFill>
                  <a:srgbClr val="18AFDA"/>
                </a:solidFill>
                <a:latin typeface="Helvetica Condensed" pitchFamily="50" charset="0"/>
              </a:rPr>
              <a:t>Blue</a:t>
            </a:r>
            <a:r>
              <a:rPr lang="en-US" sz="2400" dirty="0">
                <a:solidFill>
                  <a:prstClr val="white"/>
                </a:solidFill>
                <a:latin typeface="Helvetica Condensed" pitchFamily="5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Helvetica Condensed" pitchFamily="50" charset="0"/>
              </a:rPr>
              <a:t>TestSphere</a:t>
            </a:r>
            <a:r>
              <a:rPr lang="en-US" sz="2400" dirty="0">
                <a:solidFill>
                  <a:prstClr val="white"/>
                </a:solidFill>
                <a:latin typeface="Helvetica Condensed" pitchFamily="50" charset="0"/>
              </a:rPr>
              <a:t> cards (</a:t>
            </a:r>
            <a:r>
              <a:rPr lang="en-US" sz="2400" dirty="0">
                <a:solidFill>
                  <a:srgbClr val="18AFDA"/>
                </a:solidFill>
                <a:latin typeface="Helvetica Condensed" pitchFamily="50" charset="0"/>
              </a:rPr>
              <a:t>Quality Aspects</a:t>
            </a:r>
            <a:r>
              <a:rPr lang="en-US" sz="2400" dirty="0">
                <a:solidFill>
                  <a:prstClr val="white"/>
                </a:solidFill>
                <a:latin typeface="Helvetica Condensed" pitchFamily="50" charset="0"/>
              </a:rPr>
              <a:t>)</a:t>
            </a:r>
          </a:p>
          <a:p>
            <a:endParaRPr lang="en-US" sz="2400" dirty="0">
              <a:solidFill>
                <a:prstClr val="white"/>
              </a:solidFill>
              <a:latin typeface="Helvetica Condensed" pitchFamily="50" charset="0"/>
            </a:endParaRPr>
          </a:p>
          <a:p>
            <a:endParaRPr lang="en-US" sz="2400" dirty="0">
              <a:solidFill>
                <a:prstClr val="white"/>
              </a:solidFill>
              <a:latin typeface="Helvetica Condensed" pitchFamily="50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prstClr val="white"/>
                </a:solidFill>
                <a:latin typeface="Helvetica Condensed" pitchFamily="50" charset="0"/>
              </a:rPr>
              <a:t>Select the 6 most important quality aspects for the </a:t>
            </a:r>
            <a:r>
              <a:rPr lang="en-US" sz="2400" dirty="0">
                <a:solidFill>
                  <a:srgbClr val="E88723"/>
                </a:solidFill>
                <a:latin typeface="Helvetica Condensed" pitchFamily="50" charset="0"/>
              </a:rPr>
              <a:t>new mantis system</a:t>
            </a:r>
            <a:endParaRPr lang="en-US" sz="2400" dirty="0">
              <a:solidFill>
                <a:prstClr val="white"/>
              </a:solidFill>
              <a:latin typeface="Helvetica Condensed" pitchFamily="50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prstClr val="white"/>
                </a:solidFill>
                <a:latin typeface="Helvetica Condensed" pitchFamily="50" charset="0"/>
              </a:rPr>
              <a:t>You have 15 </a:t>
            </a:r>
            <a:r>
              <a:rPr lang="en-US" sz="2400" dirty="0">
                <a:solidFill>
                  <a:prstClr val="white"/>
                </a:solidFill>
                <a:latin typeface="Helvetica Condensed" pitchFamily="50" charset="0"/>
                <a:hlinkClick r:id="rId3"/>
              </a:rPr>
              <a:t>minutes</a:t>
            </a:r>
            <a:endParaRPr lang="en-US" sz="2400" dirty="0">
              <a:solidFill>
                <a:prstClr val="white"/>
              </a:solidFill>
              <a:latin typeface="Helvetica Condensed" pitchFamily="50" charset="0"/>
            </a:endParaRPr>
          </a:p>
          <a:p>
            <a:endParaRPr lang="en-US" sz="2400" dirty="0">
              <a:solidFill>
                <a:srgbClr val="EBB423"/>
              </a:solidFill>
              <a:latin typeface="Helvetica Condensed" pitchFamily="50" charset="0"/>
            </a:endParaRPr>
          </a:p>
          <a:p>
            <a:pPr lvl="1"/>
            <a:endParaRPr lang="en-US" dirty="0">
              <a:solidFill>
                <a:prstClr val="white"/>
              </a:solidFill>
              <a:latin typeface="Helvetica Condense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90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77" y="1698173"/>
            <a:ext cx="3996466" cy="3226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B4D727-C502-4776-BA15-A3234F25A758}"/>
              </a:ext>
            </a:extLst>
          </p:cNvPr>
          <p:cNvSpPr txBox="1"/>
          <p:nvPr/>
        </p:nvSpPr>
        <p:spPr>
          <a:xfrm>
            <a:off x="5228047" y="852741"/>
            <a:ext cx="50405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EBB423"/>
              </a:solidFill>
              <a:latin typeface="Helvetica Condensed" pitchFamily="50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Helvetica Condensed" pitchFamily="50" charset="0"/>
              </a:rPr>
              <a:t>Take Sticky notes &amp; Pens</a:t>
            </a:r>
          </a:p>
          <a:p>
            <a:endParaRPr lang="en-US" sz="2400" dirty="0">
              <a:solidFill>
                <a:prstClr val="white"/>
              </a:solidFill>
              <a:latin typeface="Helvetica Condensed" pitchFamily="50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prstClr val="white"/>
                </a:solidFill>
                <a:latin typeface="Helvetica Condensed" pitchFamily="50" charset="0"/>
              </a:rPr>
              <a:t>For each </a:t>
            </a:r>
            <a:r>
              <a:rPr lang="en-US" sz="2400" dirty="0">
                <a:solidFill>
                  <a:srgbClr val="00B0F0"/>
                </a:solidFill>
                <a:latin typeface="Helvetica Condensed" pitchFamily="50" charset="0"/>
              </a:rPr>
              <a:t>Quality Aspect</a:t>
            </a:r>
            <a:r>
              <a:rPr lang="en-US" sz="2400" dirty="0">
                <a:solidFill>
                  <a:srgbClr val="FFFFFF"/>
                </a:solidFill>
                <a:latin typeface="Helvetica Condensed" pitchFamily="50" charset="0"/>
              </a:rPr>
              <a:t>: write </a:t>
            </a:r>
            <a:r>
              <a:rPr lang="en-US" sz="2400" dirty="0">
                <a:solidFill>
                  <a:srgbClr val="E88723"/>
                </a:solidFill>
                <a:latin typeface="Helvetica Condensed" pitchFamily="50" charset="0"/>
              </a:rPr>
              <a:t>risks</a:t>
            </a:r>
            <a:r>
              <a:rPr lang="en-US" sz="2400" dirty="0">
                <a:solidFill>
                  <a:srgbClr val="FFFFFF"/>
                </a:solidFill>
                <a:latin typeface="Helvetica Condensed" pitchFamily="50" charset="0"/>
              </a:rPr>
              <a:t> on sticky notes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FFFF"/>
                </a:solidFill>
                <a:latin typeface="Helvetica Condensed" pitchFamily="50" charset="0"/>
              </a:rPr>
              <a:t>One </a:t>
            </a:r>
            <a:r>
              <a:rPr lang="en-US" sz="2400" dirty="0">
                <a:solidFill>
                  <a:srgbClr val="E88723"/>
                </a:solidFill>
                <a:latin typeface="Helvetica Condensed" pitchFamily="50" charset="0"/>
              </a:rPr>
              <a:t>Risk</a:t>
            </a:r>
            <a:r>
              <a:rPr lang="en-US" sz="2400" dirty="0">
                <a:solidFill>
                  <a:srgbClr val="FFFFFF"/>
                </a:solidFill>
                <a:latin typeface="Helvetica Condensed" pitchFamily="50" charset="0"/>
              </a:rPr>
              <a:t> per Sticky note, multiple Sticky notes per </a:t>
            </a:r>
            <a:r>
              <a:rPr lang="en-US" sz="2400" dirty="0">
                <a:solidFill>
                  <a:srgbClr val="00B0F0"/>
                </a:solidFill>
                <a:latin typeface="Helvetica Condensed" pitchFamily="50" charset="0"/>
              </a:rPr>
              <a:t>Quality Aspect</a:t>
            </a:r>
            <a:r>
              <a:rPr lang="en-US" sz="2400" dirty="0">
                <a:solidFill>
                  <a:srgbClr val="FFFFFF"/>
                </a:solidFill>
                <a:latin typeface="Helvetica Condensed" pitchFamily="50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00B0F0"/>
              </a:solidFill>
              <a:latin typeface="Helvetica Condensed" pitchFamily="50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prstClr val="white"/>
                </a:solidFill>
                <a:latin typeface="Helvetica Condensed" pitchFamily="50" charset="0"/>
              </a:rPr>
              <a:t>You have 15</a:t>
            </a:r>
            <a:r>
              <a:rPr lang="en-US" sz="2400" dirty="0">
                <a:solidFill>
                  <a:prstClr val="white"/>
                </a:solidFill>
                <a:latin typeface="Helvetica Condensed" pitchFamily="50" charset="0"/>
                <a:hlinkClick r:id="rId3"/>
              </a:rPr>
              <a:t> minutes</a:t>
            </a:r>
            <a:endParaRPr lang="en-US" sz="2400" dirty="0">
              <a:solidFill>
                <a:prstClr val="white"/>
              </a:solidFill>
              <a:latin typeface="Helvetica Condensed" pitchFamily="50" charset="0"/>
            </a:endParaRPr>
          </a:p>
          <a:p>
            <a:endParaRPr lang="en-US" sz="2400" dirty="0">
              <a:solidFill>
                <a:srgbClr val="EBB423"/>
              </a:solidFill>
              <a:latin typeface="Helvetica Condensed" pitchFamily="50" charset="0"/>
            </a:endParaRPr>
          </a:p>
          <a:p>
            <a:pPr lvl="1"/>
            <a:endParaRPr lang="en-US" dirty="0">
              <a:solidFill>
                <a:prstClr val="white"/>
              </a:solidFill>
              <a:latin typeface="Helvetica Condense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83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A209FD-3C68-427E-834E-58E45FBF825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dirty="0"/>
              <a:t>In de groep:</a:t>
            </a:r>
          </a:p>
          <a:p>
            <a:pPr marL="0" lvl="0" indent="0">
              <a:buNone/>
            </a:pPr>
            <a:r>
              <a:rPr lang="nl-NL" dirty="0"/>
              <a:t>Leg je risico’s op prioriteit</a:t>
            </a:r>
          </a:p>
          <a:p>
            <a:pPr marL="0" lvl="0" indent="0">
              <a:buNone/>
            </a:pPr>
            <a:r>
              <a:rPr lang="nl-NL" dirty="0"/>
              <a:t>Welke vind je het belangrijkste om mee te starten?</a:t>
            </a:r>
          </a:p>
          <a:p>
            <a:pPr marL="0" lvl="0" indent="0">
              <a:buNone/>
            </a:pPr>
            <a:r>
              <a:rPr lang="nl-NL" dirty="0"/>
              <a:t>(om praktische redenen: kijk ook naar de testbaarheid)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Stel aan de hand van het risico voor de top 10 risico’s een charter op: </a:t>
            </a:r>
          </a:p>
          <a:p>
            <a:pPr marL="0" lvl="0" indent="0">
              <a:buNone/>
            </a:pPr>
            <a:r>
              <a:rPr lang="nl-NL" dirty="0"/>
              <a:t>Wat wil dat er tijdens de volgende sessie wordt getest?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Risico’s</a:t>
            </a:r>
            <a:r>
              <a:rPr lang="en-GB" dirty="0"/>
              <a:t> </a:t>
            </a:r>
            <a:r>
              <a:rPr lang="en-GB" dirty="0" err="1"/>
              <a:t>prioritiseren</a:t>
            </a:r>
            <a:br>
              <a:rPr lang="en-GB" dirty="0"/>
            </a:br>
            <a:r>
              <a:rPr lang="en-GB" dirty="0"/>
              <a:t>Charter </a:t>
            </a:r>
            <a:r>
              <a:rPr lang="en-GB" dirty="0" err="1"/>
              <a:t>opstellen</a:t>
            </a:r>
            <a:endParaRPr lang="en-GB" dirty="0"/>
          </a:p>
        </p:txBody>
      </p:sp>
      <p:pic>
        <p:nvPicPr>
          <p:cNvPr id="2050" name="Picture 3" descr="image001">
            <a:extLst>
              <a:ext uri="{FF2B5EF4-FFF2-40B4-BE49-F238E27FC236}">
                <a16:creationId xmlns:a16="http://schemas.microsoft.com/office/drawing/2014/main" id="{963FAA2B-898E-4D64-9F74-5D464C08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547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57176" y="27662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8800" dirty="0" err="1">
                <a:solidFill>
                  <a:srgbClr val="FFC000"/>
                </a:solidFill>
              </a:rPr>
              <a:t>pauze</a:t>
            </a:r>
            <a:endParaRPr lang="en-GB" sz="8800" dirty="0">
              <a:solidFill>
                <a:srgbClr val="FFC000"/>
              </a:solidFill>
            </a:endParaRPr>
          </a:p>
        </p:txBody>
      </p:sp>
      <p:pic>
        <p:nvPicPr>
          <p:cNvPr id="2050" name="Picture 3" descr="image001">
            <a:extLst>
              <a:ext uri="{FF2B5EF4-FFF2-40B4-BE49-F238E27FC236}">
                <a16:creationId xmlns:a16="http://schemas.microsoft.com/office/drawing/2014/main" id="{963FAA2B-898E-4D64-9F74-5D464C08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fbeeldingsresultaat voor pauze">
            <a:extLst>
              <a:ext uri="{FF2B5EF4-FFF2-40B4-BE49-F238E27FC236}">
                <a16:creationId xmlns:a16="http://schemas.microsoft.com/office/drawing/2014/main" id="{F4D8F005-1FCE-44E3-B523-FFAC62092570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51" y="831336"/>
            <a:ext cx="3553905" cy="519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12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A209FD-3C68-427E-834E-58E45FBF825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Hoe </a:t>
            </a:r>
            <a:r>
              <a:rPr lang="en-GB" dirty="0" err="1"/>
              <a:t>ga</a:t>
            </a:r>
            <a:r>
              <a:rPr lang="en-GB" dirty="0"/>
              <a:t> je het charter </a:t>
            </a:r>
            <a:r>
              <a:rPr lang="en-GB" dirty="0" err="1"/>
              <a:t>uitvoeren</a:t>
            </a:r>
            <a:r>
              <a:rPr lang="en-GB" dirty="0"/>
              <a:t>?</a:t>
            </a:r>
          </a:p>
        </p:txBody>
      </p:sp>
      <p:pic>
        <p:nvPicPr>
          <p:cNvPr id="2050" name="Picture 3" descr="image001">
            <a:extLst>
              <a:ext uri="{FF2B5EF4-FFF2-40B4-BE49-F238E27FC236}">
                <a16:creationId xmlns:a16="http://schemas.microsoft.com/office/drawing/2014/main" id="{963FAA2B-898E-4D64-9F74-5D464C08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41">
            <a:extLst>
              <a:ext uri="{FF2B5EF4-FFF2-40B4-BE49-F238E27FC236}">
                <a16:creationId xmlns:a16="http://schemas.microsoft.com/office/drawing/2014/main" id="{B0192E27-3687-4CBE-8C13-C7162150E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299906"/>
              </p:ext>
            </p:extLst>
          </p:nvPr>
        </p:nvGraphicFramePr>
        <p:xfrm>
          <a:off x="1280160" y="2496022"/>
          <a:ext cx="8424862" cy="3301683"/>
        </p:xfrm>
        <a:graphic>
          <a:graphicData uri="http://schemas.openxmlformats.org/drawingml/2006/table">
            <a:tbl>
              <a:tblPr/>
              <a:tblGrid>
                <a:gridCol w="176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6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Actor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The intended user of the 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Purpose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The theme of the charter including what particular objective the actor wants to achieve, i.e., the test conditions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Setup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What needs to be in place in order to start the test execution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Priority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Relative importance of this charter, based on the priority of the associated user story or the risk level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Reference(s)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Specifications (e.g., user story), risks, or other information sources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Whatever data is needed to carry out the charter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Afgeronde rechthoek 1">
            <a:extLst>
              <a:ext uri="{FF2B5EF4-FFF2-40B4-BE49-F238E27FC236}">
                <a16:creationId xmlns:a16="http://schemas.microsoft.com/office/drawing/2014/main" id="{F59BACE0-7DEC-47DF-9D65-9EF10EA3674B}"/>
              </a:ext>
            </a:extLst>
          </p:cNvPr>
          <p:cNvSpPr/>
          <p:nvPr/>
        </p:nvSpPr>
        <p:spPr>
          <a:xfrm>
            <a:off x="1959782" y="1146990"/>
            <a:ext cx="6697362" cy="1087395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CHARTER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84204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A209FD-3C68-427E-834E-58E45FBF825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dirty="0"/>
              <a:t>Je hebt een charter met een opdracht, hoe ga je die charter afdekken?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Wat zou je testaanpak kunnen zijn?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Hoe </a:t>
            </a:r>
            <a:r>
              <a:rPr lang="en-GB" dirty="0" err="1"/>
              <a:t>ga</a:t>
            </a:r>
            <a:r>
              <a:rPr lang="en-GB" dirty="0"/>
              <a:t> je het charter </a:t>
            </a:r>
            <a:r>
              <a:rPr lang="en-GB" dirty="0" err="1"/>
              <a:t>uitvoeren</a:t>
            </a:r>
            <a:r>
              <a:rPr lang="en-GB" dirty="0"/>
              <a:t>?</a:t>
            </a:r>
          </a:p>
        </p:txBody>
      </p:sp>
      <p:pic>
        <p:nvPicPr>
          <p:cNvPr id="2050" name="Picture 3" descr="image001">
            <a:extLst>
              <a:ext uri="{FF2B5EF4-FFF2-40B4-BE49-F238E27FC236}">
                <a16:creationId xmlns:a16="http://schemas.microsoft.com/office/drawing/2014/main" id="{963FAA2B-898E-4D64-9F74-5D464C08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17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t="13488" r="17393" b="8739"/>
          <a:stretch/>
        </p:blipFill>
        <p:spPr>
          <a:xfrm rot="21241259">
            <a:off x="5246642" y="341001"/>
            <a:ext cx="2234274" cy="22775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5315347" y="2764572"/>
            <a:ext cx="28241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BB423"/>
                </a:solidFill>
                <a:latin typeface="Helvetica Condensed" pitchFamily="50" charset="0"/>
              </a:rPr>
              <a:t>Beren Van Daele</a:t>
            </a:r>
            <a:br>
              <a:rPr lang="en-US" sz="2000" dirty="0">
                <a:solidFill>
                  <a:prstClr val="white"/>
                </a:solidFill>
                <a:latin typeface="Helvetica Condensed" pitchFamily="50" charset="0"/>
              </a:rPr>
            </a:br>
            <a:r>
              <a:rPr lang="en-US" sz="2000" dirty="0">
                <a:solidFill>
                  <a:prstClr val="white"/>
                </a:solidFill>
                <a:latin typeface="Helvetica Condensed" pitchFamily="50" charset="0"/>
              </a:rPr>
              <a:t>Ghent, BE</a:t>
            </a:r>
            <a:br>
              <a:rPr lang="en-US" sz="2000" dirty="0">
                <a:solidFill>
                  <a:prstClr val="white"/>
                </a:solidFill>
                <a:latin typeface="Helvetica Condensed" pitchFamily="50" charset="0"/>
              </a:rPr>
            </a:br>
            <a:r>
              <a:rPr lang="en-US" sz="2000" dirty="0">
                <a:solidFill>
                  <a:srgbClr val="00B0F0"/>
                </a:solidFill>
                <a:latin typeface="Helvetica Condensed" pitchFamily="50" charset="0"/>
              </a:rPr>
              <a:t>@</a:t>
            </a:r>
            <a:r>
              <a:rPr lang="en-US" sz="2000" dirty="0" err="1">
                <a:solidFill>
                  <a:srgbClr val="00B0F0"/>
                </a:solidFill>
                <a:latin typeface="Helvetica Condensed" pitchFamily="50" charset="0"/>
              </a:rPr>
              <a:t>isleoftesting</a:t>
            </a:r>
            <a:endParaRPr lang="en-US" sz="2000" dirty="0">
              <a:solidFill>
                <a:prstClr val="white"/>
              </a:solidFill>
              <a:latin typeface="Helvetica Condensed" pitchFamily="50" charset="0"/>
            </a:endParaRPr>
          </a:p>
          <a:p>
            <a:endParaRPr lang="en-US" sz="2000" dirty="0">
              <a:solidFill>
                <a:prstClr val="white"/>
              </a:solidFill>
              <a:latin typeface="Helvetica Condensed" pitchFamily="50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prstClr val="white"/>
                </a:solidFill>
                <a:latin typeface="Helvetica Condensed" pitchFamily="50" charset="0"/>
              </a:rPr>
              <a:t>Co-Creator of </a:t>
            </a:r>
            <a:r>
              <a:rPr lang="en-US" sz="2000" dirty="0" err="1">
                <a:solidFill>
                  <a:prstClr val="white"/>
                </a:solidFill>
                <a:latin typeface="Helvetica Condensed" pitchFamily="50" charset="0"/>
              </a:rPr>
              <a:t>TestSphere</a:t>
            </a:r>
            <a:endParaRPr lang="en-US" sz="2000" dirty="0">
              <a:solidFill>
                <a:prstClr val="white"/>
              </a:solidFill>
              <a:latin typeface="Helvetica Condensed" pitchFamily="50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prstClr val="white"/>
                </a:solidFill>
                <a:latin typeface="Helvetica Condensed" pitchFamily="50" charset="0"/>
              </a:rPr>
              <a:t>Product Owner</a:t>
            </a:r>
          </a:p>
          <a:p>
            <a:pPr>
              <a:spcAft>
                <a:spcPts val="600"/>
              </a:spcAft>
            </a:pPr>
            <a:r>
              <a:rPr lang="en-US" sz="2000" dirty="0" err="1">
                <a:solidFill>
                  <a:prstClr val="white"/>
                </a:solidFill>
                <a:latin typeface="Helvetica Condensed" pitchFamily="50" charset="0"/>
              </a:rPr>
              <a:t>Organiser</a:t>
            </a:r>
            <a:r>
              <a:rPr lang="en-US" sz="2000" dirty="0">
                <a:solidFill>
                  <a:prstClr val="white"/>
                </a:solidFill>
                <a:latin typeface="Helvetica Condensed" pitchFamily="50" charset="0"/>
              </a:rPr>
              <a:t> of BREWT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prstClr val="white"/>
                </a:solidFill>
                <a:latin typeface="Helvetica Condensed" pitchFamily="50" charset="0"/>
              </a:rPr>
              <a:t>Professional semi-nude model</a:t>
            </a:r>
          </a:p>
          <a:p>
            <a:endParaRPr lang="en-US" sz="2000" dirty="0">
              <a:solidFill>
                <a:prstClr val="white"/>
              </a:solidFill>
              <a:latin typeface="Helvetica Condensed" pitchFamily="50" charset="0"/>
            </a:endParaRPr>
          </a:p>
          <a:p>
            <a:endParaRPr lang="en-US" sz="2000" dirty="0">
              <a:solidFill>
                <a:prstClr val="white"/>
              </a:solidFill>
              <a:latin typeface="Helvetica Condensed" pitchFamily="50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E420BBE-3DA2-43C0-BEF0-7EB172950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5" r="17115"/>
          <a:stretch/>
        </p:blipFill>
        <p:spPr bwMode="auto">
          <a:xfrm>
            <a:off x="2562278" y="246619"/>
            <a:ext cx="2301043" cy="22891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3573BB-2CD2-44E5-B308-1342C2BEB269}"/>
              </a:ext>
            </a:extLst>
          </p:cNvPr>
          <p:cNvSpPr txBox="1"/>
          <p:nvPr/>
        </p:nvSpPr>
        <p:spPr>
          <a:xfrm>
            <a:off x="2562278" y="2733943"/>
            <a:ext cx="2301043" cy="263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EBB423"/>
                </a:solidFill>
                <a:latin typeface="Helvetica Condensed" pitchFamily="50" charset="0"/>
              </a:rPr>
              <a:t>Ard</a:t>
            </a:r>
            <a:r>
              <a:rPr lang="en-US" sz="2000" dirty="0">
                <a:solidFill>
                  <a:srgbClr val="EBB423"/>
                </a:solidFill>
                <a:latin typeface="Helvetica Condensed" pitchFamily="50" charset="0"/>
              </a:rPr>
              <a:t> Kramer</a:t>
            </a:r>
          </a:p>
          <a:p>
            <a:r>
              <a:rPr lang="en-US" sz="2000" dirty="0">
                <a:solidFill>
                  <a:prstClr val="white"/>
                </a:solidFill>
                <a:latin typeface="Helvetica Condensed" pitchFamily="50" charset="0"/>
              </a:rPr>
              <a:t>Rotterdam, NL</a:t>
            </a:r>
          </a:p>
          <a:p>
            <a:r>
              <a:rPr lang="en-US" sz="2000" dirty="0">
                <a:solidFill>
                  <a:srgbClr val="00B0F0"/>
                </a:solidFill>
                <a:latin typeface="Helvetica Condensed" pitchFamily="50" charset="0"/>
              </a:rPr>
              <a:t>@</a:t>
            </a:r>
            <a:r>
              <a:rPr lang="en-US" sz="2000" dirty="0" err="1">
                <a:solidFill>
                  <a:srgbClr val="00B0F0"/>
                </a:solidFill>
                <a:latin typeface="Helvetica Condensed" pitchFamily="50" charset="0"/>
              </a:rPr>
              <a:t>Ard_Kramer</a:t>
            </a:r>
            <a:br>
              <a:rPr lang="en-US" sz="2000" dirty="0">
                <a:solidFill>
                  <a:srgbClr val="00B0F0"/>
                </a:solidFill>
                <a:latin typeface="Helvetica Condensed" pitchFamily="50" charset="0"/>
              </a:rPr>
            </a:br>
            <a:endParaRPr lang="en-US" sz="2000" dirty="0">
              <a:solidFill>
                <a:prstClr val="white"/>
              </a:solidFill>
              <a:latin typeface="Helvetica Condensed" pitchFamily="50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prstClr val="white"/>
                </a:solidFill>
                <a:latin typeface="Helvetica Condensed" pitchFamily="50" charset="0"/>
              </a:rPr>
              <a:t>Test Consultant @OrangeCrest</a:t>
            </a:r>
          </a:p>
          <a:p>
            <a:pPr>
              <a:spcAft>
                <a:spcPts val="600"/>
              </a:spcAft>
            </a:pPr>
            <a:r>
              <a:rPr lang="en-US" sz="2000" dirty="0" err="1">
                <a:solidFill>
                  <a:prstClr val="white"/>
                </a:solidFill>
                <a:latin typeface="Helvetica Condensed" pitchFamily="50" charset="0"/>
              </a:rPr>
              <a:t>Qualisopher</a:t>
            </a:r>
            <a:br>
              <a:rPr lang="en-US" sz="2000" dirty="0">
                <a:solidFill>
                  <a:prstClr val="white"/>
                </a:solidFill>
                <a:latin typeface="Helvetica Condensed" pitchFamily="50" charset="0"/>
              </a:rPr>
            </a:br>
            <a:endParaRPr lang="en-US" sz="2000" dirty="0">
              <a:solidFill>
                <a:prstClr val="white"/>
              </a:solidFill>
              <a:latin typeface="Helvetica Condensed" pitchFamily="50" charset="0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D0328900-08F8-4FCF-8C02-B7D3AF8E06D6}"/>
              </a:ext>
            </a:extLst>
          </p:cNvPr>
          <p:cNvSpPr/>
          <p:nvPr/>
        </p:nvSpPr>
        <p:spPr>
          <a:xfrm>
            <a:off x="5058776" y="1"/>
            <a:ext cx="2885312" cy="6103088"/>
          </a:xfrm>
          <a:prstGeom prst="round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A961BBC-A274-495D-BCD6-A4EF173973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0" y="442786"/>
            <a:ext cx="2115753" cy="2074027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BE273118-5914-47FD-8408-50C7930128F5}"/>
              </a:ext>
            </a:extLst>
          </p:cNvPr>
          <p:cNvSpPr txBox="1"/>
          <p:nvPr/>
        </p:nvSpPr>
        <p:spPr>
          <a:xfrm>
            <a:off x="8139546" y="2764572"/>
            <a:ext cx="2301043" cy="263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BB423"/>
                </a:solidFill>
                <a:latin typeface="Helvetica Condensed" pitchFamily="50" charset="0"/>
              </a:rPr>
              <a:t>Niels Thijssen</a:t>
            </a:r>
          </a:p>
          <a:p>
            <a:r>
              <a:rPr lang="en-US" sz="2000" dirty="0" err="1">
                <a:solidFill>
                  <a:prstClr val="white"/>
                </a:solidFill>
                <a:latin typeface="Helvetica Condensed" pitchFamily="50" charset="0"/>
              </a:rPr>
              <a:t>Gennep</a:t>
            </a:r>
            <a:r>
              <a:rPr lang="en-US" sz="2000" dirty="0">
                <a:solidFill>
                  <a:prstClr val="white"/>
                </a:solidFill>
                <a:latin typeface="Helvetica Condensed" pitchFamily="50" charset="0"/>
              </a:rPr>
              <a:t>, NL</a:t>
            </a:r>
          </a:p>
          <a:p>
            <a:r>
              <a:rPr lang="nl-NL" sz="2000" dirty="0">
                <a:solidFill>
                  <a:srgbClr val="00B0F0"/>
                </a:solidFill>
                <a:latin typeface="Helvetica Condensed" pitchFamily="50" charset="0"/>
                <a:hlinkClick r:id="rId5"/>
              </a:rPr>
              <a:t>@</a:t>
            </a:r>
            <a:r>
              <a:rPr lang="nl-NL" sz="2000" dirty="0" err="1">
                <a:solidFill>
                  <a:srgbClr val="00B0F0"/>
                </a:solidFill>
                <a:latin typeface="Helvetica Condensed" pitchFamily="50" charset="0"/>
                <a:hlinkClick r:id="rId5"/>
              </a:rPr>
              <a:t>thijssen_niels</a:t>
            </a:r>
            <a:r>
              <a:rPr lang="nl-NL" b="1" dirty="0">
                <a:solidFill>
                  <a:prstClr val="black"/>
                </a:solidFill>
                <a:latin typeface="Calibri" panose="020F0502020204030204"/>
                <a:hlinkClick r:id="rId5"/>
              </a:rPr>
              <a:t> </a:t>
            </a:r>
            <a:br>
              <a:rPr lang="en-US" sz="2000" dirty="0">
                <a:solidFill>
                  <a:srgbClr val="00B0F0"/>
                </a:solidFill>
                <a:latin typeface="Helvetica Condensed" pitchFamily="50" charset="0"/>
              </a:rPr>
            </a:br>
            <a:endParaRPr lang="en-US" sz="2000" dirty="0">
              <a:solidFill>
                <a:prstClr val="white"/>
              </a:solidFill>
              <a:latin typeface="Helvetica Condensed" pitchFamily="50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prstClr val="white"/>
                </a:solidFill>
                <a:latin typeface="Helvetica Condensed" pitchFamily="50" charset="0"/>
              </a:rPr>
              <a:t>Test Consultant @</a:t>
            </a:r>
            <a:r>
              <a:rPr lang="en-US" sz="2000" dirty="0" err="1">
                <a:solidFill>
                  <a:prstClr val="white"/>
                </a:solidFill>
                <a:latin typeface="Helvetica Condensed" pitchFamily="50" charset="0"/>
              </a:rPr>
              <a:t>ImproveQS</a:t>
            </a:r>
            <a:endParaRPr lang="en-US" sz="2000" dirty="0">
              <a:solidFill>
                <a:prstClr val="white"/>
              </a:solidFill>
              <a:latin typeface="Helvetica Condensed" pitchFamily="50" charset="0"/>
            </a:endParaRPr>
          </a:p>
          <a:p>
            <a:pPr>
              <a:spcAft>
                <a:spcPts val="600"/>
              </a:spcAft>
            </a:pPr>
            <a:br>
              <a:rPr lang="en-US" sz="2000" dirty="0">
                <a:solidFill>
                  <a:prstClr val="white"/>
                </a:solidFill>
                <a:latin typeface="Helvetica Condensed" pitchFamily="50" charset="0"/>
              </a:rPr>
            </a:br>
            <a:endParaRPr lang="en-US" sz="2000" dirty="0">
              <a:solidFill>
                <a:prstClr val="white"/>
              </a:solidFill>
              <a:latin typeface="Helvetica Condense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8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A209FD-3C68-427E-834E-58E45FBF825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dirty="0"/>
              <a:t>Laat je inspireren door de </a:t>
            </a:r>
            <a:r>
              <a:rPr lang="nl-NL" dirty="0" err="1"/>
              <a:t>TestSphere</a:t>
            </a:r>
            <a:r>
              <a:rPr lang="nl-NL" dirty="0"/>
              <a:t> heuristiek kaarten: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Wat zijn heuristieken?</a:t>
            </a:r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Hoe </a:t>
            </a:r>
            <a:r>
              <a:rPr lang="en-GB" dirty="0" err="1"/>
              <a:t>ga</a:t>
            </a:r>
            <a:r>
              <a:rPr lang="en-GB" dirty="0"/>
              <a:t> je het charter </a:t>
            </a:r>
            <a:r>
              <a:rPr lang="en-GB" dirty="0" err="1"/>
              <a:t>uitvoeren</a:t>
            </a:r>
            <a:r>
              <a:rPr lang="en-GB" dirty="0"/>
              <a:t>?</a:t>
            </a:r>
          </a:p>
        </p:txBody>
      </p:sp>
      <p:pic>
        <p:nvPicPr>
          <p:cNvPr id="2050" name="Picture 3" descr="image001">
            <a:extLst>
              <a:ext uri="{FF2B5EF4-FFF2-40B4-BE49-F238E27FC236}">
                <a16:creationId xmlns:a16="http://schemas.microsoft.com/office/drawing/2014/main" id="{963FAA2B-898E-4D64-9F74-5D464C08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980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Heuristieken</a:t>
            </a:r>
            <a:endParaRPr lang="en-GB" dirty="0"/>
          </a:p>
        </p:txBody>
      </p:sp>
      <p:pic>
        <p:nvPicPr>
          <p:cNvPr id="2050" name="Picture 3" descr="image001">
            <a:extLst>
              <a:ext uri="{FF2B5EF4-FFF2-40B4-BE49-F238E27FC236}">
                <a16:creationId xmlns:a16="http://schemas.microsoft.com/office/drawing/2014/main" id="{963FAA2B-898E-4D64-9F74-5D464C08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D186882-6DA6-4D78-B1BF-72C2F36F748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 descr="Afbeeldingsresultaat voor heuristics cheat sheet">
            <a:extLst>
              <a:ext uri="{FF2B5EF4-FFF2-40B4-BE49-F238E27FC236}">
                <a16:creationId xmlns:a16="http://schemas.microsoft.com/office/drawing/2014/main" id="{EF84F73E-0F98-42DC-9F02-463039EF6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72" y="0"/>
            <a:ext cx="4548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sresultaat voor heuristic table of testing">
            <a:extLst>
              <a:ext uri="{FF2B5EF4-FFF2-40B4-BE49-F238E27FC236}">
                <a16:creationId xmlns:a16="http://schemas.microsoft.com/office/drawing/2014/main" id="{5CAEACD0-7C2C-4E1F-AB24-2F00BEA03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758" y="0"/>
            <a:ext cx="4548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862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A209FD-3C68-427E-834E-58E45FBF825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dirty="0"/>
              <a:t>Verdeel de charters van de groep over tweetallen en bepaal per twee tal de testaanpak door gebruik te maken van een heuristiek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Je krijgt 10 minuten om het charter uit te voeren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Sessie</a:t>
            </a:r>
            <a:r>
              <a:rPr lang="en-GB" dirty="0"/>
              <a:t> 2</a:t>
            </a:r>
          </a:p>
        </p:txBody>
      </p:sp>
      <p:pic>
        <p:nvPicPr>
          <p:cNvPr id="2050" name="Picture 3" descr="image001">
            <a:extLst>
              <a:ext uri="{FF2B5EF4-FFF2-40B4-BE49-F238E27FC236}">
                <a16:creationId xmlns:a16="http://schemas.microsoft.com/office/drawing/2014/main" id="{963FAA2B-898E-4D64-9F74-5D464C08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005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A209FD-3C68-427E-834E-58E45FBF825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dirty="0" err="1"/>
              <a:t>Één</a:t>
            </a:r>
            <a:r>
              <a:rPr lang="nl-NL" dirty="0"/>
              <a:t> van het tweetal wat zijn hebben getest uitleggen aan de buurman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De ander van het tweetal gaat aan de buurmannen vragen wat en hoe zij hebben getest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Sessie</a:t>
            </a:r>
            <a:r>
              <a:rPr lang="en-GB" dirty="0"/>
              <a:t> 2 debriefing</a:t>
            </a:r>
          </a:p>
        </p:txBody>
      </p:sp>
      <p:pic>
        <p:nvPicPr>
          <p:cNvPr id="2050" name="Picture 3" descr="image001">
            <a:extLst>
              <a:ext uri="{FF2B5EF4-FFF2-40B4-BE49-F238E27FC236}">
                <a16:creationId xmlns:a16="http://schemas.microsoft.com/office/drawing/2014/main" id="{963FAA2B-898E-4D64-9F74-5D464C08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331B7D3-2B49-4846-AC4E-010B7702D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333" y="1297303"/>
            <a:ext cx="7543800" cy="47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3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A209FD-3C68-427E-834E-58E45FBF825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dirty="0"/>
              <a:t>Verdeel de charters van de groep over tweetallen en bepaal per tweetal de testaanpak door gebruik te maken van een heuristiek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Je krijgt 10 minuten om het charter uit te voeren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Sessie</a:t>
            </a:r>
            <a:r>
              <a:rPr lang="en-GB" dirty="0"/>
              <a:t> 3</a:t>
            </a:r>
          </a:p>
        </p:txBody>
      </p:sp>
      <p:pic>
        <p:nvPicPr>
          <p:cNvPr id="2050" name="Picture 3" descr="image001">
            <a:extLst>
              <a:ext uri="{FF2B5EF4-FFF2-40B4-BE49-F238E27FC236}">
                <a16:creationId xmlns:a16="http://schemas.microsoft.com/office/drawing/2014/main" id="{963FAA2B-898E-4D64-9F74-5D464C08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347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A209FD-3C68-427E-834E-58E45FBF825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dirty="0" err="1"/>
              <a:t>Één</a:t>
            </a:r>
            <a:r>
              <a:rPr lang="nl-NL" dirty="0"/>
              <a:t> van het tweetal wat zijn hebben getest uitleggen aan de buurman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De ander van het tweetal gaat aan de buurmannen vragen wat en hoe zij hebben getest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Sessie</a:t>
            </a:r>
            <a:r>
              <a:rPr lang="en-GB" dirty="0"/>
              <a:t> 2 debriefing</a:t>
            </a:r>
          </a:p>
        </p:txBody>
      </p:sp>
      <p:pic>
        <p:nvPicPr>
          <p:cNvPr id="2050" name="Picture 3" descr="image001">
            <a:extLst>
              <a:ext uri="{FF2B5EF4-FFF2-40B4-BE49-F238E27FC236}">
                <a16:creationId xmlns:a16="http://schemas.microsoft.com/office/drawing/2014/main" id="{963FAA2B-898E-4D64-9F74-5D464C08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331B7D3-2B49-4846-AC4E-010B7702D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1297781"/>
            <a:ext cx="7589871" cy="473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A209FD-3C68-427E-834E-58E45FBF825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dirty="0"/>
              <a:t>Je opdrachtgever komt zo langs en wil weten hoe het staat, wat ga je hem/haar vertellen?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Bereid met je groep een pitch van 2 minuten voor !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rapportage</a:t>
            </a:r>
          </a:p>
        </p:txBody>
      </p:sp>
      <p:pic>
        <p:nvPicPr>
          <p:cNvPr id="2050" name="Picture 3" descr="image001">
            <a:extLst>
              <a:ext uri="{FF2B5EF4-FFF2-40B4-BE49-F238E27FC236}">
                <a16:creationId xmlns:a16="http://schemas.microsoft.com/office/drawing/2014/main" id="{963FAA2B-898E-4D64-9F74-5D464C08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942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A209FD-3C68-427E-834E-58E45FBF825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Op basis waarvan rapporteer je?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rapportage</a:t>
            </a:r>
          </a:p>
        </p:txBody>
      </p:sp>
      <p:pic>
        <p:nvPicPr>
          <p:cNvPr id="2050" name="Picture 3" descr="image001">
            <a:extLst>
              <a:ext uri="{FF2B5EF4-FFF2-40B4-BE49-F238E27FC236}">
                <a16:creationId xmlns:a16="http://schemas.microsoft.com/office/drawing/2014/main" id="{963FAA2B-898E-4D64-9F74-5D464C08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284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A209FD-3C68-427E-834E-58E45FBF825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2230" y="2629837"/>
            <a:ext cx="8776851" cy="3630594"/>
          </a:xfrm>
        </p:spPr>
        <p:txBody>
          <a:bodyPr/>
          <a:lstStyle/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07114"/>
          </a:xfrm>
        </p:spPr>
        <p:txBody>
          <a:bodyPr/>
          <a:lstStyle/>
          <a:p>
            <a:r>
              <a:rPr lang="en-GB" dirty="0" err="1"/>
              <a:t>Afronding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evaluatie</a:t>
            </a:r>
            <a:endParaRPr lang="en-GB" dirty="0"/>
          </a:p>
        </p:txBody>
      </p:sp>
      <p:pic>
        <p:nvPicPr>
          <p:cNvPr id="2050" name="Picture 3" descr="image001">
            <a:extLst>
              <a:ext uri="{FF2B5EF4-FFF2-40B4-BE49-F238E27FC236}">
                <a16:creationId xmlns:a16="http://schemas.microsoft.com/office/drawing/2014/main" id="{963FAA2B-898E-4D64-9F74-5D464C08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Afbeeldingsresultaat voor smileys">
            <a:extLst>
              <a:ext uri="{FF2B5EF4-FFF2-40B4-BE49-F238E27FC236}">
                <a16:creationId xmlns:a16="http://schemas.microsoft.com/office/drawing/2014/main" id="{1DF1477B-CCCA-418F-8454-3D59E0561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143" y="907257"/>
            <a:ext cx="6056313" cy="60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78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8060-72B0-45E4-8A04-70C7C980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Spreading love for deliberate testing</a:t>
            </a:r>
            <a:endParaRPr lang="LID4096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4DD955-D7B3-4356-BA7D-3E7B7CA8F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7" y="1477668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46862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 </a:t>
            </a:r>
            <a:r>
              <a:rPr lang="en-GB" dirty="0" err="1"/>
              <a:t>gaan</a:t>
            </a:r>
            <a:r>
              <a:rPr lang="en-GB" dirty="0"/>
              <a:t> we </a:t>
            </a:r>
            <a:r>
              <a:rPr lang="en-GB" dirty="0" err="1"/>
              <a:t>doen</a:t>
            </a:r>
            <a:r>
              <a:rPr lang="en-GB" dirty="0"/>
              <a:t>? Agenda</a:t>
            </a:r>
          </a:p>
        </p:txBody>
      </p:sp>
      <p:graphicFrame>
        <p:nvGraphicFramePr>
          <p:cNvPr id="2" name="Tabel 4">
            <a:extLst>
              <a:ext uri="{FF2B5EF4-FFF2-40B4-BE49-F238E27FC236}">
                <a16:creationId xmlns:a16="http://schemas.microsoft.com/office/drawing/2014/main" id="{54B65968-CA50-4A3B-BC06-E29ECB1A6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475205"/>
              </p:ext>
            </p:extLst>
          </p:nvPr>
        </p:nvGraphicFramePr>
        <p:xfrm>
          <a:off x="838199" y="1234282"/>
          <a:ext cx="100965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852">
                  <a:extLst>
                    <a:ext uri="{9D8B030D-6E8A-4147-A177-3AD203B41FA5}">
                      <a16:colId xmlns:a16="http://schemas.microsoft.com/office/drawing/2014/main" val="2497606655"/>
                    </a:ext>
                  </a:extLst>
                </a:gridCol>
                <a:gridCol w="8045648">
                  <a:extLst>
                    <a:ext uri="{9D8B030D-6E8A-4147-A177-3AD203B41FA5}">
                      <a16:colId xmlns:a16="http://schemas.microsoft.com/office/drawing/2014/main" val="41913937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84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09.30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Introductie en inleiding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058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09.45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Aan de slag: testsessie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316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10.30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 err="1">
                          <a:solidFill>
                            <a:srgbClr val="0069B4"/>
                          </a:solidFill>
                        </a:rPr>
                        <a:t>Riskstorming</a:t>
                      </a:r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: kwaliteitsaspecten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73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10.45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 err="1">
                          <a:solidFill>
                            <a:srgbClr val="0069B4"/>
                          </a:solidFill>
                        </a:rPr>
                        <a:t>Riskstorming</a:t>
                      </a:r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: risico’s bepalen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501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11.00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Pauze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621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11.20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Charters opstellen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262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11.30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Aan de slag: testsessie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37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12.00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Aan de slag: testsessie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817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12.30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Eindrapportage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48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12.45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Pitch eindrapportage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46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12.55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rgbClr val="0069B4"/>
                          </a:solidFill>
                        </a:rPr>
                        <a:t>Afronding  / evaluatie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113450"/>
                  </a:ext>
                </a:extLst>
              </a:tr>
            </a:tbl>
          </a:graphicData>
        </a:graphic>
      </p:graphicFrame>
      <p:pic>
        <p:nvPicPr>
          <p:cNvPr id="6" name="Picture 3" descr="image001">
            <a:extLst>
              <a:ext uri="{FF2B5EF4-FFF2-40B4-BE49-F238E27FC236}">
                <a16:creationId xmlns:a16="http://schemas.microsoft.com/office/drawing/2014/main" id="{503FBE7F-6AC8-4DB5-A4D0-EA3C0466E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70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A209FD-3C68-427E-834E-58E45FBF825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Exploratory testing</a:t>
            </a:r>
          </a:p>
        </p:txBody>
      </p:sp>
      <p:pic>
        <p:nvPicPr>
          <p:cNvPr id="4" name="Picture 3" descr="image001">
            <a:extLst>
              <a:ext uri="{FF2B5EF4-FFF2-40B4-BE49-F238E27FC236}">
                <a16:creationId xmlns:a16="http://schemas.microsoft.com/office/drawing/2014/main" id="{73C7F020-9BCD-4D45-AE6B-5FEA9DE95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39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-452488" y="-409074"/>
            <a:ext cx="13235233" cy="7603957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http://thumbs.dreamstime.com/t/zwarte-kat-een-donkere-ruimte-83464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88" y="-222329"/>
            <a:ext cx="1219200" cy="152400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8971452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A209FD-3C68-427E-834E-58E45FBF825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Exploratory testing</a:t>
            </a:r>
          </a:p>
        </p:txBody>
      </p:sp>
      <p:pic>
        <p:nvPicPr>
          <p:cNvPr id="4" name="Picture 3" descr="image001">
            <a:extLst>
              <a:ext uri="{FF2B5EF4-FFF2-40B4-BE49-F238E27FC236}">
                <a16:creationId xmlns:a16="http://schemas.microsoft.com/office/drawing/2014/main" id="{73C7F020-9BCD-4D45-AE6B-5FEA9DE95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B822C38-1F22-4352-9200-7F20E27EB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8" y="1574216"/>
            <a:ext cx="7824286" cy="3255813"/>
          </a:xfrm>
          <a:prstGeom prst="rect">
            <a:avLst/>
          </a:prstGeom>
        </p:spPr>
      </p:pic>
      <p:pic>
        <p:nvPicPr>
          <p:cNvPr id="6146" name="Picture 2" descr="Gerelateerde afbeelding">
            <a:extLst>
              <a:ext uri="{FF2B5EF4-FFF2-40B4-BE49-F238E27FC236}">
                <a16:creationId xmlns:a16="http://schemas.microsoft.com/office/drawing/2014/main" id="{52636AAF-CDC3-4A86-8485-D3DFE14F3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57" y="1936984"/>
            <a:ext cx="35242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1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A209FD-3C68-427E-834E-58E45FBF825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based </a:t>
            </a:r>
            <a:r>
              <a:rPr lang="en-GB" dirty="0" err="1"/>
              <a:t>testen</a:t>
            </a:r>
            <a:endParaRPr lang="en-GB" dirty="0"/>
          </a:p>
        </p:txBody>
      </p:sp>
      <p:pic>
        <p:nvPicPr>
          <p:cNvPr id="4" name="Picture 3" descr="image001">
            <a:extLst>
              <a:ext uri="{FF2B5EF4-FFF2-40B4-BE49-F238E27FC236}">
                <a16:creationId xmlns:a16="http://schemas.microsoft.com/office/drawing/2014/main" id="{60DC7673-29B6-45AD-8706-4D1857F3E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F2DF7BEA-4ABC-4263-9D9C-370515170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4494" y="1271278"/>
            <a:ext cx="6305551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218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A209FD-3C68-427E-834E-58E45FBF825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dirty="0"/>
              <a:t>We nemen een website</a:t>
            </a:r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u="sng" dirty="0">
                <a:hlinkClick r:id="rId2"/>
              </a:rPr>
              <a:t>http://demowebshop.tricentis.com/</a:t>
            </a: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Je krijgt 15 minuten om te verkennen van de applicatie</a:t>
            </a:r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313B6F-57AA-4409-9040-52CF32A2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Aan</a:t>
            </a:r>
            <a:r>
              <a:rPr lang="en-GB" dirty="0"/>
              <a:t> de slag</a:t>
            </a:r>
          </a:p>
        </p:txBody>
      </p:sp>
      <p:pic>
        <p:nvPicPr>
          <p:cNvPr id="4" name="Picture 3" descr="image001">
            <a:extLst>
              <a:ext uri="{FF2B5EF4-FFF2-40B4-BE49-F238E27FC236}">
                <a16:creationId xmlns:a16="http://schemas.microsoft.com/office/drawing/2014/main" id="{E37A20F5-62CD-48A0-89D2-17562CF3B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6180138"/>
            <a:ext cx="1096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538475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82C7E6C6-2F61-447D-BAC0-2B0022FBD97B}" vid="{1FF7029B-1AF0-40A8-A745-E4CB25469F69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D23A57C871014E87FD82A94AAA53EB" ma:contentTypeVersion="5" ma:contentTypeDescription="Een nieuw document maken." ma:contentTypeScope="" ma:versionID="e6572e25db9a80a379756512a0bc0979">
  <xsd:schema xmlns:xsd="http://www.w3.org/2001/XMLSchema" xmlns:xs="http://www.w3.org/2001/XMLSchema" xmlns:p="http://schemas.microsoft.com/office/2006/metadata/properties" xmlns:ns3="1d9f80c4-de8c-4603-8b67-557d2ae12907" xmlns:ns4="0b7f7720-7af0-44f4-be84-d61aeb9d8b5c" targetNamespace="http://schemas.microsoft.com/office/2006/metadata/properties" ma:root="true" ma:fieldsID="75ddda6d1f857f8edff1152390fad476" ns3:_="" ns4:_="">
    <xsd:import namespace="1d9f80c4-de8c-4603-8b67-557d2ae12907"/>
    <xsd:import namespace="0b7f7720-7af0-44f4-be84-d61aeb9d8b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f80c4-de8c-4603-8b67-557d2ae129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f7720-7af0-44f4-be84-d61aeb9d8b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E3C606-565F-498C-9EA5-DBBC2E84BE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397C5F-EDC8-4E20-822A-D9776FCB67AC}">
  <ds:schemaRefs>
    <ds:schemaRef ds:uri="http://schemas.microsoft.com/office/2006/documentManagement/types"/>
    <ds:schemaRef ds:uri="1d9f80c4-de8c-4603-8b67-557d2ae12907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0b7f7720-7af0-44f4-be84-d61aeb9d8b5c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777A6CA-59D6-4C49-B6EC-D5E813EC8B74}">
  <ds:schemaRefs>
    <ds:schemaRef ds:uri="0b7f7720-7af0-44f4-be84-d61aeb9d8b5c"/>
    <ds:schemaRef ds:uri="1d9f80c4-de8c-4603-8b67-557d2ae129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2817</TotalTime>
  <Words>638</Words>
  <Application>Microsoft Office PowerPoint</Application>
  <PresentationFormat>Breedbeeld</PresentationFormat>
  <Paragraphs>152</Paragraphs>
  <Slides>28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GT Eesti Pro Display Light</vt:lpstr>
      <vt:lpstr>GT Eesti Pro Display Thin</vt:lpstr>
      <vt:lpstr>GT Eesti Pro Display UltraBold</vt:lpstr>
      <vt:lpstr>Helvetica Condensed</vt:lpstr>
      <vt:lpstr>Wingdings</vt:lpstr>
      <vt:lpstr>Aangepast ontwerp</vt:lpstr>
      <vt:lpstr>Office Theme</vt:lpstr>
      <vt:lpstr>Aan de slag! Riskstorming,  session based testen en exploratory testing  in één.</vt:lpstr>
      <vt:lpstr>PowerPoint-presentatie</vt:lpstr>
      <vt:lpstr>Spreading love for deliberate testing</vt:lpstr>
      <vt:lpstr>Wat gaan we doen? Agenda</vt:lpstr>
      <vt:lpstr>Exploratory testing</vt:lpstr>
      <vt:lpstr>PowerPoint-presentatie</vt:lpstr>
      <vt:lpstr>Exploratory testing</vt:lpstr>
      <vt:lpstr>Session based testen</vt:lpstr>
      <vt:lpstr>Aan de slag</vt:lpstr>
      <vt:lpstr>&lt;debriefing&gt; Wat weten we en wat weten we nog niet?</vt:lpstr>
      <vt:lpstr>PowerPoint-presentatie</vt:lpstr>
      <vt:lpstr>Wat weten we en wat weten we nog niet? &lt;debriefing&gt;</vt:lpstr>
      <vt:lpstr>Wat weten we en wat weten we nog niet? &lt;debriefing&gt;</vt:lpstr>
      <vt:lpstr>PowerPoint-presentatie</vt:lpstr>
      <vt:lpstr>PowerPoint-presentatie</vt:lpstr>
      <vt:lpstr>Risico’s prioritiseren Charter opstellen</vt:lpstr>
      <vt:lpstr>pauze</vt:lpstr>
      <vt:lpstr>Hoe ga je het charter uitvoeren?</vt:lpstr>
      <vt:lpstr>Hoe ga je het charter uitvoeren?</vt:lpstr>
      <vt:lpstr>Hoe ga je het charter uitvoeren?</vt:lpstr>
      <vt:lpstr>Heuristieken</vt:lpstr>
      <vt:lpstr>Sessie 2</vt:lpstr>
      <vt:lpstr>Sessie 2 debriefing</vt:lpstr>
      <vt:lpstr>Sessie 3</vt:lpstr>
      <vt:lpstr>Sessie 2 debriefing</vt:lpstr>
      <vt:lpstr>rapportage</vt:lpstr>
      <vt:lpstr>rapportage</vt:lpstr>
      <vt:lpstr>Afronding en evaluatie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Ard Kramer</dc:creator>
  <cp:lastModifiedBy>Ard Kramer</cp:lastModifiedBy>
  <cp:revision>41</cp:revision>
  <cp:lastPrinted>2019-09-06T11:29:37Z</cp:lastPrinted>
  <dcterms:created xsi:type="dcterms:W3CDTF">2019-08-22T21:58:30Z</dcterms:created>
  <dcterms:modified xsi:type="dcterms:W3CDTF">2019-09-12T06:35:07Z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0x01010025D23A57C871014E87FD82A94AAA53EB</vt:lpwstr>
  </property>
</Properties>
</file>