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69" r:id="rId2"/>
    <p:sldId id="395" r:id="rId3"/>
    <p:sldId id="399" r:id="rId4"/>
    <p:sldId id="398" r:id="rId5"/>
    <p:sldId id="400" r:id="rId6"/>
    <p:sldId id="401" r:id="rId7"/>
    <p:sldId id="436" r:id="rId8"/>
    <p:sldId id="437" r:id="rId9"/>
    <p:sldId id="438" r:id="rId10"/>
    <p:sldId id="402" r:id="rId11"/>
    <p:sldId id="403" r:id="rId12"/>
    <p:sldId id="404" r:id="rId13"/>
    <p:sldId id="405" r:id="rId14"/>
    <p:sldId id="406" r:id="rId15"/>
    <p:sldId id="408" r:id="rId16"/>
    <p:sldId id="409" r:id="rId17"/>
    <p:sldId id="410" r:id="rId18"/>
    <p:sldId id="407" r:id="rId19"/>
    <p:sldId id="425" r:id="rId20"/>
    <p:sldId id="418" r:id="rId21"/>
    <p:sldId id="433" r:id="rId22"/>
    <p:sldId id="428" r:id="rId23"/>
    <p:sldId id="430" r:id="rId24"/>
    <p:sldId id="417" r:id="rId25"/>
    <p:sldId id="426" r:id="rId26"/>
    <p:sldId id="434" r:id="rId27"/>
    <p:sldId id="420" r:id="rId28"/>
    <p:sldId id="435" r:id="rId29"/>
    <p:sldId id="424" r:id="rId30"/>
    <p:sldId id="411" r:id="rId31"/>
    <p:sldId id="442" r:id="rId32"/>
    <p:sldId id="443" r:id="rId33"/>
    <p:sldId id="444" r:id="rId34"/>
    <p:sldId id="441" r:id="rId35"/>
    <p:sldId id="412" r:id="rId36"/>
    <p:sldId id="439" r:id="rId37"/>
    <p:sldId id="414" r:id="rId38"/>
    <p:sldId id="440" r:id="rId39"/>
    <p:sldId id="416" r:id="rId40"/>
    <p:sldId id="422" r:id="rId41"/>
    <p:sldId id="423" r:id="rId42"/>
    <p:sldId id="431" r:id="rId43"/>
    <p:sldId id="344" r:id="rId4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0810" autoAdjust="0"/>
  </p:normalViewPr>
  <p:slideViewPr>
    <p:cSldViewPr snapToGrid="0">
      <p:cViewPr varScale="1">
        <p:scale>
          <a:sx n="61" d="100"/>
          <a:sy n="61" d="100"/>
        </p:scale>
        <p:origin x="844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043BD-CB92-4ACE-A32B-2DE92A4036E5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1B175-4AA8-4E22-A293-4FC0E25D585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9099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88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214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583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071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39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039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7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830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8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116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9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611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10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506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756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365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13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864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4711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4739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76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17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77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18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248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19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3902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20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960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34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9314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23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247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9949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9475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0014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27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550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28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762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29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45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30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053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5988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992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33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250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6881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5598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3418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37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0850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38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7005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39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2958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40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4050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41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4988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42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057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083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155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196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80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902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25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34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441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438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99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111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786E2-A2AD-407F-A096-CEC047B7C616}" type="datetimeFigureOut">
              <a:rPr lang="nl-NL" smtClean="0"/>
              <a:t>5-10-2018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77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698646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Van bagger…</a:t>
            </a:r>
            <a:b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…naar </a:t>
            </a:r>
            <a:r>
              <a:rPr lang="nl-NL" sz="65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behaviour</a:t>
            </a:r>
            <a:endParaRPr lang="nl-NL" sz="65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705618" y="4715838"/>
            <a:ext cx="4291173" cy="19366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2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 Dijkstra</a:t>
            </a:r>
          </a:p>
          <a:p>
            <a:pPr algn="r"/>
            <a:r>
              <a:rPr lang="nl-NL" sz="2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bas@ontestautomation.com</a:t>
            </a:r>
          </a:p>
          <a:p>
            <a:pPr algn="r"/>
            <a:r>
              <a:rPr lang="nl-NL" sz="2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www.ontestautomation.com</a:t>
            </a:r>
          </a:p>
          <a:p>
            <a:pPr algn="r"/>
            <a:r>
              <a:rPr lang="nl-NL" sz="2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</a:t>
            </a:r>
            <a:r>
              <a:rPr lang="nl-NL" sz="2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basdijkstra</a:t>
            </a:r>
            <a:endParaRPr lang="nl-NL" sz="20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8B95FCB-33D6-4F1B-BB40-4F8FC6D5643E}"/>
              </a:ext>
            </a:extLst>
          </p:cNvPr>
          <p:cNvSpPr txBox="1">
            <a:spLocks/>
          </p:cNvSpPr>
          <p:nvPr/>
        </p:nvSpPr>
        <p:spPr>
          <a:xfrm>
            <a:off x="2" y="3647328"/>
            <a:ext cx="12191998" cy="1299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3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TestNet</a:t>
            </a:r>
            <a:r>
              <a:rPr lang="nl-NL" sz="3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3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najaarsevenement</a:t>
            </a:r>
            <a:endParaRPr lang="nl-NL" sz="36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nl-NL" sz="3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 oktober 2018</a:t>
            </a:r>
          </a:p>
        </p:txBody>
      </p:sp>
    </p:spTree>
    <p:extLst>
      <p:ext uri="{BB962C8B-B14F-4D97-AF65-F5344CB8AC3E}">
        <p14:creationId xmlns:p14="http://schemas.microsoft.com/office/powerpoint/2010/main" val="196408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gaan we doen?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BDD?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1738" y="1726050"/>
            <a:ext cx="11931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Welke rol spelen tools als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 BDD?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657" y="4237956"/>
            <a:ext cx="11369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Valkuilen bij het schrijven van BDD-scenario’s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15392" y="5179894"/>
            <a:ext cx="9519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kunnen we deze scenario’s verbeteren en onze automatisering effectiever maken?</a:t>
            </a:r>
          </a:p>
        </p:txBody>
      </p:sp>
    </p:spTree>
    <p:extLst>
      <p:ext uri="{BB962C8B-B14F-4D97-AF65-F5344CB8AC3E}">
        <p14:creationId xmlns:p14="http://schemas.microsoft.com/office/powerpoint/2010/main" val="271758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gaan we niet doen?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Workshop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endParaRPr lang="nl-NL" sz="28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99860" y="1772938"/>
            <a:ext cx="6578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Scenario’s automatiseren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6479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 schrijven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7859" y="5394616"/>
            <a:ext cx="7835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Laptops gebruiken</a:t>
            </a:r>
          </a:p>
        </p:txBody>
      </p:sp>
    </p:spTree>
    <p:extLst>
      <p:ext uri="{BB962C8B-B14F-4D97-AF65-F5344CB8AC3E}">
        <p14:creationId xmlns:p14="http://schemas.microsoft.com/office/powerpoint/2010/main" val="184361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Een korte introductie</a:t>
            </a:r>
            <a:b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van BDD en tools</a:t>
            </a:r>
          </a:p>
        </p:txBody>
      </p:sp>
    </p:spTree>
    <p:extLst>
      <p:ext uri="{BB962C8B-B14F-4D97-AF65-F5344CB8AC3E}">
        <p14:creationId xmlns:p14="http://schemas.microsoft.com/office/powerpoint/2010/main" val="1994974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BDD?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Behaviour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Driven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72" y="1726050"/>
            <a:ext cx="12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Ondersteunen van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software-ontwikkeling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door communicatie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921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Gedeeld begrip, gedeelde begrippen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7859" y="5394616"/>
            <a:ext cx="9561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Vooraf specificeren van gewenst gedrag</a:t>
            </a:r>
          </a:p>
        </p:txBody>
      </p:sp>
    </p:spTree>
    <p:extLst>
      <p:ext uri="{BB962C8B-B14F-4D97-AF65-F5344CB8AC3E}">
        <p14:creationId xmlns:p14="http://schemas.microsoft.com/office/powerpoint/2010/main" val="299166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werkt BDD?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Three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amigos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-sessies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083" y="1726050"/>
            <a:ext cx="1210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Business analisten, product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owners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weten wat ze krijgen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921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Ontwikkelaars weten wat ze moeten bouwen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7859" y="5394616"/>
            <a:ext cx="9561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Testers weten wat ze moeten verifiëren</a:t>
            </a:r>
          </a:p>
        </p:txBody>
      </p:sp>
    </p:spTree>
    <p:extLst>
      <p:ext uri="{BB962C8B-B14F-4D97-AF65-F5344CB8AC3E}">
        <p14:creationId xmlns:p14="http://schemas.microsoft.com/office/powerpoint/2010/main" val="39624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Gherkin</a:t>
            </a:r>
            <a:endParaRPr lang="nl-NL" sz="60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Given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 /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 But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2069" y="1726050"/>
            <a:ext cx="9867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Uitgangssituatie / actie / verwacht resultaat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921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Features en scenario’s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7859" y="5394616"/>
            <a:ext cx="9561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Diverse mogelijkheden voor verduidelijking</a:t>
            </a:r>
          </a:p>
        </p:txBody>
      </p:sp>
    </p:spTree>
    <p:extLst>
      <p:ext uri="{BB962C8B-B14F-4D97-AF65-F5344CB8AC3E}">
        <p14:creationId xmlns:p14="http://schemas.microsoft.com/office/powerpoint/2010/main" val="337001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21E2F4-24FC-45E4-8D1E-29A8DA8F4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08" y="133020"/>
            <a:ext cx="6959326" cy="1209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182DF4-DA57-4185-B9FD-536F10C65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551" y="1623616"/>
            <a:ext cx="6956370" cy="1513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635313-A1AB-482D-A685-FCEF6AFC4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1041" y="3418900"/>
            <a:ext cx="8869911" cy="333100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9DC5784-8DDD-4476-BDCC-E3B51B90B75A}"/>
              </a:ext>
            </a:extLst>
          </p:cNvPr>
          <p:cNvSpPr/>
          <p:nvPr/>
        </p:nvSpPr>
        <p:spPr>
          <a:xfrm>
            <a:off x="1040524" y="3339989"/>
            <a:ext cx="3094453" cy="509750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D82CC1A-BBFA-4343-AB37-1E3B8E8B9619}"/>
              </a:ext>
            </a:extLst>
          </p:cNvPr>
          <p:cNvSpPr/>
          <p:nvPr/>
        </p:nvSpPr>
        <p:spPr>
          <a:xfrm>
            <a:off x="1697420" y="5084401"/>
            <a:ext cx="1780660" cy="509750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287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21E2F4-24FC-45E4-8D1E-29A8DA8F4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08" y="133020"/>
            <a:ext cx="6959326" cy="12091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BBB8ED-6C0C-42BD-B28D-EE5916E78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42065"/>
            <a:ext cx="5908292" cy="42171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C205E0-2A08-442A-ADB4-C26E048B2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864" y="1542065"/>
            <a:ext cx="5938136" cy="377387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736A278-272E-4327-89A6-C2C43BCD043C}"/>
              </a:ext>
            </a:extLst>
          </p:cNvPr>
          <p:cNvSpPr/>
          <p:nvPr/>
        </p:nvSpPr>
        <p:spPr>
          <a:xfrm>
            <a:off x="187708" y="1618594"/>
            <a:ext cx="5908292" cy="848382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BE6B523-83A8-46AE-8E5C-C7E7D6741C4A}"/>
              </a:ext>
            </a:extLst>
          </p:cNvPr>
          <p:cNvSpPr/>
          <p:nvPr/>
        </p:nvSpPr>
        <p:spPr>
          <a:xfrm>
            <a:off x="172786" y="3105808"/>
            <a:ext cx="5908292" cy="848382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C405DEA-7C4C-4644-956F-8964B18533AD}"/>
              </a:ext>
            </a:extLst>
          </p:cNvPr>
          <p:cNvSpPr/>
          <p:nvPr/>
        </p:nvSpPr>
        <p:spPr>
          <a:xfrm>
            <a:off x="187708" y="4593022"/>
            <a:ext cx="5908292" cy="848382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3C935E7-F02E-419D-A330-1CEF319B66DF}"/>
              </a:ext>
            </a:extLst>
          </p:cNvPr>
          <p:cNvSpPr/>
          <p:nvPr/>
        </p:nvSpPr>
        <p:spPr>
          <a:xfrm>
            <a:off x="6096000" y="1416596"/>
            <a:ext cx="1780660" cy="509750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279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 </a:t>
            </a:r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endParaRPr lang="nl-NL" sz="60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Tools ter ondersteuning van BDD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verschillende talen (Java, Ruby, JS, …)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921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.NET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7859" y="5394616"/>
            <a:ext cx="95615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Andere, soortgelijke tools beschikbaar (Ginkgo voor Go,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Behat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voor PHP, …)</a:t>
            </a:r>
          </a:p>
        </p:txBody>
      </p:sp>
    </p:spTree>
    <p:extLst>
      <p:ext uri="{BB962C8B-B14F-4D97-AF65-F5344CB8AC3E}">
        <p14:creationId xmlns:p14="http://schemas.microsoft.com/office/powerpoint/2010/main" val="81643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 </a:t>
            </a:r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endParaRPr lang="nl-NL" sz="60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Het zijn geen (pure) testtools!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 automatiseren met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DOES NOT COMPUTE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2607" y="4454776"/>
            <a:ext cx="1189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Omzetten leesbare specificaties naar executeerbare code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7859" y="5394616"/>
            <a:ext cx="9561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Helpers,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hooks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rapportage</a:t>
            </a:r>
          </a:p>
        </p:txBody>
      </p:sp>
    </p:spTree>
    <p:extLst>
      <p:ext uri="{BB962C8B-B14F-4D97-AF65-F5344CB8AC3E}">
        <p14:creationId xmlns:p14="http://schemas.microsoft.com/office/powerpoint/2010/main" val="387897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Aan de slag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Introductie van een applicatie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BDD-scenario’s ‘met ruimte voor verbetering’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1008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Opstellen verbeterde versie in groepjes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6442" y="5394616"/>
            <a:ext cx="11012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Presenteren aan de groep</a:t>
            </a:r>
          </a:p>
        </p:txBody>
      </p:sp>
    </p:spTree>
    <p:extLst>
      <p:ext uri="{BB962C8B-B14F-4D97-AF65-F5344CB8AC3E}">
        <p14:creationId xmlns:p14="http://schemas.microsoft.com/office/powerpoint/2010/main" val="284170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Ronde 1: Rotterdam</a:t>
            </a:r>
          </a:p>
        </p:txBody>
      </p:sp>
    </p:spTree>
    <p:extLst>
      <p:ext uri="{BB962C8B-B14F-4D97-AF65-F5344CB8AC3E}">
        <p14:creationId xmlns:p14="http://schemas.microsoft.com/office/powerpoint/2010/main" val="3100254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852758"/>
            <a:ext cx="12191998" cy="4274048"/>
          </a:xfrm>
        </p:spPr>
        <p:txBody>
          <a:bodyPr anchor="t">
            <a:noAutofit/>
          </a:bodyPr>
          <a:lstStyle/>
          <a:p>
            <a:r>
              <a:rPr lang="en-US" sz="2400" b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verify the existence of a search result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Given I have opened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https://www.rotterdam.nl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When I type </a:t>
            </a:r>
            <a:r>
              <a:rPr lang="en-US" sz="24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parkeren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 occurrence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the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element with   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the attribute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with value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And I click on occurrence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the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element with the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attribute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with value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Then I see an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element with the attribute </a:t>
            </a:r>
            <a:r>
              <a:rPr lang="en-US" sz="24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with value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4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wonen-leven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4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parkeren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And I see an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element with the attribute </a:t>
            </a:r>
            <a:r>
              <a:rPr lang="en-US" sz="24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with value</a:t>
            </a:r>
            <a:b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4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wonen-leven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4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betaald-parkeren</a:t>
            </a:r>
            <a:r>
              <a:rPr lang="en-US" sz="2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endParaRPr lang="nl-NL" sz="2400" dirty="0">
              <a:solidFill>
                <a:srgbClr val="00B0F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478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Verbeter dit scenario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vind je van dit scenario?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zouden jullie dit scenario eruit laten zien?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1008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Samenwerken, leer van elkaars ervaringen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2899" y="5394616"/>
            <a:ext cx="10736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Eén groep presenteert plenair</a:t>
            </a:r>
          </a:p>
        </p:txBody>
      </p:sp>
    </p:spTree>
    <p:extLst>
      <p:ext uri="{BB962C8B-B14F-4D97-AF65-F5344CB8AC3E}">
        <p14:creationId xmlns:p14="http://schemas.microsoft.com/office/powerpoint/2010/main" val="2270547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Lesson</a:t>
            </a:r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learned</a:t>
            </a:r>
            <a:endParaRPr lang="nl-NL" sz="60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614" y="786210"/>
            <a:ext cx="11966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zijn geen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keyword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driven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test tools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Toch proberen geeft onleesbare scenario’s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1008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Maak onderscheid tussen ‘wat?’ en ‘hoe?’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5665" y="5394616"/>
            <a:ext cx="865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u="sng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Geen implementatiedetails in scenario’s</a:t>
            </a:r>
          </a:p>
        </p:txBody>
      </p:sp>
    </p:spTree>
    <p:extLst>
      <p:ext uri="{BB962C8B-B14F-4D97-AF65-F5344CB8AC3E}">
        <p14:creationId xmlns:p14="http://schemas.microsoft.com/office/powerpoint/2010/main" val="115148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Oh, en als je dacht dat ik dit had verzonnen…</a:t>
            </a:r>
          </a:p>
        </p:txBody>
      </p:sp>
    </p:spTree>
    <p:extLst>
      <p:ext uri="{BB962C8B-B14F-4D97-AF65-F5344CB8AC3E}">
        <p14:creationId xmlns:p14="http://schemas.microsoft.com/office/powerpoint/2010/main" val="3033273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58817B-5280-4A6D-ADB8-A8566C1F2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5" y="1025165"/>
            <a:ext cx="12138769" cy="48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96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Ronde 2: Accountancy</a:t>
            </a:r>
          </a:p>
        </p:txBody>
      </p:sp>
    </p:spTree>
    <p:extLst>
      <p:ext uri="{BB962C8B-B14F-4D97-AF65-F5344CB8AC3E}">
        <p14:creationId xmlns:p14="http://schemas.microsoft.com/office/powerpoint/2010/main" val="2273820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966" y="1027416"/>
            <a:ext cx="11781034" cy="5527495"/>
          </a:xfrm>
        </p:spPr>
        <p:txBody>
          <a:bodyPr anchor="t">
            <a:noAutofit/>
          </a:bodyPr>
          <a:lstStyle/>
          <a:p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Scenario: a new account can be created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	Given I am on the organization page for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BananaOrg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When I import financial data for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BananaOrg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Then the account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InitialAccount</a:t>
            </a: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exists for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BananaOrg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Scenario: an existing account can be renamed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Given I am on the organization page for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BananaOrg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When I rename the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InitialAccount</a:t>
            </a: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account to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RenamedAccount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Then the account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RenamedAccount</a:t>
            </a: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exists for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BananaOrg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the account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InitialAccount</a:t>
            </a: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does not exist for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BananaOrg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Scenario: an existing account can be deleted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Given I am on the organization page for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BananaOrg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When I delete the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RenamedAccount</a:t>
            </a: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account</a:t>
            </a:r>
            <a:b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Then the account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RenamedAccount</a:t>
            </a:r>
            <a:r>
              <a:rPr lang="en-US" sz="2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does not exist for </a:t>
            </a:r>
            <a:r>
              <a:rPr lang="en-US" sz="22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BananaOrg</a:t>
            </a:r>
            <a:endParaRPr lang="nl-NL" sz="2200" dirty="0">
              <a:solidFill>
                <a:srgbClr val="00B0F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190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Verbeter dit scenario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vind je van dit scenario?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zouden jullie dit scenario eruit laten zien?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1008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Samenwerken, leer van elkaars ervaringen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2899" y="5394616"/>
            <a:ext cx="10736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Eén groep presenteert plenair</a:t>
            </a:r>
          </a:p>
        </p:txBody>
      </p:sp>
    </p:spTree>
    <p:extLst>
      <p:ext uri="{BB962C8B-B14F-4D97-AF65-F5344CB8AC3E}">
        <p14:creationId xmlns:p14="http://schemas.microsoft.com/office/powerpoint/2010/main" val="2763691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Lesson</a:t>
            </a:r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learned</a:t>
            </a:r>
            <a:endParaRPr lang="nl-NL" sz="60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321" y="786210"/>
            <a:ext cx="1173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Scenario’s moeten onafhankelijk van elkaar zijn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Stelt specifieke eisen aan je testdata-strategie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579" y="4454776"/>
            <a:ext cx="11945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Volgorde van uitvoeren scenario’s niet gegarandeerd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3160" y="5394616"/>
            <a:ext cx="11476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Afhankelijkheden maken parallelle uitvoer praktisch onmogelijk</a:t>
            </a:r>
          </a:p>
        </p:txBody>
      </p:sp>
    </p:spTree>
    <p:extLst>
      <p:ext uri="{BB962C8B-B14F-4D97-AF65-F5344CB8AC3E}">
        <p14:creationId xmlns:p14="http://schemas.microsoft.com/office/powerpoint/2010/main" val="414877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616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Oh, en als je dacht dat ik dit had verzonnen…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321" y="786210"/>
            <a:ext cx="1173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Importeren van data kostte +/- 1 minuut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548414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Honderden scenario’s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579" y="4454776"/>
            <a:ext cx="11945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Realiteit zag er precies zo uit als het voorbeeld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579" y="5394616"/>
            <a:ext cx="11945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‘Oplossing’: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naamsconventies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voor scenario’s (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62110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Ronde 3: Telecom</a:t>
            </a:r>
          </a:p>
        </p:txBody>
      </p:sp>
    </p:spTree>
    <p:extLst>
      <p:ext uri="{BB962C8B-B14F-4D97-AF65-F5344CB8AC3E}">
        <p14:creationId xmlns:p14="http://schemas.microsoft.com/office/powerpoint/2010/main" val="2096344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284" y="215757"/>
            <a:ext cx="9565238" cy="4274048"/>
          </a:xfrm>
        </p:spPr>
        <p:txBody>
          <a:bodyPr anchor="t">
            <a:noAutofit/>
          </a:bodyPr>
          <a:lstStyle/>
          <a:p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Scenario: an existing subscription can be cancelled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Given I have created a new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basic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subscription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I have approved the subscription in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manager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I have run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processing batch job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I have time traveled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days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 the status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active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When I cancel the subscription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Then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 the status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canceling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Scenario: an existing subscription can be upgraded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Given I have created a new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basic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subscription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I have approved the subscription in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manager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I have run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processing batch job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I have time traveled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days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 the status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active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When I upgrade the subscription to a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premium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plan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Then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 the status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active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the monthly installment is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25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euros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Scenario: an existing subscription is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automatically renewed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Given I have created a new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basic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subscription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I have approved the subscription in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manager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I have run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processing batch job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I have time traveled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days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 the status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active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When a year has passed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Then </a:t>
            </a:r>
            <a:r>
              <a:rPr lang="en-US" sz="1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subscription </a:t>
            </a: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 the status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active</a:t>
            </a:r>
            <a:b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And the new end date is </a:t>
            </a:r>
            <a:r>
              <a:rPr lang="en-US" sz="16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another year in the future</a:t>
            </a:r>
            <a:endParaRPr lang="nl-NL" sz="1600" dirty="0">
              <a:solidFill>
                <a:srgbClr val="00B0F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026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Verbeter dit scenario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vind je van dit scenario?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zouden jullie dit scenario eruit laten zien?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1008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Samenwerken, leer van elkaars ervaringen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2899" y="5394616"/>
            <a:ext cx="10736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Eén groep presenteert plenair</a:t>
            </a:r>
          </a:p>
        </p:txBody>
      </p:sp>
    </p:spTree>
    <p:extLst>
      <p:ext uri="{BB962C8B-B14F-4D97-AF65-F5344CB8AC3E}">
        <p14:creationId xmlns:p14="http://schemas.microsoft.com/office/powerpoint/2010/main" val="2368190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Lesson</a:t>
            </a:r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learned</a:t>
            </a:r>
            <a:endParaRPr lang="nl-NL" sz="60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321" y="786210"/>
            <a:ext cx="1173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Gedeelde uitgangssituatie uit scenario halen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hebben hiervoor de Background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579" y="4454776"/>
            <a:ext cx="119454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de meest handige manier om een uitgangssituatie klaar te zetten?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9321" y="5810180"/>
            <a:ext cx="1117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u="sng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Vermijd de user interface hierbij wanneer mogelijk!</a:t>
            </a:r>
          </a:p>
        </p:txBody>
      </p:sp>
    </p:spTree>
    <p:extLst>
      <p:ext uri="{BB962C8B-B14F-4D97-AF65-F5344CB8AC3E}">
        <p14:creationId xmlns:p14="http://schemas.microsoft.com/office/powerpoint/2010/main" val="34838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Oh, en als je dacht dat ik dit had verzonnen…</a:t>
            </a:r>
          </a:p>
        </p:txBody>
      </p:sp>
    </p:spTree>
    <p:extLst>
      <p:ext uri="{BB962C8B-B14F-4D97-AF65-F5344CB8AC3E}">
        <p14:creationId xmlns:p14="http://schemas.microsoft.com/office/powerpoint/2010/main" val="2814539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C44093-111F-4FF6-A852-900A750E2E30}"/>
              </a:ext>
            </a:extLst>
          </p:cNvPr>
          <p:cNvSpPr/>
          <p:nvPr/>
        </p:nvSpPr>
        <p:spPr>
          <a:xfrm>
            <a:off x="565080" y="1479476"/>
            <a:ext cx="2671280" cy="1407559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Aanvraag abonnement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CC0528-50BB-4A98-9BF4-97307D809043}"/>
              </a:ext>
            </a:extLst>
          </p:cNvPr>
          <p:cNvSpPr/>
          <p:nvPr/>
        </p:nvSpPr>
        <p:spPr>
          <a:xfrm>
            <a:off x="4755224" y="1479476"/>
            <a:ext cx="2671280" cy="1407559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Verwerk abonnement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2694F8-61F4-469E-9226-0646C5B6D477}"/>
              </a:ext>
            </a:extLst>
          </p:cNvPr>
          <p:cNvSpPr/>
          <p:nvPr/>
        </p:nvSpPr>
        <p:spPr>
          <a:xfrm>
            <a:off x="8945368" y="1479475"/>
            <a:ext cx="2671280" cy="1407559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 </a:t>
            </a:r>
            <a:r>
              <a:rPr lang="nl-NL" sz="2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travel</a:t>
            </a:r>
            <a:r>
              <a:rPr lang="nl-NL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+7 dagen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909A173-4A13-498A-9956-57E9F5D067C6}"/>
              </a:ext>
            </a:extLst>
          </p:cNvPr>
          <p:cNvSpPr/>
          <p:nvPr/>
        </p:nvSpPr>
        <p:spPr>
          <a:xfrm>
            <a:off x="8945368" y="4027467"/>
            <a:ext cx="2671280" cy="1407559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Cool-off verwijderen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CC2F267-5968-42AE-9467-44C88518CDB9}"/>
              </a:ext>
            </a:extLst>
          </p:cNvPr>
          <p:cNvSpPr/>
          <p:nvPr/>
        </p:nvSpPr>
        <p:spPr>
          <a:xfrm>
            <a:off x="4755224" y="4027466"/>
            <a:ext cx="2671280" cy="1407559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Verwerk abonnement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D79B278-2958-4CEA-A716-E02E9E37A3CE}"/>
              </a:ext>
            </a:extLst>
          </p:cNvPr>
          <p:cNvSpPr/>
          <p:nvPr/>
        </p:nvSpPr>
        <p:spPr>
          <a:xfrm>
            <a:off x="565080" y="4027466"/>
            <a:ext cx="2671280" cy="1407559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 status abonnement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AAF810C-92A9-4DDD-B780-7803B02F9D45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3236360" y="2183256"/>
            <a:ext cx="1518864" cy="0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7294398-8209-4965-B639-7DC95118F79A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7426504" y="2183255"/>
            <a:ext cx="1518864" cy="1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F6B7933-E807-46A8-B168-2CE9E04F634D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10281008" y="2887034"/>
            <a:ext cx="0" cy="1140433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463832A-9B79-4E49-9046-EE836CE3860E}"/>
              </a:ext>
            </a:extLst>
          </p:cNvPr>
          <p:cNvCxnSpPr>
            <a:cxnSpLocks/>
            <a:stCxn id="8" idx="1"/>
            <a:endCxn id="9" idx="3"/>
          </p:cNvCxnSpPr>
          <p:nvPr/>
        </p:nvCxnSpPr>
        <p:spPr>
          <a:xfrm flipH="1" flipV="1">
            <a:off x="7426504" y="4731246"/>
            <a:ext cx="1518864" cy="1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37D509B-1B85-4E5F-A5C5-DD83E7769589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236360" y="4731246"/>
            <a:ext cx="1518864" cy="0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02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Ronde 4:</a:t>
            </a:r>
            <a:b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Autoverzekering</a:t>
            </a:r>
          </a:p>
        </p:txBody>
      </p:sp>
    </p:spTree>
    <p:extLst>
      <p:ext uri="{BB962C8B-B14F-4D97-AF65-F5344CB8AC3E}">
        <p14:creationId xmlns:p14="http://schemas.microsoft.com/office/powerpoint/2010/main" val="1750769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8F4885-9770-439A-82C8-20F166557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6145"/>
            <a:ext cx="12192000" cy="412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6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Verbeter dit scenario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vind je van dit scenario?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zouden jullie dit scenario eruit laten zien?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1008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Samenwerken, leer van elkaars ervaringen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2899" y="5394616"/>
            <a:ext cx="10736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Eén groep presenteert plenair</a:t>
            </a:r>
          </a:p>
        </p:txBody>
      </p:sp>
    </p:spTree>
    <p:extLst>
      <p:ext uri="{BB962C8B-B14F-4D97-AF65-F5344CB8AC3E}">
        <p14:creationId xmlns:p14="http://schemas.microsoft.com/office/powerpoint/2010/main" val="1027029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6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Lesson</a:t>
            </a:r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learned</a:t>
            </a:r>
            <a:endParaRPr lang="nl-NL" sz="60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5738" y="627883"/>
            <a:ext cx="10426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Background is een goede manier om een uitgangssituatie te specificeren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Specificeer alleen de data die er toe doet!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193" y="3861697"/>
            <a:ext cx="119454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Heeft een parameter invloed op het resultaat van het scenario? Specificeren!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0447" y="5176477"/>
            <a:ext cx="106132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Heeft een parameter </a:t>
            </a:r>
            <a:r>
              <a:rPr lang="nl-NL" sz="2800" b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geen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invloed op het resultaat van het scenario? Beter achterwege laten om verwarring te voorkomen</a:t>
            </a:r>
          </a:p>
        </p:txBody>
      </p:sp>
    </p:spTree>
    <p:extLst>
      <p:ext uri="{BB962C8B-B14F-4D97-AF65-F5344CB8AC3E}">
        <p14:creationId xmlns:p14="http://schemas.microsoft.com/office/powerpoint/2010/main" val="106617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Ronde 5: </a:t>
            </a:r>
            <a:r>
              <a:rPr lang="nl-NL" sz="65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Hypotheekorientatie</a:t>
            </a:r>
            <a:endParaRPr lang="nl-NL" sz="65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6104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585625"/>
            <a:ext cx="12191998" cy="4274048"/>
          </a:xfrm>
        </p:spPr>
        <p:txBody>
          <a:bodyPr anchor="t">
            <a:noAutofit/>
          </a:bodyPr>
          <a:lstStyle/>
          <a:p>
            <a:r>
              <a:rPr lang="nl-NL" sz="1600" b="1" i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nl-NL" sz="1600" b="1" i="1" dirty="0" err="1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user-interface</a:t>
            </a:r>
            <a:br>
              <a:rPr lang="nl-NL" sz="1600" b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b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 </a:t>
            </a:r>
            <a:r>
              <a:rPr lang="nl-NL" sz="1600" b="1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Outline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Check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 single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is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eligible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mortgage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Given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is on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mortgage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orientation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website home page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their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employment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contract type is &lt;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contractType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their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gross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income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is &lt;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grossIncome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price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house is &lt;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askingPrice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invests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savings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rebuilding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costs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house are &lt;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renovationCosts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completes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forms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mortgage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orientation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tool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data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application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displays a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message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stating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that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is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eligible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mortgage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contractType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| 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grossIncome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askingPrice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savings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nl-NL" sz="16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renovationCosts</a:t>
            </a: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Vast dienstverband      | 100000      | 100000      | 10000   | 10000           |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Tijdelijk dienstverband | 100000      | 500000      | 20000   | 25000           |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Pensioen                | 100000      | 500000      | 20000   | 25000           |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Zelfstandig ondernemer  | 100000      | 500000      | 20000   | 25000           |</a:t>
            </a:r>
            <a:b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16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Overig                  | 100000      | 500000      | 20000   | 25000           |</a:t>
            </a:r>
          </a:p>
        </p:txBody>
      </p:sp>
    </p:spTree>
    <p:extLst>
      <p:ext uri="{BB962C8B-B14F-4D97-AF65-F5344CB8AC3E}">
        <p14:creationId xmlns:p14="http://schemas.microsoft.com/office/powerpoint/2010/main" val="273984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Verbeter dit scenario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vind je van dit scenario?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zouden jullie dit scenario eruit laten zien?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8662" y="4454776"/>
            <a:ext cx="1008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Samenwerken, leer van elkaars ervaringen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2899" y="5394616"/>
            <a:ext cx="10736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Eén groep presenteert plenair</a:t>
            </a:r>
          </a:p>
        </p:txBody>
      </p:sp>
    </p:spTree>
    <p:extLst>
      <p:ext uri="{BB962C8B-B14F-4D97-AF65-F5344CB8AC3E}">
        <p14:creationId xmlns:p14="http://schemas.microsoft.com/office/powerpoint/2010/main" val="40637548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6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Lesson</a:t>
            </a:r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60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learned</a:t>
            </a:r>
            <a:endParaRPr lang="nl-NL" sz="60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96048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Automatisering kan op meer manieren dan alleen via de UI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Dwing de aanpak (‘hoe’?) niet af in je scenario’s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193" y="3861697"/>
            <a:ext cx="119454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Meerdere keren doorlopen van dezelfde schermen of formulieren?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0447" y="4921650"/>
            <a:ext cx="10613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Onderzoek alternatieven voor de user interface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5DE131-FC1E-4796-AD81-45D2F3912F01}"/>
              </a:ext>
            </a:extLst>
          </p:cNvPr>
          <p:cNvSpPr txBox="1"/>
          <p:nvPr/>
        </p:nvSpPr>
        <p:spPr>
          <a:xfrm>
            <a:off x="617096" y="5550716"/>
            <a:ext cx="116589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Don’t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Paths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nl-NL" sz="2000" i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http://chrismcmahonsblog.blogspot.com/2017/11/ui-test-heuristic-dont-repeat-your-paths.html</a:t>
            </a:r>
            <a:endParaRPr lang="nl-NL" sz="2800" i="1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95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Oh, en als je dacht dat ik dit had verzonnen…</a:t>
            </a:r>
          </a:p>
        </p:txBody>
      </p:sp>
    </p:spTree>
    <p:extLst>
      <p:ext uri="{BB962C8B-B14F-4D97-AF65-F5344CB8AC3E}">
        <p14:creationId xmlns:p14="http://schemas.microsoft.com/office/powerpoint/2010/main" val="14985096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44" y="1900713"/>
            <a:ext cx="11548153" cy="2630186"/>
          </a:xfrm>
        </p:spPr>
        <p:txBody>
          <a:bodyPr anchor="t">
            <a:noAutofit/>
          </a:bodyPr>
          <a:lstStyle/>
          <a:p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Scenario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Outline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Check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 JOINT APPLICANT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EXTENDED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checked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application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is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eligible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Mortgage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Given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has a contract of type "&lt;contract&gt;"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partner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type of contract "&lt;partner contract&gt;"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has a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yearly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income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"&lt;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BrutoJaarincome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partners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yearly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income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"&lt;partner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income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Price of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house is "&lt;vraagprijs&gt;"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DOB "&lt;DOB&gt;"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goes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Pension in ten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years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yearly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Pension of "&lt;pensioenjaarinkomen&gt;"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Partner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DOB "&lt;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partnerDOB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&gt;"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goes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Pension in ten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years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yearly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Pension of "&lt;partnerpensioenjaarinkomen&gt;"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invests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"&lt;eigen spaargeld&gt;"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has a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monthly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loan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"&lt;leningen&gt;"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monthly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alimony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"&lt;alimentatie&gt;"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student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loan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"&lt;studieschuld&gt;"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Partner has a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monthly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loan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"&lt;partnerleningen&gt;"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monthly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alimony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"&lt;partneralimentatie&gt;"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student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loan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"&lt;partnerstudieschuld&gt;"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extra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cost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new house "&lt;Meerwerk&gt;"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Applicant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lives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apartment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which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has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mortgage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amount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"&lt;hypotheekbedrag&gt;"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mortgage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date "&lt;ingangsdatum&gt;"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selling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price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"&lt;Verkoopprijs&gt;"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Display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eligibility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Examples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contract                  | partner contract          |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BrutoJaarincome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 partner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income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 vraagprijs | DOB          | pensioenjaarinkomen | </a:t>
            </a:r>
            <a:r>
              <a:rPr lang="nl-NL" sz="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partnerDOB</a:t>
            </a: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| partnerpensioenjaarinkomen | eigen spaargeld | leningen | alimentatie | studieschuld | partnerleningen | partneralimentatie | partnerstudieschuld | Meerwerk | hypotheekbedrag | ingangsdatum | Verkoopprijs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"Vast dienstverband"      | "Vast dienstverband"      | "200000"        | "129300"       | "500000"   | "10/01/1989" | "90000"             | "10/01/1978" | "85000"                    | "20000"         | "500"    | "400"       | "1500"       | "400"           | "500"              | "500"               | "25000"  | "10000"         | "10/03/2015"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"Vast dienstverband"      | "Tijdelijk dienstverband"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"Vast dienstverband"      | "Pensioen"                | "108560"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"Vast dienstverband"      | "Zelfstandig ondernemer"  | "190000"        | "250000"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"Vast dienstverband"     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"Tijdelijk dienstverband" | "Vast dienstverband"      | "100000"        | "200000"       | "500000"   | "10/03/1989" | "90000"             | "10/01/1978" | "85000"                    | "20000"         | "500"    | "400"       | "1500"       | "400"           | "500"              | "500"               | "25000"  | "10000"         | "10/03/2015"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"Tijdelijk dienstverband" | "Tijdelijk dienstverband"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"Tijdelijk dienstverband" | "Pensioen"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"Tijdelijk dienstverband" | "Zelfstandig ondernemer"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"Tijdelijk dienstverband"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"Pensioen"                | "Vast dienstverband"      | "100000"        | "200000"       | "500000"   | "10/03/1989" | "90000"             | "10/01/1978" | "85000"                    | "20000"         | "500"    | "400"       | "1500"       | "400"           | "500"              | "500"               | "25000"  | "10000"         | "10/03/2015"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"Pensioen"                | "Tijdelijk dienstverband"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"Pensioen"                | "Pensioen"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"Pensioen"                | "Zelfstandig ondernemer"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"Pensioen"               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"Zelfstandig ondernemer"  | "Vast dienstverband"      | "108900"        | "200000"       | "500000"   | "10/03/1989" | "90000"             | "10/01/1978" | "85000"                    | "20000"         | "500"    | "400"       | "1500"       | "400"           | "500"              | "500"               | "25000"  | "10000"         | "10/03/2015"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"Zelfstandig ondernemer"  | "Tijdelijk dienstverband" | "100000"        | "204500"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"Zelfstandig ondernemer"  | "Pensioen"                | "159820"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"Zelfstandig ondernemer"  | "Zelfstandig ondernemer"  | "100000"        | "200120"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"Zelfstandig ondernemer" 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"Overig"                  | "Vast dienstverband"      | "100000"        | "175900"       | "500000"   | "10/03/1989" | "90000"             | "10/01/1978" | "85000"                    | "20000"         | "500"    | "400"       | "1500"       | "400"           | "500"              | "500"               | "25000"  | "10000"         | "10/03/2015"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"Overig"                  | "Tijdelijk dienstverband" | "178220"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"Overig"                  | "Pensioen"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"Overig"                  | "Zelfstandig ondernemer"  | "101000"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  <a:b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sz="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| "Overig"                 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a:t>
            </a:r>
          </a:p>
        </p:txBody>
      </p:sp>
    </p:spTree>
    <p:extLst>
      <p:ext uri="{BB962C8B-B14F-4D97-AF65-F5344CB8AC3E}">
        <p14:creationId xmlns:p14="http://schemas.microsoft.com/office/powerpoint/2010/main" val="2168052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hebben we gezien?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10812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keyword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data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driven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test tool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80" y="1726050"/>
            <a:ext cx="11850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BDD scenario’s beschrijven het ‘wat?’, niet het ‘hoe?’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1520" y="4454776"/>
            <a:ext cx="1008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Denk goed na over je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testdatastrategie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580" y="5905012"/>
            <a:ext cx="11722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zijn onafhankelijk van type test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7E95B7-18F2-412E-BD0B-8F5790ED6EAE}"/>
              </a:ext>
            </a:extLst>
          </p:cNvPr>
          <p:cNvSpPr txBox="1"/>
          <p:nvPr/>
        </p:nvSpPr>
        <p:spPr>
          <a:xfrm>
            <a:off x="1433385" y="5179894"/>
            <a:ext cx="1008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Gedeelde uitgangssituatie? Background!</a:t>
            </a:r>
          </a:p>
        </p:txBody>
      </p:sp>
    </p:spTree>
    <p:extLst>
      <p:ext uri="{BB962C8B-B14F-4D97-AF65-F5344CB8AC3E}">
        <p14:creationId xmlns:p14="http://schemas.microsoft.com/office/powerpoint/2010/main" val="334087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Nog een paar dingen…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7862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SpecFlow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zijn een waardevolle aanvulling…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725" y="1726050"/>
            <a:ext cx="1123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 zolang ze worden gebruikt als communicatiemiddel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5497" y="4454776"/>
            <a:ext cx="10695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Denk goed na over het publiek van je scenario’s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580" y="5394616"/>
            <a:ext cx="11945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 is </a:t>
            </a:r>
            <a:r>
              <a:rPr lang="nl-NL" sz="2800" b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altijd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de optie om het niet (langer) te gebruiken</a:t>
            </a:r>
          </a:p>
        </p:txBody>
      </p:sp>
    </p:spTree>
    <p:extLst>
      <p:ext uri="{BB962C8B-B14F-4D97-AF65-F5344CB8AC3E}">
        <p14:creationId xmlns:p14="http://schemas.microsoft.com/office/powerpoint/2010/main" val="220416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5948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60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Meer weten?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7545" y="786210"/>
            <a:ext cx="967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School - https://cucumber.io/school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387" y="1726050"/>
            <a:ext cx="111371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Specification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Gojko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Adzic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– boek,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4949" y="4454776"/>
            <a:ext cx="107159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Book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(2nd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edition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– Matt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Wynne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Aslak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Hellesøy</a:t>
            </a:r>
            <a:endParaRPr lang="nl-NL" sz="28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560B43-2F99-4617-9B72-0054808E1CAA}"/>
              </a:ext>
            </a:extLst>
          </p:cNvPr>
          <p:cNvSpPr txBox="1"/>
          <p:nvPr/>
        </p:nvSpPr>
        <p:spPr>
          <a:xfrm>
            <a:off x="7736439" y="5506746"/>
            <a:ext cx="3717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Internet </a:t>
            </a:r>
            <a:r>
              <a:rPr lang="nl-NL" sz="2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</a:t>
            </a:r>
            <a:endParaRPr lang="nl-NL" sz="28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96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749" y="1825624"/>
            <a:ext cx="11290737" cy="503237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Email:    </a:t>
            </a:r>
            <a:r>
              <a:rPr lang="nl-NL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bas@ontestautomation.com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Site:     </a:t>
            </a:r>
            <a:r>
              <a:rPr lang="nl-NL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https://www.ontestautomation.com/training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LinkedIn: </a:t>
            </a:r>
            <a:r>
              <a:rPr lang="nl-NL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https://www.linkedin.com/in/basdijkstra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Twitter:  </a:t>
            </a:r>
            <a:r>
              <a:rPr lang="nl-NL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</a:t>
            </a:r>
            <a:r>
              <a:rPr lang="nl-NL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basdijkstra</a:t>
            </a: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741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61614</TotalTime>
  <Words>1425</Words>
  <Application>Microsoft Office PowerPoint</Application>
  <PresentationFormat>Widescreen</PresentationFormat>
  <Paragraphs>256</Paragraphs>
  <Slides>43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Courier New</vt:lpstr>
      <vt:lpstr>Wingdings</vt:lpstr>
      <vt:lpstr>Office Theme</vt:lpstr>
      <vt:lpstr>Van bagger… …naar behaviour</vt:lpstr>
      <vt:lpstr>Wat gaan we doen?</vt:lpstr>
      <vt:lpstr>Wat gaan we niet doen?</vt:lpstr>
      <vt:lpstr>Een korte introductie van BDD en tools</vt:lpstr>
      <vt:lpstr>Wat is BDD?</vt:lpstr>
      <vt:lpstr>Hoe werkt BDD?</vt:lpstr>
      <vt:lpstr>Gherkin</vt:lpstr>
      <vt:lpstr>PowerPoint Presentation</vt:lpstr>
      <vt:lpstr>PowerPoint Presentation</vt:lpstr>
      <vt:lpstr>Cucumber en SpecFlow</vt:lpstr>
      <vt:lpstr>Cucumber en SpecFlow</vt:lpstr>
      <vt:lpstr>Aan de slag</vt:lpstr>
      <vt:lpstr>Ronde 1: Rotterdam</vt:lpstr>
      <vt:lpstr>Scenario: verify the existence of a search result     Given I have opened https://www.rotterdam.nl        When I type parkeren in occurrence 3 of the input element with          the attribute name with value query        And I click on occurrence 1 of the button element with the       attribute type with value submit        Then I see an a element with the attribute href with value       /wonen-leven/parkeren/        And I see an a element with the attribute href with value       /wonen-leven/betaald-parkeren/</vt:lpstr>
      <vt:lpstr>Verbeter dit scenario</vt:lpstr>
      <vt:lpstr>Lesson learned</vt:lpstr>
      <vt:lpstr>Oh, en als je dacht dat ik dit had verzonnen…</vt:lpstr>
      <vt:lpstr>PowerPoint Presentation</vt:lpstr>
      <vt:lpstr>Ronde 2: Accountancy</vt:lpstr>
      <vt:lpstr>Scenario: a new account can be created     Given I am on the organization page for BananaOrg  When I import financial data for BananaOrg  Then the account InitialAccount exists for BananaOrg   Scenario: an existing account can be renamed  Given I am on the organization page for BananaOrg  When I rename the InitialAccount account to RenamedAccount  Then the account RenamedAccount exists for BananaOrg  And the account InitialAccount does not exist for BananaOrg   Scenario: an existing account can be deleted  Given I am on the organization page for BananaOrg  When I delete the RenamedAccount account  Then the account RenamedAccount does not exist for BananaOrg</vt:lpstr>
      <vt:lpstr>Verbeter dit scenario</vt:lpstr>
      <vt:lpstr>Lesson learned</vt:lpstr>
      <vt:lpstr>Oh, en als je dacht dat ik dit had verzonnen…</vt:lpstr>
      <vt:lpstr>Ronde 3: Telecom</vt:lpstr>
      <vt:lpstr>Scenario: an existing subscription can be cancelled     Given I have created a new basic subscription  And I have approved the subscription in the subscription manager  And I have run the subscription processing batch job  And I have time traveled 7 days  And the subscription has the status active  When I cancel the subscription  Then the subscription has the status canceling   Scenario: an existing subscription can be upgraded     Given I have created a new basic subscription  And I have approved the subscription in the subscription manager  And I have run the subscription processing batch job  And I have time traveled 7 days  And the subscription has the status active  When I upgrade the subscription to a premium plan  Then the subscription has the status active  And the monthly installment is 25 euros   Scenario: an existing subscription is automatically renewed     Given I have created a new basic subscription  And I have approved the subscription in the subscription manager  And I have run the subscription processing batch job  And I have time traveled 7 days  And the subscription has the status active  When a year has passed  Then the subscription has the status active  And the new end date is another year in the future</vt:lpstr>
      <vt:lpstr>Verbeter dit scenario</vt:lpstr>
      <vt:lpstr>Lesson learned</vt:lpstr>
      <vt:lpstr>Oh, en als je dacht dat ik dit had verzonnen…</vt:lpstr>
      <vt:lpstr>PowerPoint Presentation</vt:lpstr>
      <vt:lpstr>Ronde 4: Autoverzekering</vt:lpstr>
      <vt:lpstr>PowerPoint Presentation</vt:lpstr>
      <vt:lpstr>Verbeter dit scenario</vt:lpstr>
      <vt:lpstr>Lesson learned</vt:lpstr>
      <vt:lpstr>Ronde 5: Hypotheekorientatie</vt:lpstr>
      <vt:lpstr>@user-interface Scenario Outline: Check if a single applicant is eligible for a mortgage      Given the applicant is on the mortgage orientation website home page      And their employment contract type is &lt;contractType&gt;      And their gross income is &lt;grossIncome&gt;      And the price of the house is &lt;askingPrice&gt;      And the applicant invests &lt;savings&gt;      And the rebuilding costs of the house are &lt;renovationCosts&gt;      When the applicant completes all forms in the mortgage orientation tool using this data      Then the application displays a message stating that the applicant is eligible for a mortgage      Examples:        | contractType            | grossIncome | askingPrice | savings | renovationCosts |       | Vast dienstverband      | 100000      | 100000      | 10000   | 10000           |       | Tijdelijk dienstverband | 100000      | 500000      | 20000   | 25000           |       | Pensioen                | 100000      | 500000      | 20000   | 25000           |       | Zelfstandig ondernemer  | 100000      | 500000      | 20000   | 25000           |       | Overig                  | 100000      | 500000      | 20000   | 25000           |</vt:lpstr>
      <vt:lpstr>Verbeter dit scenario</vt:lpstr>
      <vt:lpstr>Lesson learned</vt:lpstr>
      <vt:lpstr>Oh, en als je dacht dat ik dit had verzonnen…</vt:lpstr>
      <vt:lpstr>Scenario Outline: Check if a JOINT APPLICANT with EXTENDED checked in the application is eligible for Mortgage.     Given Applicant has a contract of type "&lt;contract&gt;"     And partner with type of contract "&lt;partner contract&gt;"     And Applicant has a yearly income of "&lt;BrutoJaarincome&gt;"     And partners yearly income "&lt;partner income&gt;"     And Price of the house is "&lt;vraagprijs&gt;"     And Applicant with DOB "&lt;DOB&gt;"goes to Pension in ten years with yearly Pension of "&lt;pensioenjaarinkomen&gt;"     And Partner with DOB "&lt;partnerDOB&gt;"goes to Pension in ten years with yearly Pension of "&lt;partnerpensioenjaarinkomen&gt;"     And Applicant invests "&lt;eigen spaargeld&gt;"     And Applicant has a monthly loan of "&lt;leningen&gt;" and monthly alimony of "&lt;alimentatie&gt;" and student loan of "&lt;studieschuld&gt;"     And Partner has a monthly loan of "&lt;partnerleningen&gt;" and monthly alimony of "&lt;partneralimentatie&gt;" and student loan of "&lt;partnerstudieschuld&gt;"     And extra cost of the new house "&lt;Meerwerk&gt;"     And Applicant lives in an apartment which has mortgage amount of "&lt;hypotheekbedrag&gt;" and mortgage date "&lt;ingangsdatum&gt;" and selling price "&lt;Verkoopprijs&gt;"     Then Display the eligibility      Examples:        | contract                  | partner contract          | BrutoJaarincome | partner income | vraagprijs | DOB          | pensioenjaarinkomen | partnerDOB   | partnerpensioenjaarinkomen | eigen spaargeld | leningen | alimentatie | studieschuld | partnerleningen | partneralimentatie | partnerstudieschuld | Meerwerk | hypotheekbedrag | ingangsdatum | Verkoopprijs |       | "Vast dienstverband"      | "Vast dienstverband"      | "200000"        | "129300"       | "500000"   | "10/01/1989" | "90000"             | "10/01/1978" | "85000"                    | "20000"         | "500"    | "400"       | "1500"       | "400"           | "500"              | "500"               | "25000"  | "10000"         | "10/03/2015" | "50000"      |       | "Vast dienstverband"      | "Tijdelijk dienstverband"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"Vast dienstverband"      | "Pensioen"                | "108560"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"Vast dienstverband"      | "Zelfstandig ondernemer"  | "190000"        | "250000"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"Vast dienstverband"     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"Tijdelijk dienstverband" | "Vast dienstverband"      | "100000"        | "200000"       | "500000"   | "10/03/1989" | "90000"             | "10/01/1978" | "85000"                    | "20000"         | "500"    | "400"       | "1500"       | "400"           | "500"              | "500"               | "25000"  | "10000"         | "10/03/2015" | "50000"      |       | "Tijdelijk dienstverband" | "Tijdelijk dienstverband"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"Tijdelijk dienstverband" | "Pensioen"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"Tijdelijk dienstverband" | "Zelfstandig ondernemer"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"Tijdelijk dienstverband"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"Pensioen"                | "Vast dienstverband"      | "100000"        | "200000"       | "500000"   | "10/03/1989" | "90000"             | "10/01/1978" | "85000"                    | "20000"         | "500"    | "400"       | "1500"       | "400"           | "500"              | "500"               | "25000"  | "10000"         | "10/03/2015" | "50000"      |       | "Pensioen"                | "Tijdelijk dienstverband"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"Pensioen"                | "Pensioen"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"Pensioen"                | "Zelfstandig ondernemer"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"Pensioen"               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"Zelfstandig ondernemer"  | "Vast dienstverband"      | "108900"        | "200000"       | "500000"   | "10/03/1989" | "90000"             | "10/01/1978" | "85000"                    | "20000"         | "500"    | "400"       | "1500"       | "400"           | "500"              | "500"               | "25000"  | "10000"         | "10/03/2015" | "50000"      |       | "Zelfstandig ondernemer"  | "Tijdelijk dienstverband" | "100000"        | "204500"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"Zelfstandig ondernemer"  | "Pensioen"                | "159820"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"Zelfstandig ondernemer"  | "Zelfstandig ondernemer"  | "100000"        | "200120"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"Zelfstandig ondernemer" 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"Overig"                  | "Vast dienstverband"      | "100000"        | "175900"       | "500000"   | "10/03/1989" | "90000"             | "10/01/1978" | "85000"                    | "20000"         | "500"    | "400"       | "1500"       | "400"           | "500"              | "500"               | "25000"  | "10000"         | "10/03/2015" | "50000"      |       | "Overig"                  | "Tijdelijk dienstverband" | "178220"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"Overig"                  | "Pensioen"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"Overig"                  | "Zelfstandig ondernemer"  | "101000"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       | "Overig"                  | "Overig"                  | "100000"        | "200000"       | "500000"   | "10/02/1989" | "90000"             | "10/02/1978" | "85000"                    | "20000"         | "500"    | "400"       | "1500"       | "400"           | "500"              | "500"               | "25000"  | "10000"         | "10/01/2015" | "50000"      |</vt:lpstr>
      <vt:lpstr>Wat hebben we gezien?</vt:lpstr>
      <vt:lpstr>Nog een paar dingen…</vt:lpstr>
      <vt:lpstr>Meer weten?</vt:lpstr>
      <vt:lpstr>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de REST</dc:title>
  <dc:creator>Bas Dijkstra</dc:creator>
  <cp:lastModifiedBy>Bas Dijkstra</cp:lastModifiedBy>
  <cp:revision>398</cp:revision>
  <dcterms:created xsi:type="dcterms:W3CDTF">2016-03-22T05:00:13Z</dcterms:created>
  <dcterms:modified xsi:type="dcterms:W3CDTF">2018-10-05T08:54:14Z</dcterms:modified>
</cp:coreProperties>
</file>