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479" r:id="rId2"/>
    <p:sldId id="620" r:id="rId3"/>
    <p:sldId id="595" r:id="rId4"/>
    <p:sldId id="482" r:id="rId5"/>
    <p:sldId id="485" r:id="rId6"/>
    <p:sldId id="486" r:id="rId7"/>
    <p:sldId id="487" r:id="rId8"/>
    <p:sldId id="618" r:id="rId9"/>
    <p:sldId id="489" r:id="rId10"/>
    <p:sldId id="491" r:id="rId11"/>
    <p:sldId id="495" r:id="rId12"/>
    <p:sldId id="497" r:id="rId13"/>
    <p:sldId id="498" r:id="rId14"/>
    <p:sldId id="500" r:id="rId15"/>
    <p:sldId id="660" r:id="rId16"/>
    <p:sldId id="499" r:id="rId17"/>
    <p:sldId id="631" r:id="rId18"/>
    <p:sldId id="656" r:id="rId19"/>
    <p:sldId id="655" r:id="rId20"/>
    <p:sldId id="624" r:id="rId21"/>
    <p:sldId id="542" r:id="rId22"/>
    <p:sldId id="543" r:id="rId23"/>
    <p:sldId id="659" r:id="rId24"/>
    <p:sldId id="634" r:id="rId25"/>
    <p:sldId id="635" r:id="rId26"/>
    <p:sldId id="636" r:id="rId27"/>
    <p:sldId id="637" r:id="rId28"/>
    <p:sldId id="638" r:id="rId29"/>
    <p:sldId id="639" r:id="rId30"/>
    <p:sldId id="640" r:id="rId31"/>
    <p:sldId id="641" r:id="rId32"/>
    <p:sldId id="642" r:id="rId33"/>
    <p:sldId id="643" r:id="rId34"/>
    <p:sldId id="644" r:id="rId35"/>
    <p:sldId id="645" r:id="rId36"/>
    <p:sldId id="646" r:id="rId37"/>
    <p:sldId id="647" r:id="rId38"/>
    <p:sldId id="648" r:id="rId39"/>
    <p:sldId id="649" r:id="rId40"/>
    <p:sldId id="653" r:id="rId41"/>
    <p:sldId id="654" r:id="rId4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BF14D"/>
    <a:srgbClr val="DAE3F3"/>
    <a:srgbClr val="99FF66"/>
    <a:srgbClr val="B7F57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5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7EB8A-D6E5-4002-9167-3A86A09F0081}" type="datetimeFigureOut">
              <a:rPr lang="nl-NL" smtClean="0"/>
              <a:t>10-10-2018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EF5E-7C2F-4E8D-8A88-1F7AF1C3F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74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45394-1808-41F0-A466-3E7973CA36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The mBrace method for performance testing works in three stages</a:t>
            </a:r>
          </a:p>
          <a:p>
            <a:endParaRPr lang="nl-NL" dirty="0"/>
          </a:p>
          <a:p>
            <a:r>
              <a:rPr lang="nl-NL" dirty="0"/>
              <a:t>In the previous event we did Stage 1, a performance test with the mBrace Agile Performance Test Tool on the 4 txs of a sprint.</a:t>
            </a:r>
          </a:p>
          <a:p>
            <a:endParaRPr lang="nl-NL" dirty="0"/>
          </a:p>
          <a:p>
            <a:r>
              <a:rPr lang="nl-NL" dirty="0"/>
              <a:t>Next slide shows them.</a:t>
            </a:r>
          </a:p>
          <a:p>
            <a:endParaRPr lang="nl-NL" dirty="0"/>
          </a:p>
          <a:p>
            <a:r>
              <a:rPr lang="nl-NL" dirty="0"/>
              <a:t>But in the mean time all other txs of the Nuros application are finished and tx profiles of them have been created.</a:t>
            </a:r>
          </a:p>
          <a:p>
            <a:endParaRPr lang="nl-NL" dirty="0"/>
          </a:p>
          <a:p>
            <a:r>
              <a:rPr lang="nl-NL" dirty="0"/>
              <a:t>From this we have the tx profiles of all txs that we can use in the capacity optimization scenario.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3460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571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are going to use these transaction profiles for the capacity optimization scenario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829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The mBrace method for performance testing works in three stages</a:t>
            </a:r>
          </a:p>
          <a:p>
            <a:endParaRPr lang="nl-NL" dirty="0"/>
          </a:p>
          <a:p>
            <a:r>
              <a:rPr lang="nl-NL" dirty="0"/>
              <a:t>Now we are going to do Stage 2, Optimize Capacities.</a:t>
            </a:r>
          </a:p>
          <a:p>
            <a:r>
              <a:rPr lang="nl-NL" dirty="0"/>
              <a:t>So we are going to do a Capacity Optimization Scenario with the mBrace Model.</a:t>
            </a:r>
          </a:p>
          <a:p>
            <a:endParaRPr lang="nl-NL" dirty="0"/>
          </a:p>
          <a:p>
            <a:r>
              <a:rPr lang="nl-NL" dirty="0"/>
              <a:t>When we have optimized the capacities for Nuros, we have eliminated the risk of insufficient capacity.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First, let’s have a look at what capacities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834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Tonight we are going to focus on hardware capacities.</a:t>
            </a:r>
          </a:p>
          <a:p>
            <a:endParaRPr lang="nl-NL" dirty="0"/>
          </a:p>
          <a:p>
            <a:r>
              <a:rPr lang="nl-NL" dirty="0"/>
              <a:t>In a future event we may treat capacities of software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3300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When</a:t>
            </a:r>
            <a:r>
              <a:rPr lang="nl-NL" baseline="0" dirty="0"/>
              <a:t> we want to determine how mauch capacity is needed, we need a Workload Model or Load Model. </a:t>
            </a:r>
          </a:p>
          <a:p>
            <a:endParaRPr lang="nl-NL" baseline="0" dirty="0"/>
          </a:p>
          <a:p>
            <a:r>
              <a:rPr lang="nl-NL" b="1" baseline="0" dirty="0"/>
              <a:t>Attention! A load model is not a performance model!</a:t>
            </a:r>
          </a:p>
          <a:p>
            <a:endParaRPr lang="nl-NL" b="1" baseline="0" dirty="0"/>
          </a:p>
          <a:p>
            <a:r>
              <a:rPr lang="nl-NL" b="0" baseline="0" dirty="0"/>
              <a:t>The mBrace Model provides extensive support for crating a load model.</a:t>
            </a:r>
          </a:p>
          <a:p>
            <a:r>
              <a:rPr lang="nl-NL" b="0" baseline="0" dirty="0"/>
              <a:t>Most of the work is done for you in Stage 1 to populate the Load Model.</a:t>
            </a:r>
          </a:p>
          <a:p>
            <a:endParaRPr lang="nl-NL" b="0" baseline="0" dirty="0"/>
          </a:p>
          <a:p>
            <a:r>
              <a:rPr lang="nl-NL" b="0" baseline="0" dirty="0"/>
              <a:t>Still there may be quite some work to be done to prepare an accurate load model!</a:t>
            </a:r>
          </a:p>
          <a:p>
            <a:r>
              <a:rPr lang="nl-NL" b="0" baseline="0" dirty="0"/>
              <a:t> You may have to consult the Product Owner and / or business analysts to gather the data for the load model.</a:t>
            </a:r>
          </a:p>
          <a:p>
            <a:endParaRPr lang="nl-NL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47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When</a:t>
            </a:r>
            <a:r>
              <a:rPr lang="nl-NL" baseline="0" dirty="0"/>
              <a:t> we want to determine how mauch capacity is needed, we need a Workload Model or Load Model. </a:t>
            </a:r>
          </a:p>
          <a:p>
            <a:endParaRPr lang="nl-NL" baseline="0" dirty="0"/>
          </a:p>
          <a:p>
            <a:r>
              <a:rPr lang="nl-NL" b="1" baseline="0" dirty="0"/>
              <a:t>Attention! A load model is not a performance model!</a:t>
            </a:r>
          </a:p>
          <a:p>
            <a:endParaRPr lang="nl-NL" b="1" baseline="0" dirty="0"/>
          </a:p>
          <a:p>
            <a:r>
              <a:rPr lang="nl-NL" b="0" baseline="0" dirty="0"/>
              <a:t>The mBrace Model provides extensive support for crating a load model.</a:t>
            </a:r>
          </a:p>
          <a:p>
            <a:r>
              <a:rPr lang="nl-NL" b="0" baseline="0" dirty="0"/>
              <a:t>Most of the work is done for you in Stage 1 to populate the Load Model.</a:t>
            </a:r>
          </a:p>
          <a:p>
            <a:endParaRPr lang="nl-NL" b="0" baseline="0" dirty="0"/>
          </a:p>
          <a:p>
            <a:r>
              <a:rPr lang="nl-NL" b="0" baseline="0" dirty="0"/>
              <a:t>Still there may be quite some work to be done to prepare an accurate load model!</a:t>
            </a:r>
          </a:p>
          <a:p>
            <a:r>
              <a:rPr lang="nl-NL" b="0" baseline="0" dirty="0"/>
              <a:t> You may have to consult the Product Owner and / or business analysts to gather the data for the load model.</a:t>
            </a:r>
          </a:p>
          <a:p>
            <a:endParaRPr lang="nl-NL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87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Next picture is added to support you in treating all of these parts.</a:t>
            </a:r>
          </a:p>
          <a:p>
            <a:r>
              <a:rPr lang="nl-NL" dirty="0"/>
              <a:t>Treat the following parts of the mBrace load Model: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load model, which consists of: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One or more Volumes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Each Volume may consist of one or more use cases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Concurrent users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Think: think times from test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err="1"/>
              <a:t>Freq</a:t>
            </a:r>
            <a:r>
              <a:rPr lang="en-US" dirty="0"/>
              <a:t>: number of times </a:t>
            </a:r>
            <a:r>
              <a:rPr lang="en-US" dirty="0" err="1"/>
              <a:t>tx</a:t>
            </a:r>
            <a:r>
              <a:rPr lang="en-US" dirty="0"/>
              <a:t> is done in use case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Use case frequency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Amplifier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Offered volume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Max throughput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Little’s calculator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849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3144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If you have information about how many times use</a:t>
            </a:r>
            <a:r>
              <a:rPr lang="nl-NL" baseline="0" dirty="0"/>
              <a:t> cases and transactions are executed,</a:t>
            </a:r>
          </a:p>
          <a:p>
            <a:r>
              <a:rPr lang="nl-NL" baseline="0" dirty="0"/>
              <a:t>but you have no information about the number of concurrent users (#users), you can fill in the transaction-data </a:t>
            </a:r>
          </a:p>
          <a:p>
            <a:r>
              <a:rPr lang="nl-NL" baseline="0" dirty="0"/>
              <a:t>and calculate the number of uers with the Little Calculator.</a:t>
            </a:r>
          </a:p>
          <a:p>
            <a:endParaRPr lang="nl-NL" baseline="0" dirty="0"/>
          </a:p>
          <a:p>
            <a:r>
              <a:rPr lang="nl-NL" baseline="0" dirty="0"/>
              <a:t>You need this because the mBrace Closed Model only works with #users. </a:t>
            </a:r>
          </a:p>
          <a:p>
            <a:endParaRPr lang="nl-NL" baseline="0" dirty="0"/>
          </a:p>
          <a:p>
            <a:r>
              <a:rPr lang="nl-NL" baseline="0" dirty="0"/>
              <a:t>Also, when you have data about #users, you can calculate transactions per second.</a:t>
            </a:r>
          </a:p>
          <a:p>
            <a:endParaRPr lang="nl-NL" baseline="0" dirty="0"/>
          </a:p>
          <a:p>
            <a:r>
              <a:rPr lang="nl-NL" baseline="0" dirty="0"/>
              <a:t>In the scenario for calculating the Login storm we make the following steps, switching between #users and transactions per second:</a:t>
            </a:r>
          </a:p>
          <a:p>
            <a:r>
              <a:rPr lang="nl-NL" baseline="0" dirty="0"/>
              <a:t>Fill in the #users</a:t>
            </a:r>
          </a:p>
          <a:p>
            <a:r>
              <a:rPr lang="nl-NL" baseline="0" dirty="0"/>
              <a:t>Calculate the transactions per second (which has a blend)</a:t>
            </a:r>
          </a:p>
          <a:p>
            <a:r>
              <a:rPr lang="nl-NL" baseline="0" dirty="0"/>
              <a:t>Change the blend and thus the transactions per second</a:t>
            </a:r>
          </a:p>
          <a:p>
            <a:r>
              <a:rPr lang="nl-NL" baseline="0" dirty="0"/>
              <a:t>Calculate the #users from this.</a:t>
            </a:r>
          </a:p>
          <a:p>
            <a:endParaRPr lang="nl-NL" baseline="0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513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You may skip the next slide</a:t>
            </a:r>
            <a:r>
              <a:rPr lang="nl-NL" baseline="0" dirty="0"/>
              <a:t> if you can treat the blend on the items below.</a:t>
            </a:r>
            <a:endParaRPr lang="nl-NL" dirty="0"/>
          </a:p>
          <a:p>
            <a:endParaRPr lang="nl-NL" dirty="0"/>
          </a:p>
          <a:p>
            <a:r>
              <a:rPr lang="nl-NL" dirty="0"/>
              <a:t>When the users are busy executing the transactions of the application: </a:t>
            </a:r>
          </a:p>
          <a:p>
            <a:r>
              <a:rPr lang="nl-NL" dirty="0"/>
              <a:t>Not all transactions are used at the same frequency</a:t>
            </a:r>
          </a:p>
          <a:p>
            <a:r>
              <a:rPr lang="nl-NL" dirty="0"/>
              <a:t>Example: Login is used</a:t>
            </a:r>
            <a:r>
              <a:rPr lang="nl-NL" baseline="0" dirty="0"/>
              <a:t> less than other transac</a:t>
            </a:r>
            <a:endParaRPr lang="nl-NL" dirty="0"/>
          </a:p>
          <a:p>
            <a:r>
              <a:rPr lang="nl-NL" dirty="0"/>
              <a:t>Some transactions are executed more then others</a:t>
            </a:r>
          </a:p>
          <a:p>
            <a:r>
              <a:rPr lang="nl-NL" dirty="0"/>
              <a:t>Alltogether the transactions form a certain mix or blend</a:t>
            </a:r>
          </a:p>
          <a:p>
            <a:endParaRPr lang="nl-NL" dirty="0"/>
          </a:p>
          <a:p>
            <a:r>
              <a:rPr lang="nl-NL" dirty="0"/>
              <a:t>The transactions do not cause the same load</a:t>
            </a:r>
          </a:p>
          <a:p>
            <a:r>
              <a:rPr lang="nl-NL" dirty="0"/>
              <a:t>Some transactions are “heavier” than</a:t>
            </a:r>
            <a:r>
              <a:rPr lang="nl-NL" baseline="0" dirty="0"/>
              <a:t> others</a:t>
            </a:r>
          </a:p>
          <a:p>
            <a:endParaRPr lang="nl-NL" baseline="0" dirty="0"/>
          </a:p>
          <a:p>
            <a:r>
              <a:rPr lang="nl-NL" baseline="0" dirty="0"/>
              <a:t>Hence th blend has great impact on the capacity need of the application. </a:t>
            </a:r>
          </a:p>
          <a:p>
            <a:endParaRPr lang="nl-NL" baseline="0" dirty="0"/>
          </a:p>
          <a:p>
            <a:r>
              <a:rPr lang="nl-NL" baseline="0" dirty="0"/>
              <a:t>In the Model the blend is defined in the column Freq.</a:t>
            </a:r>
          </a:p>
          <a:p>
            <a:endParaRPr lang="nl-NL" baseline="0" dirty="0"/>
          </a:p>
          <a:p>
            <a:r>
              <a:rPr lang="nl-NL" baseline="0" dirty="0"/>
              <a:t>The Offered volume is calculated: (Sum of (Freq x Use Case Frequency)) x Amplifier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4529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This slide may support the presenter, but can be skipped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800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Capacity need is judged by the %utilization of the resources</a:t>
            </a:r>
          </a:p>
          <a:p>
            <a:endParaRPr lang="nl-NL" dirty="0"/>
          </a:p>
          <a:p>
            <a:r>
              <a:rPr lang="nl-NL" dirty="0"/>
              <a:t>When</a:t>
            </a:r>
            <a:r>
              <a:rPr lang="nl-NL" baseline="0" dirty="0"/>
              <a:t> %utilization is below Min, than you may decrease capacity (the number of resources)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When</a:t>
            </a:r>
            <a:r>
              <a:rPr lang="nl-NL" baseline="0" dirty="0"/>
              <a:t> %utilization is above Max, than you may increase capacity (the number of resources)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You try to get as close to Target as 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Further you try to realize an infrastructure with balanced resources.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For example avoid a situation with %CPU-utilisation on 30% on one host and 80% on the other.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Divide %utilization by Target and multiply the result by the number of resources to obtain the needed capacity. </a:t>
            </a:r>
            <a:endParaRPr lang="nl-NL" dirty="0"/>
          </a:p>
          <a:p>
            <a:endParaRPr lang="nl-NL" baseline="0" dirty="0"/>
          </a:p>
          <a:p>
            <a:endParaRPr lang="nl-NL" baseline="0" dirty="0"/>
          </a:p>
          <a:p>
            <a:endParaRPr lang="nl-NL" baseline="0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0814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There is not enough capacity for 6,000 users.</a:t>
            </a:r>
          </a:p>
          <a:p>
            <a:endParaRPr lang="nl-NL" dirty="0"/>
          </a:p>
          <a:p>
            <a:r>
              <a:rPr lang="nl-NL" dirty="0"/>
              <a:t>Increase the capacitye as usual</a:t>
            </a:r>
          </a:p>
          <a:p>
            <a:r>
              <a:rPr lang="nl-NL" dirty="0"/>
              <a:t>Etc . 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EF5E-7C2F-4E8D-8A88-1F7AF1C3F317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765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7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612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020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134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624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74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661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886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664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1748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0070C0"/>
                </a:solidFill>
              </a:defRPr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369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21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9BF14D"/>
                </a:solidFill>
              </a:defRPr>
            </a:lvl1pPr>
          </a:lstStyle>
          <a:p>
            <a:r>
              <a:rPr lang="nl-NL"/>
              <a:t>                                </a:t>
            </a:r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9BF14D"/>
                </a:solidFill>
              </a:defRPr>
            </a:lvl1pPr>
          </a:lstStyle>
          <a:p>
            <a:r>
              <a:rPr lang="nl-NL" dirty="0"/>
              <a:t>mAPTT V1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9BF14D"/>
                </a:solidFill>
              </a:defRPr>
            </a:lvl1pPr>
          </a:lstStyle>
          <a:p>
            <a:fld id="{3174175C-4642-472C-9F12-0BB4E3871287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5" y="5806962"/>
            <a:ext cx="1400635" cy="91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70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9BF14D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9BF14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9BF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9BF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BF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9BF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brace.nl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Workshop </a:t>
            </a:r>
            <a:br>
              <a:rPr lang="en-US" dirty="0"/>
            </a:br>
            <a:r>
              <a:rPr lang="en-US" dirty="0"/>
              <a:t>Agile Performance Testing with </a:t>
            </a:r>
            <a:r>
              <a:rPr lang="en-US" dirty="0" err="1"/>
              <a:t>mBrace</a:t>
            </a:r>
            <a:r>
              <a:rPr lang="en-US" dirty="0"/>
              <a:t> Agile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l-NL" dirty="0"/>
          </a:p>
          <a:p>
            <a:r>
              <a:rPr lang="nl-NL" dirty="0" err="1"/>
              <a:t>TestNet</a:t>
            </a:r>
            <a:r>
              <a:rPr lang="nl-NL" dirty="0"/>
              <a:t> </a:t>
            </a:r>
            <a:r>
              <a:rPr lang="nl-NL" dirty="0" err="1"/>
              <a:t>Najaarsevenement</a:t>
            </a:r>
            <a:endParaRPr lang="nl-NL" dirty="0"/>
          </a:p>
          <a:p>
            <a:r>
              <a:rPr lang="nl-NL" dirty="0"/>
              <a:t>10 oktober 2018</a:t>
            </a:r>
          </a:p>
        </p:txBody>
      </p:sp>
    </p:spTree>
    <p:extLst>
      <p:ext uri="{BB962C8B-B14F-4D97-AF65-F5344CB8AC3E}">
        <p14:creationId xmlns:p14="http://schemas.microsoft.com/office/powerpoint/2010/main" val="165440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D61B18-7FC1-4D4A-857B-0D0B3952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Inleiding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A6610A-BF62-4B8A-911C-D96D9C2DD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020051" cy="4351338"/>
          </a:xfrm>
        </p:spPr>
        <p:txBody>
          <a:bodyPr/>
          <a:lstStyle/>
          <a:p>
            <a:r>
              <a:rPr lang="nl-NL" dirty="0"/>
              <a:t>Load &amp; stress testen is ongeschikt voor </a:t>
            </a:r>
            <a:r>
              <a:rPr lang="nl-NL" dirty="0" smtClean="0"/>
              <a:t>Agile</a:t>
            </a:r>
          </a:p>
          <a:p>
            <a:r>
              <a:rPr lang="nl-NL" dirty="0" smtClean="0"/>
              <a:t>Ook Shift Left Performance Testen</a:t>
            </a:r>
          </a:p>
          <a:p>
            <a:r>
              <a:rPr lang="nl-NL" dirty="0" smtClean="0"/>
              <a:t>Is gewoon niet snel genoeg</a:t>
            </a:r>
          </a:p>
          <a:p>
            <a:endParaRPr lang="nl-NL" dirty="0"/>
          </a:p>
          <a:p>
            <a:r>
              <a:rPr lang="nl-NL" dirty="0" smtClean="0"/>
              <a:t>In de workshop kun je ervaren hoe het anders kan mbv de mBrace Agile Tool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6895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Deel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Introductie / test method</a:t>
            </a:r>
          </a:p>
          <a:p>
            <a:r>
              <a:rPr lang="nl-NL" dirty="0"/>
              <a:t>Deel 1 Optimaliseer responstijden</a:t>
            </a:r>
          </a:p>
          <a:p>
            <a:pPr lvl="1"/>
            <a:r>
              <a:rPr lang="nl-NL" dirty="0"/>
              <a:t>Nuros</a:t>
            </a:r>
          </a:p>
          <a:p>
            <a:pPr lvl="1"/>
            <a:r>
              <a:rPr lang="nl-NL" dirty="0"/>
              <a:t>Use case</a:t>
            </a:r>
          </a:p>
          <a:p>
            <a:pPr lvl="1"/>
            <a:r>
              <a:rPr lang="nl-NL" dirty="0"/>
              <a:t>Test en productie omgeving</a:t>
            </a:r>
          </a:p>
          <a:p>
            <a:pPr lvl="1"/>
            <a:r>
              <a:rPr lang="nl-NL" dirty="0"/>
              <a:t>Norm voor beoordeling van applicatie performance</a:t>
            </a:r>
          </a:p>
          <a:p>
            <a:pPr lvl="1"/>
            <a:r>
              <a:rPr lang="nl-NL" dirty="0"/>
              <a:t>De mBrace Agile Performance Test Tool</a:t>
            </a:r>
          </a:p>
          <a:p>
            <a:pPr lvl="1"/>
            <a:r>
              <a:rPr lang="nl-NL" dirty="0"/>
              <a:t>Doe de Performance Test</a:t>
            </a:r>
          </a:p>
          <a:p>
            <a:pPr lvl="1"/>
            <a:r>
              <a:rPr lang="nl-NL" dirty="0"/>
              <a:t>Inspecteer de test resultaten</a:t>
            </a:r>
          </a:p>
          <a:p>
            <a:pPr lvl="1"/>
            <a:r>
              <a:rPr lang="nl-NL" dirty="0"/>
              <a:t>Vind Performance Improvement Opportunities (PIOs)</a:t>
            </a:r>
          </a:p>
          <a:p>
            <a:pPr lvl="1"/>
            <a:r>
              <a:rPr lang="nl-NL" dirty="0"/>
              <a:t>Vergelijk de resultaten van alle testers</a:t>
            </a:r>
          </a:p>
          <a:p>
            <a:r>
              <a:rPr lang="nl-NL" dirty="0"/>
              <a:t>Vragen, vragen, vragen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27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 Deel 1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Introduction </a:t>
            </a:r>
          </a:p>
          <a:p>
            <a:pPr lvl="1"/>
            <a:r>
              <a:rPr lang="nl-NL" dirty="0"/>
              <a:t>Methodology: </a:t>
            </a:r>
            <a:r>
              <a:rPr lang="nl-NL" dirty="0" smtClean="0"/>
              <a:t>Stage 1 of 3</a:t>
            </a:r>
          </a:p>
          <a:p>
            <a:r>
              <a:rPr lang="nl-NL" dirty="0" smtClean="0"/>
              <a:t>Hands-on </a:t>
            </a:r>
            <a:r>
              <a:rPr lang="nl-NL" dirty="0"/>
              <a:t>Agile Performance Test Stage 1</a:t>
            </a:r>
          </a:p>
          <a:p>
            <a:pPr lvl="1"/>
            <a:r>
              <a:rPr lang="nl-NL" dirty="0"/>
              <a:t>Application: Nuros</a:t>
            </a:r>
          </a:p>
          <a:p>
            <a:pPr lvl="1"/>
            <a:r>
              <a:rPr lang="nl-NL" dirty="0"/>
              <a:t>Use case</a:t>
            </a:r>
          </a:p>
          <a:p>
            <a:pPr lvl="1"/>
            <a:r>
              <a:rPr lang="nl-NL" dirty="0"/>
              <a:t>Test and production environments</a:t>
            </a:r>
          </a:p>
          <a:p>
            <a:pPr lvl="1"/>
            <a:r>
              <a:rPr lang="nl-NL" dirty="0"/>
              <a:t>The Agile Performance Test Tool</a:t>
            </a:r>
          </a:p>
          <a:p>
            <a:r>
              <a:rPr lang="nl-NL" dirty="0"/>
              <a:t>Step 1 - Do Performance Test</a:t>
            </a:r>
          </a:p>
          <a:p>
            <a:r>
              <a:rPr lang="nl-NL" dirty="0"/>
              <a:t>Step 2 - Inspect test results</a:t>
            </a:r>
          </a:p>
          <a:p>
            <a:r>
              <a:rPr lang="nl-NL" dirty="0"/>
              <a:t>Step 3 </a:t>
            </a:r>
            <a:r>
              <a:rPr lang="nl-NL" dirty="0" smtClean="0"/>
              <a:t>- </a:t>
            </a:r>
            <a:r>
              <a:rPr lang="nl-NL" dirty="0"/>
              <a:t>Find PIOs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257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365126"/>
            <a:ext cx="8905875" cy="1325563"/>
          </a:xfrm>
        </p:spPr>
        <p:txBody>
          <a:bodyPr/>
          <a:lstStyle/>
          <a:p>
            <a:r>
              <a:rPr lang="nl-NL" dirty="0"/>
              <a:t>Nuros </a:t>
            </a:r>
            <a:r>
              <a:rPr lang="nl-NL" dirty="0" smtClean="0"/>
              <a:t>– Application Under Test (AUT)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User transactions</a:t>
            </a:r>
          </a:p>
          <a:p>
            <a:pPr lvl="1"/>
            <a:r>
              <a:rPr lang="nl-NL" dirty="0"/>
              <a:t>Claim hours made</a:t>
            </a:r>
          </a:p>
          <a:p>
            <a:pPr lvl="1"/>
            <a:r>
              <a:rPr lang="nl-NL" dirty="0"/>
              <a:t>Register appointments</a:t>
            </a:r>
          </a:p>
          <a:p>
            <a:pPr lvl="1"/>
            <a:r>
              <a:rPr lang="nl-NL" dirty="0"/>
              <a:t>Claim costs of kilometers</a:t>
            </a:r>
          </a:p>
          <a:p>
            <a:pPr lvl="1"/>
            <a:r>
              <a:rPr lang="nl-NL" dirty="0"/>
              <a:t>Claim costs </a:t>
            </a:r>
          </a:p>
          <a:p>
            <a:r>
              <a:rPr lang="nl-NL" dirty="0"/>
              <a:t>Management transactions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2338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Nuros - Use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You can do any use case</a:t>
            </a:r>
          </a:p>
          <a:p>
            <a:r>
              <a:rPr lang="nl-NL" dirty="0"/>
              <a:t>Take this </a:t>
            </a:r>
            <a:r>
              <a:rPr lang="nl-NL" dirty="0" smtClean="0"/>
              <a:t>one for </a:t>
            </a:r>
            <a:r>
              <a:rPr lang="nl-NL" dirty="0"/>
              <a:t>a start: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Login				Post /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Navigate to hours form	Get / Create/ . . . 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Fill in and submit form	Post / Create/ . . . 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Logout				Get / Login/ Logout </a:t>
            </a:r>
          </a:p>
          <a:p>
            <a:endParaRPr lang="nl-NL" dirty="0"/>
          </a:p>
          <a:p>
            <a:pPr marL="914400" lvl="1" indent="-457200">
              <a:buFont typeface="+mj-lt"/>
              <a:buAutoNum type="arabicPeriod"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15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066800"/>
            <a:ext cx="5257800" cy="239446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066800"/>
            <a:ext cx="184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Test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1400" y="3587143"/>
            <a:ext cx="252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Production environment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2233136"/>
            <a:ext cx="48798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0.0004	 0.0004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1,000	       	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1,000 	 1,000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4775537"/>
            <a:ext cx="5033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0.5	                1.15	                         1.15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4	                 4		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2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   20		         0.2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   40		      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    8		       1,000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52600" y="990600"/>
            <a:ext cx="5410200" cy="518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b="1" dirty="0">
                <a:solidFill>
                  <a:srgbClr val="0070C0"/>
                </a:solidFill>
                <a:latin typeface="+mn-lt"/>
              </a:rPr>
              <a:t>Test omgeving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3604703" y="147885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89041" y="1481747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3380" y="147934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8" name="Straight Arrow Connector 7"/>
          <p:cNvCxnSpPr>
            <a:stCxn id="2" idx="3"/>
            <a:endCxn id="18" idx="1"/>
          </p:cNvCxnSpPr>
          <p:nvPr/>
        </p:nvCxnSpPr>
        <p:spPr>
          <a:xfrm>
            <a:off x="4370243" y="168994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654581" y="167305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889041" y="422976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3380" y="4227369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24" name="Straight Arrow Connector 23"/>
          <p:cNvCxnSpPr>
            <a:endCxn id="22" idx="1"/>
          </p:cNvCxnSpPr>
          <p:nvPr/>
        </p:nvCxnSpPr>
        <p:spPr>
          <a:xfrm>
            <a:off x="4370243" y="443796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654581" y="442107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70105" y="4318241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27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2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7</a:t>
            </a:fld>
            <a:endParaRPr lang="nl-NL"/>
          </a:p>
        </p:txBody>
      </p:sp>
      <p:sp>
        <p:nvSpPr>
          <p:cNvPr id="30" name="Rectangle 29"/>
          <p:cNvSpPr/>
          <p:nvPr/>
        </p:nvSpPr>
        <p:spPr>
          <a:xfrm>
            <a:off x="3604703" y="4226878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80975" y="429191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68606" y="4366336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33664" y="3581400"/>
            <a:ext cx="5257800" cy="2514600"/>
          </a:xfrm>
          <a:prstGeom prst="rect">
            <a:avLst/>
          </a:prstGeom>
          <a:solidFill>
            <a:srgbClr val="00206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1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833664" y="3581400"/>
            <a:ext cx="5257800" cy="2514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066800"/>
            <a:ext cx="184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Test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1400" y="3587143"/>
            <a:ext cx="252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Production environment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2233136"/>
            <a:ext cx="48798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    0.2		   0.2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1,000	       	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1,000 	 1,000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4775537"/>
            <a:ext cx="5033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0.5	                0.5	                         0.5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4	                 4		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2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   100		       0.0004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    3		      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    1		       1,000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52600" y="990600"/>
            <a:ext cx="5410200" cy="518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b="1" dirty="0">
                <a:solidFill>
                  <a:srgbClr val="0070C0"/>
                </a:solidFill>
                <a:latin typeface="+mn-lt"/>
              </a:rPr>
              <a:t>Productie omgeving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3604703" y="147885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89041" y="1481747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3380" y="147934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8" name="Straight Arrow Connector 7"/>
          <p:cNvCxnSpPr>
            <a:stCxn id="2" idx="3"/>
            <a:endCxn id="18" idx="1"/>
          </p:cNvCxnSpPr>
          <p:nvPr/>
        </p:nvCxnSpPr>
        <p:spPr>
          <a:xfrm>
            <a:off x="4370243" y="168994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654581" y="167305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889041" y="422976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3380" y="4227369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24" name="Straight Arrow Connector 23"/>
          <p:cNvCxnSpPr>
            <a:endCxn id="22" idx="1"/>
          </p:cNvCxnSpPr>
          <p:nvPr/>
        </p:nvCxnSpPr>
        <p:spPr>
          <a:xfrm>
            <a:off x="4370243" y="443796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654581" y="442107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70105" y="4318241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27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2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8</a:t>
            </a:fld>
            <a:endParaRPr lang="nl-NL"/>
          </a:p>
        </p:txBody>
      </p:sp>
      <p:sp>
        <p:nvSpPr>
          <p:cNvPr id="30" name="Rectangle 29"/>
          <p:cNvSpPr/>
          <p:nvPr/>
        </p:nvSpPr>
        <p:spPr>
          <a:xfrm>
            <a:off x="3604703" y="4226878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80975" y="429191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68606" y="4366336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8800" y="1066800"/>
            <a:ext cx="5257800" cy="2394466"/>
          </a:xfrm>
          <a:prstGeom prst="rect">
            <a:avLst/>
          </a:prstGeom>
          <a:solidFill>
            <a:srgbClr val="00206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4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52600" y="990600"/>
            <a:ext cx="5410200" cy="518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b="1" dirty="0">
                <a:solidFill>
                  <a:srgbClr val="0070C0"/>
                </a:solidFill>
                <a:latin typeface="+mn-lt"/>
              </a:rPr>
              <a:t>Test en productie omgeving</a:t>
            </a:r>
          </a:p>
        </p:txBody>
      </p:sp>
      <p:sp>
        <p:nvSpPr>
          <p:cNvPr id="27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2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9</a:t>
            </a:fld>
            <a:endParaRPr lang="nl-NL"/>
          </a:p>
        </p:txBody>
      </p:sp>
      <p:sp>
        <p:nvSpPr>
          <p:cNvPr id="33" name="Rectangle 32"/>
          <p:cNvSpPr/>
          <p:nvPr/>
        </p:nvSpPr>
        <p:spPr>
          <a:xfrm>
            <a:off x="1833664" y="3581400"/>
            <a:ext cx="5257800" cy="2514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81400" y="3587143"/>
            <a:ext cx="252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Production environment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05000" y="4775537"/>
            <a:ext cx="5033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0.5	                0.5	                         0.5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4	                 4		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2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   100		       0.0004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    3		      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    1		       1,000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89041" y="422976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73380" y="4227369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38" name="Straight Arrow Connector 37"/>
          <p:cNvCxnSpPr>
            <a:endCxn id="36" idx="1"/>
          </p:cNvCxnSpPr>
          <p:nvPr/>
        </p:nvCxnSpPr>
        <p:spPr>
          <a:xfrm>
            <a:off x="4370243" y="443796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4581" y="4421071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970105" y="4318241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04703" y="4226878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680975" y="429191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768606" y="4366336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828800" y="1066800"/>
            <a:ext cx="5257800" cy="239446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C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81400" y="1066800"/>
            <a:ext cx="184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9BF14D"/>
                </a:solidFill>
              </a:rPr>
              <a:t>Test environment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05000" y="2233136"/>
            <a:ext cx="48798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b="1" dirty="0">
                <a:solidFill>
                  <a:srgbClr val="9BF14D"/>
                </a:solidFill>
              </a:rPr>
              <a:t>CPU speed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CPUs per host	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Servers per cluster	1	                 1		1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Roundtrip time    (millisecond)             0.0004	 0.0004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In	    (Mbps)	                1,000	       	 1,000</a:t>
            </a:r>
          </a:p>
          <a:p>
            <a:r>
              <a:rPr lang="nl-NL" sz="1200" b="1" dirty="0">
                <a:solidFill>
                  <a:srgbClr val="9BF14D"/>
                </a:solidFill>
              </a:rPr>
              <a:t>Bandwidth Out    (Mbps)	                1,000 	 1,000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04703" y="1478857"/>
            <a:ext cx="765540" cy="422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NUROSPC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89041" y="1481747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NUROSWEB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73380" y="1479348"/>
            <a:ext cx="765540" cy="42216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b="1" dirty="0">
                <a:solidFill>
                  <a:srgbClr val="002060"/>
                </a:solidFill>
              </a:rPr>
              <a:t>NUROSDB</a:t>
            </a:r>
          </a:p>
        </p:txBody>
      </p:sp>
      <p:cxnSp>
        <p:nvCxnSpPr>
          <p:cNvPr id="50" name="Straight Arrow Connector 49"/>
          <p:cNvCxnSpPr>
            <a:stCxn id="47" idx="3"/>
            <a:endCxn id="48" idx="1"/>
          </p:cNvCxnSpPr>
          <p:nvPr/>
        </p:nvCxnSpPr>
        <p:spPr>
          <a:xfrm>
            <a:off x="4370243" y="168994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654581" y="1673050"/>
            <a:ext cx="518798" cy="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945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7800" y="2362200"/>
            <a:ext cx="700302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Transaction type			Name of the transaction type </a:t>
            </a:r>
            <a:endParaRPr lang="nl-NL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</a:rPr>
              <a:t>1.      Login 			Post /</a:t>
            </a:r>
            <a:endParaRPr lang="nl-NL" b="1" dirty="0">
              <a:solidFill>
                <a:srgbClr val="0070C0"/>
              </a:solidFill>
            </a:endParaRPr>
          </a:p>
          <a:p>
            <a:pPr lvl="0"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</a:rPr>
              <a:t>2.      Navigate to Hours-Create	Get / </a:t>
            </a:r>
            <a:r>
              <a:rPr lang="en-US" b="1" dirty="0" err="1">
                <a:solidFill>
                  <a:srgbClr val="0070C0"/>
                </a:solidFill>
              </a:rPr>
              <a:t>Gebruiker</a:t>
            </a:r>
            <a:r>
              <a:rPr lang="en-US" b="1" dirty="0">
                <a:solidFill>
                  <a:srgbClr val="0070C0"/>
                </a:solidFill>
              </a:rPr>
              <a:t>/Uren/Create</a:t>
            </a:r>
            <a:endParaRPr lang="nl-NL" b="1" dirty="0">
              <a:solidFill>
                <a:srgbClr val="0070C0"/>
              </a:solidFill>
            </a:endParaRPr>
          </a:p>
          <a:p>
            <a:pPr lvl="0"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</a:rPr>
              <a:t>3.      Submit filled-in Hours 		Post / </a:t>
            </a:r>
            <a:r>
              <a:rPr lang="en-US" b="1" dirty="0" err="1">
                <a:solidFill>
                  <a:srgbClr val="0070C0"/>
                </a:solidFill>
              </a:rPr>
              <a:t>Gebruiker</a:t>
            </a:r>
            <a:r>
              <a:rPr lang="en-US" b="1" dirty="0">
                <a:solidFill>
                  <a:srgbClr val="0070C0"/>
                </a:solidFill>
              </a:rPr>
              <a:t>/Uren/Create</a:t>
            </a:r>
            <a:endParaRPr lang="nl-NL" b="1" dirty="0">
              <a:solidFill>
                <a:srgbClr val="0070C0"/>
              </a:solidFill>
            </a:endParaRPr>
          </a:p>
          <a:p>
            <a:pPr lvl="0"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</a:rPr>
              <a:t>12.    Logout			Get / Login/Logout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b="1" dirty="0">
                <a:solidFill>
                  <a:srgbClr val="0070C0"/>
                </a:solidFill>
              </a:rPr>
              <a:t>Use case</a:t>
            </a:r>
          </a:p>
          <a:p>
            <a:pPr algn="l"/>
            <a:r>
              <a:rPr lang="nl-NL" b="1" dirty="0">
                <a:solidFill>
                  <a:srgbClr val="0070C0"/>
                </a:solidFill>
              </a:rPr>
              <a:t>Transactions in performance test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635438E3-8CE7-4277-9144-AA90B11CFB11}" type="datetimeFigureOut">
              <a:rPr lang="nl-NL" smtClean="0">
                <a:solidFill>
                  <a:srgbClr val="0070C0"/>
                </a:solidFill>
              </a:rPr>
              <a:pPr algn="r"/>
              <a:t>10-10-2018</a:t>
            </a:fld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>
                <a:solidFill>
                  <a:srgbClr val="0070C0"/>
                </a:solidFill>
              </a:rPr>
              <a:t>mAPTT V1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408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Test / projectie</a:t>
            </a:r>
          </a:p>
        </p:txBody>
      </p:sp>
      <p:sp>
        <p:nvSpPr>
          <p:cNvPr id="6" name="Curved Down Arrow 5"/>
          <p:cNvSpPr/>
          <p:nvPr/>
        </p:nvSpPr>
        <p:spPr>
          <a:xfrm rot="1642772">
            <a:off x="3356570" y="2179958"/>
            <a:ext cx="3577475" cy="1219200"/>
          </a:xfrm>
          <a:prstGeom prst="curved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0171" y="2072978"/>
            <a:ext cx="208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solidFill>
                  <a:srgbClr val="0070C0"/>
                </a:solidFill>
              </a:rPr>
              <a:t>Model: Projection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3000" y="1524000"/>
            <a:ext cx="76200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199" y="4139625"/>
            <a:ext cx="2394857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92D050"/>
                </a:solidFill>
              </a:rPr>
              <a:t>Production environment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8800" y="2691825"/>
            <a:ext cx="1676400" cy="10668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rgbClr val="92D050"/>
                </a:solidFill>
              </a:rPr>
              <a:t>Test environment</a:t>
            </a:r>
          </a:p>
          <a:p>
            <a:pPr algn="ctr"/>
            <a:r>
              <a:rPr lang="nl-NL" b="1" dirty="0">
                <a:solidFill>
                  <a:srgbClr val="92D050"/>
                </a:solidFill>
              </a:rPr>
              <a:t>+ tooling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5866" y="5663625"/>
            <a:ext cx="2563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b="1" dirty="0">
                <a:solidFill>
                  <a:srgbClr val="0070C0"/>
                </a:solidFill>
              </a:rPr>
              <a:t>Performance?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11</a:t>
            </a:fld>
            <a:endParaRPr lang="nl-NL"/>
          </a:p>
        </p:txBody>
      </p:sp>
      <p:sp>
        <p:nvSpPr>
          <p:cNvPr id="18" name="TextBox 17"/>
          <p:cNvSpPr txBox="1"/>
          <p:nvPr/>
        </p:nvSpPr>
        <p:spPr>
          <a:xfrm>
            <a:off x="1660096" y="2006591"/>
            <a:ext cx="2051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rgbClr val="0070C0"/>
                </a:solidFill>
              </a:rPr>
              <a:t>Test environment / </a:t>
            </a:r>
          </a:p>
          <a:p>
            <a:r>
              <a:rPr lang="nl-NL" b="1" dirty="0">
                <a:solidFill>
                  <a:srgbClr val="0070C0"/>
                </a:solidFill>
              </a:rPr>
              <a:t>measurements</a:t>
            </a:r>
          </a:p>
        </p:txBody>
      </p:sp>
    </p:spTree>
    <p:extLst>
      <p:ext uri="{BB962C8B-B14F-4D97-AF65-F5344CB8AC3E}">
        <p14:creationId xmlns:p14="http://schemas.microsoft.com/office/powerpoint/2010/main" val="7735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Profiles Production / Norm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10" y="836806"/>
            <a:ext cx="7708490" cy="5457886"/>
          </a:xfrm>
          <a:prstGeom prst="rect">
            <a:avLst/>
          </a:prstGeom>
        </p:spPr>
      </p:pic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nl-NL" dirty="0"/>
              <a:t>mAPTT V1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12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3614057" y="1140278"/>
            <a:ext cx="0" cy="49230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5028" y="1140278"/>
            <a:ext cx="0" cy="49230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64818" y="1040116"/>
            <a:ext cx="1489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accent5">
                    <a:lumMod val="50000"/>
                  </a:schemeClr>
                </a:solidFill>
              </a:rPr>
              <a:t>Unacceptable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110141" y="1352298"/>
            <a:ext cx="2009818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04044" y="1352298"/>
            <a:ext cx="1063899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64912" y="1352298"/>
            <a:ext cx="1004909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48345" y="1052674"/>
            <a:ext cx="1038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accent5">
                    <a:lumMod val="50000"/>
                  </a:schemeClr>
                </a:solidFill>
              </a:rPr>
              <a:t>Excellent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96967" y="1032552"/>
            <a:ext cx="107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accent5">
                    <a:lumMod val="50000"/>
                  </a:schemeClr>
                </a:solidFill>
              </a:rPr>
              <a:t>Tolerated</a:t>
            </a:r>
          </a:p>
        </p:txBody>
      </p:sp>
    </p:spTree>
    <p:extLst>
      <p:ext uri="{BB962C8B-B14F-4D97-AF65-F5344CB8AC3E}">
        <p14:creationId xmlns:p14="http://schemas.microsoft.com/office/powerpoint/2010/main" val="55607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1534" y="2020530"/>
            <a:ext cx="506440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b="1" dirty="0">
                <a:solidFill>
                  <a:srgbClr val="0070C0"/>
                </a:solidFill>
              </a:rPr>
              <a:t>OK / Not OK?</a:t>
            </a:r>
          </a:p>
          <a:p>
            <a:endParaRPr lang="nl-NL" sz="4800" b="1" dirty="0">
              <a:solidFill>
                <a:srgbClr val="0070C0"/>
              </a:solidFill>
            </a:endParaRPr>
          </a:p>
          <a:p>
            <a:r>
              <a:rPr lang="nl-NL" sz="4800" b="1" dirty="0">
                <a:solidFill>
                  <a:srgbClr val="0070C0"/>
                </a:solidFill>
              </a:rPr>
              <a:t>Norm:  </a:t>
            </a:r>
            <a:r>
              <a:rPr lang="nl-NL" sz="4800" b="1" dirty="0" smtClean="0">
                <a:solidFill>
                  <a:srgbClr val="0070C0"/>
                </a:solidFill>
              </a:rPr>
              <a:t>0.3 seconds</a:t>
            </a:r>
          </a:p>
          <a:p>
            <a:endParaRPr lang="nl-NL" sz="4800" b="1" dirty="0">
              <a:solidFill>
                <a:srgbClr val="0070C0"/>
              </a:solidFill>
            </a:endParaRPr>
          </a:p>
          <a:p>
            <a:r>
              <a:rPr lang="nl-NL" sz="4800" b="1" dirty="0" smtClean="0">
                <a:solidFill>
                  <a:srgbClr val="0070C0"/>
                </a:solidFill>
              </a:rPr>
              <a:t>(Apdex: 0.3 / 0.7)</a:t>
            </a:r>
            <a:endParaRPr lang="nl-NL" sz="4800" b="1" dirty="0">
              <a:solidFill>
                <a:srgbClr val="0070C0"/>
              </a:solidFill>
            </a:endParaRP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635438E3-8CE7-4277-9144-AA90B11CFB11}" type="datetimeFigureOut">
              <a:rPr lang="nl-NL" smtClean="0">
                <a:solidFill>
                  <a:srgbClr val="0070C0"/>
                </a:solidFill>
              </a:rPr>
              <a:pPr algn="r"/>
              <a:t>10-10-2018</a:t>
            </a:fld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>
                <a:solidFill>
                  <a:srgbClr val="0070C0"/>
                </a:solidFill>
              </a:rPr>
              <a:t>mAPTT V1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152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At on outcomes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nl-NL" dirty="0" smtClean="0"/>
              <a:t>If response time is greater than norm, the transaction does not have enough performance potential </a:t>
            </a:r>
          </a:p>
          <a:p>
            <a:r>
              <a:rPr lang="nl-NL" dirty="0" smtClean="0"/>
              <a:t>First optimise the software</a:t>
            </a:r>
          </a:p>
          <a:p>
            <a:r>
              <a:rPr lang="nl-NL" dirty="0" smtClean="0"/>
              <a:t>If response time is below the norm, release it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21-11-2016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14</a:t>
            </a:fld>
            <a:endParaRPr lang="nl-NL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mAPTT V1</a:t>
            </a:r>
          </a:p>
        </p:txBody>
      </p:sp>
    </p:spTree>
    <p:extLst>
      <p:ext uri="{BB962C8B-B14F-4D97-AF65-F5344CB8AC3E}">
        <p14:creationId xmlns:p14="http://schemas.microsoft.com/office/powerpoint/2010/main" val="726383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Drill down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Breakdown of response time by host and by network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Profiles of transaction occurrences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Time per process for each host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Details of networks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Http requests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Database calls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21-11-2016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15</a:t>
            </a:fld>
            <a:endParaRPr lang="nl-NL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mAPTT V1</a:t>
            </a:r>
          </a:p>
        </p:txBody>
      </p:sp>
    </p:spTree>
    <p:extLst>
      <p:ext uri="{BB962C8B-B14F-4D97-AF65-F5344CB8AC3E}">
        <p14:creationId xmlns:p14="http://schemas.microsoft.com/office/powerpoint/2010/main" val="2822315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>
                <a:solidFill>
                  <a:srgbClr val="0070C0"/>
                </a:solidFill>
              </a:rPr>
              <a:pPr/>
              <a:t>10-10-2018</a:t>
            </a:fld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>
                <a:solidFill>
                  <a:srgbClr val="0070C0"/>
                </a:solidFill>
              </a:rPr>
              <a:t>mAPTT V1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16</a:t>
            </a:fld>
            <a:endParaRPr lang="nl-NL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nl-NL" dirty="0"/>
              <a:t>Database calls per transaction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628650" y="2160351"/>
          <a:ext cx="7886699" cy="3681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4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89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64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30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30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7629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301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3360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96685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60082"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Nr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TR-DESC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SERVER TIME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PKTS OUT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BYTES OUT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PKTS IN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BYTES IN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Call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Call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0.024371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346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0.226974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3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139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3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17089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SHOW VARIABLES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3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0.051215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124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174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SELECT TIMEDIFF(NOW(), UTC_TIMESTAMP())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0.034187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8964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SHOW COLLATION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0.002879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101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SET NAMES latin1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6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115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SET character_set_results=NULL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7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0.000118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INIT-DB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nuros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0.110711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1434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1401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SELECT  `Limit1`.`IdUser`,   `Limit1`.`Id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PING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0.000126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INIT-DB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nuros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0.000094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140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SET SESSION TRANSACTION ISOLATION LEVEL R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0.000038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BEGIN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13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0.133545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165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132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UPDATE `user` SET `LastAccessed`='2018-01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14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0.032011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COMMIT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PING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16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0.000121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INIT-DB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nuros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17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0.001149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298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418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SELECT  `Extent1`.`ID`,   `Extent1`.`Jaar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18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0.000037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PING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19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0.000081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INIT-DB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nuros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0.002221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350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460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QUERY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SELECT  `Extent1`.`ID`,   `Extent1`.`Jaar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0.000076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85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PING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60082"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POST /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0.000107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90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2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900" u="none" strike="noStrike">
                          <a:effectLst/>
                        </a:rPr>
                        <a:t>91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>
                          <a:effectLst/>
                        </a:rPr>
                        <a:t>INIT-DB</a:t>
                      </a:r>
                      <a:endParaRPr lang="nl-N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900" u="none" strike="noStrike" dirty="0">
                          <a:effectLst/>
                        </a:rPr>
                        <a:t>nuros</a:t>
                      </a:r>
                      <a:endParaRPr lang="nl-N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4" marR="8004" marT="8004" marB="0" anchor="b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559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31EFC5-5F46-4D19-8453-8B9A5E35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C86A47-3B07-427F-B4F0-DA44DA1C8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Connect via RDP to the Public IP</a:t>
            </a:r>
          </a:p>
          <a:p>
            <a:pPr lvl="1"/>
            <a:r>
              <a:rPr lang="en-US" dirty="0"/>
              <a:t>Run: </a:t>
            </a:r>
            <a:r>
              <a:rPr lang="en-US" dirty="0" err="1"/>
              <a:t>mstsc</a:t>
            </a:r>
            <a:r>
              <a:rPr lang="en-US" dirty="0"/>
              <a:t> /v:&lt;public IP&gt;</a:t>
            </a:r>
          </a:p>
          <a:p>
            <a:r>
              <a:rPr lang="en-US" dirty="0"/>
              <a:t>Chrome tab: </a:t>
            </a:r>
            <a:r>
              <a:rPr lang="en-US" dirty="0" err="1"/>
              <a:t>mBrace</a:t>
            </a:r>
            <a:r>
              <a:rPr lang="en-US" dirty="0"/>
              <a:t> Measurement Control S . . .</a:t>
            </a:r>
          </a:p>
          <a:p>
            <a:pPr lvl="1"/>
            <a:r>
              <a:rPr lang="en-US" dirty="0"/>
              <a:t>Click: Start Test and wait until Running</a:t>
            </a:r>
          </a:p>
          <a:p>
            <a:r>
              <a:rPr lang="en-US" dirty="0"/>
              <a:t>6x: Login </a:t>
            </a:r>
            <a:r>
              <a:rPr lang="en-US" dirty="0" err="1"/>
              <a:t>Nuros</a:t>
            </a:r>
            <a:r>
              <a:rPr lang="en-US" dirty="0"/>
              <a:t> + Click Uren  =&gt; </a:t>
            </a:r>
            <a:r>
              <a:rPr lang="en-US" dirty="0" err="1"/>
              <a:t>Toevoegen</a:t>
            </a:r>
            <a:r>
              <a:rPr lang="en-US" dirty="0"/>
              <a:t> + Logout</a:t>
            </a:r>
          </a:p>
          <a:p>
            <a:r>
              <a:rPr lang="en-US" dirty="0"/>
              <a:t>Chrome tab: </a:t>
            </a:r>
            <a:r>
              <a:rPr lang="en-US" dirty="0" err="1"/>
              <a:t>mBrace</a:t>
            </a:r>
            <a:r>
              <a:rPr lang="en-US" dirty="0"/>
              <a:t> Measurement</a:t>
            </a:r>
          </a:p>
          <a:p>
            <a:pPr lvl="1"/>
            <a:r>
              <a:rPr lang="en-US" dirty="0"/>
              <a:t>Click: Stop Test and wait until Stopped</a:t>
            </a:r>
          </a:p>
          <a:p>
            <a:r>
              <a:rPr lang="en-US" dirty="0"/>
              <a:t>Go to </a:t>
            </a:r>
            <a:r>
              <a:rPr lang="en-US" dirty="0">
                <a:hlinkClick r:id="rId2"/>
              </a:rPr>
              <a:t>www.mbrace.nl</a:t>
            </a:r>
            <a:r>
              <a:rPr lang="en-US" dirty="0"/>
              <a:t> + click Login</a:t>
            </a:r>
          </a:p>
          <a:p>
            <a:pPr lvl="1"/>
            <a:r>
              <a:rPr lang="en-US" dirty="0"/>
              <a:t>Login with Model  user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F23C675-19F9-4444-9273-83EB652C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263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B078F2-0B9C-49AA-93CB-EA01B6C5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Deel 2 Optimaliseer Capaciteit</a:t>
            </a:r>
          </a:p>
        </p:txBody>
      </p:sp>
    </p:spTree>
    <p:extLst>
      <p:ext uri="{BB962C8B-B14F-4D97-AF65-F5344CB8AC3E}">
        <p14:creationId xmlns:p14="http://schemas.microsoft.com/office/powerpoint/2010/main" val="483680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 Deel 2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dirty="0"/>
              <a:t>Introduction </a:t>
            </a:r>
          </a:p>
          <a:p>
            <a:pPr lvl="1"/>
            <a:r>
              <a:rPr lang="nl-NL" dirty="0"/>
              <a:t>Methodology: </a:t>
            </a:r>
            <a:r>
              <a:rPr lang="nl-NL" dirty="0" smtClean="0"/>
              <a:t>stage 2 of 3</a:t>
            </a:r>
            <a:endParaRPr lang="nl-NL" dirty="0"/>
          </a:p>
          <a:p>
            <a:r>
              <a:rPr lang="nl-NL" dirty="0"/>
              <a:t>Hands-on Agile Performance Test Stage 1</a:t>
            </a:r>
          </a:p>
          <a:p>
            <a:pPr lvl="1"/>
            <a:r>
              <a:rPr lang="nl-NL" dirty="0"/>
              <a:t>Application: Nuros</a:t>
            </a:r>
          </a:p>
          <a:p>
            <a:pPr lvl="1"/>
            <a:r>
              <a:rPr lang="nl-NL" dirty="0"/>
              <a:t>Use </a:t>
            </a:r>
            <a:r>
              <a:rPr lang="nl-NL" dirty="0" smtClean="0"/>
              <a:t>case including all transactions</a:t>
            </a:r>
            <a:endParaRPr lang="nl-NL" dirty="0"/>
          </a:p>
          <a:p>
            <a:pPr lvl="1"/>
            <a:r>
              <a:rPr lang="nl-NL" dirty="0" smtClean="0"/>
              <a:t>Projection on production environment</a:t>
            </a:r>
            <a:endParaRPr lang="nl-NL" dirty="0"/>
          </a:p>
          <a:p>
            <a:pPr lvl="1"/>
            <a:r>
              <a:rPr lang="nl-NL" dirty="0" smtClean="0"/>
              <a:t>mBrace Performance Model</a:t>
            </a:r>
            <a:endParaRPr lang="nl-NL" dirty="0"/>
          </a:p>
          <a:p>
            <a:r>
              <a:rPr lang="nl-NL" dirty="0"/>
              <a:t>Step 1 </a:t>
            </a:r>
            <a:r>
              <a:rPr lang="nl-NL" dirty="0" smtClean="0"/>
              <a:t>– Set up load model</a:t>
            </a:r>
            <a:endParaRPr lang="nl-NL" dirty="0"/>
          </a:p>
          <a:p>
            <a:r>
              <a:rPr lang="nl-NL" dirty="0"/>
              <a:t>Step 2 </a:t>
            </a:r>
            <a:r>
              <a:rPr lang="nl-NL" dirty="0" smtClean="0"/>
              <a:t>– Increase the load in the model to 6,000 users</a:t>
            </a:r>
            <a:endParaRPr lang="nl-NL" dirty="0"/>
          </a:p>
          <a:p>
            <a:r>
              <a:rPr lang="nl-NL" dirty="0"/>
              <a:t>Step 3 </a:t>
            </a:r>
            <a:r>
              <a:rPr lang="nl-NL" dirty="0" smtClean="0"/>
              <a:t>– incease / optimise capacities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632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Application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Full stack / multitier</a:t>
            </a:r>
          </a:p>
          <a:p>
            <a:r>
              <a:rPr lang="nl-NL" dirty="0"/>
              <a:t>Response time division by tier / host / network</a:t>
            </a:r>
          </a:p>
          <a:p>
            <a:r>
              <a:rPr lang="nl-NL" dirty="0"/>
              <a:t>Interfaces detail</a:t>
            </a:r>
          </a:p>
          <a:p>
            <a:r>
              <a:rPr lang="nl-NL" dirty="0"/>
              <a:t>CPU usage by process</a:t>
            </a:r>
          </a:p>
          <a:p>
            <a:r>
              <a:rPr lang="nl-NL" dirty="0"/>
              <a:t>Software resources</a:t>
            </a:r>
          </a:p>
          <a:p>
            <a:r>
              <a:rPr lang="nl-NL" dirty="0"/>
              <a:t>First / next transaction behaviour</a:t>
            </a:r>
          </a:p>
          <a:p>
            <a:r>
              <a:rPr lang="nl-NL" dirty="0"/>
              <a:t>Parallelism</a:t>
            </a:r>
          </a:p>
          <a:p>
            <a:r>
              <a:rPr lang="nl-NL" dirty="0"/>
              <a:t>Performance stability</a:t>
            </a:r>
          </a:p>
        </p:txBody>
      </p:sp>
      <p:sp>
        <p:nvSpPr>
          <p:cNvPr id="4" name="Date Placeholder 2"/>
          <p:cNvSpPr txBox="1">
            <a:spLocks/>
          </p:cNvSpPr>
          <p:nvPr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35438E3-8CE7-4277-9144-AA90B11CFB11}" type="datetimeFigureOut">
              <a:rPr lang="nl-NL" smtClean="0">
                <a:solidFill>
                  <a:srgbClr val="0070C0"/>
                </a:solidFill>
              </a:rPr>
              <a:pPr algn="r"/>
              <a:t>10-10-2018</a:t>
            </a:fld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solidFill>
                  <a:srgbClr val="0070C0"/>
                </a:solidFill>
              </a:rPr>
              <a:t>mAPTT V1</a:t>
            </a:r>
            <a:endParaRPr lang="nl-N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805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21</a:t>
            </a:fld>
            <a:endParaRPr lang="nl-NL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nl-NL" dirty="0"/>
              <a:t>mBrace Agile V1 </a:t>
            </a:r>
            <a:r>
              <a:rPr lang="nl-NL" dirty="0" smtClean="0"/>
              <a:t>(used in the Demo)</a:t>
            </a:r>
            <a:endParaRPr lang="nl-N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nl-NL" dirty="0"/>
              <a:t>Stage 1</a:t>
            </a:r>
          </a:p>
          <a:p>
            <a:r>
              <a:rPr lang="nl-NL" dirty="0"/>
              <a:t>Rapid performance test cycles: 3 – 5 minutes</a:t>
            </a:r>
          </a:p>
          <a:p>
            <a:r>
              <a:rPr lang="nl-NL" dirty="0"/>
              <a:t>Clear test outcomes</a:t>
            </a:r>
          </a:p>
          <a:p>
            <a:r>
              <a:rPr lang="nl-NL" dirty="0"/>
              <a:t>Application Intelligence</a:t>
            </a:r>
          </a:p>
          <a:p>
            <a:r>
              <a:rPr lang="nl-NL" dirty="0"/>
              <a:t>Load model support</a:t>
            </a:r>
          </a:p>
          <a:p>
            <a:r>
              <a:rPr lang="nl-NL" dirty="0"/>
              <a:t>Application with a Chrome browser</a:t>
            </a:r>
          </a:p>
          <a:p>
            <a:r>
              <a:rPr lang="nl-NL" dirty="0"/>
              <a:t>Low cost</a:t>
            </a:r>
          </a:p>
        </p:txBody>
      </p:sp>
    </p:spTree>
    <p:extLst>
      <p:ext uri="{BB962C8B-B14F-4D97-AF65-F5344CB8AC3E}">
        <p14:creationId xmlns:p14="http://schemas.microsoft.com/office/powerpoint/2010/main" val="254987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22</a:t>
            </a:fld>
            <a:endParaRPr lang="nl-NL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nl-NL" dirty="0" err="1"/>
              <a:t>mBrace</a:t>
            </a:r>
            <a:r>
              <a:rPr lang="nl-NL" dirty="0"/>
              <a:t> Agile V2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nl-NL" dirty="0"/>
              <a:t>Planning: 2019Q1</a:t>
            </a:r>
          </a:p>
          <a:p>
            <a:r>
              <a:rPr lang="nl-NL" dirty="0"/>
              <a:t>Memory leaks and </a:t>
            </a:r>
            <a:r>
              <a:rPr lang="nl-NL" dirty="0" err="1"/>
              <a:t>locks</a:t>
            </a:r>
            <a:r>
              <a:rPr lang="nl-NL" dirty="0"/>
              <a:t> </a:t>
            </a:r>
            <a:r>
              <a:rPr lang="nl-NL" dirty="0" err="1"/>
              <a:t>covered</a:t>
            </a:r>
            <a:r>
              <a:rPr lang="nl-NL" dirty="0"/>
              <a:t> in Stage 1</a:t>
            </a:r>
          </a:p>
          <a:p>
            <a:r>
              <a:rPr lang="nl-NL" dirty="0"/>
              <a:t>Performance </a:t>
            </a:r>
            <a:r>
              <a:rPr lang="nl-NL" dirty="0" err="1"/>
              <a:t>testing</a:t>
            </a:r>
            <a:r>
              <a:rPr lang="nl-NL" dirty="0"/>
              <a:t> on Mobile </a:t>
            </a:r>
            <a:r>
              <a:rPr lang="nl-NL" dirty="0" err="1"/>
              <a:t>devices</a:t>
            </a:r>
            <a:endParaRPr lang="nl-NL" dirty="0"/>
          </a:p>
          <a:p>
            <a:r>
              <a:rPr lang="nl-NL" dirty="0"/>
              <a:t>No manual </a:t>
            </a:r>
            <a:r>
              <a:rPr lang="nl-NL" dirty="0" err="1"/>
              <a:t>repetitions</a:t>
            </a:r>
            <a:r>
              <a:rPr lang="nl-NL" dirty="0"/>
              <a:t> in performance test</a:t>
            </a:r>
          </a:p>
          <a:p>
            <a:r>
              <a:rPr lang="nl-NL" dirty="0" err="1"/>
              <a:t>Resolution</a:t>
            </a:r>
            <a:r>
              <a:rPr lang="nl-NL" dirty="0"/>
              <a:t> improved for txs with RT &lt;100 msec</a:t>
            </a:r>
          </a:p>
          <a:p>
            <a:r>
              <a:rPr lang="nl-NL" dirty="0"/>
              <a:t>Stage 3 </a:t>
            </a:r>
            <a:r>
              <a:rPr lang="nl-NL" dirty="0" err="1"/>
              <a:t>reduced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simple</a:t>
            </a:r>
            <a:r>
              <a:rPr lang="nl-NL" dirty="0"/>
              <a:t> health check</a:t>
            </a:r>
          </a:p>
          <a:p>
            <a:r>
              <a:rPr lang="nl-NL" dirty="0"/>
              <a:t>No browser limitation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7348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23</a:t>
            </a:fld>
            <a:endParaRPr lang="nl-NL" dirty="0"/>
          </a:p>
        </p:txBody>
      </p:sp>
      <p:sp>
        <p:nvSpPr>
          <p:cNvPr id="3" name="Rectangle 2"/>
          <p:cNvSpPr/>
          <p:nvPr/>
        </p:nvSpPr>
        <p:spPr>
          <a:xfrm>
            <a:off x="2307803" y="2534119"/>
            <a:ext cx="4079667" cy="226648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nl-NL" dirty="0"/>
              <a:t>mBrace Vision: 3 risk areas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07803" y="2534119"/>
            <a:ext cx="1359889" cy="2266481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NL" sz="1400" dirty="0">
              <a:solidFill>
                <a:srgbClr val="0070C0"/>
              </a:solidFill>
            </a:endParaRPr>
          </a:p>
          <a:p>
            <a:pPr algn="ctr"/>
            <a:r>
              <a:rPr lang="nl-NL" sz="1400" dirty="0">
                <a:solidFill>
                  <a:srgbClr val="0070C0"/>
                </a:solidFill>
              </a:rPr>
              <a:t>1</a:t>
            </a:r>
            <a:endParaRPr lang="nl-NL" sz="1200" dirty="0">
              <a:solidFill>
                <a:srgbClr val="0070C0"/>
              </a:solidFill>
            </a:endParaRPr>
          </a:p>
          <a:p>
            <a:pPr algn="ctr"/>
            <a:endParaRPr lang="nl-NL" sz="1200" dirty="0">
              <a:solidFill>
                <a:srgbClr val="0070C0"/>
              </a:solidFill>
            </a:endParaRPr>
          </a:p>
          <a:p>
            <a:pPr algn="ctr"/>
            <a:r>
              <a:rPr lang="nl-NL" sz="1400" dirty="0">
                <a:solidFill>
                  <a:srgbClr val="0070C0"/>
                </a:solidFill>
              </a:rPr>
              <a:t>Application </a:t>
            </a:r>
          </a:p>
          <a:p>
            <a:pPr algn="ctr"/>
            <a:r>
              <a:rPr lang="nl-NL" sz="1400" dirty="0">
                <a:solidFill>
                  <a:srgbClr val="0070C0"/>
                </a:solidFill>
              </a:rPr>
              <a:t>software code</a:t>
            </a:r>
          </a:p>
          <a:p>
            <a:pPr algn="ctr"/>
            <a:endParaRPr lang="nl-NL" sz="1400" dirty="0">
              <a:solidFill>
                <a:srgbClr val="0070C0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667693" y="2534119"/>
            <a:ext cx="1359889" cy="2266481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l-NL" sz="1400" dirty="0">
                <a:solidFill>
                  <a:srgbClr val="0070C0"/>
                </a:solidFill>
              </a:rPr>
              <a:t>2</a:t>
            </a:r>
          </a:p>
          <a:p>
            <a:pPr algn="ctr"/>
            <a:endParaRPr lang="nl-NL" sz="1200" dirty="0">
              <a:solidFill>
                <a:srgbClr val="0070C0"/>
              </a:solidFill>
            </a:endParaRPr>
          </a:p>
          <a:p>
            <a:pPr algn="ctr"/>
            <a:r>
              <a:rPr lang="nl-NL" sz="1400" dirty="0">
                <a:solidFill>
                  <a:srgbClr val="0070C0"/>
                </a:solidFill>
              </a:rPr>
              <a:t>Capacities</a:t>
            </a:r>
          </a:p>
          <a:p>
            <a:pPr algn="ctr"/>
            <a:endParaRPr lang="nl-NL" sz="1400" dirty="0">
              <a:solidFill>
                <a:srgbClr val="0070C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027581" y="2534119"/>
            <a:ext cx="1359889" cy="226648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l-NL" sz="1400" dirty="0">
                <a:solidFill>
                  <a:srgbClr val="0070C0"/>
                </a:solidFill>
              </a:rPr>
              <a:t>3</a:t>
            </a:r>
            <a:endParaRPr lang="nl-NL" sz="1200" dirty="0">
              <a:solidFill>
                <a:srgbClr val="0070C0"/>
              </a:solidFill>
            </a:endParaRPr>
          </a:p>
          <a:p>
            <a:pPr algn="ctr"/>
            <a:endParaRPr lang="nl-NL" sz="1200" dirty="0">
              <a:solidFill>
                <a:srgbClr val="0070C0"/>
              </a:solidFill>
            </a:endParaRPr>
          </a:p>
          <a:p>
            <a:pPr algn="ctr"/>
            <a:r>
              <a:rPr lang="nl-NL" sz="1400" dirty="0" err="1">
                <a:solidFill>
                  <a:srgbClr val="0070C0"/>
                </a:solidFill>
              </a:rPr>
              <a:t>Implementation</a:t>
            </a:r>
            <a:endParaRPr lang="nl-NL" sz="1400" dirty="0">
              <a:solidFill>
                <a:srgbClr val="0070C0"/>
              </a:solidFill>
            </a:endParaRPr>
          </a:p>
          <a:p>
            <a:pPr algn="ctr"/>
            <a:endParaRPr lang="nl-NL" sz="120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164" y="1591745"/>
            <a:ext cx="4418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rgbClr val="0070C0"/>
                </a:solidFill>
              </a:rPr>
              <a:t>(Why performance testing? – Risk mitigation)</a:t>
            </a:r>
          </a:p>
        </p:txBody>
      </p:sp>
    </p:spTree>
    <p:extLst>
      <p:ext uri="{BB962C8B-B14F-4D97-AF65-F5344CB8AC3E}">
        <p14:creationId xmlns:p14="http://schemas.microsoft.com/office/powerpoint/2010/main" val="1257772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24</a:t>
            </a:fld>
            <a:endParaRPr lang="nl-NL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nl-NL" dirty="0"/>
              <a:t>3 risk areas == &gt; 3 stages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Stage 1:  Performance potential of the code</a:t>
            </a:r>
          </a:p>
          <a:p>
            <a:pPr marL="0" indent="0">
              <a:buNone/>
            </a:pPr>
            <a:r>
              <a:rPr lang="nl-NL" dirty="0"/>
              <a:t>Stage 2: Capacities</a:t>
            </a:r>
          </a:p>
          <a:p>
            <a:pPr marL="0" indent="0">
              <a:buNone/>
            </a:pPr>
            <a:r>
              <a:rPr lang="nl-NL" dirty="0"/>
              <a:t>Stage 3: Implementation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Not all stages need always to be </a:t>
            </a:r>
            <a:r>
              <a:rPr lang="nl-NL" dirty="0" err="1"/>
              <a:t>done</a:t>
            </a:r>
            <a:r>
              <a:rPr lang="nl-NL" dirty="0"/>
              <a:t>!</a:t>
            </a:r>
          </a:p>
          <a:p>
            <a:pPr marL="0" indent="0">
              <a:buNone/>
            </a:pPr>
            <a:r>
              <a:rPr lang="nl-NL" dirty="0" err="1"/>
              <a:t>Decisions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Product Risk Assessment</a:t>
            </a:r>
          </a:p>
        </p:txBody>
      </p:sp>
    </p:spTree>
    <p:extLst>
      <p:ext uri="{BB962C8B-B14F-4D97-AF65-F5344CB8AC3E}">
        <p14:creationId xmlns:p14="http://schemas.microsoft.com/office/powerpoint/2010/main" val="421088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mBrace – 3 stage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269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rgbClr val="92D050"/>
                </a:solidFill>
              </a:rPr>
              <a:t>Previous event</a:t>
            </a:r>
          </a:p>
          <a:p>
            <a:pPr marL="0" indent="0">
              <a:buNone/>
            </a:pPr>
            <a:r>
              <a:rPr lang="nl-NL" dirty="0">
                <a:solidFill>
                  <a:srgbClr val="92D050"/>
                </a:solidFill>
              </a:rPr>
              <a:t>Stage 1. Optimize performance potential of the code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>
                <a:solidFill>
                  <a:srgbClr val="00B0F0"/>
                </a:solidFill>
              </a:rPr>
              <a:t>Stage 2. Optimize capacities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>
                <a:solidFill>
                  <a:srgbClr val="00B0F0"/>
                </a:solidFill>
              </a:rPr>
              <a:t>Stage 3. Eliminate defects from Implementation</a:t>
            </a:r>
          </a:p>
          <a:p>
            <a:pPr marL="0" indent="0">
              <a:buNone/>
            </a:pPr>
            <a:endParaRPr lang="nl-NL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nl-NL" dirty="0">
              <a:solidFill>
                <a:srgbClr val="00B0F0"/>
              </a:solidFill>
            </a:endParaRP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B45AC6EE-C366-4966-BDF8-DCDB94036EEC}" type="slidenum">
              <a:rPr lang="nl-NL"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007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Stage 1 - Performance potential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10" y="836806"/>
            <a:ext cx="7708490" cy="5457886"/>
          </a:xfrm>
          <a:prstGeom prst="rect">
            <a:avLst/>
          </a:prstGeom>
        </p:spPr>
      </p:pic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pPr algn="r"/>
            <a:fld id="{635438E3-8CE7-4277-9144-AA90B11CFB11}" type="datetimeFigureOut">
              <a:rPr lang="nl-NL" smtClean="0"/>
              <a:pPr algn="r"/>
              <a:t>10-10-2018</a:t>
            </a:fld>
            <a:endParaRPr lang="nl-NL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174175C-4642-472C-9F12-0BB4E3871287}" type="slidenum">
              <a:rPr lang="nl-NL" smtClean="0"/>
              <a:t>26</a:t>
            </a:fld>
            <a:endParaRPr lang="nl-NL" dirty="0"/>
          </a:p>
        </p:txBody>
      </p:sp>
      <p:sp>
        <p:nvSpPr>
          <p:cNvPr id="8" name="TextBox 7"/>
          <p:cNvSpPr txBox="1"/>
          <p:nvPr/>
        </p:nvSpPr>
        <p:spPr>
          <a:xfrm>
            <a:off x="7548196" y="1459909"/>
            <a:ext cx="1314655" cy="52322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2800" b="1" dirty="0">
                <a:solidFill>
                  <a:srgbClr val="002060"/>
                </a:solidFill>
              </a:rPr>
              <a:t>1 sprint</a:t>
            </a:r>
          </a:p>
        </p:txBody>
      </p:sp>
    </p:spTree>
    <p:extLst>
      <p:ext uri="{BB962C8B-B14F-4D97-AF65-F5344CB8AC3E}">
        <p14:creationId xmlns:p14="http://schemas.microsoft.com/office/powerpoint/2010/main" val="443879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175C-4642-472C-9F12-0BB4E3871287}" type="slidenum">
              <a:rPr lang="nl-NL" smtClean="0"/>
              <a:t>27</a:t>
            </a:fld>
            <a:endParaRPr lang="nl-NL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91" y="327689"/>
            <a:ext cx="7703159" cy="6035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7950" y="3179298"/>
            <a:ext cx="2460289" cy="52322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2800" b="1" dirty="0">
                <a:solidFill>
                  <a:srgbClr val="002060"/>
                </a:solidFill>
              </a:rPr>
              <a:t>Full application</a:t>
            </a:r>
          </a:p>
        </p:txBody>
      </p:sp>
    </p:spTree>
    <p:extLst>
      <p:ext uri="{BB962C8B-B14F-4D97-AF65-F5344CB8AC3E}">
        <p14:creationId xmlns:p14="http://schemas.microsoft.com/office/powerpoint/2010/main" val="3516518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mBrace – 3 stage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269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B0F0"/>
                </a:solidFill>
              </a:rPr>
              <a:t>Stage 1. Optimize performance potential of the code</a:t>
            </a:r>
          </a:p>
          <a:p>
            <a:pPr marL="0" indent="0">
              <a:buNone/>
            </a:pPr>
            <a:r>
              <a:rPr lang="nl-NL" dirty="0">
                <a:solidFill>
                  <a:srgbClr val="92D050"/>
                </a:solidFill>
              </a:rPr>
              <a:t>Part 2:</a:t>
            </a:r>
          </a:p>
          <a:p>
            <a:pPr marL="0" indent="0">
              <a:buNone/>
            </a:pPr>
            <a:r>
              <a:rPr lang="nl-NL" dirty="0"/>
              <a:t>Stage 2. Optimize capacities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>
                <a:solidFill>
                  <a:srgbClr val="00B0F0"/>
                </a:solidFill>
              </a:rPr>
              <a:t>Stage 3. Eliminate defects from Implementation</a:t>
            </a:r>
          </a:p>
          <a:p>
            <a:pPr marL="0" indent="0">
              <a:buNone/>
            </a:pPr>
            <a:endParaRPr lang="nl-NL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nl-NL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28</a:t>
            </a:fld>
            <a:endParaRPr lang="nl-NL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683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Hardware</a:t>
            </a:r>
          </a:p>
          <a:p>
            <a:pPr lvl="1"/>
            <a:r>
              <a:rPr lang="nl-NL" dirty="0"/>
              <a:t>Servers, CPUs, Hard disks, SSDs, networks</a:t>
            </a:r>
          </a:p>
          <a:p>
            <a:r>
              <a:rPr lang="nl-NL" dirty="0"/>
              <a:t>Software</a:t>
            </a:r>
          </a:p>
          <a:p>
            <a:pPr lvl="1"/>
            <a:r>
              <a:rPr lang="nl-NL" dirty="0"/>
              <a:t>Memory pools</a:t>
            </a:r>
          </a:p>
          <a:p>
            <a:pPr lvl="1"/>
            <a:r>
              <a:rPr lang="nl-NL" dirty="0"/>
              <a:t>Connection pools</a:t>
            </a:r>
          </a:p>
          <a:p>
            <a:pPr lvl="1"/>
            <a:r>
              <a:rPr lang="nl-NL" dirty="0"/>
              <a:t>Single threaded software modules</a:t>
            </a:r>
          </a:p>
          <a:p>
            <a:pPr lvl="1"/>
            <a:r>
              <a:rPr lang="nl-NL" dirty="0"/>
              <a:t>Mutexes / synchronisation locks</a:t>
            </a:r>
          </a:p>
          <a:p>
            <a:pPr lvl="1"/>
            <a:r>
              <a:rPr lang="nl-NL" dirty="0"/>
              <a:t>Database locks</a:t>
            </a:r>
          </a:p>
          <a:p>
            <a:endParaRPr lang="nl-NL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29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8349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258175" cy="1325563"/>
          </a:xfrm>
        </p:spPr>
        <p:txBody>
          <a:bodyPr/>
          <a:lstStyle/>
          <a:p>
            <a:r>
              <a:rPr lang="nl-NL" dirty="0"/>
              <a:t>Model: Volumes en </a:t>
            </a:r>
            <a:r>
              <a:rPr lang="nl-NL" dirty="0" smtClean="0"/>
              <a:t>Configuration</a:t>
            </a:r>
            <a:endParaRPr lang="nl-NL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1D46751A-7C12-4BCA-9D55-01E058132611}" type="slidenum">
              <a:rPr lang="nl-NL" smtClean="0"/>
              <a:t>30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6464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Load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Is </a:t>
            </a:r>
            <a:r>
              <a:rPr lang="nl-NL" u="sng" dirty="0"/>
              <a:t>not</a:t>
            </a:r>
            <a:r>
              <a:rPr lang="nl-NL" dirty="0"/>
              <a:t> a performance model!</a:t>
            </a:r>
          </a:p>
          <a:p>
            <a:r>
              <a:rPr lang="nl-NL" dirty="0"/>
              <a:t>Ingredients:</a:t>
            </a:r>
          </a:p>
          <a:p>
            <a:pPr lvl="2"/>
            <a:r>
              <a:rPr lang="nl-NL" dirty="0"/>
              <a:t>#Users</a:t>
            </a:r>
          </a:p>
          <a:p>
            <a:pPr lvl="2"/>
            <a:r>
              <a:rPr lang="nl-NL" dirty="0"/>
              <a:t>Think times</a:t>
            </a:r>
          </a:p>
          <a:p>
            <a:pPr lvl="2"/>
            <a:r>
              <a:rPr lang="nl-NL" dirty="0"/>
              <a:t>Use cases and transactions</a:t>
            </a:r>
          </a:p>
          <a:p>
            <a:pPr lvl="2"/>
            <a:r>
              <a:rPr lang="nl-NL" dirty="0"/>
              <a:t>Transaction blend</a:t>
            </a:r>
          </a:p>
          <a:p>
            <a:pPr lvl="2"/>
            <a:r>
              <a:rPr lang="nl-NL" dirty="0"/>
              <a:t>Transactions per second</a:t>
            </a:r>
          </a:p>
          <a:p>
            <a:pPr lvl="2"/>
            <a:r>
              <a:rPr lang="nl-NL" dirty="0"/>
              <a:t>Little’s law</a:t>
            </a:r>
          </a:p>
          <a:p>
            <a:r>
              <a:rPr lang="nl-NL" dirty="0"/>
              <a:t>Supported by mBrace Model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1D46751A-7C12-4BCA-9D55-01E058132611}" type="slidenum">
              <a:rPr lang="nl-NL" smtClean="0"/>
              <a:t>31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7716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>
            <a:normAutofit/>
          </a:bodyPr>
          <a:lstStyle/>
          <a:p>
            <a:r>
              <a:rPr lang="nl-NL" dirty="0"/>
              <a:t>Load model in mBrace</a:t>
            </a:r>
            <a:br>
              <a:rPr lang="nl-NL" dirty="0"/>
            </a:b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06" y="970670"/>
            <a:ext cx="6544588" cy="5887329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 rot="5400000">
            <a:off x="5556884" y="1315089"/>
            <a:ext cx="247650" cy="3998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Down Arrow 4"/>
          <p:cNvSpPr/>
          <p:nvPr/>
        </p:nvSpPr>
        <p:spPr>
          <a:xfrm rot="5400000">
            <a:off x="5556884" y="1562739"/>
            <a:ext cx="247650" cy="3998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/>
          <p:cNvSpPr/>
          <p:nvPr/>
        </p:nvSpPr>
        <p:spPr>
          <a:xfrm>
            <a:off x="5975907" y="1372161"/>
            <a:ext cx="1419303" cy="26669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tangle 6"/>
          <p:cNvSpPr/>
          <p:nvPr/>
        </p:nvSpPr>
        <p:spPr>
          <a:xfrm>
            <a:off x="5973584" y="1663748"/>
            <a:ext cx="1419303" cy="26669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xtBox 7"/>
          <p:cNvSpPr txBox="1"/>
          <p:nvPr/>
        </p:nvSpPr>
        <p:spPr>
          <a:xfrm>
            <a:off x="5995035" y="1329594"/>
            <a:ext cx="1376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Transactions</a:t>
            </a:r>
          </a:p>
          <a:p>
            <a:r>
              <a:rPr lang="nl-NL" b="1" dirty="0"/>
              <a:t>Users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3813" y="1797097"/>
            <a:ext cx="732893" cy="36933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b="1" dirty="0"/>
              <a:t>Blend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32</a:t>
            </a:fld>
            <a:endParaRPr lang="nl-NL" dirty="0"/>
          </a:p>
        </p:txBody>
      </p:sp>
      <p:sp>
        <p:nvSpPr>
          <p:cNvPr id="11" name="Footer Placeholder 2"/>
          <p:cNvSpPr txBox="1">
            <a:spLocks/>
          </p:cNvSpPr>
          <p:nvPr/>
        </p:nvSpPr>
        <p:spPr>
          <a:xfrm>
            <a:off x="3181350" y="6356350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Capacities</a:t>
            </a:r>
            <a:endParaRPr lang="nl-NL" dirty="0"/>
          </a:p>
        </p:txBody>
      </p:sp>
      <p:sp>
        <p:nvSpPr>
          <p:cNvPr id="12" name="Date Placeholder 1"/>
          <p:cNvSpPr txBox="1">
            <a:spLocks/>
          </p:cNvSpPr>
          <p:nvPr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7689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Load model in mBrace</a:t>
            </a:r>
            <a:br>
              <a:rPr lang="nl-NL" dirty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One or more use cases</a:t>
            </a:r>
          </a:p>
          <a:p>
            <a:r>
              <a:rPr lang="nl-NL" dirty="0"/>
              <a:t>Concurrent users</a:t>
            </a:r>
          </a:p>
          <a:p>
            <a:r>
              <a:rPr lang="nl-NL" dirty="0"/>
              <a:t>Think: think times from test</a:t>
            </a:r>
          </a:p>
          <a:p>
            <a:r>
              <a:rPr lang="nl-NL" dirty="0"/>
              <a:t>Freq: number of times tx is done in use case</a:t>
            </a:r>
          </a:p>
          <a:p>
            <a:r>
              <a:rPr lang="nl-NL" dirty="0"/>
              <a:t>Use case frequency</a:t>
            </a:r>
          </a:p>
          <a:p>
            <a:r>
              <a:rPr lang="nl-NL" dirty="0"/>
              <a:t>Amplifier</a:t>
            </a:r>
          </a:p>
          <a:p>
            <a:r>
              <a:rPr lang="nl-NL" dirty="0"/>
              <a:t>Offered volume</a:t>
            </a:r>
          </a:p>
          <a:p>
            <a:r>
              <a:rPr lang="nl-NL" dirty="0"/>
              <a:t>Max throughput</a:t>
            </a:r>
          </a:p>
          <a:p>
            <a:r>
              <a:rPr lang="nl-NL" dirty="0"/>
              <a:t>Little’s calculator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33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2673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Prepare load model: two tracks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Determine transactions per sec == &gt; calculate # users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AutoNum type="arabicPeriod" startAt="2"/>
            </a:pPr>
            <a:r>
              <a:rPr lang="nl-NL" dirty="0"/>
              <a:t>Determine #users == &gt; calculate transactions per sec</a:t>
            </a:r>
          </a:p>
          <a:p>
            <a:pPr marL="514350" indent="-514350">
              <a:buAutoNum type="arabicPeriod" startAt="2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	Switch with the Little calculator </a:t>
            </a:r>
          </a:p>
          <a:p>
            <a:endParaRPr lang="nl-NL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CDEC650-9492-4C4E-8AEB-033A85E7A318}" type="slidenum">
              <a:rPr lang="nl-NL" smtClean="0"/>
              <a:t>34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7058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>
            <a:normAutofit/>
          </a:bodyPr>
          <a:lstStyle/>
          <a:p>
            <a:r>
              <a:rPr lang="nl-NL" dirty="0"/>
              <a:t>Blend</a:t>
            </a:r>
            <a:br>
              <a:rPr lang="nl-NL" dirty="0"/>
            </a:b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06" y="970670"/>
            <a:ext cx="6544588" cy="58873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1610" y="1586081"/>
            <a:ext cx="732893" cy="36933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b="1" dirty="0"/>
              <a:t>Blend</a:t>
            </a:r>
          </a:p>
        </p:txBody>
      </p:sp>
      <p:sp>
        <p:nvSpPr>
          <p:cNvPr id="10" name="Oval 9"/>
          <p:cNvSpPr/>
          <p:nvPr/>
        </p:nvSpPr>
        <p:spPr>
          <a:xfrm>
            <a:off x="6788124" y="2021596"/>
            <a:ext cx="740109" cy="4505496"/>
          </a:xfrm>
          <a:prstGeom prst="ellipse">
            <a:avLst/>
          </a:prstGeom>
          <a:solidFill>
            <a:srgbClr val="5B9BD5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44E2209-3138-495A-984D-A13000CADE6D}" type="slidenum">
              <a:rPr lang="nl-NL" smtClean="0"/>
              <a:t>35</a:t>
            </a:fld>
            <a:endParaRPr lang="nl-NL" dirty="0"/>
          </a:p>
        </p:txBody>
      </p:sp>
      <p:sp>
        <p:nvSpPr>
          <p:cNvPr id="12" name="Footer Placeholder 2"/>
          <p:cNvSpPr txBox="1">
            <a:spLocks/>
          </p:cNvSpPr>
          <p:nvPr/>
        </p:nvSpPr>
        <p:spPr>
          <a:xfrm>
            <a:off x="3181350" y="6356350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Capacities</a:t>
            </a:r>
            <a:endParaRPr lang="nl-NL" dirty="0"/>
          </a:p>
        </p:txBody>
      </p:sp>
      <p:sp>
        <p:nvSpPr>
          <p:cNvPr id="13" name="Date Placeholder 1"/>
          <p:cNvSpPr txBox="1">
            <a:spLocks/>
          </p:cNvSpPr>
          <p:nvPr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46045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Blend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the Model the blend is defined in Freq</a:t>
            </a:r>
          </a:p>
          <a:p>
            <a:r>
              <a:rPr lang="nl-NL" dirty="0"/>
              <a:t>In a symmetric or even blend all transactions are executed with the same frequency (not normal)</a:t>
            </a:r>
          </a:p>
          <a:p>
            <a:r>
              <a:rPr lang="nl-NL" dirty="0"/>
              <a:t>In general not all transactions are executed with the same frequency</a:t>
            </a:r>
          </a:p>
          <a:p>
            <a:r>
              <a:rPr lang="nl-NL" dirty="0"/>
              <a:t>E.g. Login and Logout are executed less than other </a:t>
            </a:r>
          </a:p>
          <a:p>
            <a:r>
              <a:rPr lang="nl-NL" dirty="0"/>
              <a:t>Example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227E682-9A4F-44C6-A0CA-D859C08CEF2D}" type="slidenum">
              <a:rPr lang="nl-NL" smtClean="0"/>
              <a:t>36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8062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Utilization targets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477329" y="2257422"/>
          <a:ext cx="5394998" cy="2876552"/>
        </p:xfrm>
        <a:graphic>
          <a:graphicData uri="http://schemas.openxmlformats.org/drawingml/2006/table">
            <a:tbl>
              <a:tblPr/>
              <a:tblGrid>
                <a:gridCol w="95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07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0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04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4047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9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 dirty="0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 dirty="0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 dirty="0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Target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Min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2100" b="1" i="0" u="none" strike="noStrike">
                        <a:solidFill>
                          <a:srgbClr val="9BF1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CPU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nl-NL" sz="1800" b="1" i="0" u="none" strike="noStrike">
                        <a:solidFill>
                          <a:srgbClr val="9BF1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Memory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nl-NL" sz="1800" b="1" i="0" u="none" strike="noStrike">
                        <a:solidFill>
                          <a:srgbClr val="9BF1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90%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Disks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nl-NL" sz="1800" b="1" i="0" u="none" strike="noStrike">
                        <a:solidFill>
                          <a:srgbClr val="9BF1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Networks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nl-NL" sz="1800" b="1" i="0" u="none" strike="noStrike">
                        <a:solidFill>
                          <a:srgbClr val="9BF14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17978" marR="17978" marT="179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9569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 dirty="0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1" i="0" u="none" strike="noStrike" dirty="0">
                          <a:solidFill>
                            <a:srgbClr val="9BF14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7978" marR="17978" marT="17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37</a:t>
            </a:fld>
            <a:endParaRPr lang="nl-NL" dirty="0"/>
          </a:p>
        </p:txBody>
      </p:sp>
      <p:sp>
        <p:nvSpPr>
          <p:cNvPr id="5" name="Footer Placeholder 2"/>
          <p:cNvSpPr txBox="1">
            <a:spLocks/>
          </p:cNvSpPr>
          <p:nvPr/>
        </p:nvSpPr>
        <p:spPr>
          <a:xfrm>
            <a:off x="3181350" y="6356350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Capacities</a:t>
            </a:r>
            <a:endParaRPr lang="nl-NL" dirty="0"/>
          </a:p>
        </p:txBody>
      </p:sp>
      <p:sp>
        <p:nvSpPr>
          <p:cNvPr id="6" name="Date Placeholder 1"/>
          <p:cNvSpPr txBox="1">
            <a:spLocks/>
          </p:cNvSpPr>
          <p:nvPr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0508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Your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515351" cy="4351338"/>
          </a:xfrm>
        </p:spPr>
        <p:txBody>
          <a:bodyPr>
            <a:normAutofit/>
          </a:bodyPr>
          <a:lstStyle/>
          <a:p>
            <a:r>
              <a:rPr lang="nl-NL" dirty="0"/>
              <a:t>The developer tested the Nuros application</a:t>
            </a:r>
          </a:p>
          <a:p>
            <a:r>
              <a:rPr lang="nl-NL" dirty="0"/>
              <a:t>And produced Tx profiles</a:t>
            </a:r>
          </a:p>
          <a:p>
            <a:r>
              <a:rPr lang="nl-NL" dirty="0"/>
              <a:t>And mimicked a real user == &gt; accurate Think Times</a:t>
            </a:r>
          </a:p>
          <a:p>
            <a:endParaRPr lang="nl-NL" dirty="0"/>
          </a:p>
          <a:p>
            <a:r>
              <a:rPr lang="nl-NL" dirty="0"/>
              <a:t>Find hardware capacities needed</a:t>
            </a:r>
          </a:p>
          <a:p>
            <a:pPr lvl="1"/>
            <a:r>
              <a:rPr lang="nl-NL" dirty="0"/>
              <a:t>Use the Tx Profiles that are already there</a:t>
            </a:r>
          </a:p>
          <a:p>
            <a:pPr lvl="1"/>
            <a:r>
              <a:rPr lang="nl-NL" dirty="0"/>
              <a:t>Create load model for 6,000 users</a:t>
            </a:r>
          </a:p>
          <a:p>
            <a:pPr marL="457200" lvl="1" indent="0">
              <a:buNone/>
            </a:pPr>
            <a:r>
              <a:rPr lang="nl-NL" dirty="0"/>
              <a:t>	1.   Steady state </a:t>
            </a:r>
          </a:p>
          <a:p>
            <a:pPr marL="457200" lvl="1" indent="0">
              <a:buNone/>
            </a:pPr>
            <a:r>
              <a:rPr lang="nl-NL" dirty="0"/>
              <a:t>	2.   Login storm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EFEE38A-ED6D-4AC7-8395-9106E6B2BD6F}" type="slidenum">
              <a:rPr lang="nl-NL" smtClean="0"/>
              <a:t>38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1239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Action! Optimization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7D4BFE6F-EA15-4EC9-A855-49F95789CB3A}" type="slidenum">
              <a:rPr lang="nl-NL" smtClean="0"/>
              <a:t>39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9175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60" y="365126"/>
            <a:ext cx="8910536" cy="1325563"/>
          </a:xfrm>
        </p:spPr>
        <p:txBody>
          <a:bodyPr/>
          <a:lstStyle/>
          <a:p>
            <a:r>
              <a:rPr lang="nl-NL" dirty="0"/>
              <a:t>Not enough capacity for 6,000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Increase </a:t>
            </a:r>
            <a:r>
              <a:rPr lang="nl-NL" dirty="0" smtClean="0"/>
              <a:t>/ optimise capacity for steady state usage</a:t>
            </a:r>
            <a:endParaRPr lang="nl-NL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F28A194-306C-4946-8A3B-7544CE4A7B26}" type="slidenum">
              <a:rPr lang="nl-NL" smtClean="0"/>
              <a:t>40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6139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Login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Change Freq of Post / (=Login) from 1 into 3 and hit enter</a:t>
            </a:r>
          </a:p>
          <a:p>
            <a:r>
              <a:rPr lang="nl-NL" dirty="0" smtClean="0"/>
              <a:t>Hit Calculate </a:t>
            </a:r>
            <a:r>
              <a:rPr lang="nl-NL" dirty="0"/>
              <a:t>button!</a:t>
            </a:r>
          </a:p>
          <a:p>
            <a:endParaRPr lang="nl-NL" dirty="0"/>
          </a:p>
          <a:p>
            <a:r>
              <a:rPr lang="nl-NL" dirty="0"/>
              <a:t>Post / is represented 3 times as much in the blend</a:t>
            </a:r>
          </a:p>
          <a:p>
            <a:r>
              <a:rPr lang="nl-NL" dirty="0"/>
              <a:t>So now you have the blend for the Login </a:t>
            </a:r>
            <a:r>
              <a:rPr lang="nl-NL" dirty="0" smtClean="0"/>
              <a:t>Storm</a:t>
            </a:r>
          </a:p>
          <a:p>
            <a:endParaRPr lang="nl-NL" dirty="0"/>
          </a:p>
          <a:p>
            <a:r>
              <a:rPr lang="nl-NL" dirty="0" smtClean="0"/>
              <a:t>Increase / optimise capacity again</a:t>
            </a:r>
            <a:endParaRPr lang="nl-NL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4983AF6-5369-49BA-ACD0-0AF5D930CA61}" type="slidenum">
              <a:rPr lang="nl-NL" smtClean="0"/>
              <a:t>41</a:t>
            </a:fld>
            <a:endParaRPr lang="nl-NL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1350" y="6356350"/>
            <a:ext cx="3086100" cy="365125"/>
          </a:xfrm>
        </p:spPr>
        <p:txBody>
          <a:bodyPr/>
          <a:lstStyle/>
          <a:p>
            <a:r>
              <a:rPr lang="nl-NL" dirty="0"/>
              <a:t>Capacities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 algn="r">
              <a:defRPr/>
            </a:lvl1pPr>
          </a:lstStyle>
          <a:p>
            <a:fld id="{635438E3-8CE7-4277-9144-AA90B11CFB11}" type="datetimeFigureOut">
              <a:rPr lang="nl-NL" smtClean="0"/>
              <a:pPr/>
              <a:t>10-10-2018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9602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8531</TotalTime>
  <Words>2293</Words>
  <Application>Microsoft Office PowerPoint</Application>
  <PresentationFormat>On-screen Show (4:3)</PresentationFormat>
  <Paragraphs>768</Paragraphs>
  <Slides>41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Office Theme</vt:lpstr>
      <vt:lpstr>Workshop  Agile Performance Testing with mBrace Agile</vt:lpstr>
      <vt:lpstr>Inleiding</vt:lpstr>
      <vt:lpstr>Deel 1</vt:lpstr>
      <vt:lpstr>Agenda Deel 1</vt:lpstr>
      <vt:lpstr>Nuros – Application Under Test (AUT)</vt:lpstr>
      <vt:lpstr>Nuros - Use case</vt:lpstr>
      <vt:lpstr>PowerPoint Presentation</vt:lpstr>
      <vt:lpstr>PowerPoint Presentation</vt:lpstr>
      <vt:lpstr>PowerPoint Presentation</vt:lpstr>
      <vt:lpstr>PowerPoint Presentation</vt:lpstr>
      <vt:lpstr>Test / projectie</vt:lpstr>
      <vt:lpstr>Profiles Production / Norm  </vt:lpstr>
      <vt:lpstr>PowerPoint Presentation</vt:lpstr>
      <vt:lpstr>At on outcomes</vt:lpstr>
      <vt:lpstr>Drill down features</vt:lpstr>
      <vt:lpstr>Database calls per transaction</vt:lpstr>
      <vt:lpstr>Hands-on</vt:lpstr>
      <vt:lpstr>Deel 2 Optimaliseer Capaciteit</vt:lpstr>
      <vt:lpstr>Agenda Deel 2</vt:lpstr>
      <vt:lpstr>Application intelligence</vt:lpstr>
      <vt:lpstr>mBrace Agile V1 (used in the Demo)</vt:lpstr>
      <vt:lpstr>mBrace Agile V2</vt:lpstr>
      <vt:lpstr>mBrace Vision: 3 risk areas</vt:lpstr>
      <vt:lpstr>3 risk areas == &gt; 3 stages</vt:lpstr>
      <vt:lpstr>mBrace – 3 stage approach</vt:lpstr>
      <vt:lpstr>Stage 1 - Performance potential  </vt:lpstr>
      <vt:lpstr>PowerPoint Presentation</vt:lpstr>
      <vt:lpstr>mBrace – 3 stage approach</vt:lpstr>
      <vt:lpstr>Capacities</vt:lpstr>
      <vt:lpstr>Model: Volumes en Configuration</vt:lpstr>
      <vt:lpstr>Load model</vt:lpstr>
      <vt:lpstr>Load model in mBrace </vt:lpstr>
      <vt:lpstr>Load model in mBrace </vt:lpstr>
      <vt:lpstr>Prepare load model: two tracks</vt:lpstr>
      <vt:lpstr>Blend </vt:lpstr>
      <vt:lpstr>Blend</vt:lpstr>
      <vt:lpstr>Utilization targets</vt:lpstr>
      <vt:lpstr>Your mission</vt:lpstr>
      <vt:lpstr>Action! Optimization scenario</vt:lpstr>
      <vt:lpstr>Not enough capacity for 6,000 users</vt:lpstr>
      <vt:lpstr>Login storm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Kok</dc:creator>
  <cp:lastModifiedBy>Michael Kok</cp:lastModifiedBy>
  <cp:revision>436</cp:revision>
  <dcterms:created xsi:type="dcterms:W3CDTF">2016-11-21T12:02:23Z</dcterms:created>
  <dcterms:modified xsi:type="dcterms:W3CDTF">2018-10-10T14:57:34Z</dcterms:modified>
</cp:coreProperties>
</file>