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58" r:id="rId5"/>
    <p:sldId id="260" r:id="rId6"/>
    <p:sldId id="314" r:id="rId7"/>
    <p:sldId id="304" r:id="rId8"/>
    <p:sldId id="305" r:id="rId9"/>
    <p:sldId id="308" r:id="rId10"/>
    <p:sldId id="310" r:id="rId11"/>
    <p:sldId id="311" r:id="rId12"/>
    <p:sldId id="307" r:id="rId13"/>
    <p:sldId id="309" r:id="rId14"/>
    <p:sldId id="306" r:id="rId15"/>
    <p:sldId id="31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08"/>
    <p:restoredTop sz="94652"/>
  </p:normalViewPr>
  <p:slideViewPr>
    <p:cSldViewPr snapToGrid="0" snapToObjects="1">
      <p:cViewPr varScale="1">
        <p:scale>
          <a:sx n="92" d="100"/>
          <a:sy n="92" d="100"/>
        </p:scale>
        <p:origin x="-968" y="-1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26A26E-6F12-004D-B627-F7142A3D10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xmlns="" id="{6D5F2A62-557B-814D-82EB-1EBB518D51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ADF63CE6-A46C-6E47-B25E-42EDD1BB4BF4}"/>
              </a:ext>
            </a:extLst>
          </p:cNvPr>
          <p:cNvSpPr>
            <a:spLocks noGrp="1"/>
          </p:cNvSpPr>
          <p:nvPr>
            <p:ph type="dt" sz="half" idx="10"/>
          </p:nvPr>
        </p:nvSpPr>
        <p:spPr/>
        <p:txBody>
          <a:bodyPr/>
          <a:lstStyle/>
          <a:p>
            <a:fld id="{975BE23E-EAB5-1043-AD64-1E8403FA1096}" type="datetimeFigureOut">
              <a:rPr lang="en-GB" smtClean="0"/>
              <a:t>12/10/18</a:t>
            </a:fld>
            <a:endParaRPr lang="en-GB" dirty="0"/>
          </a:p>
        </p:txBody>
      </p:sp>
      <p:sp>
        <p:nvSpPr>
          <p:cNvPr id="5" name="Footer Placeholder 4">
            <a:extLst>
              <a:ext uri="{FF2B5EF4-FFF2-40B4-BE49-F238E27FC236}">
                <a16:creationId xmlns:a16="http://schemas.microsoft.com/office/drawing/2014/main" xmlns="" id="{5FBD2D23-90E8-A342-AF54-7C7525EDF9E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E7933548-1081-1541-B5CB-FBDA4F8C6D06}"/>
              </a:ext>
            </a:extLst>
          </p:cNvPr>
          <p:cNvSpPr>
            <a:spLocks noGrp="1"/>
          </p:cNvSpPr>
          <p:nvPr>
            <p:ph type="sldNum" sz="quarter" idx="12"/>
          </p:nvPr>
        </p:nvSpPr>
        <p:spPr/>
        <p:txBody>
          <a:bodyPr/>
          <a:lstStyle/>
          <a:p>
            <a:fld id="{57BC4BE4-61C0-244F-B3D2-9EA1FE671BB8}" type="slidenum">
              <a:rPr lang="en-GB" smtClean="0"/>
              <a:t>‹#›</a:t>
            </a:fld>
            <a:endParaRPr lang="en-GB" dirty="0"/>
          </a:p>
        </p:txBody>
      </p:sp>
    </p:spTree>
    <p:extLst>
      <p:ext uri="{BB962C8B-B14F-4D97-AF65-F5344CB8AC3E}">
        <p14:creationId xmlns:p14="http://schemas.microsoft.com/office/powerpoint/2010/main" val="2799590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FC7277-89AB-7F44-B677-764BF346C46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BBDE27C4-9FAB-7840-BF3F-6513EF205EC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5214EC80-E9F6-EB4B-977B-416584440307}"/>
              </a:ext>
            </a:extLst>
          </p:cNvPr>
          <p:cNvSpPr>
            <a:spLocks noGrp="1"/>
          </p:cNvSpPr>
          <p:nvPr>
            <p:ph type="dt" sz="half" idx="10"/>
          </p:nvPr>
        </p:nvSpPr>
        <p:spPr/>
        <p:txBody>
          <a:bodyPr/>
          <a:lstStyle/>
          <a:p>
            <a:fld id="{975BE23E-EAB5-1043-AD64-1E8403FA1096}" type="datetimeFigureOut">
              <a:rPr lang="en-GB" smtClean="0"/>
              <a:t>12/10/18</a:t>
            </a:fld>
            <a:endParaRPr lang="en-GB" dirty="0"/>
          </a:p>
        </p:txBody>
      </p:sp>
      <p:sp>
        <p:nvSpPr>
          <p:cNvPr id="5" name="Footer Placeholder 4">
            <a:extLst>
              <a:ext uri="{FF2B5EF4-FFF2-40B4-BE49-F238E27FC236}">
                <a16:creationId xmlns:a16="http://schemas.microsoft.com/office/drawing/2014/main" xmlns="" id="{361AD6AC-A9DB-D544-8459-4B62B0ADC65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765B404C-D741-ED45-BAE6-A12DB6520B4C}"/>
              </a:ext>
            </a:extLst>
          </p:cNvPr>
          <p:cNvSpPr>
            <a:spLocks noGrp="1"/>
          </p:cNvSpPr>
          <p:nvPr>
            <p:ph type="sldNum" sz="quarter" idx="12"/>
          </p:nvPr>
        </p:nvSpPr>
        <p:spPr/>
        <p:txBody>
          <a:bodyPr/>
          <a:lstStyle/>
          <a:p>
            <a:fld id="{57BC4BE4-61C0-244F-B3D2-9EA1FE671BB8}" type="slidenum">
              <a:rPr lang="en-GB" smtClean="0"/>
              <a:t>‹#›</a:t>
            </a:fld>
            <a:endParaRPr lang="en-GB" dirty="0"/>
          </a:p>
        </p:txBody>
      </p:sp>
    </p:spTree>
    <p:extLst>
      <p:ext uri="{BB962C8B-B14F-4D97-AF65-F5344CB8AC3E}">
        <p14:creationId xmlns:p14="http://schemas.microsoft.com/office/powerpoint/2010/main" val="2663944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1CC9B4-656D-F840-9372-5FF0391AB9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58AC7EA3-3A09-B24F-A5E8-94F13E69CD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8F799B9B-8EB9-FD4B-9B3F-D053808A5306}"/>
              </a:ext>
            </a:extLst>
          </p:cNvPr>
          <p:cNvSpPr>
            <a:spLocks noGrp="1"/>
          </p:cNvSpPr>
          <p:nvPr>
            <p:ph type="dt" sz="half" idx="10"/>
          </p:nvPr>
        </p:nvSpPr>
        <p:spPr/>
        <p:txBody>
          <a:bodyPr/>
          <a:lstStyle/>
          <a:p>
            <a:fld id="{975BE23E-EAB5-1043-AD64-1E8403FA1096}" type="datetimeFigureOut">
              <a:rPr lang="en-GB" smtClean="0"/>
              <a:t>12/10/18</a:t>
            </a:fld>
            <a:endParaRPr lang="en-GB" dirty="0"/>
          </a:p>
        </p:txBody>
      </p:sp>
      <p:sp>
        <p:nvSpPr>
          <p:cNvPr id="5" name="Footer Placeholder 4">
            <a:extLst>
              <a:ext uri="{FF2B5EF4-FFF2-40B4-BE49-F238E27FC236}">
                <a16:creationId xmlns:a16="http://schemas.microsoft.com/office/drawing/2014/main" xmlns="" id="{14C537D2-10D3-5C49-A576-13A39913DDF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50451F12-44FA-644C-9380-3E7D185A18BF}"/>
              </a:ext>
            </a:extLst>
          </p:cNvPr>
          <p:cNvSpPr>
            <a:spLocks noGrp="1"/>
          </p:cNvSpPr>
          <p:nvPr>
            <p:ph type="sldNum" sz="quarter" idx="12"/>
          </p:nvPr>
        </p:nvSpPr>
        <p:spPr/>
        <p:txBody>
          <a:bodyPr/>
          <a:lstStyle/>
          <a:p>
            <a:fld id="{57BC4BE4-61C0-244F-B3D2-9EA1FE671BB8}" type="slidenum">
              <a:rPr lang="en-GB" smtClean="0"/>
              <a:t>‹#›</a:t>
            </a:fld>
            <a:endParaRPr lang="en-GB" dirty="0"/>
          </a:p>
        </p:txBody>
      </p:sp>
    </p:spTree>
    <p:extLst>
      <p:ext uri="{BB962C8B-B14F-4D97-AF65-F5344CB8AC3E}">
        <p14:creationId xmlns:p14="http://schemas.microsoft.com/office/powerpoint/2010/main" val="396647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D62A80-4A74-1A45-93F8-E7F2B55BB8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64E511EE-C9FE-C34F-A36B-489522C6E86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3CBE36F1-C0C9-AB41-8030-167E9987B02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4282F207-A264-604E-A3E2-39B768C69A07}"/>
              </a:ext>
            </a:extLst>
          </p:cNvPr>
          <p:cNvSpPr>
            <a:spLocks noGrp="1"/>
          </p:cNvSpPr>
          <p:nvPr>
            <p:ph type="dt" sz="half" idx="10"/>
          </p:nvPr>
        </p:nvSpPr>
        <p:spPr/>
        <p:txBody>
          <a:bodyPr/>
          <a:lstStyle/>
          <a:p>
            <a:fld id="{975BE23E-EAB5-1043-AD64-1E8403FA1096}" type="datetimeFigureOut">
              <a:rPr lang="en-GB" smtClean="0"/>
              <a:t>12/10/18</a:t>
            </a:fld>
            <a:endParaRPr lang="en-GB" dirty="0"/>
          </a:p>
        </p:txBody>
      </p:sp>
      <p:sp>
        <p:nvSpPr>
          <p:cNvPr id="6" name="Footer Placeholder 5">
            <a:extLst>
              <a:ext uri="{FF2B5EF4-FFF2-40B4-BE49-F238E27FC236}">
                <a16:creationId xmlns:a16="http://schemas.microsoft.com/office/drawing/2014/main" xmlns="" id="{47A6D73A-948E-7A4C-BE38-FC7F2362FBB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xmlns="" id="{E307CDC2-9232-9748-86E3-6803720FEF7D}"/>
              </a:ext>
            </a:extLst>
          </p:cNvPr>
          <p:cNvSpPr>
            <a:spLocks noGrp="1"/>
          </p:cNvSpPr>
          <p:nvPr>
            <p:ph type="sldNum" sz="quarter" idx="12"/>
          </p:nvPr>
        </p:nvSpPr>
        <p:spPr/>
        <p:txBody>
          <a:bodyPr/>
          <a:lstStyle/>
          <a:p>
            <a:fld id="{57BC4BE4-61C0-244F-B3D2-9EA1FE671BB8}" type="slidenum">
              <a:rPr lang="en-GB" smtClean="0"/>
              <a:t>‹#›</a:t>
            </a:fld>
            <a:endParaRPr lang="en-GB" dirty="0"/>
          </a:p>
        </p:txBody>
      </p:sp>
    </p:spTree>
    <p:extLst>
      <p:ext uri="{BB962C8B-B14F-4D97-AF65-F5344CB8AC3E}">
        <p14:creationId xmlns:p14="http://schemas.microsoft.com/office/powerpoint/2010/main" val="1862647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82629D-89DD-F64E-882B-9915910E1C2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D1DFA705-44CB-F24D-B248-8C8AEE0A81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9D869710-7849-C74E-ACDD-14F96733D01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7CAB38FD-09E7-7641-B84B-3744ED9B99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BE1635E5-DBC9-B14B-9219-59CBF1B4281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C6316DA6-1A21-D047-82E2-0CBE6D21A97B}"/>
              </a:ext>
            </a:extLst>
          </p:cNvPr>
          <p:cNvSpPr>
            <a:spLocks noGrp="1"/>
          </p:cNvSpPr>
          <p:nvPr>
            <p:ph type="dt" sz="half" idx="10"/>
          </p:nvPr>
        </p:nvSpPr>
        <p:spPr/>
        <p:txBody>
          <a:bodyPr/>
          <a:lstStyle/>
          <a:p>
            <a:fld id="{975BE23E-EAB5-1043-AD64-1E8403FA1096}" type="datetimeFigureOut">
              <a:rPr lang="en-GB" smtClean="0"/>
              <a:t>12/10/18</a:t>
            </a:fld>
            <a:endParaRPr lang="en-GB" dirty="0"/>
          </a:p>
        </p:txBody>
      </p:sp>
      <p:sp>
        <p:nvSpPr>
          <p:cNvPr id="8" name="Footer Placeholder 7">
            <a:extLst>
              <a:ext uri="{FF2B5EF4-FFF2-40B4-BE49-F238E27FC236}">
                <a16:creationId xmlns:a16="http://schemas.microsoft.com/office/drawing/2014/main" xmlns="" id="{2B00B800-F654-5E44-BA4E-BDD3B5131884}"/>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xmlns="" id="{0721C8DA-4AB0-BE48-90C5-9B0609ED811E}"/>
              </a:ext>
            </a:extLst>
          </p:cNvPr>
          <p:cNvSpPr>
            <a:spLocks noGrp="1"/>
          </p:cNvSpPr>
          <p:nvPr>
            <p:ph type="sldNum" sz="quarter" idx="12"/>
          </p:nvPr>
        </p:nvSpPr>
        <p:spPr/>
        <p:txBody>
          <a:bodyPr/>
          <a:lstStyle/>
          <a:p>
            <a:fld id="{57BC4BE4-61C0-244F-B3D2-9EA1FE671BB8}" type="slidenum">
              <a:rPr lang="en-GB" smtClean="0"/>
              <a:t>‹#›</a:t>
            </a:fld>
            <a:endParaRPr lang="en-GB" dirty="0"/>
          </a:p>
        </p:txBody>
      </p:sp>
    </p:spTree>
    <p:extLst>
      <p:ext uri="{BB962C8B-B14F-4D97-AF65-F5344CB8AC3E}">
        <p14:creationId xmlns:p14="http://schemas.microsoft.com/office/powerpoint/2010/main" val="2797094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157013-B406-ED49-BB9C-8901C3784B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6B56E9C5-A643-3748-994C-81D674FC1E67}"/>
              </a:ext>
            </a:extLst>
          </p:cNvPr>
          <p:cNvSpPr>
            <a:spLocks noGrp="1"/>
          </p:cNvSpPr>
          <p:nvPr>
            <p:ph type="dt" sz="half" idx="10"/>
          </p:nvPr>
        </p:nvSpPr>
        <p:spPr/>
        <p:txBody>
          <a:bodyPr/>
          <a:lstStyle/>
          <a:p>
            <a:fld id="{975BE23E-EAB5-1043-AD64-1E8403FA1096}" type="datetimeFigureOut">
              <a:rPr lang="en-GB" smtClean="0"/>
              <a:t>12/10/18</a:t>
            </a:fld>
            <a:endParaRPr lang="en-GB" dirty="0"/>
          </a:p>
        </p:txBody>
      </p:sp>
      <p:sp>
        <p:nvSpPr>
          <p:cNvPr id="4" name="Footer Placeholder 3">
            <a:extLst>
              <a:ext uri="{FF2B5EF4-FFF2-40B4-BE49-F238E27FC236}">
                <a16:creationId xmlns:a16="http://schemas.microsoft.com/office/drawing/2014/main" xmlns="" id="{63952A39-6C89-0F47-BA17-69779763BC88}"/>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xmlns="" id="{35EF57C3-C23A-8644-AE40-83FEF4B3FF7B}"/>
              </a:ext>
            </a:extLst>
          </p:cNvPr>
          <p:cNvSpPr>
            <a:spLocks noGrp="1"/>
          </p:cNvSpPr>
          <p:nvPr>
            <p:ph type="sldNum" sz="quarter" idx="12"/>
          </p:nvPr>
        </p:nvSpPr>
        <p:spPr/>
        <p:txBody>
          <a:bodyPr/>
          <a:lstStyle/>
          <a:p>
            <a:fld id="{57BC4BE4-61C0-244F-B3D2-9EA1FE671BB8}" type="slidenum">
              <a:rPr lang="en-GB" smtClean="0"/>
              <a:t>‹#›</a:t>
            </a:fld>
            <a:endParaRPr lang="en-GB" dirty="0"/>
          </a:p>
        </p:txBody>
      </p:sp>
    </p:spTree>
    <p:extLst>
      <p:ext uri="{BB962C8B-B14F-4D97-AF65-F5344CB8AC3E}">
        <p14:creationId xmlns:p14="http://schemas.microsoft.com/office/powerpoint/2010/main" val="2267463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3DF96BD-3F22-444A-8625-A662AC9BC1DE}"/>
              </a:ext>
            </a:extLst>
          </p:cNvPr>
          <p:cNvSpPr>
            <a:spLocks noGrp="1"/>
          </p:cNvSpPr>
          <p:nvPr>
            <p:ph type="dt" sz="half" idx="10"/>
          </p:nvPr>
        </p:nvSpPr>
        <p:spPr/>
        <p:txBody>
          <a:bodyPr/>
          <a:lstStyle/>
          <a:p>
            <a:fld id="{975BE23E-EAB5-1043-AD64-1E8403FA1096}" type="datetimeFigureOut">
              <a:rPr lang="en-GB" smtClean="0"/>
              <a:t>12/10/18</a:t>
            </a:fld>
            <a:endParaRPr lang="en-GB" dirty="0"/>
          </a:p>
        </p:txBody>
      </p:sp>
      <p:sp>
        <p:nvSpPr>
          <p:cNvPr id="3" name="Footer Placeholder 2">
            <a:extLst>
              <a:ext uri="{FF2B5EF4-FFF2-40B4-BE49-F238E27FC236}">
                <a16:creationId xmlns:a16="http://schemas.microsoft.com/office/drawing/2014/main" xmlns="" id="{C3361808-94BD-144C-9BEC-7CC2F0D4DC1C}"/>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xmlns="" id="{3EF1CE2A-8767-3A4F-BEEC-290472B7ACA7}"/>
              </a:ext>
            </a:extLst>
          </p:cNvPr>
          <p:cNvSpPr>
            <a:spLocks noGrp="1"/>
          </p:cNvSpPr>
          <p:nvPr>
            <p:ph type="sldNum" sz="quarter" idx="12"/>
          </p:nvPr>
        </p:nvSpPr>
        <p:spPr/>
        <p:txBody>
          <a:bodyPr/>
          <a:lstStyle/>
          <a:p>
            <a:fld id="{57BC4BE4-61C0-244F-B3D2-9EA1FE671BB8}" type="slidenum">
              <a:rPr lang="en-GB" smtClean="0"/>
              <a:t>‹#›</a:t>
            </a:fld>
            <a:endParaRPr lang="en-GB" dirty="0"/>
          </a:p>
        </p:txBody>
      </p:sp>
    </p:spTree>
    <p:extLst>
      <p:ext uri="{BB962C8B-B14F-4D97-AF65-F5344CB8AC3E}">
        <p14:creationId xmlns:p14="http://schemas.microsoft.com/office/powerpoint/2010/main" val="1518995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1B7A21-F3BC-5C4E-9881-71E390386E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96D1A8E9-4D3D-324C-81EA-B602919340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59296872-4B52-9945-8958-219293B251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CD24F7CA-7175-C343-B0D9-F547DC973340}"/>
              </a:ext>
            </a:extLst>
          </p:cNvPr>
          <p:cNvSpPr>
            <a:spLocks noGrp="1"/>
          </p:cNvSpPr>
          <p:nvPr>
            <p:ph type="dt" sz="half" idx="10"/>
          </p:nvPr>
        </p:nvSpPr>
        <p:spPr/>
        <p:txBody>
          <a:bodyPr/>
          <a:lstStyle/>
          <a:p>
            <a:fld id="{975BE23E-EAB5-1043-AD64-1E8403FA1096}" type="datetimeFigureOut">
              <a:rPr lang="en-GB" smtClean="0"/>
              <a:t>12/10/18</a:t>
            </a:fld>
            <a:endParaRPr lang="en-GB" dirty="0"/>
          </a:p>
        </p:txBody>
      </p:sp>
      <p:sp>
        <p:nvSpPr>
          <p:cNvPr id="6" name="Footer Placeholder 5">
            <a:extLst>
              <a:ext uri="{FF2B5EF4-FFF2-40B4-BE49-F238E27FC236}">
                <a16:creationId xmlns:a16="http://schemas.microsoft.com/office/drawing/2014/main" xmlns="" id="{698451B1-0FF6-0F40-8767-76D5E4D4FC89}"/>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xmlns="" id="{72F69FE5-6FD4-9F4D-A77E-233AD3EF9E84}"/>
              </a:ext>
            </a:extLst>
          </p:cNvPr>
          <p:cNvSpPr>
            <a:spLocks noGrp="1"/>
          </p:cNvSpPr>
          <p:nvPr>
            <p:ph type="sldNum" sz="quarter" idx="12"/>
          </p:nvPr>
        </p:nvSpPr>
        <p:spPr/>
        <p:txBody>
          <a:bodyPr/>
          <a:lstStyle/>
          <a:p>
            <a:fld id="{57BC4BE4-61C0-244F-B3D2-9EA1FE671BB8}" type="slidenum">
              <a:rPr lang="en-GB" smtClean="0"/>
              <a:t>‹#›</a:t>
            </a:fld>
            <a:endParaRPr lang="en-GB" dirty="0"/>
          </a:p>
        </p:txBody>
      </p:sp>
    </p:spTree>
    <p:extLst>
      <p:ext uri="{BB962C8B-B14F-4D97-AF65-F5344CB8AC3E}">
        <p14:creationId xmlns:p14="http://schemas.microsoft.com/office/powerpoint/2010/main" val="542455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0785F3-67A6-B446-941E-19E59B7A07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AB53F011-1EC2-D74B-ACA1-3910D5DDB6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xmlns="" id="{B4BCDE8D-B21C-4641-B22A-21C293D98B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53A2C31F-9A4E-474E-929F-94C52BCCA5CF}"/>
              </a:ext>
            </a:extLst>
          </p:cNvPr>
          <p:cNvSpPr>
            <a:spLocks noGrp="1"/>
          </p:cNvSpPr>
          <p:nvPr>
            <p:ph type="dt" sz="half" idx="10"/>
          </p:nvPr>
        </p:nvSpPr>
        <p:spPr/>
        <p:txBody>
          <a:bodyPr/>
          <a:lstStyle/>
          <a:p>
            <a:fld id="{975BE23E-EAB5-1043-AD64-1E8403FA1096}" type="datetimeFigureOut">
              <a:rPr lang="en-GB" smtClean="0"/>
              <a:t>12/10/18</a:t>
            </a:fld>
            <a:endParaRPr lang="en-GB" dirty="0"/>
          </a:p>
        </p:txBody>
      </p:sp>
      <p:sp>
        <p:nvSpPr>
          <p:cNvPr id="6" name="Footer Placeholder 5">
            <a:extLst>
              <a:ext uri="{FF2B5EF4-FFF2-40B4-BE49-F238E27FC236}">
                <a16:creationId xmlns:a16="http://schemas.microsoft.com/office/drawing/2014/main" xmlns="" id="{37F33648-58F1-594F-A1C0-60FD0B45948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xmlns="" id="{135E5303-D7A7-F444-8538-2F01F9A63726}"/>
              </a:ext>
            </a:extLst>
          </p:cNvPr>
          <p:cNvSpPr>
            <a:spLocks noGrp="1"/>
          </p:cNvSpPr>
          <p:nvPr>
            <p:ph type="sldNum" sz="quarter" idx="12"/>
          </p:nvPr>
        </p:nvSpPr>
        <p:spPr/>
        <p:txBody>
          <a:bodyPr/>
          <a:lstStyle/>
          <a:p>
            <a:fld id="{57BC4BE4-61C0-244F-B3D2-9EA1FE671BB8}" type="slidenum">
              <a:rPr lang="en-GB" smtClean="0"/>
              <a:t>‹#›</a:t>
            </a:fld>
            <a:endParaRPr lang="en-GB" dirty="0"/>
          </a:p>
        </p:txBody>
      </p:sp>
    </p:spTree>
    <p:extLst>
      <p:ext uri="{BB962C8B-B14F-4D97-AF65-F5344CB8AC3E}">
        <p14:creationId xmlns:p14="http://schemas.microsoft.com/office/powerpoint/2010/main" val="2772866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E998DE-B3E0-0842-B9FD-F5153125186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A21CF621-F346-3B46-9D3D-09653682A9D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25DF712-8D78-E840-9875-BAA0EF69E03C}"/>
              </a:ext>
            </a:extLst>
          </p:cNvPr>
          <p:cNvSpPr>
            <a:spLocks noGrp="1"/>
          </p:cNvSpPr>
          <p:nvPr>
            <p:ph type="dt" sz="half" idx="10"/>
          </p:nvPr>
        </p:nvSpPr>
        <p:spPr/>
        <p:txBody>
          <a:bodyPr/>
          <a:lstStyle/>
          <a:p>
            <a:fld id="{975BE23E-EAB5-1043-AD64-1E8403FA1096}" type="datetimeFigureOut">
              <a:rPr lang="en-GB" smtClean="0"/>
              <a:t>12/10/18</a:t>
            </a:fld>
            <a:endParaRPr lang="en-GB" dirty="0"/>
          </a:p>
        </p:txBody>
      </p:sp>
      <p:sp>
        <p:nvSpPr>
          <p:cNvPr id="5" name="Footer Placeholder 4">
            <a:extLst>
              <a:ext uri="{FF2B5EF4-FFF2-40B4-BE49-F238E27FC236}">
                <a16:creationId xmlns:a16="http://schemas.microsoft.com/office/drawing/2014/main" xmlns="" id="{91587FD7-373E-EC42-9049-48CBF412C94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CA09D06D-E72B-584C-AD8B-D0A9F43DC511}"/>
              </a:ext>
            </a:extLst>
          </p:cNvPr>
          <p:cNvSpPr>
            <a:spLocks noGrp="1"/>
          </p:cNvSpPr>
          <p:nvPr>
            <p:ph type="sldNum" sz="quarter" idx="12"/>
          </p:nvPr>
        </p:nvSpPr>
        <p:spPr/>
        <p:txBody>
          <a:bodyPr/>
          <a:lstStyle/>
          <a:p>
            <a:fld id="{57BC4BE4-61C0-244F-B3D2-9EA1FE671BB8}" type="slidenum">
              <a:rPr lang="en-GB" smtClean="0"/>
              <a:t>‹#›</a:t>
            </a:fld>
            <a:endParaRPr lang="en-GB" dirty="0"/>
          </a:p>
        </p:txBody>
      </p:sp>
    </p:spTree>
    <p:extLst>
      <p:ext uri="{BB962C8B-B14F-4D97-AF65-F5344CB8AC3E}">
        <p14:creationId xmlns:p14="http://schemas.microsoft.com/office/powerpoint/2010/main" val="956624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DE627C7-A676-E74E-8BC9-269B662ED27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2FA49781-A7F9-4847-B389-7ABFBC99E22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435D1463-3978-4B44-B949-B0CDAD97DCCB}"/>
              </a:ext>
            </a:extLst>
          </p:cNvPr>
          <p:cNvSpPr>
            <a:spLocks noGrp="1"/>
          </p:cNvSpPr>
          <p:nvPr>
            <p:ph type="dt" sz="half" idx="10"/>
          </p:nvPr>
        </p:nvSpPr>
        <p:spPr/>
        <p:txBody>
          <a:bodyPr/>
          <a:lstStyle/>
          <a:p>
            <a:fld id="{975BE23E-EAB5-1043-AD64-1E8403FA1096}" type="datetimeFigureOut">
              <a:rPr lang="en-GB" smtClean="0"/>
              <a:t>12/10/18</a:t>
            </a:fld>
            <a:endParaRPr lang="en-GB" dirty="0"/>
          </a:p>
        </p:txBody>
      </p:sp>
      <p:sp>
        <p:nvSpPr>
          <p:cNvPr id="5" name="Footer Placeholder 4">
            <a:extLst>
              <a:ext uri="{FF2B5EF4-FFF2-40B4-BE49-F238E27FC236}">
                <a16:creationId xmlns:a16="http://schemas.microsoft.com/office/drawing/2014/main" xmlns="" id="{2FB53D29-64F3-EF40-9E80-6E6C6127E6B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8B09AE9B-1852-8E46-9D6F-F6E5BC4BA601}"/>
              </a:ext>
            </a:extLst>
          </p:cNvPr>
          <p:cNvSpPr>
            <a:spLocks noGrp="1"/>
          </p:cNvSpPr>
          <p:nvPr>
            <p:ph type="sldNum" sz="quarter" idx="12"/>
          </p:nvPr>
        </p:nvSpPr>
        <p:spPr/>
        <p:txBody>
          <a:bodyPr/>
          <a:lstStyle/>
          <a:p>
            <a:fld id="{57BC4BE4-61C0-244F-B3D2-9EA1FE671BB8}" type="slidenum">
              <a:rPr lang="en-GB" smtClean="0"/>
              <a:t>‹#›</a:t>
            </a:fld>
            <a:endParaRPr lang="en-GB" dirty="0"/>
          </a:p>
        </p:txBody>
      </p:sp>
    </p:spTree>
    <p:extLst>
      <p:ext uri="{BB962C8B-B14F-4D97-AF65-F5344CB8AC3E}">
        <p14:creationId xmlns:p14="http://schemas.microsoft.com/office/powerpoint/2010/main" val="396671034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7B3366A-918F-4B4B-B2A7-D9F773956C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F5C240A1-33E3-3249-9E83-3E0C7D8A64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1212159F-CEDF-2B45-8FCB-5497CB3B11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5BE23E-EAB5-1043-AD64-1E8403FA1096}" type="datetimeFigureOut">
              <a:rPr lang="en-GB" smtClean="0"/>
              <a:t>12/10/18</a:t>
            </a:fld>
            <a:endParaRPr lang="en-GB" dirty="0"/>
          </a:p>
        </p:txBody>
      </p:sp>
      <p:sp>
        <p:nvSpPr>
          <p:cNvPr id="5" name="Footer Placeholder 4">
            <a:extLst>
              <a:ext uri="{FF2B5EF4-FFF2-40B4-BE49-F238E27FC236}">
                <a16:creationId xmlns:a16="http://schemas.microsoft.com/office/drawing/2014/main" xmlns="" id="{F6911F87-CDB2-A745-8D87-063CA88A03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xmlns="" id="{60E9DD8B-91BE-2849-A52D-CE4837F794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BC4BE4-61C0-244F-B3D2-9EA1FE671BB8}" type="slidenum">
              <a:rPr lang="en-GB" smtClean="0"/>
              <a:t>‹#›</a:t>
            </a:fld>
            <a:endParaRPr lang="en-GB" dirty="0"/>
          </a:p>
        </p:txBody>
      </p:sp>
    </p:spTree>
    <p:extLst>
      <p:ext uri="{BB962C8B-B14F-4D97-AF65-F5344CB8AC3E}">
        <p14:creationId xmlns:p14="http://schemas.microsoft.com/office/powerpoint/2010/main" val="2893482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activism.net/cypherpunk/manifesto.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blockchain.com/explorer"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3CFC67-9E5B-B541-8A04-D56785CDF706}"/>
              </a:ext>
            </a:extLst>
          </p:cNvPr>
          <p:cNvSpPr>
            <a:spLocks noGrp="1"/>
          </p:cNvSpPr>
          <p:nvPr>
            <p:ph type="ctrTitle"/>
          </p:nvPr>
        </p:nvSpPr>
        <p:spPr>
          <a:xfrm>
            <a:off x="1524000" y="164420"/>
            <a:ext cx="9144000" cy="1359580"/>
          </a:xfrm>
        </p:spPr>
        <p:txBody>
          <a:bodyPr anchor="t">
            <a:normAutofit/>
          </a:bodyPr>
          <a:lstStyle/>
          <a:p>
            <a:r>
              <a:rPr lang="en-GB" sz="3600" b="1" dirty="0">
                <a:solidFill>
                  <a:srgbClr val="0070C0"/>
                </a:solidFill>
              </a:rPr>
              <a:t>The Cypherpunk Legacy - From Crypto to Blockchain via GDPR</a:t>
            </a:r>
          </a:p>
        </p:txBody>
      </p:sp>
      <p:pic>
        <p:nvPicPr>
          <p:cNvPr id="5" name="Picture 4">
            <a:extLst>
              <a:ext uri="{FF2B5EF4-FFF2-40B4-BE49-F238E27FC236}">
                <a16:creationId xmlns:a16="http://schemas.microsoft.com/office/drawing/2014/main" xmlns="" id="{31E0A8B7-ADC9-6646-A9D3-9C555DEDCB4B}"/>
              </a:ext>
            </a:extLst>
          </p:cNvPr>
          <p:cNvPicPr>
            <a:picLocks noChangeAspect="1"/>
          </p:cNvPicPr>
          <p:nvPr/>
        </p:nvPicPr>
        <p:blipFill>
          <a:blip r:embed="rId2"/>
          <a:stretch>
            <a:fillRect/>
          </a:stretch>
        </p:blipFill>
        <p:spPr>
          <a:xfrm>
            <a:off x="7426778" y="4191907"/>
            <a:ext cx="4610100" cy="2501900"/>
          </a:xfrm>
          <a:prstGeom prst="rect">
            <a:avLst/>
          </a:prstGeom>
        </p:spPr>
      </p:pic>
      <p:pic>
        <p:nvPicPr>
          <p:cNvPr id="6" name="Picture Placeholder 2">
            <a:extLst>
              <a:ext uri="{FF2B5EF4-FFF2-40B4-BE49-F238E27FC236}">
                <a16:creationId xmlns:a16="http://schemas.microsoft.com/office/drawing/2014/main" xmlns="" id="{3ECFAB2A-4818-A246-95CB-9EFD14775A07}"/>
              </a:ext>
            </a:extLst>
          </p:cNvPr>
          <p:cNvPicPr>
            <a:picLocks noChangeAspect="1"/>
          </p:cNvPicPr>
          <p:nvPr/>
        </p:nvPicPr>
        <p:blipFill>
          <a:blip r:embed="rId3">
            <a:extLst>
              <a:ext uri="{28A0092B-C50C-407E-A947-70E740481C1C}">
                <a14:useLocalDpi xmlns:a14="http://schemas.microsoft.com/office/drawing/2010/main" val="0"/>
              </a:ext>
            </a:extLst>
          </a:blip>
          <a:srcRect l="16667" r="16667"/>
          <a:stretch>
            <a:fillRect/>
          </a:stretch>
        </p:blipFill>
        <p:spPr>
          <a:xfrm>
            <a:off x="363537" y="4191907"/>
            <a:ext cx="2501900" cy="2501900"/>
          </a:xfrm>
          <a:prstGeom prst="rect">
            <a:avLst/>
          </a:prstGeom>
        </p:spPr>
      </p:pic>
      <p:pic>
        <p:nvPicPr>
          <p:cNvPr id="7" name="Content Placeholder 8">
            <a:extLst>
              <a:ext uri="{FF2B5EF4-FFF2-40B4-BE49-F238E27FC236}">
                <a16:creationId xmlns:a16="http://schemas.microsoft.com/office/drawing/2014/main" xmlns="" id="{B58531C1-FE6F-144D-8AA5-5AEC2A7832BD}"/>
              </a:ext>
            </a:extLst>
          </p:cNvPr>
          <p:cNvPicPr>
            <a:picLocks noChangeAspect="1"/>
          </p:cNvPicPr>
          <p:nvPr/>
        </p:nvPicPr>
        <p:blipFill>
          <a:blip r:embed="rId4"/>
          <a:stretch>
            <a:fillRect/>
          </a:stretch>
        </p:blipFill>
        <p:spPr>
          <a:xfrm>
            <a:off x="1036130" y="1125525"/>
            <a:ext cx="10119739" cy="3066382"/>
          </a:xfrm>
          <a:prstGeom prst="rect">
            <a:avLst/>
          </a:prstGeom>
        </p:spPr>
      </p:pic>
    </p:spTree>
    <p:extLst>
      <p:ext uri="{BB962C8B-B14F-4D97-AF65-F5344CB8AC3E}">
        <p14:creationId xmlns:p14="http://schemas.microsoft.com/office/powerpoint/2010/main" val="515426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32C4F7-4DDA-DB44-B5D0-5A7D0F2CBB01}"/>
              </a:ext>
            </a:extLst>
          </p:cNvPr>
          <p:cNvSpPr>
            <a:spLocks noGrp="1"/>
          </p:cNvSpPr>
          <p:nvPr>
            <p:ph type="title"/>
          </p:nvPr>
        </p:nvSpPr>
        <p:spPr>
          <a:xfrm>
            <a:off x="838200" y="212726"/>
            <a:ext cx="10515600" cy="734332"/>
          </a:xfrm>
        </p:spPr>
        <p:txBody>
          <a:bodyPr/>
          <a:lstStyle/>
          <a:p>
            <a:pPr algn="ctr"/>
            <a:r>
              <a:rPr lang="en-GB" b="1" dirty="0">
                <a:solidFill>
                  <a:srgbClr val="0070C0"/>
                </a:solidFill>
              </a:rPr>
              <a:t>Kerckhoffs's principle</a:t>
            </a:r>
          </a:p>
        </p:txBody>
      </p:sp>
      <p:sp>
        <p:nvSpPr>
          <p:cNvPr id="3" name="Content Placeholder 2">
            <a:extLst>
              <a:ext uri="{FF2B5EF4-FFF2-40B4-BE49-F238E27FC236}">
                <a16:creationId xmlns:a16="http://schemas.microsoft.com/office/drawing/2014/main" xmlns="" id="{6A5CBD71-F6C9-434D-B380-A34477E87532}"/>
              </a:ext>
            </a:extLst>
          </p:cNvPr>
          <p:cNvSpPr>
            <a:spLocks noGrp="1"/>
          </p:cNvSpPr>
          <p:nvPr>
            <p:ph idx="1"/>
          </p:nvPr>
        </p:nvSpPr>
        <p:spPr>
          <a:xfrm>
            <a:off x="838200" y="1379311"/>
            <a:ext cx="6651171" cy="4351338"/>
          </a:xfrm>
        </p:spPr>
        <p:txBody>
          <a:bodyPr/>
          <a:lstStyle/>
          <a:p>
            <a:r>
              <a:rPr lang="en-GB" b="1" dirty="0">
                <a:solidFill>
                  <a:srgbClr val="0070C0"/>
                </a:solidFill>
              </a:rPr>
              <a:t>Auguste Kerckhoffs: 1883 </a:t>
            </a:r>
            <a:r>
              <a:rPr lang="en-GB" dirty="0">
                <a:solidFill>
                  <a:srgbClr val="0070C0"/>
                </a:solidFill>
              </a:rPr>
              <a:t> </a:t>
            </a:r>
          </a:p>
          <a:p>
            <a:pPr marL="0" indent="0" algn="just">
              <a:buNone/>
            </a:pPr>
            <a:r>
              <a:rPr lang="en-GB" dirty="0">
                <a:solidFill>
                  <a:srgbClr val="0070C0"/>
                </a:solidFill>
              </a:rPr>
              <a:t>A cryptosystem should be secure even if everything about the system, except the key, is public knowledge.</a:t>
            </a:r>
          </a:p>
          <a:p>
            <a:pPr marL="0" indent="0">
              <a:buNone/>
            </a:pPr>
            <a:endParaRPr lang="en-GB" dirty="0">
              <a:solidFill>
                <a:srgbClr val="0070C0"/>
              </a:solidFill>
            </a:endParaRPr>
          </a:p>
          <a:p>
            <a:pPr marL="0" indent="0">
              <a:buNone/>
            </a:pPr>
            <a:r>
              <a:rPr lang="en-GB" dirty="0">
                <a:solidFill>
                  <a:srgbClr val="0070C0"/>
                </a:solidFill>
              </a:rPr>
              <a:t>As opposed to: Security through obscurity</a:t>
            </a:r>
          </a:p>
          <a:p>
            <a:pPr marL="0" indent="0">
              <a:buNone/>
            </a:pPr>
            <a:endParaRPr lang="en-GB" dirty="0"/>
          </a:p>
          <a:p>
            <a:pPr marL="0" indent="0">
              <a:buNone/>
            </a:pPr>
            <a:r>
              <a:rPr lang="en-GB" dirty="0">
                <a:solidFill>
                  <a:srgbClr val="FF0000"/>
                </a:solidFill>
              </a:rPr>
              <a:t>Workshop: Which is best, and why?</a:t>
            </a:r>
          </a:p>
        </p:txBody>
      </p:sp>
      <p:pic>
        <p:nvPicPr>
          <p:cNvPr id="5" name="Picture 4">
            <a:extLst>
              <a:ext uri="{FF2B5EF4-FFF2-40B4-BE49-F238E27FC236}">
                <a16:creationId xmlns:a16="http://schemas.microsoft.com/office/drawing/2014/main" xmlns="" id="{312F2B6D-46B1-4541-801C-F854105D5893}"/>
              </a:ext>
            </a:extLst>
          </p:cNvPr>
          <p:cNvPicPr>
            <a:picLocks noChangeAspect="1"/>
          </p:cNvPicPr>
          <p:nvPr/>
        </p:nvPicPr>
        <p:blipFill>
          <a:blip r:embed="rId2"/>
          <a:stretch>
            <a:fillRect/>
          </a:stretch>
        </p:blipFill>
        <p:spPr>
          <a:xfrm>
            <a:off x="7913914" y="856230"/>
            <a:ext cx="3667579" cy="5794502"/>
          </a:xfrm>
          <a:prstGeom prst="rect">
            <a:avLst/>
          </a:prstGeom>
        </p:spPr>
      </p:pic>
    </p:spTree>
    <p:extLst>
      <p:ext uri="{BB962C8B-B14F-4D97-AF65-F5344CB8AC3E}">
        <p14:creationId xmlns:p14="http://schemas.microsoft.com/office/powerpoint/2010/main" val="2979527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B57E0A-455C-B742-81FD-8F65B868D151}"/>
              </a:ext>
            </a:extLst>
          </p:cNvPr>
          <p:cNvSpPr>
            <a:spLocks noGrp="1"/>
          </p:cNvSpPr>
          <p:nvPr>
            <p:ph type="title"/>
          </p:nvPr>
        </p:nvSpPr>
        <p:spPr>
          <a:xfrm>
            <a:off x="838200" y="82098"/>
            <a:ext cx="10515600" cy="756104"/>
          </a:xfrm>
        </p:spPr>
        <p:txBody>
          <a:bodyPr>
            <a:normAutofit/>
          </a:bodyPr>
          <a:lstStyle/>
          <a:p>
            <a:pPr algn="ctr"/>
            <a:r>
              <a:rPr lang="en-GB" sz="3600" b="1" dirty="0">
                <a:solidFill>
                  <a:srgbClr val="0070C0"/>
                </a:solidFill>
              </a:rPr>
              <a:t>Cryptography is the art of secret communication</a:t>
            </a:r>
          </a:p>
        </p:txBody>
      </p:sp>
      <p:sp>
        <p:nvSpPr>
          <p:cNvPr id="3" name="Content Placeholder 2">
            <a:extLst>
              <a:ext uri="{FF2B5EF4-FFF2-40B4-BE49-F238E27FC236}">
                <a16:creationId xmlns:a16="http://schemas.microsoft.com/office/drawing/2014/main" xmlns="" id="{99E3A18D-2BFA-C842-BA33-0856EB5E0267}"/>
              </a:ext>
            </a:extLst>
          </p:cNvPr>
          <p:cNvSpPr>
            <a:spLocks noGrp="1"/>
          </p:cNvSpPr>
          <p:nvPr>
            <p:ph idx="1"/>
          </p:nvPr>
        </p:nvSpPr>
        <p:spPr>
          <a:xfrm>
            <a:off x="370114" y="838203"/>
            <a:ext cx="10983686" cy="5617028"/>
          </a:xfrm>
        </p:spPr>
        <p:txBody>
          <a:bodyPr>
            <a:normAutofit/>
          </a:bodyPr>
          <a:lstStyle/>
          <a:p>
            <a:pPr algn="just"/>
            <a:r>
              <a:rPr lang="en-GB" sz="2400" dirty="0">
                <a:solidFill>
                  <a:srgbClr val="0070C0"/>
                </a:solidFill>
              </a:rPr>
              <a:t>To establish secret communication, participants must first have the secret key. Thus arises the problem of key distribution— how to share a secret key with all participants of a secure conversation before the conversation starts. </a:t>
            </a:r>
          </a:p>
          <a:p>
            <a:pPr algn="just"/>
            <a:r>
              <a:rPr lang="en-GB" sz="2400" b="1" dirty="0">
                <a:solidFill>
                  <a:srgbClr val="0070C0"/>
                </a:solidFill>
              </a:rPr>
              <a:t>October 1944 - Project C-43</a:t>
            </a:r>
            <a:r>
              <a:rPr lang="en-GB" sz="2400" dirty="0">
                <a:solidFill>
                  <a:srgbClr val="0070C0"/>
                </a:solidFill>
              </a:rPr>
              <a:t>: Walter Koenig, a Bell technician, suggested a theoretical way of securing a telephone call by having the recipient of a call add noise to the signal and then subtract it afterward. Only ‘Bob’ could subtract the noise, because only he knew what he had added in the first place. An eavesdropper, ‘Eve’, simply would not know how to modify the noise, because she wouldn’t have access to the noise that had been added to the phone conversation in the first place.</a:t>
            </a:r>
          </a:p>
          <a:p>
            <a:pPr algn="just"/>
            <a:r>
              <a:rPr lang="en-GB" sz="2400" dirty="0">
                <a:solidFill>
                  <a:srgbClr val="0070C0"/>
                </a:solidFill>
              </a:rPr>
              <a:t>The recipient, therefore takes an active part in the encipherment process. A paradigm shift from symmetric to asymmetric cryptography had begun.</a:t>
            </a:r>
          </a:p>
          <a:p>
            <a:pPr algn="just"/>
            <a:r>
              <a:rPr lang="en-GB" sz="2400" b="1" dirty="0">
                <a:solidFill>
                  <a:srgbClr val="0070C0"/>
                </a:solidFill>
              </a:rPr>
              <a:t>1970</a:t>
            </a:r>
            <a:r>
              <a:rPr lang="en-GB" sz="2400" dirty="0">
                <a:solidFill>
                  <a:srgbClr val="0070C0"/>
                </a:solidFill>
              </a:rPr>
              <a:t>: James Ellis, a leading British cryptographer randomly discovered and read the “Final Report on Project C-43”, then published a thought experiment on how to manage secret keys. The unthinkable was becoming possible, but needed better mathematics to work for the recipient.</a:t>
            </a:r>
          </a:p>
        </p:txBody>
      </p:sp>
    </p:spTree>
    <p:extLst>
      <p:ext uri="{BB962C8B-B14F-4D97-AF65-F5344CB8AC3E}">
        <p14:creationId xmlns:p14="http://schemas.microsoft.com/office/powerpoint/2010/main" val="35618749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8ED241-DCD2-804C-A143-F5D7CEFCD35E}"/>
              </a:ext>
            </a:extLst>
          </p:cNvPr>
          <p:cNvSpPr>
            <a:spLocks noGrp="1"/>
          </p:cNvSpPr>
          <p:nvPr>
            <p:ph type="title"/>
          </p:nvPr>
        </p:nvSpPr>
        <p:spPr>
          <a:xfrm>
            <a:off x="838200" y="92982"/>
            <a:ext cx="10515600" cy="712561"/>
          </a:xfrm>
        </p:spPr>
        <p:txBody>
          <a:bodyPr>
            <a:normAutofit/>
          </a:bodyPr>
          <a:lstStyle/>
          <a:p>
            <a:pPr algn="ctr"/>
            <a:r>
              <a:rPr lang="en-GB" sz="3600" b="1" dirty="0">
                <a:solidFill>
                  <a:srgbClr val="0070C0"/>
                </a:solidFill>
              </a:rPr>
              <a:t>Public Key Cryptography</a:t>
            </a:r>
          </a:p>
        </p:txBody>
      </p:sp>
      <p:sp>
        <p:nvSpPr>
          <p:cNvPr id="3" name="Content Placeholder 2">
            <a:extLst>
              <a:ext uri="{FF2B5EF4-FFF2-40B4-BE49-F238E27FC236}">
                <a16:creationId xmlns:a16="http://schemas.microsoft.com/office/drawing/2014/main" xmlns="" id="{AD8FB9C0-1BC0-6347-9D0C-F6F64AA7652B}"/>
              </a:ext>
            </a:extLst>
          </p:cNvPr>
          <p:cNvSpPr>
            <a:spLocks noGrp="1"/>
          </p:cNvSpPr>
          <p:nvPr>
            <p:ph idx="1"/>
          </p:nvPr>
        </p:nvSpPr>
        <p:spPr>
          <a:xfrm>
            <a:off x="412955" y="805544"/>
            <a:ext cx="11223522" cy="5704114"/>
          </a:xfrm>
        </p:spPr>
        <p:txBody>
          <a:bodyPr>
            <a:normAutofit fontScale="85000" lnSpcReduction="20000"/>
          </a:bodyPr>
          <a:lstStyle/>
          <a:p>
            <a:pPr algn="just"/>
            <a:r>
              <a:rPr lang="en-GB" b="1" dirty="0">
                <a:solidFill>
                  <a:srgbClr val="0070C0"/>
                </a:solidFill>
              </a:rPr>
              <a:t>1973</a:t>
            </a:r>
            <a:r>
              <a:rPr lang="en-GB" dirty="0">
                <a:solidFill>
                  <a:srgbClr val="0070C0"/>
                </a:solidFill>
              </a:rPr>
              <a:t>: Clifford Cocks, a Cambridge mathematician joins the spy agency in Cheltenham. Six weeks into his new job a supervisor casually mentions Ellis’s idea. </a:t>
            </a:r>
          </a:p>
          <a:p>
            <a:pPr algn="just"/>
            <a:r>
              <a:rPr lang="en-GB" dirty="0">
                <a:solidFill>
                  <a:srgbClr val="0070C0"/>
                </a:solidFill>
              </a:rPr>
              <a:t>Cocks immediately realised number theory was the answer. </a:t>
            </a:r>
          </a:p>
          <a:p>
            <a:pPr algn="just"/>
            <a:r>
              <a:rPr lang="en-GB" dirty="0">
                <a:solidFill>
                  <a:srgbClr val="0070C0"/>
                </a:solidFill>
              </a:rPr>
              <a:t>Multiplying two large primes is easy, even if they are more than a hundred digits long. Factoring the two numbers from the much larger product is hard — very hard. It took the freshly recruited spy about thirty minutes to come up with this prime solution. </a:t>
            </a:r>
          </a:p>
          <a:p>
            <a:pPr algn="just"/>
            <a:r>
              <a:rPr lang="en-GB" dirty="0">
                <a:solidFill>
                  <a:srgbClr val="0070C0"/>
                </a:solidFill>
              </a:rPr>
              <a:t>The young mathematician’s discovery seemed immediately applicable to military communications, and it would become one of GCHQ’s most prized secrets.</a:t>
            </a:r>
          </a:p>
          <a:p>
            <a:pPr algn="just"/>
            <a:r>
              <a:rPr lang="en-GB" dirty="0">
                <a:solidFill>
                  <a:srgbClr val="FF0000"/>
                </a:solidFill>
              </a:rPr>
              <a:t>Workshop: Choose two prime numbers (only evenly divisible by 1 and itself) 3, 5, 7, 11, 13, 17, 19, 23, 29, 31, 37, 41, 43, 47, 53, 59, 61, 67, 71, 73, 79, 83, 89, 97, etc. These two numbers are the private key. Multiplying them produces a public key. </a:t>
            </a:r>
          </a:p>
          <a:p>
            <a:pPr algn="just"/>
            <a:r>
              <a:rPr lang="en-GB" dirty="0">
                <a:solidFill>
                  <a:srgbClr val="FF0000"/>
                </a:solidFill>
              </a:rPr>
              <a:t>Let’s now try doing the reverse. Which two prime numbers produce a public key = 589?</a:t>
            </a:r>
          </a:p>
          <a:p>
            <a:pPr algn="just"/>
            <a:r>
              <a:rPr lang="en-GB" dirty="0">
                <a:solidFill>
                  <a:srgbClr val="00B050"/>
                </a:solidFill>
              </a:rPr>
              <a:t>Answer 19 x 31 = 589</a:t>
            </a:r>
          </a:p>
          <a:p>
            <a:pPr algn="just"/>
            <a:r>
              <a:rPr lang="en-GB" dirty="0">
                <a:solidFill>
                  <a:srgbClr val="00B050"/>
                </a:solidFill>
              </a:rPr>
              <a:t>Multiplication is easy. Factoring is HARD!</a:t>
            </a:r>
          </a:p>
          <a:p>
            <a:pPr algn="just"/>
            <a:r>
              <a:rPr lang="en-GB" dirty="0">
                <a:solidFill>
                  <a:srgbClr val="00B050"/>
                </a:solidFill>
              </a:rPr>
              <a:t>Asymmetric (Public Key) Crypto – The receiver generates their own (secret) private key, and sends the public key to anyone wishing to send secret and authenticated messages to the receiver.</a:t>
            </a:r>
          </a:p>
        </p:txBody>
      </p:sp>
    </p:spTree>
    <p:extLst>
      <p:ext uri="{BB962C8B-B14F-4D97-AF65-F5344CB8AC3E}">
        <p14:creationId xmlns:p14="http://schemas.microsoft.com/office/powerpoint/2010/main" val="7041038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7CBB7-1BAA-1349-92ED-B6A6270D4EE1}"/>
              </a:ext>
            </a:extLst>
          </p:cNvPr>
          <p:cNvSpPr>
            <a:spLocks noGrp="1"/>
          </p:cNvSpPr>
          <p:nvPr>
            <p:ph type="title"/>
          </p:nvPr>
        </p:nvSpPr>
        <p:spPr>
          <a:xfrm>
            <a:off x="903513" y="108784"/>
            <a:ext cx="10515600" cy="652514"/>
          </a:xfrm>
        </p:spPr>
        <p:txBody>
          <a:bodyPr>
            <a:normAutofit/>
          </a:bodyPr>
          <a:lstStyle/>
          <a:p>
            <a:pPr algn="ctr"/>
            <a:r>
              <a:rPr lang="en-GB" sz="3600" b="1" dirty="0">
                <a:solidFill>
                  <a:srgbClr val="0070C0"/>
                </a:solidFill>
              </a:rPr>
              <a:t>The Cypherpunks</a:t>
            </a:r>
          </a:p>
        </p:txBody>
      </p:sp>
      <p:sp>
        <p:nvSpPr>
          <p:cNvPr id="3" name="Content Placeholder 2">
            <a:extLst>
              <a:ext uri="{FF2B5EF4-FFF2-40B4-BE49-F238E27FC236}">
                <a16:creationId xmlns:a16="http://schemas.microsoft.com/office/drawing/2014/main" xmlns="" id="{58326857-8C60-2444-9454-3A944FF74360}"/>
              </a:ext>
            </a:extLst>
          </p:cNvPr>
          <p:cNvSpPr>
            <a:spLocks noGrp="1"/>
          </p:cNvSpPr>
          <p:nvPr>
            <p:ph idx="1"/>
          </p:nvPr>
        </p:nvSpPr>
        <p:spPr>
          <a:xfrm>
            <a:off x="293913" y="761298"/>
            <a:ext cx="11734799" cy="5824559"/>
          </a:xfrm>
        </p:spPr>
        <p:txBody>
          <a:bodyPr>
            <a:noAutofit/>
          </a:bodyPr>
          <a:lstStyle/>
          <a:p>
            <a:pPr algn="just"/>
            <a:r>
              <a:rPr lang="en-GB" sz="2200" dirty="0">
                <a:solidFill>
                  <a:srgbClr val="0070C0"/>
                </a:solidFill>
              </a:rPr>
              <a:t>1970’s: Government spy agencies dominate public key cryptography.</a:t>
            </a:r>
          </a:p>
          <a:p>
            <a:pPr algn="just"/>
            <a:r>
              <a:rPr lang="en-GB" sz="2200" dirty="0">
                <a:solidFill>
                  <a:srgbClr val="0070C0"/>
                </a:solidFill>
              </a:rPr>
              <a:t>Until the discovery is repeated by independent researchers and comes out of the shadows.</a:t>
            </a:r>
          </a:p>
          <a:p>
            <a:pPr algn="just"/>
            <a:r>
              <a:rPr lang="en-GB" sz="2200" b="1" dirty="0">
                <a:solidFill>
                  <a:srgbClr val="0070C0"/>
                </a:solidFill>
              </a:rPr>
              <a:t>1976</a:t>
            </a:r>
            <a:r>
              <a:rPr lang="en-GB" sz="2200" dirty="0">
                <a:solidFill>
                  <a:srgbClr val="0070C0"/>
                </a:solidFill>
              </a:rPr>
              <a:t>: Whitfield Diffie and Martin Hellman of Stanford University, and Ralph Merkle of UC Berkeley published a theoretical paper: “New Directions in Cryptography”.</a:t>
            </a:r>
          </a:p>
          <a:p>
            <a:pPr algn="just"/>
            <a:r>
              <a:rPr lang="en-GB" sz="2200" b="1" dirty="0">
                <a:solidFill>
                  <a:srgbClr val="0070C0"/>
                </a:solidFill>
              </a:rPr>
              <a:t>1977</a:t>
            </a:r>
            <a:r>
              <a:rPr lang="en-GB" sz="2200" dirty="0">
                <a:solidFill>
                  <a:srgbClr val="0070C0"/>
                </a:solidFill>
              </a:rPr>
              <a:t>: Ron Rivest, Adi Shamir, and Leonard Adleman, three MIT academics, discovered an actual and elegant method for public-key cryptosystems based on very large, randomly chosen prime numbers, over a hundred digits long.</a:t>
            </a:r>
          </a:p>
          <a:p>
            <a:pPr algn="just"/>
            <a:r>
              <a:rPr lang="en-GB" sz="2200" dirty="0">
                <a:solidFill>
                  <a:srgbClr val="0070C0"/>
                </a:solidFill>
              </a:rPr>
              <a:t>Multiplication took seconds; factoring would take millions of years.</a:t>
            </a:r>
          </a:p>
          <a:p>
            <a:pPr algn="just"/>
            <a:r>
              <a:rPr lang="en-GB" sz="2200" dirty="0">
                <a:solidFill>
                  <a:srgbClr val="0070C0"/>
                </a:solidFill>
              </a:rPr>
              <a:t>The public encryption key would contain the product; the private decryption key would contain the two primes. It was safe to share the public key on an insecure channel because the factorization problem was so hard that it was, in effect, already encrypted, scrambled by a one-way function that was easy to perform but nearly impossible to reverse.</a:t>
            </a:r>
          </a:p>
          <a:p>
            <a:pPr algn="just"/>
            <a:r>
              <a:rPr lang="en-GB" sz="2200" dirty="0">
                <a:solidFill>
                  <a:srgbClr val="0070C0"/>
                </a:solidFill>
              </a:rPr>
              <a:t>NSA employees warned cryptographers that presenting and publishing their research could have legal consequences. They issued gag orders. Fort Meade tried to censor the National Science Foundation and to take over funding crypto research directly.</a:t>
            </a:r>
          </a:p>
          <a:p>
            <a:pPr algn="just"/>
            <a:r>
              <a:rPr lang="en-GB" sz="2200" dirty="0">
                <a:solidFill>
                  <a:srgbClr val="FF0000"/>
                </a:solidFill>
              </a:rPr>
              <a:t>And so the war began...</a:t>
            </a:r>
          </a:p>
        </p:txBody>
      </p:sp>
    </p:spTree>
    <p:extLst>
      <p:ext uri="{BB962C8B-B14F-4D97-AF65-F5344CB8AC3E}">
        <p14:creationId xmlns:p14="http://schemas.microsoft.com/office/powerpoint/2010/main" val="40181639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091AB2-41BE-3247-B9BB-1267819F951E}"/>
              </a:ext>
            </a:extLst>
          </p:cNvPr>
          <p:cNvSpPr>
            <a:spLocks noGrp="1"/>
          </p:cNvSpPr>
          <p:nvPr>
            <p:ph type="title"/>
          </p:nvPr>
        </p:nvSpPr>
        <p:spPr>
          <a:xfrm>
            <a:off x="629920" y="161925"/>
            <a:ext cx="11186160" cy="721995"/>
          </a:xfrm>
        </p:spPr>
        <p:txBody>
          <a:bodyPr>
            <a:normAutofit/>
          </a:bodyPr>
          <a:lstStyle/>
          <a:p>
            <a:pPr algn="ctr"/>
            <a:r>
              <a:rPr lang="en-GB" sz="3200" b="1" dirty="0"/>
              <a:t>9th March 1993 Eric Hughes published </a:t>
            </a:r>
            <a:r>
              <a:rPr lang="en-GB" sz="3200" b="1" u="sng" dirty="0">
                <a:hlinkClick r:id="rId2"/>
              </a:rPr>
              <a:t>The Cypherpunk Manifesto</a:t>
            </a:r>
            <a:r>
              <a:rPr lang="en-GB" sz="3200" b="1" dirty="0"/>
              <a:t> </a:t>
            </a:r>
          </a:p>
        </p:txBody>
      </p:sp>
      <p:sp>
        <p:nvSpPr>
          <p:cNvPr id="3" name="Content Placeholder 2">
            <a:extLst>
              <a:ext uri="{FF2B5EF4-FFF2-40B4-BE49-F238E27FC236}">
                <a16:creationId xmlns:a16="http://schemas.microsoft.com/office/drawing/2014/main" xmlns="" id="{258FF6CE-CAC1-0042-AEF9-D4DF33ACD370}"/>
              </a:ext>
            </a:extLst>
          </p:cNvPr>
          <p:cNvSpPr>
            <a:spLocks noGrp="1"/>
          </p:cNvSpPr>
          <p:nvPr>
            <p:ph idx="1"/>
          </p:nvPr>
        </p:nvSpPr>
        <p:spPr>
          <a:xfrm>
            <a:off x="838200" y="1005840"/>
            <a:ext cx="10515600" cy="5171123"/>
          </a:xfrm>
        </p:spPr>
        <p:txBody>
          <a:bodyPr/>
          <a:lstStyle/>
          <a:p>
            <a:pPr marL="0" indent="0" algn="just">
              <a:buNone/>
            </a:pPr>
            <a:r>
              <a:rPr lang="en-GB" dirty="0">
                <a:solidFill>
                  <a:srgbClr val="0070C0"/>
                </a:solidFill>
              </a:rPr>
              <a:t>“</a:t>
            </a:r>
            <a:r>
              <a:rPr lang="en-GB" i="1" dirty="0">
                <a:solidFill>
                  <a:srgbClr val="0070C0"/>
                </a:solidFill>
              </a:rPr>
              <a:t>Privacy is necessary for an open society in the electronic age. Privacy is not secrecy. A private matter is something one doesn't want the whole world to know, but a secret matter is something one doesn't want anybody to know. Privacy is the power to selectively reveal oneself to the world.”</a:t>
            </a:r>
            <a:r>
              <a:rPr lang="en-GB" dirty="0">
                <a:solidFill>
                  <a:srgbClr val="0070C0"/>
                </a:solidFill>
              </a:rPr>
              <a:t>  </a:t>
            </a:r>
          </a:p>
          <a:p>
            <a:pPr marL="0" indent="0" algn="just">
              <a:buNone/>
            </a:pPr>
            <a:endParaRPr lang="en-GB" dirty="0"/>
          </a:p>
          <a:p>
            <a:pPr marL="0" indent="0" algn="just">
              <a:buNone/>
            </a:pPr>
            <a:r>
              <a:rPr lang="en-GB" dirty="0"/>
              <a:t>The closing statement provided a reason why cryptocurrency was needed: </a:t>
            </a:r>
            <a:r>
              <a:rPr lang="en-GB" dirty="0">
                <a:solidFill>
                  <a:srgbClr val="0070C0"/>
                </a:solidFill>
              </a:rPr>
              <a:t>“</a:t>
            </a:r>
            <a:r>
              <a:rPr lang="en-GB" i="1" dirty="0">
                <a:solidFill>
                  <a:srgbClr val="0070C0"/>
                </a:solidFill>
              </a:rPr>
              <a:t>The act of encryption, in fact, removes information from the public realm. Even laws against cryptography reach only so far as a nation's border and the arm of its violence. Cryptography will ineluctably spread over the whole globe, and with it the </a:t>
            </a:r>
            <a:r>
              <a:rPr lang="en-GB" b="1" i="1" dirty="0">
                <a:solidFill>
                  <a:srgbClr val="0070C0"/>
                </a:solidFill>
              </a:rPr>
              <a:t>anonymous transactions systems</a:t>
            </a:r>
            <a:r>
              <a:rPr lang="en-GB" i="1" dirty="0">
                <a:solidFill>
                  <a:srgbClr val="0070C0"/>
                </a:solidFill>
              </a:rPr>
              <a:t> that it makes possible</a:t>
            </a:r>
            <a:r>
              <a:rPr lang="en-GB" dirty="0">
                <a:solidFill>
                  <a:srgbClr val="0070C0"/>
                </a:solidFill>
              </a:rPr>
              <a:t>.” </a:t>
            </a:r>
          </a:p>
        </p:txBody>
      </p:sp>
    </p:spTree>
    <p:extLst>
      <p:ext uri="{BB962C8B-B14F-4D97-AF65-F5344CB8AC3E}">
        <p14:creationId xmlns:p14="http://schemas.microsoft.com/office/powerpoint/2010/main" val="3353651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8BF642-4512-A247-858A-1F3D1F93BBCF}"/>
              </a:ext>
            </a:extLst>
          </p:cNvPr>
          <p:cNvSpPr>
            <a:spLocks noGrp="1"/>
          </p:cNvSpPr>
          <p:nvPr>
            <p:ph type="title"/>
          </p:nvPr>
        </p:nvSpPr>
        <p:spPr>
          <a:xfrm>
            <a:off x="838200" y="179681"/>
            <a:ext cx="10515600" cy="626277"/>
          </a:xfrm>
        </p:spPr>
        <p:txBody>
          <a:bodyPr>
            <a:normAutofit/>
          </a:bodyPr>
          <a:lstStyle/>
          <a:p>
            <a:pPr algn="ctr"/>
            <a:r>
              <a:rPr lang="en-GB" sz="3600" dirty="0">
                <a:solidFill>
                  <a:srgbClr val="0070C0"/>
                </a:solidFill>
              </a:rPr>
              <a:t>The present, and future, is rooted in the past</a:t>
            </a:r>
          </a:p>
        </p:txBody>
      </p:sp>
      <p:pic>
        <p:nvPicPr>
          <p:cNvPr id="5" name="Content Placeholder 4">
            <a:extLst>
              <a:ext uri="{FF2B5EF4-FFF2-40B4-BE49-F238E27FC236}">
                <a16:creationId xmlns:a16="http://schemas.microsoft.com/office/drawing/2014/main" xmlns="" id="{5B3B8ACC-0B73-0841-A504-9D449E6FE164}"/>
              </a:ext>
            </a:extLst>
          </p:cNvPr>
          <p:cNvPicPr>
            <a:picLocks noGrp="1" noChangeAspect="1"/>
          </p:cNvPicPr>
          <p:nvPr>
            <p:ph idx="1"/>
          </p:nvPr>
        </p:nvPicPr>
        <p:blipFill>
          <a:blip r:embed="rId2"/>
          <a:stretch>
            <a:fillRect/>
          </a:stretch>
        </p:blipFill>
        <p:spPr>
          <a:xfrm>
            <a:off x="505875" y="805958"/>
            <a:ext cx="11027124" cy="5729780"/>
          </a:xfrm>
        </p:spPr>
      </p:pic>
      <p:sp>
        <p:nvSpPr>
          <p:cNvPr id="6" name="TextBox 5">
            <a:extLst>
              <a:ext uri="{FF2B5EF4-FFF2-40B4-BE49-F238E27FC236}">
                <a16:creationId xmlns:a16="http://schemas.microsoft.com/office/drawing/2014/main" xmlns="" id="{BDA79063-9E40-C94A-9FCC-056141B37034}"/>
              </a:ext>
            </a:extLst>
          </p:cNvPr>
          <p:cNvSpPr txBox="1"/>
          <p:nvPr/>
        </p:nvSpPr>
        <p:spPr>
          <a:xfrm>
            <a:off x="731520" y="952902"/>
            <a:ext cx="4925066" cy="461665"/>
          </a:xfrm>
          <a:prstGeom prst="rect">
            <a:avLst/>
          </a:prstGeom>
          <a:solidFill>
            <a:schemeClr val="bg1"/>
          </a:solidFill>
        </p:spPr>
        <p:txBody>
          <a:bodyPr wrap="none" rtlCol="0">
            <a:spAutoFit/>
          </a:bodyPr>
          <a:lstStyle/>
          <a:p>
            <a:r>
              <a:rPr lang="en-GB" sz="2400" dirty="0">
                <a:solidFill>
                  <a:srgbClr val="002060"/>
                </a:solidFill>
              </a:rPr>
              <a:t>1970s: Breakthroughs in cryptography</a:t>
            </a:r>
          </a:p>
        </p:txBody>
      </p:sp>
      <p:sp>
        <p:nvSpPr>
          <p:cNvPr id="7" name="TextBox 6">
            <a:extLst>
              <a:ext uri="{FF2B5EF4-FFF2-40B4-BE49-F238E27FC236}">
                <a16:creationId xmlns:a16="http://schemas.microsoft.com/office/drawing/2014/main" xmlns="" id="{EB2B0B9D-70CB-E542-8A9C-A65EC483A407}"/>
              </a:ext>
            </a:extLst>
          </p:cNvPr>
          <p:cNvSpPr txBox="1"/>
          <p:nvPr/>
        </p:nvSpPr>
        <p:spPr>
          <a:xfrm>
            <a:off x="716239" y="2549158"/>
            <a:ext cx="4226542" cy="461665"/>
          </a:xfrm>
          <a:prstGeom prst="rect">
            <a:avLst/>
          </a:prstGeom>
          <a:solidFill>
            <a:schemeClr val="bg1"/>
          </a:solidFill>
        </p:spPr>
        <p:txBody>
          <a:bodyPr wrap="none" rtlCol="0">
            <a:spAutoFit/>
          </a:bodyPr>
          <a:lstStyle/>
          <a:p>
            <a:r>
              <a:rPr lang="en-GB" sz="2400" dirty="0">
                <a:solidFill>
                  <a:srgbClr val="002060"/>
                </a:solidFill>
              </a:rPr>
              <a:t>1993: A Cypherpunk’s Manifesto</a:t>
            </a:r>
          </a:p>
        </p:txBody>
      </p:sp>
      <p:sp>
        <p:nvSpPr>
          <p:cNvPr id="8" name="TextBox 7">
            <a:extLst>
              <a:ext uri="{FF2B5EF4-FFF2-40B4-BE49-F238E27FC236}">
                <a16:creationId xmlns:a16="http://schemas.microsoft.com/office/drawing/2014/main" xmlns="" id="{C40A35E2-5B8F-F340-81D2-380A00D9C90E}"/>
              </a:ext>
            </a:extLst>
          </p:cNvPr>
          <p:cNvSpPr txBox="1"/>
          <p:nvPr/>
        </p:nvSpPr>
        <p:spPr>
          <a:xfrm>
            <a:off x="721980" y="3335101"/>
            <a:ext cx="3889719" cy="461665"/>
          </a:xfrm>
          <a:prstGeom prst="rect">
            <a:avLst/>
          </a:prstGeom>
          <a:solidFill>
            <a:schemeClr val="bg1"/>
          </a:solidFill>
        </p:spPr>
        <p:txBody>
          <a:bodyPr wrap="none" rtlCol="0">
            <a:spAutoFit/>
          </a:bodyPr>
          <a:lstStyle/>
          <a:p>
            <a:r>
              <a:rPr lang="en-GB" sz="2400" dirty="0">
                <a:solidFill>
                  <a:srgbClr val="002060"/>
                </a:solidFill>
              </a:rPr>
              <a:t>1994: THE CYPHERNOMICON</a:t>
            </a:r>
          </a:p>
        </p:txBody>
      </p:sp>
      <p:sp>
        <p:nvSpPr>
          <p:cNvPr id="10" name="TextBox 9">
            <a:extLst>
              <a:ext uri="{FF2B5EF4-FFF2-40B4-BE49-F238E27FC236}">
                <a16:creationId xmlns:a16="http://schemas.microsoft.com/office/drawing/2014/main" xmlns="" id="{24D7B60A-D4AA-724D-A6B0-C68EB40C86BA}"/>
              </a:ext>
            </a:extLst>
          </p:cNvPr>
          <p:cNvSpPr txBox="1"/>
          <p:nvPr/>
        </p:nvSpPr>
        <p:spPr>
          <a:xfrm>
            <a:off x="9037766" y="2568052"/>
            <a:ext cx="2082621" cy="461665"/>
          </a:xfrm>
          <a:prstGeom prst="rect">
            <a:avLst/>
          </a:prstGeom>
          <a:solidFill>
            <a:schemeClr val="bg1"/>
          </a:solidFill>
        </p:spPr>
        <p:txBody>
          <a:bodyPr wrap="none" rtlCol="0">
            <a:spAutoFit/>
          </a:bodyPr>
          <a:lstStyle/>
          <a:p>
            <a:r>
              <a:rPr lang="en-GB" sz="2400" dirty="0">
                <a:solidFill>
                  <a:srgbClr val="002060"/>
                </a:solidFill>
              </a:rPr>
              <a:t>2018: EU GDPR</a:t>
            </a:r>
          </a:p>
        </p:txBody>
      </p:sp>
      <p:sp>
        <p:nvSpPr>
          <p:cNvPr id="11" name="TextBox 10">
            <a:extLst>
              <a:ext uri="{FF2B5EF4-FFF2-40B4-BE49-F238E27FC236}">
                <a16:creationId xmlns:a16="http://schemas.microsoft.com/office/drawing/2014/main" xmlns="" id="{F306646F-E09B-0741-B631-675C2786BDC1}"/>
              </a:ext>
            </a:extLst>
          </p:cNvPr>
          <p:cNvSpPr txBox="1"/>
          <p:nvPr/>
        </p:nvSpPr>
        <p:spPr>
          <a:xfrm>
            <a:off x="731520" y="1757714"/>
            <a:ext cx="1468672" cy="461665"/>
          </a:xfrm>
          <a:prstGeom prst="rect">
            <a:avLst/>
          </a:prstGeom>
          <a:solidFill>
            <a:schemeClr val="bg1"/>
          </a:solidFill>
        </p:spPr>
        <p:txBody>
          <a:bodyPr wrap="none" rtlCol="0">
            <a:spAutoFit/>
          </a:bodyPr>
          <a:lstStyle/>
          <a:p>
            <a:r>
              <a:rPr lang="en-GB" sz="2400" dirty="0">
                <a:solidFill>
                  <a:srgbClr val="002060"/>
                </a:solidFill>
              </a:rPr>
              <a:t>1991: PGP</a:t>
            </a:r>
          </a:p>
        </p:txBody>
      </p:sp>
      <p:sp>
        <p:nvSpPr>
          <p:cNvPr id="12" name="TextBox 11">
            <a:extLst>
              <a:ext uri="{FF2B5EF4-FFF2-40B4-BE49-F238E27FC236}">
                <a16:creationId xmlns:a16="http://schemas.microsoft.com/office/drawing/2014/main" xmlns="" id="{29CA9AFA-72BD-2642-8E33-12A489533260}"/>
              </a:ext>
            </a:extLst>
          </p:cNvPr>
          <p:cNvSpPr txBox="1"/>
          <p:nvPr/>
        </p:nvSpPr>
        <p:spPr>
          <a:xfrm>
            <a:off x="3089709" y="1781054"/>
            <a:ext cx="8324545" cy="461665"/>
          </a:xfrm>
          <a:prstGeom prst="rect">
            <a:avLst/>
          </a:prstGeom>
          <a:solidFill>
            <a:schemeClr val="bg1"/>
          </a:solidFill>
        </p:spPr>
        <p:txBody>
          <a:bodyPr wrap="square" rtlCol="0">
            <a:spAutoFit/>
          </a:bodyPr>
          <a:lstStyle/>
          <a:p>
            <a:r>
              <a:rPr lang="en-GB" sz="2400" dirty="0">
                <a:solidFill>
                  <a:srgbClr val="002060"/>
                </a:solidFill>
              </a:rPr>
              <a:t>US Criminal investigation for "munitions export without a license"</a:t>
            </a:r>
          </a:p>
        </p:txBody>
      </p:sp>
      <p:sp>
        <p:nvSpPr>
          <p:cNvPr id="16" name="TextBox 15">
            <a:extLst>
              <a:ext uri="{FF2B5EF4-FFF2-40B4-BE49-F238E27FC236}">
                <a16:creationId xmlns:a16="http://schemas.microsoft.com/office/drawing/2014/main" xmlns="" id="{FEF416D6-E6AB-C54E-8203-E8F33230581B}"/>
              </a:ext>
            </a:extLst>
          </p:cNvPr>
          <p:cNvSpPr txBox="1"/>
          <p:nvPr/>
        </p:nvSpPr>
        <p:spPr>
          <a:xfrm>
            <a:off x="8910232" y="3356543"/>
            <a:ext cx="2337691" cy="461665"/>
          </a:xfrm>
          <a:prstGeom prst="rect">
            <a:avLst/>
          </a:prstGeom>
          <a:solidFill>
            <a:schemeClr val="bg1"/>
          </a:solidFill>
        </p:spPr>
        <p:txBody>
          <a:bodyPr wrap="none" rtlCol="0">
            <a:spAutoFit/>
          </a:bodyPr>
          <a:lstStyle/>
          <a:p>
            <a:r>
              <a:rPr lang="en-GB" sz="2400" dirty="0">
                <a:solidFill>
                  <a:srgbClr val="002060"/>
                </a:solidFill>
              </a:rPr>
              <a:t>Digital currencies</a:t>
            </a:r>
          </a:p>
        </p:txBody>
      </p:sp>
      <p:sp>
        <p:nvSpPr>
          <p:cNvPr id="17" name="TextBox 16">
            <a:extLst>
              <a:ext uri="{FF2B5EF4-FFF2-40B4-BE49-F238E27FC236}">
                <a16:creationId xmlns:a16="http://schemas.microsoft.com/office/drawing/2014/main" xmlns="" id="{CE281DD0-0732-9548-B16C-E6CF927C4F8A}"/>
              </a:ext>
            </a:extLst>
          </p:cNvPr>
          <p:cNvSpPr txBox="1"/>
          <p:nvPr/>
        </p:nvSpPr>
        <p:spPr>
          <a:xfrm>
            <a:off x="7610083" y="962528"/>
            <a:ext cx="3743717" cy="461665"/>
          </a:xfrm>
          <a:prstGeom prst="rect">
            <a:avLst/>
          </a:prstGeom>
          <a:solidFill>
            <a:schemeClr val="bg1"/>
          </a:solidFill>
        </p:spPr>
        <p:txBody>
          <a:bodyPr wrap="none" rtlCol="0">
            <a:spAutoFit/>
          </a:bodyPr>
          <a:lstStyle/>
          <a:p>
            <a:r>
              <a:rPr lang="en-GB" sz="2400" dirty="0">
                <a:solidFill>
                  <a:srgbClr val="002060"/>
                </a:solidFill>
              </a:rPr>
              <a:t>..but not for ordinary people</a:t>
            </a:r>
          </a:p>
        </p:txBody>
      </p:sp>
      <p:sp>
        <p:nvSpPr>
          <p:cNvPr id="18" name="TextBox 17">
            <a:extLst>
              <a:ext uri="{FF2B5EF4-FFF2-40B4-BE49-F238E27FC236}">
                <a16:creationId xmlns:a16="http://schemas.microsoft.com/office/drawing/2014/main" xmlns="" id="{D6B5F0A8-5FA2-AB45-B821-1E6AC5640FDD}"/>
              </a:ext>
            </a:extLst>
          </p:cNvPr>
          <p:cNvSpPr txBox="1"/>
          <p:nvPr/>
        </p:nvSpPr>
        <p:spPr>
          <a:xfrm>
            <a:off x="716239" y="4932041"/>
            <a:ext cx="3390608" cy="461665"/>
          </a:xfrm>
          <a:prstGeom prst="rect">
            <a:avLst/>
          </a:prstGeom>
          <a:solidFill>
            <a:schemeClr val="bg1"/>
          </a:solidFill>
        </p:spPr>
        <p:txBody>
          <a:bodyPr wrap="none" rtlCol="0">
            <a:spAutoFit/>
          </a:bodyPr>
          <a:lstStyle/>
          <a:p>
            <a:r>
              <a:rPr lang="en-GB" sz="2400" dirty="0">
                <a:solidFill>
                  <a:srgbClr val="002060"/>
                </a:solidFill>
              </a:rPr>
              <a:t>2008: </a:t>
            </a:r>
            <a:r>
              <a:rPr lang="en-GB" sz="2400" dirty="0">
                <a:solidFill>
                  <a:srgbClr val="002060"/>
                </a:solidFill>
                <a:latin typeface="Arial" panose="020B0604020202020204" pitchFamily="34" charset="0"/>
              </a:rPr>
              <a:t>₿</a:t>
            </a:r>
            <a:r>
              <a:rPr lang="en-GB" sz="2400" dirty="0">
                <a:solidFill>
                  <a:srgbClr val="002060"/>
                </a:solidFill>
              </a:rPr>
              <a:t>itcoin white paper</a:t>
            </a:r>
          </a:p>
        </p:txBody>
      </p:sp>
      <p:sp>
        <p:nvSpPr>
          <p:cNvPr id="19" name="TextBox 18">
            <a:extLst>
              <a:ext uri="{FF2B5EF4-FFF2-40B4-BE49-F238E27FC236}">
                <a16:creationId xmlns:a16="http://schemas.microsoft.com/office/drawing/2014/main" xmlns="" id="{5851A600-1329-584F-891F-A165C854C781}"/>
              </a:ext>
            </a:extLst>
          </p:cNvPr>
          <p:cNvSpPr txBox="1"/>
          <p:nvPr/>
        </p:nvSpPr>
        <p:spPr>
          <a:xfrm>
            <a:off x="731520" y="5648659"/>
            <a:ext cx="2664512" cy="461665"/>
          </a:xfrm>
          <a:prstGeom prst="rect">
            <a:avLst/>
          </a:prstGeom>
          <a:solidFill>
            <a:schemeClr val="bg1"/>
          </a:solidFill>
        </p:spPr>
        <p:txBody>
          <a:bodyPr wrap="none" rtlCol="0">
            <a:spAutoFit/>
          </a:bodyPr>
          <a:lstStyle/>
          <a:p>
            <a:r>
              <a:rPr lang="en-GB" sz="2400" dirty="0">
                <a:solidFill>
                  <a:srgbClr val="002060"/>
                </a:solidFill>
              </a:rPr>
              <a:t>2009: Genesis block</a:t>
            </a:r>
          </a:p>
        </p:txBody>
      </p:sp>
      <p:sp>
        <p:nvSpPr>
          <p:cNvPr id="20" name="TextBox 19">
            <a:extLst>
              <a:ext uri="{FF2B5EF4-FFF2-40B4-BE49-F238E27FC236}">
                <a16:creationId xmlns:a16="http://schemas.microsoft.com/office/drawing/2014/main" xmlns="" id="{52F1A2D0-DF1D-5244-93E3-7817B61462F0}"/>
              </a:ext>
            </a:extLst>
          </p:cNvPr>
          <p:cNvSpPr txBox="1"/>
          <p:nvPr/>
        </p:nvSpPr>
        <p:spPr>
          <a:xfrm>
            <a:off x="7150534" y="4932040"/>
            <a:ext cx="4233916" cy="461665"/>
          </a:xfrm>
          <a:prstGeom prst="rect">
            <a:avLst/>
          </a:prstGeom>
          <a:solidFill>
            <a:schemeClr val="bg1"/>
          </a:solidFill>
        </p:spPr>
        <p:txBody>
          <a:bodyPr wrap="none" rtlCol="0">
            <a:spAutoFit/>
          </a:bodyPr>
          <a:lstStyle/>
          <a:p>
            <a:r>
              <a:rPr lang="en-GB" sz="2400" dirty="0">
                <a:solidFill>
                  <a:srgbClr val="002060"/>
                </a:solidFill>
              </a:rPr>
              <a:t>Peer-to-peer electronic currency</a:t>
            </a:r>
          </a:p>
        </p:txBody>
      </p:sp>
      <p:sp>
        <p:nvSpPr>
          <p:cNvPr id="21" name="TextBox 20">
            <a:extLst>
              <a:ext uri="{FF2B5EF4-FFF2-40B4-BE49-F238E27FC236}">
                <a16:creationId xmlns:a16="http://schemas.microsoft.com/office/drawing/2014/main" xmlns="" id="{2F8807AA-E439-FB4D-B791-FC9F34867548}"/>
              </a:ext>
            </a:extLst>
          </p:cNvPr>
          <p:cNvSpPr txBox="1"/>
          <p:nvPr/>
        </p:nvSpPr>
        <p:spPr>
          <a:xfrm>
            <a:off x="9553723" y="5641843"/>
            <a:ext cx="1517531" cy="461665"/>
          </a:xfrm>
          <a:prstGeom prst="rect">
            <a:avLst/>
          </a:prstGeom>
          <a:solidFill>
            <a:schemeClr val="bg1"/>
          </a:solidFill>
        </p:spPr>
        <p:txBody>
          <a:bodyPr wrap="none" rtlCol="0">
            <a:spAutoFit/>
          </a:bodyPr>
          <a:lstStyle/>
          <a:p>
            <a:r>
              <a:rPr lang="en-GB" sz="2400" dirty="0">
                <a:solidFill>
                  <a:srgbClr val="002060"/>
                </a:solidFill>
              </a:rPr>
              <a:t>Blockchain</a:t>
            </a:r>
          </a:p>
        </p:txBody>
      </p:sp>
      <p:sp>
        <p:nvSpPr>
          <p:cNvPr id="22" name="TextBox 21">
            <a:extLst>
              <a:ext uri="{FF2B5EF4-FFF2-40B4-BE49-F238E27FC236}">
                <a16:creationId xmlns:a16="http://schemas.microsoft.com/office/drawing/2014/main" xmlns="" id="{F219CCD4-8261-4C48-9628-791AB0553E56}"/>
              </a:ext>
            </a:extLst>
          </p:cNvPr>
          <p:cNvSpPr txBox="1"/>
          <p:nvPr/>
        </p:nvSpPr>
        <p:spPr>
          <a:xfrm>
            <a:off x="716239" y="4132047"/>
            <a:ext cx="3891515" cy="461665"/>
          </a:xfrm>
          <a:prstGeom prst="rect">
            <a:avLst/>
          </a:prstGeom>
          <a:solidFill>
            <a:schemeClr val="bg1"/>
          </a:solidFill>
        </p:spPr>
        <p:txBody>
          <a:bodyPr wrap="none" rtlCol="0">
            <a:spAutoFit/>
          </a:bodyPr>
          <a:lstStyle/>
          <a:p>
            <a:r>
              <a:rPr lang="en-GB" sz="2400" dirty="0">
                <a:solidFill>
                  <a:srgbClr val="002060"/>
                </a:solidFill>
              </a:rPr>
              <a:t>2004: Reusable Proof-of-work</a:t>
            </a:r>
          </a:p>
        </p:txBody>
      </p:sp>
      <p:sp>
        <p:nvSpPr>
          <p:cNvPr id="23" name="TextBox 22">
            <a:extLst>
              <a:ext uri="{FF2B5EF4-FFF2-40B4-BE49-F238E27FC236}">
                <a16:creationId xmlns:a16="http://schemas.microsoft.com/office/drawing/2014/main" xmlns="" id="{53225EA3-6A5D-B644-8258-F6970DF14A8B}"/>
              </a:ext>
            </a:extLst>
          </p:cNvPr>
          <p:cNvSpPr txBox="1"/>
          <p:nvPr/>
        </p:nvSpPr>
        <p:spPr>
          <a:xfrm>
            <a:off x="9656604" y="4157236"/>
            <a:ext cx="1056700" cy="461665"/>
          </a:xfrm>
          <a:prstGeom prst="rect">
            <a:avLst/>
          </a:prstGeom>
          <a:solidFill>
            <a:schemeClr val="bg1"/>
          </a:solidFill>
        </p:spPr>
        <p:txBody>
          <a:bodyPr wrap="none" rtlCol="0">
            <a:spAutoFit/>
          </a:bodyPr>
          <a:lstStyle/>
          <a:p>
            <a:r>
              <a:rPr lang="en-GB" sz="2400" dirty="0">
                <a:solidFill>
                  <a:srgbClr val="002060"/>
                </a:solidFill>
              </a:rPr>
              <a:t>Mining</a:t>
            </a:r>
          </a:p>
        </p:txBody>
      </p:sp>
    </p:spTree>
    <p:extLst>
      <p:ext uri="{BB962C8B-B14F-4D97-AF65-F5344CB8AC3E}">
        <p14:creationId xmlns:p14="http://schemas.microsoft.com/office/powerpoint/2010/main" val="33077668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1" grpId="0" animBg="1"/>
      <p:bldP spid="12"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391F2D-DC4E-EF42-97E5-69E0BDB9CA5F}"/>
              </a:ext>
            </a:extLst>
          </p:cNvPr>
          <p:cNvSpPr>
            <a:spLocks noGrp="1"/>
          </p:cNvSpPr>
          <p:nvPr>
            <p:ph type="title"/>
          </p:nvPr>
        </p:nvSpPr>
        <p:spPr>
          <a:xfrm>
            <a:off x="838200" y="288927"/>
            <a:ext cx="10515600" cy="745217"/>
          </a:xfrm>
        </p:spPr>
        <p:txBody>
          <a:bodyPr/>
          <a:lstStyle/>
          <a:p>
            <a:pPr algn="ctr"/>
            <a:r>
              <a:rPr lang="en-GB" b="1" dirty="0">
                <a:solidFill>
                  <a:srgbClr val="0070C0"/>
                </a:solidFill>
              </a:rPr>
              <a:t>Building a Digital Currency</a:t>
            </a:r>
          </a:p>
        </p:txBody>
      </p:sp>
      <p:sp>
        <p:nvSpPr>
          <p:cNvPr id="3" name="Content Placeholder 2">
            <a:extLst>
              <a:ext uri="{FF2B5EF4-FFF2-40B4-BE49-F238E27FC236}">
                <a16:creationId xmlns:a16="http://schemas.microsoft.com/office/drawing/2014/main" xmlns="" id="{CC30AD85-AA04-9848-B8F1-4A586B9EFFF7}"/>
              </a:ext>
            </a:extLst>
          </p:cNvPr>
          <p:cNvSpPr>
            <a:spLocks noGrp="1"/>
          </p:cNvSpPr>
          <p:nvPr>
            <p:ph idx="1"/>
          </p:nvPr>
        </p:nvSpPr>
        <p:spPr>
          <a:xfrm>
            <a:off x="838200" y="1828800"/>
            <a:ext cx="10515600" cy="3810000"/>
          </a:xfrm>
        </p:spPr>
        <p:txBody>
          <a:bodyPr/>
          <a:lstStyle/>
          <a:p>
            <a:pPr marL="0" indent="0">
              <a:buNone/>
            </a:pPr>
            <a:r>
              <a:rPr lang="en-GB" u="sng" dirty="0">
                <a:solidFill>
                  <a:srgbClr val="FF0000"/>
                </a:solidFill>
              </a:rPr>
              <a:t>Workshop:</a:t>
            </a:r>
          </a:p>
          <a:p>
            <a:r>
              <a:rPr lang="en-GB" dirty="0">
                <a:solidFill>
                  <a:srgbClr val="FF0000"/>
                </a:solidFill>
              </a:rPr>
              <a:t>What features do we need?</a:t>
            </a:r>
          </a:p>
          <a:p>
            <a:r>
              <a:rPr lang="en-GB" dirty="0">
                <a:solidFill>
                  <a:srgbClr val="FF0000"/>
                </a:solidFill>
              </a:rPr>
              <a:t>What do we want to avoid?</a:t>
            </a:r>
          </a:p>
          <a:p>
            <a:r>
              <a:rPr lang="en-GB" dirty="0">
                <a:solidFill>
                  <a:srgbClr val="FF0000"/>
                </a:solidFill>
              </a:rPr>
              <a:t>How can users trust the money is authentic and not counterfeit?</a:t>
            </a:r>
          </a:p>
          <a:p>
            <a:r>
              <a:rPr lang="en-GB" dirty="0">
                <a:solidFill>
                  <a:srgbClr val="FF0000"/>
                </a:solidFill>
              </a:rPr>
              <a:t>Can we trust money only be spent once (not copied and re-spent)?</a:t>
            </a:r>
          </a:p>
          <a:p>
            <a:r>
              <a:rPr lang="en-GB" dirty="0">
                <a:solidFill>
                  <a:srgbClr val="FF0000"/>
                </a:solidFill>
              </a:rPr>
              <a:t>How can we be sure who owns the money?</a:t>
            </a:r>
          </a:p>
          <a:p>
            <a:r>
              <a:rPr lang="en-GB" dirty="0">
                <a:solidFill>
                  <a:srgbClr val="FF0000"/>
                </a:solidFill>
              </a:rPr>
              <a:t>How are transactions settled?</a:t>
            </a:r>
          </a:p>
        </p:txBody>
      </p:sp>
    </p:spTree>
    <p:extLst>
      <p:ext uri="{BB962C8B-B14F-4D97-AF65-F5344CB8AC3E}">
        <p14:creationId xmlns:p14="http://schemas.microsoft.com/office/powerpoint/2010/main" val="4189606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F05B9B-56F7-A049-899E-58B692CF09B6}"/>
              </a:ext>
            </a:extLst>
          </p:cNvPr>
          <p:cNvSpPr>
            <a:spLocks noGrp="1"/>
          </p:cNvSpPr>
          <p:nvPr>
            <p:ph type="title"/>
          </p:nvPr>
        </p:nvSpPr>
        <p:spPr>
          <a:xfrm>
            <a:off x="774290" y="0"/>
            <a:ext cx="10515600" cy="741004"/>
          </a:xfrm>
        </p:spPr>
        <p:txBody>
          <a:bodyPr>
            <a:normAutofit/>
          </a:bodyPr>
          <a:lstStyle/>
          <a:p>
            <a:pPr algn="ctr"/>
            <a:r>
              <a:rPr lang="en-GB" sz="3600" b="1" dirty="0">
                <a:solidFill>
                  <a:srgbClr val="0070C0"/>
                </a:solidFill>
              </a:rPr>
              <a:t>Transactions</a:t>
            </a:r>
          </a:p>
        </p:txBody>
      </p:sp>
      <p:sp>
        <p:nvSpPr>
          <p:cNvPr id="3" name="Content Placeholder 2">
            <a:extLst>
              <a:ext uri="{FF2B5EF4-FFF2-40B4-BE49-F238E27FC236}">
                <a16:creationId xmlns:a16="http://schemas.microsoft.com/office/drawing/2014/main" xmlns="" id="{3E7AF150-0441-4E44-B3F5-15C88C478FA2}"/>
              </a:ext>
            </a:extLst>
          </p:cNvPr>
          <p:cNvSpPr>
            <a:spLocks noGrp="1"/>
          </p:cNvSpPr>
          <p:nvPr>
            <p:ph idx="1"/>
          </p:nvPr>
        </p:nvSpPr>
        <p:spPr>
          <a:xfrm>
            <a:off x="191728" y="741004"/>
            <a:ext cx="11680723" cy="5648631"/>
          </a:xfrm>
        </p:spPr>
        <p:txBody>
          <a:bodyPr>
            <a:normAutofit/>
          </a:bodyPr>
          <a:lstStyle/>
          <a:p>
            <a:pPr algn="just"/>
            <a:r>
              <a:rPr lang="en-GB" dirty="0">
                <a:solidFill>
                  <a:srgbClr val="0070C0"/>
                </a:solidFill>
              </a:rPr>
              <a:t>In Bitcoin, there are no coins, no senders, no recipients, no balances no accounts, and no addresses. The appearance of these attributes is constructed at a high level for the benefit of the user.</a:t>
            </a:r>
          </a:p>
          <a:p>
            <a:pPr algn="just"/>
            <a:r>
              <a:rPr lang="en-GB" dirty="0">
                <a:solidFill>
                  <a:srgbClr val="0070C0"/>
                </a:solidFill>
              </a:rPr>
              <a:t>The fundamental building block is the </a:t>
            </a:r>
            <a:r>
              <a:rPr lang="en-GB" b="1" dirty="0">
                <a:solidFill>
                  <a:srgbClr val="0070C0"/>
                </a:solidFill>
              </a:rPr>
              <a:t>Unspent Transaction Output (UTXO)</a:t>
            </a:r>
          </a:p>
          <a:p>
            <a:r>
              <a:rPr lang="en-GB" dirty="0">
                <a:solidFill>
                  <a:srgbClr val="0070C0"/>
                </a:solidFill>
              </a:rPr>
              <a:t>Every transaction represents a change in the UTXO set. </a:t>
            </a:r>
          </a:p>
          <a:p>
            <a:r>
              <a:rPr lang="en-GB" dirty="0">
                <a:solidFill>
                  <a:srgbClr val="0070C0"/>
                </a:solidFill>
              </a:rPr>
              <a:t>A wallet “receiving” bitcoin = a wallet has detected an UTXO that can be spent with one of the keys controlled by that wallet. </a:t>
            </a:r>
          </a:p>
          <a:p>
            <a:r>
              <a:rPr lang="en-GB" dirty="0">
                <a:solidFill>
                  <a:srgbClr val="0070C0"/>
                </a:solidFill>
              </a:rPr>
              <a:t>“Balance” = sum of all UTXO that users’ wallet can spend.</a:t>
            </a:r>
          </a:p>
          <a:p>
            <a:r>
              <a:rPr lang="en-GB" dirty="0">
                <a:solidFill>
                  <a:srgbClr val="0070C0"/>
                </a:solidFill>
              </a:rPr>
              <a:t>UTXO may be scattered among hundreds of transactions and blocks.</a:t>
            </a:r>
          </a:p>
          <a:p>
            <a:r>
              <a:rPr lang="en-GB" dirty="0">
                <a:solidFill>
                  <a:srgbClr val="0070C0"/>
                </a:solidFill>
              </a:rPr>
              <a:t>UTXO values are expressed in ‘satoshis’ 1/100,000,000, or 0.00000001, or one-hundred millionth of a bitcoin. </a:t>
            </a:r>
          </a:p>
          <a:p>
            <a:r>
              <a:rPr lang="en-GB" dirty="0">
                <a:solidFill>
                  <a:srgbClr val="0070C0"/>
                </a:solidFill>
              </a:rPr>
              <a:t>UTXO are indivisible</a:t>
            </a:r>
          </a:p>
        </p:txBody>
      </p:sp>
    </p:spTree>
    <p:extLst>
      <p:ext uri="{BB962C8B-B14F-4D97-AF65-F5344CB8AC3E}">
        <p14:creationId xmlns:p14="http://schemas.microsoft.com/office/powerpoint/2010/main" val="21439497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C612D4-A27D-FC4E-A993-430763757F68}"/>
              </a:ext>
            </a:extLst>
          </p:cNvPr>
          <p:cNvSpPr>
            <a:spLocks noGrp="1"/>
          </p:cNvSpPr>
          <p:nvPr>
            <p:ph type="title"/>
          </p:nvPr>
        </p:nvSpPr>
        <p:spPr>
          <a:xfrm>
            <a:off x="838200" y="173395"/>
            <a:ext cx="10515600" cy="785249"/>
          </a:xfrm>
        </p:spPr>
        <p:txBody>
          <a:bodyPr>
            <a:normAutofit/>
          </a:bodyPr>
          <a:lstStyle/>
          <a:p>
            <a:pPr algn="ctr"/>
            <a:r>
              <a:rPr lang="en-GB" sz="3600" b="1" dirty="0">
                <a:solidFill>
                  <a:srgbClr val="0070C0"/>
                </a:solidFill>
              </a:rPr>
              <a:t>Outputs and Inputs</a:t>
            </a:r>
          </a:p>
        </p:txBody>
      </p:sp>
      <p:sp>
        <p:nvSpPr>
          <p:cNvPr id="3" name="Content Placeholder 2">
            <a:extLst>
              <a:ext uri="{FF2B5EF4-FFF2-40B4-BE49-F238E27FC236}">
                <a16:creationId xmlns:a16="http://schemas.microsoft.com/office/drawing/2014/main" xmlns="" id="{84BCDD79-C7EF-D842-A61F-133BBBB3ECF5}"/>
              </a:ext>
            </a:extLst>
          </p:cNvPr>
          <p:cNvSpPr>
            <a:spLocks noGrp="1"/>
          </p:cNvSpPr>
          <p:nvPr>
            <p:ph idx="1"/>
          </p:nvPr>
        </p:nvSpPr>
        <p:spPr>
          <a:xfrm>
            <a:off x="838200" y="958644"/>
            <a:ext cx="10515600" cy="5218319"/>
          </a:xfrm>
        </p:spPr>
        <p:txBody>
          <a:bodyPr/>
          <a:lstStyle/>
          <a:p>
            <a:pPr marL="0" indent="0">
              <a:buNone/>
            </a:pPr>
            <a:r>
              <a:rPr lang="en-GB" dirty="0">
                <a:solidFill>
                  <a:srgbClr val="0070C0"/>
                </a:solidFill>
              </a:rPr>
              <a:t>To consume a UTXO larger than the desired transaction three outputs are produced: </a:t>
            </a:r>
          </a:p>
          <a:p>
            <a:pPr marL="514350" indent="-514350">
              <a:buAutoNum type="arabicParenR"/>
            </a:pPr>
            <a:r>
              <a:rPr lang="en-GB" dirty="0">
                <a:solidFill>
                  <a:srgbClr val="0070C0"/>
                </a:solidFill>
              </a:rPr>
              <a:t>Payment from user’s wallet to recipient</a:t>
            </a:r>
          </a:p>
          <a:p>
            <a:pPr marL="514350" indent="-514350">
              <a:buAutoNum type="arabicParenR"/>
            </a:pPr>
            <a:r>
              <a:rPr lang="en-GB" dirty="0">
                <a:solidFill>
                  <a:srgbClr val="0070C0"/>
                </a:solidFill>
              </a:rPr>
              <a:t>Payment of change from user’s wallet to another wallet address owned by the same user</a:t>
            </a:r>
          </a:p>
          <a:p>
            <a:pPr marL="514350" indent="-514350">
              <a:buAutoNum type="arabicParenR"/>
            </a:pPr>
            <a:r>
              <a:rPr lang="en-GB" dirty="0">
                <a:solidFill>
                  <a:srgbClr val="0070C0"/>
                </a:solidFill>
              </a:rPr>
              <a:t>Payment of a Transaction fee from the user’s wallet to the miner</a:t>
            </a:r>
          </a:p>
          <a:p>
            <a:pPr marL="0" indent="0">
              <a:buNone/>
            </a:pPr>
            <a:endParaRPr lang="en-GB" dirty="0">
              <a:solidFill>
                <a:srgbClr val="0070C0"/>
              </a:solidFill>
            </a:endParaRPr>
          </a:p>
          <a:p>
            <a:pPr marL="0" indent="0">
              <a:buNone/>
            </a:pPr>
            <a:r>
              <a:rPr lang="en-GB" b="1" u="sng" dirty="0">
                <a:solidFill>
                  <a:srgbClr val="0070C0"/>
                </a:solidFill>
              </a:rPr>
              <a:t>CAUTION! </a:t>
            </a:r>
            <a:r>
              <a:rPr lang="en-GB" dirty="0">
                <a:solidFill>
                  <a:srgbClr val="0070C0"/>
                </a:solidFill>
              </a:rPr>
              <a:t>If payment of change is not specified, all the change is assumed to be a transaction fee for the miner!  </a:t>
            </a:r>
          </a:p>
        </p:txBody>
      </p:sp>
    </p:spTree>
    <p:extLst>
      <p:ext uri="{BB962C8B-B14F-4D97-AF65-F5344CB8AC3E}">
        <p14:creationId xmlns:p14="http://schemas.microsoft.com/office/powerpoint/2010/main" val="328998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E004DF-DDC6-AB40-8399-7EEB2F37FA86}"/>
              </a:ext>
            </a:extLst>
          </p:cNvPr>
          <p:cNvSpPr>
            <a:spLocks noGrp="1"/>
          </p:cNvSpPr>
          <p:nvPr>
            <p:ph type="title"/>
          </p:nvPr>
        </p:nvSpPr>
        <p:spPr>
          <a:xfrm>
            <a:off x="838200" y="173397"/>
            <a:ext cx="10515600" cy="726255"/>
          </a:xfrm>
        </p:spPr>
        <p:txBody>
          <a:bodyPr>
            <a:normAutofit/>
          </a:bodyPr>
          <a:lstStyle/>
          <a:p>
            <a:pPr algn="ctr"/>
            <a:r>
              <a:rPr lang="en-GB" sz="4000" b="1" dirty="0">
                <a:solidFill>
                  <a:srgbClr val="0070C0"/>
                </a:solidFill>
              </a:rPr>
              <a:t>The Distributed Ledger</a:t>
            </a:r>
          </a:p>
        </p:txBody>
      </p:sp>
      <p:sp>
        <p:nvSpPr>
          <p:cNvPr id="3" name="Content Placeholder 2">
            <a:extLst>
              <a:ext uri="{FF2B5EF4-FFF2-40B4-BE49-F238E27FC236}">
                <a16:creationId xmlns:a16="http://schemas.microsoft.com/office/drawing/2014/main" xmlns="" id="{E32E64B3-D723-8C4C-9918-02F1735E3753}"/>
              </a:ext>
            </a:extLst>
          </p:cNvPr>
          <p:cNvSpPr>
            <a:spLocks noGrp="1"/>
          </p:cNvSpPr>
          <p:nvPr>
            <p:ph idx="1"/>
          </p:nvPr>
        </p:nvSpPr>
        <p:spPr>
          <a:xfrm>
            <a:off x="427703" y="899652"/>
            <a:ext cx="11341509" cy="5796116"/>
          </a:xfrm>
        </p:spPr>
        <p:txBody>
          <a:bodyPr>
            <a:normAutofit/>
          </a:bodyPr>
          <a:lstStyle/>
          <a:p>
            <a:pPr marL="0" indent="0">
              <a:buNone/>
            </a:pPr>
            <a:r>
              <a:rPr lang="en-GB" sz="2000" dirty="0"/>
              <a:t>In the case of bitcoin, there is no central ledger. </a:t>
            </a:r>
          </a:p>
          <a:p>
            <a:pPr marL="0" indent="0">
              <a:buNone/>
            </a:pPr>
            <a:r>
              <a:rPr lang="en-GB" sz="2000" dirty="0"/>
              <a:t>The bitcoin ledger is distributed as a copy to every full node in the peer-to-peer network and each miner races to complete a Proof of Work solution based upon the Hashcash algorithm. </a:t>
            </a:r>
          </a:p>
          <a:p>
            <a:pPr marL="0" indent="0">
              <a:buNone/>
            </a:pPr>
            <a:r>
              <a:rPr lang="en-GB" sz="2000" dirty="0"/>
              <a:t>Satoshi Nakamoto’s most important invention is the decentralised mechanism for </a:t>
            </a:r>
            <a:r>
              <a:rPr lang="en-GB" sz="2000" b="1" dirty="0"/>
              <a:t>emergent consensus</a:t>
            </a:r>
            <a:r>
              <a:rPr lang="en-GB" sz="2000" dirty="0"/>
              <a:t>. </a:t>
            </a:r>
          </a:p>
          <a:p>
            <a:pPr marL="0" indent="0">
              <a:buNone/>
            </a:pPr>
            <a:r>
              <a:rPr lang="en-GB" sz="2000" dirty="0"/>
              <a:t>Thousands of independent nodes follow a common set of rules to reach majority agreement built upon four processes, continuously executed by Machine to Machine Testing:</a:t>
            </a:r>
          </a:p>
          <a:p>
            <a:pPr marL="457200" indent="-457200" algn="just">
              <a:buAutoNum type="arabicParenR"/>
            </a:pPr>
            <a:r>
              <a:rPr lang="en-GB" sz="2000" dirty="0">
                <a:solidFill>
                  <a:srgbClr val="0070C0"/>
                </a:solidFill>
              </a:rPr>
              <a:t>Independent verification of each transaction through a comprehensive set of criteria such as syntax, data structure, size, value, unlocking cryptographic scripts to prove ownership, matching unique outputs and inputs etc. By verifying each transaction as it is received and before propagating it across the peer-to-peer network, every node builds a pool of valid but unconfirmed transactions known as the transaction pool.</a:t>
            </a:r>
          </a:p>
          <a:p>
            <a:pPr marL="457200" indent="-457200" algn="just">
              <a:buFont typeface="Arial" panose="020B0604020202020204" pitchFamily="34" charset="0"/>
              <a:buAutoNum type="arabicParenR"/>
            </a:pPr>
            <a:r>
              <a:rPr lang="en-GB" sz="2000" dirty="0">
                <a:solidFill>
                  <a:srgbClr val="0070C0"/>
                </a:solidFill>
              </a:rPr>
              <a:t>Mining nodes perform independent aggregation of transactions in the transaction pool and place valid transactions into new ‘candidate blocks’, coupled with demonstrated computation through the Proof-of-Work algorithm.</a:t>
            </a:r>
          </a:p>
          <a:p>
            <a:pPr marL="457200" indent="-457200" algn="just">
              <a:buFont typeface="Arial" panose="020B0604020202020204" pitchFamily="34" charset="0"/>
              <a:buAutoNum type="arabicParenR"/>
            </a:pPr>
            <a:r>
              <a:rPr lang="en-GB" sz="2000" dirty="0">
                <a:solidFill>
                  <a:srgbClr val="0070C0"/>
                </a:solidFill>
              </a:rPr>
              <a:t>New blocks are independently verified by every node and assembled into the chain of blocks.</a:t>
            </a:r>
          </a:p>
          <a:p>
            <a:pPr marL="457200" indent="-457200" algn="just">
              <a:buFont typeface="Arial" panose="020B0604020202020204" pitchFamily="34" charset="0"/>
              <a:buAutoNum type="arabicParenR"/>
            </a:pPr>
            <a:r>
              <a:rPr lang="en-GB" sz="2000" dirty="0">
                <a:solidFill>
                  <a:srgbClr val="0070C0"/>
                </a:solidFill>
              </a:rPr>
              <a:t>The chain with the most cumulative computation demonstrated through Proof-of-Work is independently selected by every node in the peer-to-peer network.</a:t>
            </a:r>
          </a:p>
        </p:txBody>
      </p:sp>
    </p:spTree>
    <p:extLst>
      <p:ext uri="{BB962C8B-B14F-4D97-AF65-F5344CB8AC3E}">
        <p14:creationId xmlns:p14="http://schemas.microsoft.com/office/powerpoint/2010/main" val="3440374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E06776-43C7-F245-A6F2-CD667DC618DE}"/>
              </a:ext>
            </a:extLst>
          </p:cNvPr>
          <p:cNvSpPr>
            <a:spLocks noGrp="1"/>
          </p:cNvSpPr>
          <p:nvPr>
            <p:ph type="title"/>
          </p:nvPr>
        </p:nvSpPr>
        <p:spPr>
          <a:xfrm>
            <a:off x="838200" y="180068"/>
            <a:ext cx="10515600" cy="712561"/>
          </a:xfrm>
        </p:spPr>
        <p:txBody>
          <a:bodyPr>
            <a:normAutofit/>
          </a:bodyPr>
          <a:lstStyle/>
          <a:p>
            <a:pPr algn="ctr"/>
            <a:r>
              <a:rPr lang="en-GB" sz="3600" dirty="0"/>
              <a:t>Understanding Difficulty</a:t>
            </a:r>
          </a:p>
        </p:txBody>
      </p:sp>
      <p:pic>
        <p:nvPicPr>
          <p:cNvPr id="4" name="Content Placeholder 4">
            <a:extLst>
              <a:ext uri="{FF2B5EF4-FFF2-40B4-BE49-F238E27FC236}">
                <a16:creationId xmlns:a16="http://schemas.microsoft.com/office/drawing/2014/main" xmlns="" id="{78EB1E74-78D4-FF4B-B4FE-CAA9567388ED}"/>
              </a:ext>
            </a:extLst>
          </p:cNvPr>
          <p:cNvPicPr>
            <a:picLocks noGrp="1" noChangeAspect="1"/>
          </p:cNvPicPr>
          <p:nvPr>
            <p:ph idx="1"/>
          </p:nvPr>
        </p:nvPicPr>
        <p:blipFill>
          <a:blip r:embed="rId2"/>
          <a:stretch>
            <a:fillRect/>
          </a:stretch>
        </p:blipFill>
        <p:spPr>
          <a:xfrm>
            <a:off x="144564" y="1009197"/>
            <a:ext cx="4413499" cy="4351338"/>
          </a:xfrm>
        </p:spPr>
      </p:pic>
      <p:sp>
        <p:nvSpPr>
          <p:cNvPr id="7" name="TextBox 6">
            <a:extLst>
              <a:ext uri="{FF2B5EF4-FFF2-40B4-BE49-F238E27FC236}">
                <a16:creationId xmlns:a16="http://schemas.microsoft.com/office/drawing/2014/main" xmlns="" id="{77623AE7-A813-5C4D-9DF1-299051C58EE1}"/>
              </a:ext>
            </a:extLst>
          </p:cNvPr>
          <p:cNvSpPr txBox="1"/>
          <p:nvPr/>
        </p:nvSpPr>
        <p:spPr>
          <a:xfrm>
            <a:off x="5072744" y="892629"/>
            <a:ext cx="6455228" cy="4708981"/>
          </a:xfrm>
          <a:prstGeom prst="rect">
            <a:avLst/>
          </a:prstGeom>
          <a:noFill/>
        </p:spPr>
        <p:txBody>
          <a:bodyPr wrap="square" rtlCol="0">
            <a:spAutoFit/>
          </a:bodyPr>
          <a:lstStyle/>
          <a:p>
            <a:r>
              <a:rPr lang="en-GB" sz="2000" u="sng" dirty="0">
                <a:solidFill>
                  <a:srgbClr val="FF0000"/>
                </a:solidFill>
              </a:rPr>
              <a:t>Target A: Total score less than twelve</a:t>
            </a:r>
          </a:p>
          <a:p>
            <a:r>
              <a:rPr lang="en-GB" sz="2000" dirty="0"/>
              <a:t>(anything except two sixes) </a:t>
            </a:r>
          </a:p>
          <a:p>
            <a:r>
              <a:rPr lang="en-GB" sz="2000" dirty="0"/>
              <a:t>Probability = 35/36 or 97.22% chance of success</a:t>
            </a:r>
          </a:p>
          <a:p>
            <a:endParaRPr lang="en-GB" sz="2000" dirty="0"/>
          </a:p>
          <a:p>
            <a:r>
              <a:rPr lang="en-GB" sz="2000" u="sng" dirty="0">
                <a:solidFill>
                  <a:srgbClr val="FF0000"/>
                </a:solidFill>
              </a:rPr>
              <a:t>Target B: Total score less than five</a:t>
            </a:r>
          </a:p>
          <a:p>
            <a:r>
              <a:rPr lang="en-GB" sz="2000" dirty="0"/>
              <a:t>1+1 or 1+2 or 2+1 or 1+3 or 3+1 or 2+2</a:t>
            </a:r>
          </a:p>
          <a:p>
            <a:r>
              <a:rPr lang="en-GB" sz="2000" dirty="0"/>
              <a:t>Probability = 6/36 or 16.67% chance of success</a:t>
            </a:r>
          </a:p>
          <a:p>
            <a:endParaRPr lang="en-GB" sz="2000" dirty="0"/>
          </a:p>
          <a:p>
            <a:r>
              <a:rPr lang="en-GB" sz="2000" u="sng" dirty="0">
                <a:solidFill>
                  <a:srgbClr val="FF0000"/>
                </a:solidFill>
              </a:rPr>
              <a:t>Target C: Total score less than three</a:t>
            </a:r>
          </a:p>
          <a:p>
            <a:r>
              <a:rPr lang="en-GB" sz="2000" dirty="0"/>
              <a:t>(both dice showing one)</a:t>
            </a:r>
          </a:p>
          <a:p>
            <a:r>
              <a:rPr lang="en-GB" sz="2000" dirty="0"/>
              <a:t>1 x 1           1</a:t>
            </a:r>
          </a:p>
          <a:p>
            <a:r>
              <a:rPr lang="en-GB" sz="2000" dirty="0"/>
              <a:t>-------   =   ---</a:t>
            </a:r>
          </a:p>
          <a:p>
            <a:r>
              <a:rPr lang="en-GB" sz="2000" dirty="0"/>
              <a:t>6 x 6         36</a:t>
            </a:r>
          </a:p>
          <a:p>
            <a:r>
              <a:rPr lang="en-GB" sz="2000" dirty="0"/>
              <a:t>Only one throw out of every 36, or 2.78% of them will produce a winning result</a:t>
            </a:r>
          </a:p>
        </p:txBody>
      </p:sp>
    </p:spTree>
    <p:extLst>
      <p:ext uri="{BB962C8B-B14F-4D97-AF65-F5344CB8AC3E}">
        <p14:creationId xmlns:p14="http://schemas.microsoft.com/office/powerpoint/2010/main" val="37082327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0DA4B4-94E3-B344-9CA0-910957E5C0CB}"/>
              </a:ext>
            </a:extLst>
          </p:cNvPr>
          <p:cNvSpPr>
            <a:spLocks noGrp="1"/>
          </p:cNvSpPr>
          <p:nvPr>
            <p:ph type="title"/>
          </p:nvPr>
        </p:nvSpPr>
        <p:spPr>
          <a:xfrm>
            <a:off x="848360" y="141606"/>
            <a:ext cx="10515600" cy="681354"/>
          </a:xfrm>
        </p:spPr>
        <p:txBody>
          <a:bodyPr>
            <a:normAutofit/>
          </a:bodyPr>
          <a:lstStyle/>
          <a:p>
            <a:pPr algn="ctr"/>
            <a:r>
              <a:rPr lang="en-GB" sz="4000" b="1" dirty="0">
                <a:solidFill>
                  <a:srgbClr val="0070C0"/>
                </a:solidFill>
              </a:rPr>
              <a:t>Candidate Blocks</a:t>
            </a:r>
          </a:p>
        </p:txBody>
      </p:sp>
      <p:pic>
        <p:nvPicPr>
          <p:cNvPr id="5" name="Content Placeholder 4">
            <a:extLst>
              <a:ext uri="{FF2B5EF4-FFF2-40B4-BE49-F238E27FC236}">
                <a16:creationId xmlns:a16="http://schemas.microsoft.com/office/drawing/2014/main" xmlns="" id="{1829CD61-B151-AB44-BDB2-2C6326B58E45}"/>
              </a:ext>
            </a:extLst>
          </p:cNvPr>
          <p:cNvPicPr>
            <a:picLocks noGrp="1" noChangeAspect="1"/>
          </p:cNvPicPr>
          <p:nvPr>
            <p:ph idx="1"/>
          </p:nvPr>
        </p:nvPicPr>
        <p:blipFill>
          <a:blip r:embed="rId2"/>
          <a:stretch>
            <a:fillRect/>
          </a:stretch>
        </p:blipFill>
        <p:spPr>
          <a:xfrm>
            <a:off x="7996180" y="1194620"/>
            <a:ext cx="3819174" cy="4230820"/>
          </a:xfrm>
        </p:spPr>
      </p:pic>
      <p:pic>
        <p:nvPicPr>
          <p:cNvPr id="7" name="Picture 6">
            <a:extLst>
              <a:ext uri="{FF2B5EF4-FFF2-40B4-BE49-F238E27FC236}">
                <a16:creationId xmlns:a16="http://schemas.microsoft.com/office/drawing/2014/main" xmlns="" id="{5466A9FD-3753-9240-9BFE-18C3F1FAE9C6}"/>
              </a:ext>
            </a:extLst>
          </p:cNvPr>
          <p:cNvPicPr>
            <a:picLocks noChangeAspect="1"/>
          </p:cNvPicPr>
          <p:nvPr/>
        </p:nvPicPr>
        <p:blipFill>
          <a:blip r:embed="rId3"/>
          <a:stretch>
            <a:fillRect/>
          </a:stretch>
        </p:blipFill>
        <p:spPr>
          <a:xfrm>
            <a:off x="286453" y="1128189"/>
            <a:ext cx="4266687" cy="4297251"/>
          </a:xfrm>
          <a:prstGeom prst="rect">
            <a:avLst/>
          </a:prstGeom>
        </p:spPr>
      </p:pic>
      <p:sp>
        <p:nvSpPr>
          <p:cNvPr id="8" name="TextBox 7">
            <a:extLst>
              <a:ext uri="{FF2B5EF4-FFF2-40B4-BE49-F238E27FC236}">
                <a16:creationId xmlns:a16="http://schemas.microsoft.com/office/drawing/2014/main" xmlns="" id="{6D2CE58C-DFD6-EC44-B1C1-733F938B1728}"/>
              </a:ext>
            </a:extLst>
          </p:cNvPr>
          <p:cNvSpPr txBox="1"/>
          <p:nvPr/>
        </p:nvSpPr>
        <p:spPr>
          <a:xfrm>
            <a:off x="4565686" y="1011740"/>
            <a:ext cx="3214268" cy="1754326"/>
          </a:xfrm>
          <a:prstGeom prst="rect">
            <a:avLst/>
          </a:prstGeom>
          <a:noFill/>
        </p:spPr>
        <p:txBody>
          <a:bodyPr wrap="square" rtlCol="0">
            <a:spAutoFit/>
          </a:bodyPr>
          <a:lstStyle/>
          <a:p>
            <a:pPr algn="just"/>
            <a:r>
              <a:rPr lang="en-GB" dirty="0"/>
              <a:t>Each painting demonstrates a ‘Proof of Work’, but if the  validation criteria is to have the qualities of a Dutch Master only one will be propagated between the peer-to-peer nodes.</a:t>
            </a:r>
          </a:p>
        </p:txBody>
      </p:sp>
      <p:sp>
        <p:nvSpPr>
          <p:cNvPr id="9" name="TextBox 8">
            <a:extLst>
              <a:ext uri="{FF2B5EF4-FFF2-40B4-BE49-F238E27FC236}">
                <a16:creationId xmlns:a16="http://schemas.microsoft.com/office/drawing/2014/main" xmlns="" id="{B3D257A6-4F32-8E4E-8D44-D33C5C4ADD07}"/>
              </a:ext>
            </a:extLst>
          </p:cNvPr>
          <p:cNvSpPr txBox="1"/>
          <p:nvPr/>
        </p:nvSpPr>
        <p:spPr>
          <a:xfrm>
            <a:off x="4565686" y="2948946"/>
            <a:ext cx="3417948" cy="3231654"/>
          </a:xfrm>
          <a:prstGeom prst="rect">
            <a:avLst/>
          </a:prstGeom>
          <a:noFill/>
        </p:spPr>
        <p:txBody>
          <a:bodyPr wrap="square" rtlCol="0">
            <a:spAutoFit/>
          </a:bodyPr>
          <a:lstStyle/>
          <a:p>
            <a:pPr algn="just"/>
            <a:r>
              <a:rPr lang="en-US" dirty="0">
                <a:solidFill>
                  <a:srgbClr val="0070C0"/>
                </a:solidFill>
                <a:cs typeface="Arial" panose="020B0604020202020204" pitchFamily="34" charset="0"/>
              </a:rPr>
              <a:t>Proof of Work is a Non-deterministic Polynomial (NP) time problem that forces miners to do a lot of work before they can submit a candidate block of transactions.</a:t>
            </a:r>
          </a:p>
          <a:p>
            <a:endParaRPr lang="en-US" dirty="0">
              <a:solidFill>
                <a:srgbClr val="0070C0"/>
              </a:solidFill>
              <a:cs typeface="Arial" panose="020B0604020202020204" pitchFamily="34" charset="0"/>
            </a:endParaRPr>
          </a:p>
          <a:p>
            <a:pPr algn="just"/>
            <a:r>
              <a:rPr lang="en-US" dirty="0">
                <a:solidFill>
                  <a:srgbClr val="0070C0"/>
                </a:solidFill>
                <a:cs typeface="Arial" panose="020B0604020202020204" pitchFamily="34" charset="0"/>
              </a:rPr>
              <a:t>The time taken to create a painting is non-deterministic, but the time to decide if it is a ‘good’ painting is short.</a:t>
            </a:r>
            <a:endParaRPr lang="en-GB" dirty="0"/>
          </a:p>
        </p:txBody>
      </p:sp>
    </p:spTree>
    <p:extLst>
      <p:ext uri="{BB962C8B-B14F-4D97-AF65-F5344CB8AC3E}">
        <p14:creationId xmlns:p14="http://schemas.microsoft.com/office/powerpoint/2010/main" val="458914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A470E0-7EDB-484B-9E7B-5FA187608C3E}"/>
              </a:ext>
            </a:extLst>
          </p:cNvPr>
          <p:cNvSpPr>
            <a:spLocks noGrp="1"/>
          </p:cNvSpPr>
          <p:nvPr>
            <p:ph type="title"/>
          </p:nvPr>
        </p:nvSpPr>
        <p:spPr>
          <a:xfrm>
            <a:off x="838200" y="234497"/>
            <a:ext cx="10515600" cy="701675"/>
          </a:xfrm>
        </p:spPr>
        <p:txBody>
          <a:bodyPr>
            <a:normAutofit/>
          </a:bodyPr>
          <a:lstStyle/>
          <a:p>
            <a:pPr algn="ctr"/>
            <a:r>
              <a:rPr lang="en-GB" sz="3600" dirty="0"/>
              <a:t>A closer look at Bitcoin</a:t>
            </a:r>
          </a:p>
        </p:txBody>
      </p:sp>
      <p:sp>
        <p:nvSpPr>
          <p:cNvPr id="3" name="Content Placeholder 2">
            <a:extLst>
              <a:ext uri="{FF2B5EF4-FFF2-40B4-BE49-F238E27FC236}">
                <a16:creationId xmlns:a16="http://schemas.microsoft.com/office/drawing/2014/main" xmlns="" id="{8AA9E8F8-A77F-EA4C-AFA0-28247146397D}"/>
              </a:ext>
            </a:extLst>
          </p:cNvPr>
          <p:cNvSpPr>
            <a:spLocks noGrp="1"/>
          </p:cNvSpPr>
          <p:nvPr>
            <p:ph idx="1"/>
          </p:nvPr>
        </p:nvSpPr>
        <p:spPr>
          <a:xfrm>
            <a:off x="838200" y="1328058"/>
            <a:ext cx="10515600" cy="4430485"/>
          </a:xfrm>
        </p:spPr>
        <p:txBody>
          <a:bodyPr/>
          <a:lstStyle/>
          <a:p>
            <a:r>
              <a:rPr lang="en-GB" dirty="0"/>
              <a:t>Google / duckduckgo search for ‘Blockchain explorer bitcoin’</a:t>
            </a:r>
          </a:p>
          <a:p>
            <a:r>
              <a:rPr lang="en-GB" dirty="0"/>
              <a:t>Select </a:t>
            </a:r>
            <a:r>
              <a:rPr lang="en-GB" dirty="0">
                <a:hlinkClick r:id="rId2"/>
              </a:rPr>
              <a:t>https://www.blockchain.com/explorer</a:t>
            </a:r>
            <a:r>
              <a:rPr lang="en-GB" dirty="0"/>
              <a:t> </a:t>
            </a:r>
          </a:p>
          <a:p>
            <a:r>
              <a:rPr lang="en-GB" dirty="0"/>
              <a:t>Take a look around</a:t>
            </a:r>
          </a:p>
          <a:p>
            <a:r>
              <a:rPr lang="en-GB" dirty="0"/>
              <a:t>Click on one of the LATEST BLOCKS ‘Height’ </a:t>
            </a:r>
          </a:p>
          <a:p>
            <a:r>
              <a:rPr lang="en-GB" dirty="0"/>
              <a:t>How much can you explain from what you see?</a:t>
            </a:r>
          </a:p>
          <a:p>
            <a:r>
              <a:rPr lang="en-GB" dirty="0"/>
              <a:t>Return to the </a:t>
            </a:r>
            <a:r>
              <a:rPr lang="en-GB" dirty="0">
                <a:hlinkClick r:id="rId2"/>
              </a:rPr>
              <a:t>https://www.blockchain.com/explorer</a:t>
            </a:r>
            <a:r>
              <a:rPr lang="en-GB" dirty="0"/>
              <a:t> page</a:t>
            </a:r>
          </a:p>
          <a:p>
            <a:r>
              <a:rPr lang="en-GB" dirty="0"/>
              <a:t>Scroll to the bottom, within PRODUCTS, select CHARTS</a:t>
            </a:r>
          </a:p>
          <a:p>
            <a:r>
              <a:rPr lang="en-GB" dirty="0"/>
              <a:t>Pick a couple of the charts and try to explain what you are seeing. </a:t>
            </a:r>
          </a:p>
          <a:p>
            <a:endParaRPr lang="en-GB" dirty="0"/>
          </a:p>
        </p:txBody>
      </p:sp>
    </p:spTree>
    <p:extLst>
      <p:ext uri="{BB962C8B-B14F-4D97-AF65-F5344CB8AC3E}">
        <p14:creationId xmlns:p14="http://schemas.microsoft.com/office/powerpoint/2010/main" val="22465978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A9D8F8-70DC-DC47-891A-B62AB5A1F519}"/>
              </a:ext>
            </a:extLst>
          </p:cNvPr>
          <p:cNvSpPr>
            <a:spLocks noGrp="1"/>
          </p:cNvSpPr>
          <p:nvPr>
            <p:ph type="title"/>
          </p:nvPr>
        </p:nvSpPr>
        <p:spPr>
          <a:xfrm>
            <a:off x="838200" y="365125"/>
            <a:ext cx="10515600" cy="647951"/>
          </a:xfrm>
        </p:spPr>
        <p:txBody>
          <a:bodyPr>
            <a:normAutofit/>
          </a:bodyPr>
          <a:lstStyle/>
          <a:p>
            <a:pPr algn="ctr"/>
            <a:r>
              <a:rPr lang="en-GB" sz="3600" b="1" dirty="0">
                <a:solidFill>
                  <a:srgbClr val="FF0000"/>
                </a:solidFill>
              </a:rPr>
              <a:t>How will blockchains be used?</a:t>
            </a:r>
          </a:p>
        </p:txBody>
      </p:sp>
      <p:sp>
        <p:nvSpPr>
          <p:cNvPr id="3" name="Content Placeholder 2">
            <a:extLst>
              <a:ext uri="{FF2B5EF4-FFF2-40B4-BE49-F238E27FC236}">
                <a16:creationId xmlns:a16="http://schemas.microsoft.com/office/drawing/2014/main" xmlns="" id="{000B017E-AFD7-404E-A949-3790011185E6}"/>
              </a:ext>
            </a:extLst>
          </p:cNvPr>
          <p:cNvSpPr>
            <a:spLocks noGrp="1"/>
          </p:cNvSpPr>
          <p:nvPr>
            <p:ph idx="1"/>
          </p:nvPr>
        </p:nvSpPr>
        <p:spPr>
          <a:xfrm>
            <a:off x="3560002" y="1013076"/>
            <a:ext cx="4746876" cy="5032318"/>
          </a:xfrm>
        </p:spPr>
        <p:txBody>
          <a:bodyPr/>
          <a:lstStyle/>
          <a:p>
            <a:r>
              <a:rPr lang="en-GB" dirty="0">
                <a:solidFill>
                  <a:srgbClr val="0070C0"/>
                </a:solidFill>
              </a:rPr>
              <a:t>Bank audit trails</a:t>
            </a:r>
          </a:p>
          <a:p>
            <a:r>
              <a:rPr lang="en-GB" dirty="0">
                <a:solidFill>
                  <a:srgbClr val="0070C0"/>
                </a:solidFill>
              </a:rPr>
              <a:t>Health records</a:t>
            </a:r>
          </a:p>
          <a:p>
            <a:r>
              <a:rPr lang="en-GB" dirty="0">
                <a:solidFill>
                  <a:srgbClr val="0070C0"/>
                </a:solidFill>
              </a:rPr>
              <a:t>Property titles</a:t>
            </a:r>
          </a:p>
          <a:p>
            <a:r>
              <a:rPr lang="en-GB" dirty="0">
                <a:solidFill>
                  <a:srgbClr val="0070C0"/>
                </a:solidFill>
              </a:rPr>
              <a:t>Legal agreements</a:t>
            </a:r>
          </a:p>
          <a:p>
            <a:r>
              <a:rPr lang="en-GB" dirty="0">
                <a:solidFill>
                  <a:srgbClr val="0070C0"/>
                </a:solidFill>
              </a:rPr>
              <a:t>Stock and share trades</a:t>
            </a:r>
          </a:p>
          <a:p>
            <a:r>
              <a:rPr lang="en-GB" dirty="0">
                <a:solidFill>
                  <a:srgbClr val="0070C0"/>
                </a:solidFill>
              </a:rPr>
              <a:t>Intellectual property rights</a:t>
            </a:r>
          </a:p>
          <a:p>
            <a:r>
              <a:rPr lang="en-GB" dirty="0">
                <a:solidFill>
                  <a:srgbClr val="0070C0"/>
                </a:solidFill>
              </a:rPr>
              <a:t>Digital currencies</a:t>
            </a:r>
          </a:p>
          <a:p>
            <a:r>
              <a:rPr lang="en-GB" dirty="0">
                <a:solidFill>
                  <a:srgbClr val="0070C0"/>
                </a:solidFill>
              </a:rPr>
              <a:t>???????????????</a:t>
            </a:r>
            <a:endParaRPr lang="en-GB" dirty="0"/>
          </a:p>
        </p:txBody>
      </p:sp>
      <p:pic>
        <p:nvPicPr>
          <p:cNvPr id="4" name="Picture 3">
            <a:extLst>
              <a:ext uri="{FF2B5EF4-FFF2-40B4-BE49-F238E27FC236}">
                <a16:creationId xmlns:a16="http://schemas.microsoft.com/office/drawing/2014/main" xmlns="" id="{A083237C-020A-E644-95B8-917C9FF422FB}"/>
              </a:ext>
            </a:extLst>
          </p:cNvPr>
          <p:cNvPicPr>
            <a:picLocks noChangeAspect="1"/>
          </p:cNvPicPr>
          <p:nvPr/>
        </p:nvPicPr>
        <p:blipFill>
          <a:blip r:embed="rId2"/>
          <a:stretch>
            <a:fillRect/>
          </a:stretch>
        </p:blipFill>
        <p:spPr>
          <a:xfrm>
            <a:off x="7467418" y="4273187"/>
            <a:ext cx="4610100" cy="2501900"/>
          </a:xfrm>
          <a:prstGeom prst="rect">
            <a:avLst/>
          </a:prstGeom>
        </p:spPr>
      </p:pic>
    </p:spTree>
    <p:extLst>
      <p:ext uri="{BB962C8B-B14F-4D97-AF65-F5344CB8AC3E}">
        <p14:creationId xmlns:p14="http://schemas.microsoft.com/office/powerpoint/2010/main" val="5079753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8770</TotalTime>
  <Words>1504</Words>
  <Application>Microsoft Macintosh PowerPoint</Application>
  <PresentationFormat>Custom</PresentationFormat>
  <Paragraphs>122</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The Cypherpunk Legacy - From Crypto to Blockchain via GDPR</vt:lpstr>
      <vt:lpstr>Kerckhoffs's principle</vt:lpstr>
      <vt:lpstr>Cryptography is the art of secret communication</vt:lpstr>
      <vt:lpstr>Public Key Cryptography</vt:lpstr>
      <vt:lpstr>The Cypherpunks</vt:lpstr>
      <vt:lpstr>9th March 1993 Eric Hughes published The Cypherpunk Manifesto </vt:lpstr>
      <vt:lpstr>The present, and future, is rooted in the past</vt:lpstr>
      <vt:lpstr>Building a Digital Currency</vt:lpstr>
      <vt:lpstr>Transactions</vt:lpstr>
      <vt:lpstr>Outputs and Inputs</vt:lpstr>
      <vt:lpstr>The Distributed Ledger</vt:lpstr>
      <vt:lpstr>Understanding Difficulty</vt:lpstr>
      <vt:lpstr>Candidate Blocks</vt:lpstr>
      <vt:lpstr>A closer look at Bitcoin</vt:lpstr>
      <vt:lpstr>How will blockchains be used?</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Cypherpunk Legacy - From Crypto to Blockchain via GDPR</dc:title>
  <dc:creator>Declan O'Riordan</dc:creator>
  <cp:lastModifiedBy>Declan O'Riordan</cp:lastModifiedBy>
  <cp:revision>48</cp:revision>
  <dcterms:created xsi:type="dcterms:W3CDTF">2018-09-30T18:17:45Z</dcterms:created>
  <dcterms:modified xsi:type="dcterms:W3CDTF">2018-10-12T07:26:37Z</dcterms:modified>
</cp:coreProperties>
</file>