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75" r:id="rId6"/>
    <p:sldId id="274" r:id="rId7"/>
    <p:sldId id="307" r:id="rId8"/>
    <p:sldId id="262" r:id="rId9"/>
    <p:sldId id="276" r:id="rId10"/>
    <p:sldId id="264" r:id="rId11"/>
    <p:sldId id="260" r:id="rId12"/>
    <p:sldId id="261" r:id="rId13"/>
    <p:sldId id="263" r:id="rId14"/>
    <p:sldId id="266" r:id="rId15"/>
    <p:sldId id="265" r:id="rId16"/>
    <p:sldId id="267" r:id="rId17"/>
    <p:sldId id="268" r:id="rId18"/>
    <p:sldId id="269" r:id="rId19"/>
    <p:sldId id="270" r:id="rId20"/>
    <p:sldId id="273" r:id="rId21"/>
    <p:sldId id="271" r:id="rId22"/>
    <p:sldId id="272" r:id="rId23"/>
    <p:sldId id="27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428"/>
    <p:restoredTop sz="94652"/>
  </p:normalViewPr>
  <p:slideViewPr>
    <p:cSldViewPr snapToGrid="0" snapToObjects="1">
      <p:cViewPr>
        <p:scale>
          <a:sx n="100" d="100"/>
          <a:sy n="100" d="100"/>
        </p:scale>
        <p:origin x="912"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21E095-D7E4-3649-833C-33918B8E26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xmlns="" id="{8F5B7A12-49DF-294D-BD87-B9171E0670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xmlns="" id="{3F7B120A-EFE2-D041-BD4A-CE4B99EE5D9D}"/>
              </a:ext>
            </a:extLst>
          </p:cNvPr>
          <p:cNvSpPr>
            <a:spLocks noGrp="1"/>
          </p:cNvSpPr>
          <p:nvPr>
            <p:ph type="dt" sz="half" idx="10"/>
          </p:nvPr>
        </p:nvSpPr>
        <p:spPr/>
        <p:txBody>
          <a:bodyPr/>
          <a:lstStyle/>
          <a:p>
            <a:fld id="{39B69D9A-42EC-E647-8EF7-913156DEF8D6}" type="datetimeFigureOut">
              <a:rPr lang="en-GB" smtClean="0"/>
              <a:t>12/10/2018</a:t>
            </a:fld>
            <a:endParaRPr lang="en-GB"/>
          </a:p>
        </p:txBody>
      </p:sp>
      <p:sp>
        <p:nvSpPr>
          <p:cNvPr id="5" name="Footer Placeholder 4">
            <a:extLst>
              <a:ext uri="{FF2B5EF4-FFF2-40B4-BE49-F238E27FC236}">
                <a16:creationId xmlns:a16="http://schemas.microsoft.com/office/drawing/2014/main" xmlns="" id="{142C4BA4-659B-0143-9C17-604A1218E08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9B130448-6781-4442-827F-B911ED635657}"/>
              </a:ext>
            </a:extLst>
          </p:cNvPr>
          <p:cNvSpPr>
            <a:spLocks noGrp="1"/>
          </p:cNvSpPr>
          <p:nvPr>
            <p:ph type="sldNum" sz="quarter" idx="12"/>
          </p:nvPr>
        </p:nvSpPr>
        <p:spPr/>
        <p:txBody>
          <a:bodyPr/>
          <a:lstStyle/>
          <a:p>
            <a:fld id="{D872C56D-268C-8E42-AE4C-574C106F9AC8}" type="slidenum">
              <a:rPr lang="en-GB" smtClean="0"/>
              <a:t>‹nr.›</a:t>
            </a:fld>
            <a:endParaRPr lang="en-GB"/>
          </a:p>
        </p:txBody>
      </p:sp>
    </p:spTree>
    <p:extLst>
      <p:ext uri="{BB962C8B-B14F-4D97-AF65-F5344CB8AC3E}">
        <p14:creationId xmlns:p14="http://schemas.microsoft.com/office/powerpoint/2010/main" val="760502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3EF12F-CCFB-6D4E-B48B-FC1C963A60F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09428F47-8F63-164A-B86D-CC26108FF96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EE440663-0401-FE4A-8182-D3C5F5F62F72}"/>
              </a:ext>
            </a:extLst>
          </p:cNvPr>
          <p:cNvSpPr>
            <a:spLocks noGrp="1"/>
          </p:cNvSpPr>
          <p:nvPr>
            <p:ph type="dt" sz="half" idx="10"/>
          </p:nvPr>
        </p:nvSpPr>
        <p:spPr/>
        <p:txBody>
          <a:bodyPr/>
          <a:lstStyle/>
          <a:p>
            <a:fld id="{39B69D9A-42EC-E647-8EF7-913156DEF8D6}" type="datetimeFigureOut">
              <a:rPr lang="en-GB" smtClean="0"/>
              <a:t>12/10/2018</a:t>
            </a:fld>
            <a:endParaRPr lang="en-GB"/>
          </a:p>
        </p:txBody>
      </p:sp>
      <p:sp>
        <p:nvSpPr>
          <p:cNvPr id="5" name="Footer Placeholder 4">
            <a:extLst>
              <a:ext uri="{FF2B5EF4-FFF2-40B4-BE49-F238E27FC236}">
                <a16:creationId xmlns:a16="http://schemas.microsoft.com/office/drawing/2014/main" xmlns="" id="{E3ACBE3E-E082-7A45-B786-FF7FF7B8AD8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057F71A7-357A-F248-AB41-A40E42DBAD6A}"/>
              </a:ext>
            </a:extLst>
          </p:cNvPr>
          <p:cNvSpPr>
            <a:spLocks noGrp="1"/>
          </p:cNvSpPr>
          <p:nvPr>
            <p:ph type="sldNum" sz="quarter" idx="12"/>
          </p:nvPr>
        </p:nvSpPr>
        <p:spPr/>
        <p:txBody>
          <a:bodyPr/>
          <a:lstStyle/>
          <a:p>
            <a:fld id="{D872C56D-268C-8E42-AE4C-574C106F9AC8}" type="slidenum">
              <a:rPr lang="en-GB" smtClean="0"/>
              <a:t>‹nr.›</a:t>
            </a:fld>
            <a:endParaRPr lang="en-GB"/>
          </a:p>
        </p:txBody>
      </p:sp>
    </p:spTree>
    <p:extLst>
      <p:ext uri="{BB962C8B-B14F-4D97-AF65-F5344CB8AC3E}">
        <p14:creationId xmlns:p14="http://schemas.microsoft.com/office/powerpoint/2010/main" val="2506718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07E3F4-6EEE-AF41-ACA0-CD492B727A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xmlns="" id="{9B4F7F23-25A9-BC4E-A6BB-A19F71E2DA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B8504948-E083-A44F-A2E8-FE59B9E67106}"/>
              </a:ext>
            </a:extLst>
          </p:cNvPr>
          <p:cNvSpPr>
            <a:spLocks noGrp="1"/>
          </p:cNvSpPr>
          <p:nvPr>
            <p:ph type="dt" sz="half" idx="10"/>
          </p:nvPr>
        </p:nvSpPr>
        <p:spPr/>
        <p:txBody>
          <a:bodyPr/>
          <a:lstStyle/>
          <a:p>
            <a:fld id="{39B69D9A-42EC-E647-8EF7-913156DEF8D6}" type="datetimeFigureOut">
              <a:rPr lang="en-GB" smtClean="0"/>
              <a:t>12/10/2018</a:t>
            </a:fld>
            <a:endParaRPr lang="en-GB"/>
          </a:p>
        </p:txBody>
      </p:sp>
      <p:sp>
        <p:nvSpPr>
          <p:cNvPr id="5" name="Footer Placeholder 4">
            <a:extLst>
              <a:ext uri="{FF2B5EF4-FFF2-40B4-BE49-F238E27FC236}">
                <a16:creationId xmlns:a16="http://schemas.microsoft.com/office/drawing/2014/main" xmlns="" id="{FF68AC9D-420A-B44A-923B-7E3CC6D7E8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D742CA0F-5F6B-DA45-9957-C3E72332EC0B}"/>
              </a:ext>
            </a:extLst>
          </p:cNvPr>
          <p:cNvSpPr>
            <a:spLocks noGrp="1"/>
          </p:cNvSpPr>
          <p:nvPr>
            <p:ph type="sldNum" sz="quarter" idx="12"/>
          </p:nvPr>
        </p:nvSpPr>
        <p:spPr/>
        <p:txBody>
          <a:bodyPr/>
          <a:lstStyle/>
          <a:p>
            <a:fld id="{D872C56D-268C-8E42-AE4C-574C106F9AC8}" type="slidenum">
              <a:rPr lang="en-GB" smtClean="0"/>
              <a:t>‹nr.›</a:t>
            </a:fld>
            <a:endParaRPr lang="en-GB"/>
          </a:p>
        </p:txBody>
      </p:sp>
    </p:spTree>
    <p:extLst>
      <p:ext uri="{BB962C8B-B14F-4D97-AF65-F5344CB8AC3E}">
        <p14:creationId xmlns:p14="http://schemas.microsoft.com/office/powerpoint/2010/main" val="1731093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2F1FE0-DC41-2F42-BFF6-3EEB75712D4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4BF3BE57-9CAB-3B4F-A76C-3B2B22AB567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xmlns="" id="{9AD0AE8A-4F44-FA46-9447-796BCD57AFF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xmlns="" id="{EB2934FB-902C-AD44-B02C-7EAAAD919A50}"/>
              </a:ext>
            </a:extLst>
          </p:cNvPr>
          <p:cNvSpPr>
            <a:spLocks noGrp="1"/>
          </p:cNvSpPr>
          <p:nvPr>
            <p:ph type="dt" sz="half" idx="10"/>
          </p:nvPr>
        </p:nvSpPr>
        <p:spPr/>
        <p:txBody>
          <a:bodyPr/>
          <a:lstStyle/>
          <a:p>
            <a:fld id="{39B69D9A-42EC-E647-8EF7-913156DEF8D6}" type="datetimeFigureOut">
              <a:rPr lang="en-GB" smtClean="0"/>
              <a:t>12/10/2018</a:t>
            </a:fld>
            <a:endParaRPr lang="en-GB"/>
          </a:p>
        </p:txBody>
      </p:sp>
      <p:sp>
        <p:nvSpPr>
          <p:cNvPr id="6" name="Footer Placeholder 5">
            <a:extLst>
              <a:ext uri="{FF2B5EF4-FFF2-40B4-BE49-F238E27FC236}">
                <a16:creationId xmlns:a16="http://schemas.microsoft.com/office/drawing/2014/main" xmlns="" id="{AC13E49F-8358-D244-9A80-7F551C527C8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xmlns="" id="{185B51C0-C9CB-0E4D-92B7-C956A6F22777}"/>
              </a:ext>
            </a:extLst>
          </p:cNvPr>
          <p:cNvSpPr>
            <a:spLocks noGrp="1"/>
          </p:cNvSpPr>
          <p:nvPr>
            <p:ph type="sldNum" sz="quarter" idx="12"/>
          </p:nvPr>
        </p:nvSpPr>
        <p:spPr/>
        <p:txBody>
          <a:bodyPr/>
          <a:lstStyle/>
          <a:p>
            <a:fld id="{D872C56D-268C-8E42-AE4C-574C106F9AC8}" type="slidenum">
              <a:rPr lang="en-GB" smtClean="0"/>
              <a:t>‹nr.›</a:t>
            </a:fld>
            <a:endParaRPr lang="en-GB"/>
          </a:p>
        </p:txBody>
      </p:sp>
    </p:spTree>
    <p:extLst>
      <p:ext uri="{BB962C8B-B14F-4D97-AF65-F5344CB8AC3E}">
        <p14:creationId xmlns:p14="http://schemas.microsoft.com/office/powerpoint/2010/main" val="340935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E91E36-C499-9A45-9049-306D5FDFB52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2D393A5D-7B82-A449-B44D-25DA36A949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97FFB826-33F5-DE45-A777-87CB925A576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xmlns="" id="{6D241BC5-BCCC-1A48-8D6D-84B516EEE0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53E291E2-3C46-144D-A30C-8A8DC32E803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xmlns="" id="{3C83F7D8-B914-D44F-9F67-86E5B1107C75}"/>
              </a:ext>
            </a:extLst>
          </p:cNvPr>
          <p:cNvSpPr>
            <a:spLocks noGrp="1"/>
          </p:cNvSpPr>
          <p:nvPr>
            <p:ph type="dt" sz="half" idx="10"/>
          </p:nvPr>
        </p:nvSpPr>
        <p:spPr/>
        <p:txBody>
          <a:bodyPr/>
          <a:lstStyle/>
          <a:p>
            <a:fld id="{39B69D9A-42EC-E647-8EF7-913156DEF8D6}" type="datetimeFigureOut">
              <a:rPr lang="en-GB" smtClean="0"/>
              <a:t>12/10/2018</a:t>
            </a:fld>
            <a:endParaRPr lang="en-GB"/>
          </a:p>
        </p:txBody>
      </p:sp>
      <p:sp>
        <p:nvSpPr>
          <p:cNvPr id="8" name="Footer Placeholder 7">
            <a:extLst>
              <a:ext uri="{FF2B5EF4-FFF2-40B4-BE49-F238E27FC236}">
                <a16:creationId xmlns:a16="http://schemas.microsoft.com/office/drawing/2014/main" xmlns="" id="{81039FA1-339D-3B46-BC83-131F8670AAC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xmlns="" id="{FB0AA7B5-AF0D-1B4D-86A1-E03B8B30265E}"/>
              </a:ext>
            </a:extLst>
          </p:cNvPr>
          <p:cNvSpPr>
            <a:spLocks noGrp="1"/>
          </p:cNvSpPr>
          <p:nvPr>
            <p:ph type="sldNum" sz="quarter" idx="12"/>
          </p:nvPr>
        </p:nvSpPr>
        <p:spPr/>
        <p:txBody>
          <a:bodyPr/>
          <a:lstStyle/>
          <a:p>
            <a:fld id="{D872C56D-268C-8E42-AE4C-574C106F9AC8}" type="slidenum">
              <a:rPr lang="en-GB" smtClean="0"/>
              <a:t>‹nr.›</a:t>
            </a:fld>
            <a:endParaRPr lang="en-GB"/>
          </a:p>
        </p:txBody>
      </p:sp>
    </p:spTree>
    <p:extLst>
      <p:ext uri="{BB962C8B-B14F-4D97-AF65-F5344CB8AC3E}">
        <p14:creationId xmlns:p14="http://schemas.microsoft.com/office/powerpoint/2010/main" val="1623496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424A911-BC83-AE46-8050-9E39C3436DF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xmlns="" id="{6FF29AD9-5E4D-A94E-B3C2-32CCFF0F109A}"/>
              </a:ext>
            </a:extLst>
          </p:cNvPr>
          <p:cNvSpPr>
            <a:spLocks noGrp="1"/>
          </p:cNvSpPr>
          <p:nvPr>
            <p:ph type="dt" sz="half" idx="10"/>
          </p:nvPr>
        </p:nvSpPr>
        <p:spPr/>
        <p:txBody>
          <a:bodyPr/>
          <a:lstStyle/>
          <a:p>
            <a:fld id="{39B69D9A-42EC-E647-8EF7-913156DEF8D6}" type="datetimeFigureOut">
              <a:rPr lang="en-GB" smtClean="0"/>
              <a:t>12/10/2018</a:t>
            </a:fld>
            <a:endParaRPr lang="en-GB"/>
          </a:p>
        </p:txBody>
      </p:sp>
      <p:sp>
        <p:nvSpPr>
          <p:cNvPr id="4" name="Footer Placeholder 3">
            <a:extLst>
              <a:ext uri="{FF2B5EF4-FFF2-40B4-BE49-F238E27FC236}">
                <a16:creationId xmlns:a16="http://schemas.microsoft.com/office/drawing/2014/main" xmlns="" id="{0D2E34D3-9DFC-2D4F-BE61-E4D01FAC90B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xmlns="" id="{84FF7EF0-8FCD-0B41-9131-5DF79410FA6F}"/>
              </a:ext>
            </a:extLst>
          </p:cNvPr>
          <p:cNvSpPr>
            <a:spLocks noGrp="1"/>
          </p:cNvSpPr>
          <p:nvPr>
            <p:ph type="sldNum" sz="quarter" idx="12"/>
          </p:nvPr>
        </p:nvSpPr>
        <p:spPr/>
        <p:txBody>
          <a:bodyPr/>
          <a:lstStyle/>
          <a:p>
            <a:fld id="{D872C56D-268C-8E42-AE4C-574C106F9AC8}" type="slidenum">
              <a:rPr lang="en-GB" smtClean="0"/>
              <a:t>‹nr.›</a:t>
            </a:fld>
            <a:endParaRPr lang="en-GB"/>
          </a:p>
        </p:txBody>
      </p:sp>
    </p:spTree>
    <p:extLst>
      <p:ext uri="{BB962C8B-B14F-4D97-AF65-F5344CB8AC3E}">
        <p14:creationId xmlns:p14="http://schemas.microsoft.com/office/powerpoint/2010/main" val="1213073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4596A67A-1179-2542-ACF7-3BC01FD3CE56}"/>
              </a:ext>
            </a:extLst>
          </p:cNvPr>
          <p:cNvSpPr>
            <a:spLocks noGrp="1"/>
          </p:cNvSpPr>
          <p:nvPr>
            <p:ph type="dt" sz="half" idx="10"/>
          </p:nvPr>
        </p:nvSpPr>
        <p:spPr/>
        <p:txBody>
          <a:bodyPr/>
          <a:lstStyle/>
          <a:p>
            <a:fld id="{39B69D9A-42EC-E647-8EF7-913156DEF8D6}" type="datetimeFigureOut">
              <a:rPr lang="en-GB" smtClean="0"/>
              <a:t>12/10/2018</a:t>
            </a:fld>
            <a:endParaRPr lang="en-GB"/>
          </a:p>
        </p:txBody>
      </p:sp>
      <p:sp>
        <p:nvSpPr>
          <p:cNvPr id="3" name="Footer Placeholder 2">
            <a:extLst>
              <a:ext uri="{FF2B5EF4-FFF2-40B4-BE49-F238E27FC236}">
                <a16:creationId xmlns:a16="http://schemas.microsoft.com/office/drawing/2014/main" xmlns="" id="{481C5383-A789-8A4E-83AA-1E46FF294BE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xmlns="" id="{C3D48AEE-702A-D04B-A7FA-A0762120E717}"/>
              </a:ext>
            </a:extLst>
          </p:cNvPr>
          <p:cNvSpPr>
            <a:spLocks noGrp="1"/>
          </p:cNvSpPr>
          <p:nvPr>
            <p:ph type="sldNum" sz="quarter" idx="12"/>
          </p:nvPr>
        </p:nvSpPr>
        <p:spPr/>
        <p:txBody>
          <a:bodyPr/>
          <a:lstStyle/>
          <a:p>
            <a:fld id="{D872C56D-268C-8E42-AE4C-574C106F9AC8}" type="slidenum">
              <a:rPr lang="en-GB" smtClean="0"/>
              <a:t>‹nr.›</a:t>
            </a:fld>
            <a:endParaRPr lang="en-GB"/>
          </a:p>
        </p:txBody>
      </p:sp>
    </p:spTree>
    <p:extLst>
      <p:ext uri="{BB962C8B-B14F-4D97-AF65-F5344CB8AC3E}">
        <p14:creationId xmlns:p14="http://schemas.microsoft.com/office/powerpoint/2010/main" val="439042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DD6A74-23A7-7A41-B75D-6100988553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44310F2D-ABBE-8B41-8089-8AEC49422D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xmlns="" id="{7D2C2827-D346-5442-9C00-C013FE65CB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52C8ACAB-8B5C-6E45-8FB1-736E5A7655D5}"/>
              </a:ext>
            </a:extLst>
          </p:cNvPr>
          <p:cNvSpPr>
            <a:spLocks noGrp="1"/>
          </p:cNvSpPr>
          <p:nvPr>
            <p:ph type="dt" sz="half" idx="10"/>
          </p:nvPr>
        </p:nvSpPr>
        <p:spPr/>
        <p:txBody>
          <a:bodyPr/>
          <a:lstStyle/>
          <a:p>
            <a:fld id="{39B69D9A-42EC-E647-8EF7-913156DEF8D6}" type="datetimeFigureOut">
              <a:rPr lang="en-GB" smtClean="0"/>
              <a:t>12/10/2018</a:t>
            </a:fld>
            <a:endParaRPr lang="en-GB"/>
          </a:p>
        </p:txBody>
      </p:sp>
      <p:sp>
        <p:nvSpPr>
          <p:cNvPr id="6" name="Footer Placeholder 5">
            <a:extLst>
              <a:ext uri="{FF2B5EF4-FFF2-40B4-BE49-F238E27FC236}">
                <a16:creationId xmlns:a16="http://schemas.microsoft.com/office/drawing/2014/main" xmlns="" id="{B0ACFD6A-6296-E64E-91A2-FFA9FBE4D95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xmlns="" id="{1AB14282-9F8D-EB4D-94A3-F23481C403AC}"/>
              </a:ext>
            </a:extLst>
          </p:cNvPr>
          <p:cNvSpPr>
            <a:spLocks noGrp="1"/>
          </p:cNvSpPr>
          <p:nvPr>
            <p:ph type="sldNum" sz="quarter" idx="12"/>
          </p:nvPr>
        </p:nvSpPr>
        <p:spPr/>
        <p:txBody>
          <a:bodyPr/>
          <a:lstStyle/>
          <a:p>
            <a:fld id="{D872C56D-268C-8E42-AE4C-574C106F9AC8}" type="slidenum">
              <a:rPr lang="en-GB" smtClean="0"/>
              <a:t>‹nr.›</a:t>
            </a:fld>
            <a:endParaRPr lang="en-GB"/>
          </a:p>
        </p:txBody>
      </p:sp>
    </p:spTree>
    <p:extLst>
      <p:ext uri="{BB962C8B-B14F-4D97-AF65-F5344CB8AC3E}">
        <p14:creationId xmlns:p14="http://schemas.microsoft.com/office/powerpoint/2010/main" val="3676386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D16F4D-842A-6B4E-8652-62BAA19219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xmlns="" id="{C8CAC86A-9969-1A42-A362-3FA3E16EB7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xmlns="" id="{F53C27BD-46D7-1848-8BBB-ED3AC459A1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91B4EFAE-7912-F843-8C3B-E01B95773A6A}"/>
              </a:ext>
            </a:extLst>
          </p:cNvPr>
          <p:cNvSpPr>
            <a:spLocks noGrp="1"/>
          </p:cNvSpPr>
          <p:nvPr>
            <p:ph type="dt" sz="half" idx="10"/>
          </p:nvPr>
        </p:nvSpPr>
        <p:spPr/>
        <p:txBody>
          <a:bodyPr/>
          <a:lstStyle/>
          <a:p>
            <a:fld id="{39B69D9A-42EC-E647-8EF7-913156DEF8D6}" type="datetimeFigureOut">
              <a:rPr lang="en-GB" smtClean="0"/>
              <a:t>12/10/2018</a:t>
            </a:fld>
            <a:endParaRPr lang="en-GB"/>
          </a:p>
        </p:txBody>
      </p:sp>
      <p:sp>
        <p:nvSpPr>
          <p:cNvPr id="6" name="Footer Placeholder 5">
            <a:extLst>
              <a:ext uri="{FF2B5EF4-FFF2-40B4-BE49-F238E27FC236}">
                <a16:creationId xmlns:a16="http://schemas.microsoft.com/office/drawing/2014/main" xmlns="" id="{512226D8-22BD-3D4C-8C88-53F0B6267D4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xmlns="" id="{5F3320E8-6988-BB43-9D6E-79329CB3A263}"/>
              </a:ext>
            </a:extLst>
          </p:cNvPr>
          <p:cNvSpPr>
            <a:spLocks noGrp="1"/>
          </p:cNvSpPr>
          <p:nvPr>
            <p:ph type="sldNum" sz="quarter" idx="12"/>
          </p:nvPr>
        </p:nvSpPr>
        <p:spPr/>
        <p:txBody>
          <a:bodyPr/>
          <a:lstStyle/>
          <a:p>
            <a:fld id="{D872C56D-268C-8E42-AE4C-574C106F9AC8}" type="slidenum">
              <a:rPr lang="en-GB" smtClean="0"/>
              <a:t>‹nr.›</a:t>
            </a:fld>
            <a:endParaRPr lang="en-GB"/>
          </a:p>
        </p:txBody>
      </p:sp>
    </p:spTree>
    <p:extLst>
      <p:ext uri="{BB962C8B-B14F-4D97-AF65-F5344CB8AC3E}">
        <p14:creationId xmlns:p14="http://schemas.microsoft.com/office/powerpoint/2010/main" val="1899034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2EC265-E492-8B48-A8A4-1A639A049C9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86765CA0-43CB-F844-893B-F2C5442110A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5BA0D7BC-E570-BC4B-ABF1-DA2B34947494}"/>
              </a:ext>
            </a:extLst>
          </p:cNvPr>
          <p:cNvSpPr>
            <a:spLocks noGrp="1"/>
          </p:cNvSpPr>
          <p:nvPr>
            <p:ph type="dt" sz="half" idx="10"/>
          </p:nvPr>
        </p:nvSpPr>
        <p:spPr/>
        <p:txBody>
          <a:bodyPr/>
          <a:lstStyle/>
          <a:p>
            <a:fld id="{39B69D9A-42EC-E647-8EF7-913156DEF8D6}" type="datetimeFigureOut">
              <a:rPr lang="en-GB" smtClean="0"/>
              <a:t>12/10/2018</a:t>
            </a:fld>
            <a:endParaRPr lang="en-GB"/>
          </a:p>
        </p:txBody>
      </p:sp>
      <p:sp>
        <p:nvSpPr>
          <p:cNvPr id="5" name="Footer Placeholder 4">
            <a:extLst>
              <a:ext uri="{FF2B5EF4-FFF2-40B4-BE49-F238E27FC236}">
                <a16:creationId xmlns:a16="http://schemas.microsoft.com/office/drawing/2014/main" xmlns="" id="{2558BA0D-0399-D84C-AD84-51F393360A9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39B3D699-40DC-5A42-978E-F607A471FCAD}"/>
              </a:ext>
            </a:extLst>
          </p:cNvPr>
          <p:cNvSpPr>
            <a:spLocks noGrp="1"/>
          </p:cNvSpPr>
          <p:nvPr>
            <p:ph type="sldNum" sz="quarter" idx="12"/>
          </p:nvPr>
        </p:nvSpPr>
        <p:spPr/>
        <p:txBody>
          <a:bodyPr/>
          <a:lstStyle/>
          <a:p>
            <a:fld id="{D872C56D-268C-8E42-AE4C-574C106F9AC8}" type="slidenum">
              <a:rPr lang="en-GB" smtClean="0"/>
              <a:t>‹nr.›</a:t>
            </a:fld>
            <a:endParaRPr lang="en-GB"/>
          </a:p>
        </p:txBody>
      </p:sp>
    </p:spTree>
    <p:extLst>
      <p:ext uri="{BB962C8B-B14F-4D97-AF65-F5344CB8AC3E}">
        <p14:creationId xmlns:p14="http://schemas.microsoft.com/office/powerpoint/2010/main" val="2159673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9E676AD1-0B8D-0A46-B92A-6F72CD3CA16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CBDCA09B-3408-1141-9DBC-9B64FFBCDBE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9362E906-A6CA-9244-8A54-51FD8FB5A46A}"/>
              </a:ext>
            </a:extLst>
          </p:cNvPr>
          <p:cNvSpPr>
            <a:spLocks noGrp="1"/>
          </p:cNvSpPr>
          <p:nvPr>
            <p:ph type="dt" sz="half" idx="10"/>
          </p:nvPr>
        </p:nvSpPr>
        <p:spPr/>
        <p:txBody>
          <a:bodyPr/>
          <a:lstStyle/>
          <a:p>
            <a:fld id="{39B69D9A-42EC-E647-8EF7-913156DEF8D6}" type="datetimeFigureOut">
              <a:rPr lang="en-GB" smtClean="0"/>
              <a:t>12/10/2018</a:t>
            </a:fld>
            <a:endParaRPr lang="en-GB"/>
          </a:p>
        </p:txBody>
      </p:sp>
      <p:sp>
        <p:nvSpPr>
          <p:cNvPr id="5" name="Footer Placeholder 4">
            <a:extLst>
              <a:ext uri="{FF2B5EF4-FFF2-40B4-BE49-F238E27FC236}">
                <a16:creationId xmlns:a16="http://schemas.microsoft.com/office/drawing/2014/main" xmlns="" id="{20AE49FD-71E6-8D4F-ADC3-DD198B0DBDB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2785B304-D3E5-1046-AA51-BEC90480C508}"/>
              </a:ext>
            </a:extLst>
          </p:cNvPr>
          <p:cNvSpPr>
            <a:spLocks noGrp="1"/>
          </p:cNvSpPr>
          <p:nvPr>
            <p:ph type="sldNum" sz="quarter" idx="12"/>
          </p:nvPr>
        </p:nvSpPr>
        <p:spPr/>
        <p:txBody>
          <a:bodyPr/>
          <a:lstStyle/>
          <a:p>
            <a:fld id="{D872C56D-268C-8E42-AE4C-574C106F9AC8}" type="slidenum">
              <a:rPr lang="en-GB" smtClean="0"/>
              <a:t>‹nr.›</a:t>
            </a:fld>
            <a:endParaRPr lang="en-GB"/>
          </a:p>
        </p:txBody>
      </p:sp>
    </p:spTree>
    <p:extLst>
      <p:ext uri="{BB962C8B-B14F-4D97-AF65-F5344CB8AC3E}">
        <p14:creationId xmlns:p14="http://schemas.microsoft.com/office/powerpoint/2010/main" val="678187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086D0B09-76F0-6643-BBFA-949CE21B59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04290787-AF67-0744-9C72-E613AAC9C3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34E0305C-284D-C446-92E9-9BDFFA1705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B69D9A-42EC-E647-8EF7-913156DEF8D6}" type="datetimeFigureOut">
              <a:rPr lang="en-GB" smtClean="0"/>
              <a:t>12/10/2018</a:t>
            </a:fld>
            <a:endParaRPr lang="en-GB"/>
          </a:p>
        </p:txBody>
      </p:sp>
      <p:sp>
        <p:nvSpPr>
          <p:cNvPr id="5" name="Footer Placeholder 4">
            <a:extLst>
              <a:ext uri="{FF2B5EF4-FFF2-40B4-BE49-F238E27FC236}">
                <a16:creationId xmlns:a16="http://schemas.microsoft.com/office/drawing/2014/main" xmlns="" id="{C8B8494C-852B-0041-A4B4-C8CA538CB7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xmlns="" id="{CCD14C62-2FCC-6B42-AE09-7259DE6A92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72C56D-268C-8E42-AE4C-574C106F9AC8}" type="slidenum">
              <a:rPr lang="en-GB" smtClean="0"/>
              <a:t>‹nr.›</a:t>
            </a:fld>
            <a:endParaRPr lang="en-GB"/>
          </a:p>
        </p:txBody>
      </p:sp>
    </p:spTree>
    <p:extLst>
      <p:ext uri="{BB962C8B-B14F-4D97-AF65-F5344CB8AC3E}">
        <p14:creationId xmlns:p14="http://schemas.microsoft.com/office/powerpoint/2010/main" val="4654867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hashemall.co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317D75-321F-1749-8A50-37501138F630}"/>
              </a:ext>
            </a:extLst>
          </p:cNvPr>
          <p:cNvSpPr>
            <a:spLocks noGrp="1"/>
          </p:cNvSpPr>
          <p:nvPr>
            <p:ph type="ctrTitle"/>
          </p:nvPr>
        </p:nvSpPr>
        <p:spPr>
          <a:xfrm>
            <a:off x="1523999" y="318805"/>
            <a:ext cx="9144000" cy="1517308"/>
          </a:xfrm>
        </p:spPr>
        <p:txBody>
          <a:bodyPr>
            <a:normAutofit fontScale="90000"/>
          </a:bodyPr>
          <a:lstStyle/>
          <a:p>
            <a:r>
              <a:rPr lang="en-GB" sz="5400" b="1" dirty="0">
                <a:solidFill>
                  <a:srgbClr val="0070C0"/>
                </a:solidFill>
              </a:rPr>
              <a:t>Understanding the Test and Risk in ₿itcoin</a:t>
            </a:r>
          </a:p>
        </p:txBody>
      </p:sp>
      <p:sp>
        <p:nvSpPr>
          <p:cNvPr id="3" name="Subtitle 2">
            <a:extLst>
              <a:ext uri="{FF2B5EF4-FFF2-40B4-BE49-F238E27FC236}">
                <a16:creationId xmlns:a16="http://schemas.microsoft.com/office/drawing/2014/main" xmlns="" id="{4CB25443-7A0A-A240-8E6F-AD6F4DCF2EB9}"/>
              </a:ext>
            </a:extLst>
          </p:cNvPr>
          <p:cNvSpPr>
            <a:spLocks noGrp="1"/>
          </p:cNvSpPr>
          <p:nvPr>
            <p:ph type="subTitle" idx="1"/>
          </p:nvPr>
        </p:nvSpPr>
        <p:spPr>
          <a:xfrm>
            <a:off x="1523999" y="1884085"/>
            <a:ext cx="9144000" cy="567190"/>
          </a:xfrm>
        </p:spPr>
        <p:txBody>
          <a:bodyPr/>
          <a:lstStyle/>
          <a:p>
            <a:r>
              <a:rPr lang="en-US" sz="3200" dirty="0">
                <a:solidFill>
                  <a:srgbClr val="0070C0"/>
                </a:solidFill>
              </a:rPr>
              <a:t>Declan O’Riordan</a:t>
            </a:r>
          </a:p>
          <a:p>
            <a:endParaRPr lang="en-GB" dirty="0"/>
          </a:p>
        </p:txBody>
      </p:sp>
      <p:pic>
        <p:nvPicPr>
          <p:cNvPr id="5" name="Picture Placeholder 2">
            <a:extLst>
              <a:ext uri="{FF2B5EF4-FFF2-40B4-BE49-F238E27FC236}">
                <a16:creationId xmlns:a16="http://schemas.microsoft.com/office/drawing/2014/main" xmlns="" id="{7A281E4D-36B1-7E40-86D5-8F3BD451ED42}"/>
              </a:ext>
            </a:extLst>
          </p:cNvPr>
          <p:cNvPicPr>
            <a:picLocks noChangeAspect="1"/>
          </p:cNvPicPr>
          <p:nvPr/>
        </p:nvPicPr>
        <p:blipFill>
          <a:blip r:embed="rId2">
            <a:extLst>
              <a:ext uri="{28A0092B-C50C-407E-A947-70E740481C1C}">
                <a14:useLocalDpi xmlns:a14="http://schemas.microsoft.com/office/drawing/2010/main" val="0"/>
              </a:ext>
            </a:extLst>
          </a:blip>
          <a:srcRect l="16667" r="16667"/>
          <a:stretch>
            <a:fillRect/>
          </a:stretch>
        </p:blipFill>
        <p:spPr>
          <a:xfrm>
            <a:off x="251196" y="1168771"/>
            <a:ext cx="2140486" cy="2140486"/>
          </a:xfrm>
          <a:prstGeom prst="rect">
            <a:avLst/>
          </a:prstGeom>
        </p:spPr>
      </p:pic>
      <p:pic>
        <p:nvPicPr>
          <p:cNvPr id="6" name="Picture 5">
            <a:extLst>
              <a:ext uri="{FF2B5EF4-FFF2-40B4-BE49-F238E27FC236}">
                <a16:creationId xmlns:a16="http://schemas.microsoft.com/office/drawing/2014/main" xmlns="" id="{3DDDC003-3745-7347-BA4A-700B7CEC3058}"/>
              </a:ext>
            </a:extLst>
          </p:cNvPr>
          <p:cNvPicPr>
            <a:picLocks noChangeAspect="1"/>
          </p:cNvPicPr>
          <p:nvPr/>
        </p:nvPicPr>
        <p:blipFill>
          <a:blip r:embed="rId3"/>
          <a:stretch>
            <a:fillRect/>
          </a:stretch>
        </p:blipFill>
        <p:spPr>
          <a:xfrm>
            <a:off x="8045251" y="1168771"/>
            <a:ext cx="3765749" cy="2043671"/>
          </a:xfrm>
          <a:prstGeom prst="rect">
            <a:avLst/>
          </a:prstGeom>
        </p:spPr>
      </p:pic>
      <p:sp>
        <p:nvSpPr>
          <p:cNvPr id="8" name="TextBox 7">
            <a:extLst>
              <a:ext uri="{FF2B5EF4-FFF2-40B4-BE49-F238E27FC236}">
                <a16:creationId xmlns:a16="http://schemas.microsoft.com/office/drawing/2014/main" xmlns="" id="{9C789432-6E86-324A-8303-1ADAA24895D0}"/>
              </a:ext>
            </a:extLst>
          </p:cNvPr>
          <p:cNvSpPr txBox="1"/>
          <p:nvPr/>
        </p:nvSpPr>
        <p:spPr>
          <a:xfrm>
            <a:off x="4970081" y="2539033"/>
            <a:ext cx="2251835" cy="400110"/>
          </a:xfrm>
          <a:prstGeom prst="rect">
            <a:avLst/>
          </a:prstGeom>
          <a:noFill/>
        </p:spPr>
        <p:txBody>
          <a:bodyPr wrap="none" rtlCol="0">
            <a:spAutoFit/>
          </a:bodyPr>
          <a:lstStyle/>
          <a:p>
            <a:r>
              <a:rPr lang="en-GB" sz="2000" b="1" dirty="0">
                <a:solidFill>
                  <a:srgbClr val="FF0000"/>
                </a:solidFill>
              </a:rPr>
              <a:t>Risk is everywhere!</a:t>
            </a:r>
          </a:p>
        </p:txBody>
      </p:sp>
      <p:pic>
        <p:nvPicPr>
          <p:cNvPr id="4" name="Afbeelding 3"/>
          <p:cNvPicPr>
            <a:picLocks noChangeAspect="1"/>
          </p:cNvPicPr>
          <p:nvPr/>
        </p:nvPicPr>
        <p:blipFill>
          <a:blip r:embed="rId4"/>
          <a:stretch>
            <a:fillRect/>
          </a:stretch>
        </p:blipFill>
        <p:spPr>
          <a:xfrm>
            <a:off x="2466975" y="2971800"/>
            <a:ext cx="6953250" cy="3886200"/>
          </a:xfrm>
          <a:prstGeom prst="rect">
            <a:avLst/>
          </a:prstGeom>
        </p:spPr>
      </p:pic>
    </p:spTree>
    <p:extLst>
      <p:ext uri="{BB962C8B-B14F-4D97-AF65-F5344CB8AC3E}">
        <p14:creationId xmlns:p14="http://schemas.microsoft.com/office/powerpoint/2010/main" val="1044574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E88CAA0-690C-CA4E-AD81-E3202B247C9B}"/>
              </a:ext>
            </a:extLst>
          </p:cNvPr>
          <p:cNvSpPr>
            <a:spLocks noGrp="1"/>
          </p:cNvSpPr>
          <p:nvPr>
            <p:ph idx="1"/>
          </p:nvPr>
        </p:nvSpPr>
        <p:spPr>
          <a:xfrm>
            <a:off x="838200" y="1346441"/>
            <a:ext cx="10901516" cy="4938098"/>
          </a:xfrm>
        </p:spPr>
        <p:txBody>
          <a:bodyPr>
            <a:normAutofit fontScale="92500"/>
          </a:bodyPr>
          <a:lstStyle/>
          <a:p>
            <a:r>
              <a:rPr lang="en-US" dirty="0">
                <a:solidFill>
                  <a:srgbClr val="0070C0"/>
                </a:solidFill>
              </a:rPr>
              <a:t>We awake to discover all blockchain systems are becoming corrupted by ‘forks’ in the chain</a:t>
            </a:r>
          </a:p>
          <a:p>
            <a:r>
              <a:rPr lang="en-GB" dirty="0">
                <a:solidFill>
                  <a:srgbClr val="0070C0"/>
                </a:solidFill>
              </a:rPr>
              <a:t>Bank audit trails, health records, property titles, legal agreements, stock trades, intellectual property rights, and digital currencies are being wrecked </a:t>
            </a:r>
            <a:endParaRPr lang="en-US" dirty="0">
              <a:solidFill>
                <a:srgbClr val="0070C0"/>
              </a:solidFill>
            </a:endParaRPr>
          </a:p>
          <a:p>
            <a:r>
              <a:rPr lang="en-US" dirty="0">
                <a:solidFill>
                  <a:srgbClr val="0070C0"/>
                </a:solidFill>
              </a:rPr>
              <a:t>It is no longer possible to distinguish valid transactions and blocks from invalid transactions and blocks</a:t>
            </a:r>
          </a:p>
          <a:p>
            <a:r>
              <a:rPr lang="en-US" dirty="0">
                <a:solidFill>
                  <a:srgbClr val="0070C0"/>
                </a:solidFill>
              </a:rPr>
              <a:t>Even ‘immutable’ records are being contested by new forks in the chain reaching back into the past </a:t>
            </a:r>
          </a:p>
          <a:p>
            <a:r>
              <a:rPr lang="en-US" dirty="0">
                <a:solidFill>
                  <a:srgbClr val="0070C0"/>
                </a:solidFill>
              </a:rPr>
              <a:t>No conventional attack could do this much damage </a:t>
            </a:r>
          </a:p>
          <a:p>
            <a:r>
              <a:rPr lang="en-US" dirty="0">
                <a:solidFill>
                  <a:srgbClr val="0070C0"/>
                </a:solidFill>
              </a:rPr>
              <a:t>Something is fundamentally wrong</a:t>
            </a:r>
          </a:p>
          <a:p>
            <a:r>
              <a:rPr lang="en-US" b="1" dirty="0">
                <a:solidFill>
                  <a:srgbClr val="FF0000"/>
                </a:solidFill>
              </a:rPr>
              <a:t>We need to solve the mystery!</a:t>
            </a:r>
          </a:p>
        </p:txBody>
      </p:sp>
      <p:sp>
        <p:nvSpPr>
          <p:cNvPr id="4" name="Text Placeholder 7">
            <a:extLst>
              <a:ext uri="{FF2B5EF4-FFF2-40B4-BE49-F238E27FC236}">
                <a16:creationId xmlns:a16="http://schemas.microsoft.com/office/drawing/2014/main" xmlns="" id="{DB96FDD5-6094-F941-B282-B1789D5D29FA}"/>
              </a:ext>
            </a:extLst>
          </p:cNvPr>
          <p:cNvSpPr>
            <a:spLocks noGrp="1"/>
          </p:cNvSpPr>
          <p:nvPr>
            <p:ph type="title"/>
          </p:nvPr>
        </p:nvSpPr>
        <p:spPr>
          <a:xfrm>
            <a:off x="1031158" y="348932"/>
            <a:ext cx="10515600" cy="726256"/>
          </a:xfrm>
        </p:spPr>
        <p:txBody>
          <a:bodyPr/>
          <a:lstStyle/>
          <a:p>
            <a:pPr algn="ctr"/>
            <a:r>
              <a:rPr lang="en-US" sz="3600" b="1" dirty="0">
                <a:solidFill>
                  <a:srgbClr val="0070C0"/>
                </a:solidFill>
              </a:rPr>
              <a:t>P-DAY Ten years from now +/- 10 years….</a:t>
            </a:r>
          </a:p>
        </p:txBody>
      </p:sp>
    </p:spTree>
    <p:extLst>
      <p:ext uri="{BB962C8B-B14F-4D97-AF65-F5344CB8AC3E}">
        <p14:creationId xmlns:p14="http://schemas.microsoft.com/office/powerpoint/2010/main" val="3568209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193AAF9-1A8C-E34B-9653-95FA5C8CDE30}"/>
              </a:ext>
            </a:extLst>
          </p:cNvPr>
          <p:cNvSpPr>
            <a:spLocks noGrp="1"/>
          </p:cNvSpPr>
          <p:nvPr>
            <p:ph idx="1"/>
          </p:nvPr>
        </p:nvSpPr>
        <p:spPr>
          <a:xfrm>
            <a:off x="648182" y="1088020"/>
            <a:ext cx="11123271" cy="5150734"/>
          </a:xfrm>
        </p:spPr>
        <p:txBody>
          <a:bodyPr>
            <a:normAutofit lnSpcReduction="10000"/>
          </a:bodyPr>
          <a:lstStyle/>
          <a:p>
            <a:pPr marL="0" indent="0">
              <a:buNone/>
            </a:pPr>
            <a:r>
              <a:rPr lang="en-GB" dirty="0">
                <a:solidFill>
                  <a:srgbClr val="0070C0"/>
                </a:solidFill>
              </a:rPr>
              <a:t>Bitcoin blocks should be added once every ten minutes, averaged over two weeks</a:t>
            </a:r>
          </a:p>
          <a:p>
            <a:pPr marL="0" indent="0">
              <a:buNone/>
            </a:pPr>
            <a:endParaRPr lang="en-GB" dirty="0">
              <a:solidFill>
                <a:srgbClr val="0070C0"/>
              </a:solidFill>
            </a:endParaRPr>
          </a:p>
          <a:p>
            <a:pPr marL="0" indent="0">
              <a:buNone/>
            </a:pPr>
            <a:r>
              <a:rPr lang="en-GB" dirty="0">
                <a:solidFill>
                  <a:srgbClr val="0070C0"/>
                </a:solidFill>
              </a:rPr>
              <a:t>The scripted equation in the Bitcoin core code is: </a:t>
            </a:r>
          </a:p>
          <a:p>
            <a:pPr marL="457200" lvl="1" indent="0">
              <a:buNone/>
            </a:pPr>
            <a:r>
              <a:rPr lang="en-GB" sz="2200" dirty="0">
                <a:solidFill>
                  <a:srgbClr val="C00000"/>
                </a:solidFill>
                <a:latin typeface="Arial" panose="020B0604020202020204" pitchFamily="34" charset="0"/>
                <a:cs typeface="Arial" panose="020B0604020202020204" pitchFamily="34" charset="0"/>
              </a:rPr>
              <a:t>New Difficulty = Old Difficulty x (Actual time of last 2016 blocks / 20160 minutes)</a:t>
            </a:r>
          </a:p>
          <a:p>
            <a:pPr marL="0" indent="0">
              <a:buNone/>
            </a:pPr>
            <a:r>
              <a:rPr lang="en-GB" dirty="0">
                <a:solidFill>
                  <a:srgbClr val="0070C0"/>
                </a:solidFill>
              </a:rPr>
              <a:t>A ‘Difficulty Target’ is set to harness whatever mining power will result in a 10-minute block interval </a:t>
            </a:r>
          </a:p>
          <a:p>
            <a:pPr marL="0" indent="0">
              <a:buNone/>
            </a:pPr>
            <a:endParaRPr lang="en-GB" dirty="0">
              <a:solidFill>
                <a:srgbClr val="0070C0"/>
              </a:solidFill>
            </a:endParaRPr>
          </a:p>
          <a:p>
            <a:pPr marL="0" indent="0">
              <a:buNone/>
            </a:pPr>
            <a:r>
              <a:rPr lang="en-GB" dirty="0">
                <a:solidFill>
                  <a:srgbClr val="0070C0"/>
                </a:solidFill>
              </a:rPr>
              <a:t>For a block to be valid it must create a special ‘</a:t>
            </a:r>
            <a:r>
              <a:rPr lang="en-GB" b="1" dirty="0">
                <a:solidFill>
                  <a:srgbClr val="0070C0"/>
                </a:solidFill>
              </a:rPr>
              <a:t>hash</a:t>
            </a:r>
            <a:r>
              <a:rPr lang="en-GB" dirty="0">
                <a:solidFill>
                  <a:srgbClr val="0070C0"/>
                </a:solidFill>
              </a:rPr>
              <a:t>’ to satisfy the current difficulty target</a:t>
            </a:r>
          </a:p>
          <a:p>
            <a:pPr marL="0" indent="0">
              <a:buNone/>
            </a:pPr>
            <a:r>
              <a:rPr lang="en-GB" b="1" dirty="0">
                <a:solidFill>
                  <a:srgbClr val="FF0000"/>
                </a:solidFill>
              </a:rPr>
              <a:t>For nine+ years Bitcoin M-2-M tests have worked well. Why don’t they work properly any more?</a:t>
            </a:r>
          </a:p>
        </p:txBody>
      </p:sp>
      <p:sp>
        <p:nvSpPr>
          <p:cNvPr id="5" name="Title 4">
            <a:extLst>
              <a:ext uri="{FF2B5EF4-FFF2-40B4-BE49-F238E27FC236}">
                <a16:creationId xmlns:a16="http://schemas.microsoft.com/office/drawing/2014/main" xmlns="" id="{82B66583-242B-A847-879D-858F82E0BB35}"/>
              </a:ext>
            </a:extLst>
          </p:cNvPr>
          <p:cNvSpPr>
            <a:spLocks noGrp="1"/>
          </p:cNvSpPr>
          <p:nvPr>
            <p:ph type="title"/>
          </p:nvPr>
        </p:nvSpPr>
        <p:spPr>
          <a:xfrm>
            <a:off x="796413" y="276635"/>
            <a:ext cx="10515600" cy="709483"/>
          </a:xfrm>
        </p:spPr>
        <p:txBody>
          <a:bodyPr>
            <a:normAutofit/>
          </a:bodyPr>
          <a:lstStyle/>
          <a:p>
            <a:pPr algn="ctr"/>
            <a:r>
              <a:rPr lang="en-GB" sz="4000" b="1" dirty="0">
                <a:solidFill>
                  <a:srgbClr val="0070C0"/>
                </a:solidFill>
              </a:rPr>
              <a:t>How should Machine-to-Machine Tests work?</a:t>
            </a:r>
          </a:p>
        </p:txBody>
      </p:sp>
    </p:spTree>
    <p:extLst>
      <p:ext uri="{BB962C8B-B14F-4D97-AF65-F5344CB8AC3E}">
        <p14:creationId xmlns:p14="http://schemas.microsoft.com/office/powerpoint/2010/main" val="3723481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BBC149-8181-3049-A1ED-BC773B004165}"/>
              </a:ext>
            </a:extLst>
          </p:cNvPr>
          <p:cNvSpPr>
            <a:spLocks noGrp="1"/>
          </p:cNvSpPr>
          <p:nvPr>
            <p:ph type="title"/>
          </p:nvPr>
        </p:nvSpPr>
        <p:spPr>
          <a:xfrm>
            <a:off x="285996" y="194796"/>
            <a:ext cx="11620008" cy="845110"/>
          </a:xfrm>
        </p:spPr>
        <p:txBody>
          <a:bodyPr>
            <a:normAutofit/>
          </a:bodyPr>
          <a:lstStyle/>
          <a:p>
            <a:r>
              <a:rPr lang="en-GB" sz="3600" b="1" dirty="0">
                <a:solidFill>
                  <a:srgbClr val="0070C0"/>
                </a:solidFill>
              </a:rPr>
              <a:t>The Blockchain is a Merkle Tree linked by ‘hashes’ of the data</a:t>
            </a:r>
          </a:p>
        </p:txBody>
      </p:sp>
      <p:pic>
        <p:nvPicPr>
          <p:cNvPr id="4" name="Content Placeholder 8">
            <a:extLst>
              <a:ext uri="{FF2B5EF4-FFF2-40B4-BE49-F238E27FC236}">
                <a16:creationId xmlns:a16="http://schemas.microsoft.com/office/drawing/2014/main" xmlns="" id="{29662B80-E35B-2546-8906-4DECD44BB24F}"/>
              </a:ext>
            </a:extLst>
          </p:cNvPr>
          <p:cNvPicPr>
            <a:picLocks noGrp="1" noChangeAspect="1"/>
          </p:cNvPicPr>
          <p:nvPr>
            <p:ph idx="1"/>
          </p:nvPr>
        </p:nvPicPr>
        <p:blipFill>
          <a:blip r:embed="rId2"/>
          <a:stretch>
            <a:fillRect/>
          </a:stretch>
        </p:blipFill>
        <p:spPr>
          <a:xfrm>
            <a:off x="285996" y="934740"/>
            <a:ext cx="11620008" cy="3520979"/>
          </a:xfrm>
          <a:prstGeom prst="rect">
            <a:avLst/>
          </a:prstGeom>
        </p:spPr>
      </p:pic>
      <p:sp>
        <p:nvSpPr>
          <p:cNvPr id="5" name="TextBox 4">
            <a:extLst>
              <a:ext uri="{FF2B5EF4-FFF2-40B4-BE49-F238E27FC236}">
                <a16:creationId xmlns:a16="http://schemas.microsoft.com/office/drawing/2014/main" xmlns="" id="{2D16E6D2-CF93-1A41-9630-B2D265335D34}"/>
              </a:ext>
            </a:extLst>
          </p:cNvPr>
          <p:cNvSpPr txBox="1"/>
          <p:nvPr/>
        </p:nvSpPr>
        <p:spPr>
          <a:xfrm>
            <a:off x="1909482" y="4641520"/>
            <a:ext cx="8373036" cy="1323439"/>
          </a:xfrm>
          <a:prstGeom prst="rect">
            <a:avLst/>
          </a:prstGeom>
          <a:noFill/>
        </p:spPr>
        <p:txBody>
          <a:bodyPr wrap="square" rtlCol="0">
            <a:spAutoFit/>
          </a:bodyPr>
          <a:lstStyle/>
          <a:p>
            <a:pPr marL="342900" indent="-342900">
              <a:buFont typeface="Arial" panose="020B0604020202020204" pitchFamily="34" charset="0"/>
              <a:buChar char="•"/>
            </a:pPr>
            <a:r>
              <a:rPr lang="en-GB" sz="2000" dirty="0">
                <a:solidFill>
                  <a:srgbClr val="0070C0"/>
                </a:solidFill>
              </a:rPr>
              <a:t>Every block is linked to the previous block, all the way back to the Genesis bitcoin block created on 3</a:t>
            </a:r>
            <a:r>
              <a:rPr lang="en-GB" sz="2000" baseline="30000" dirty="0">
                <a:solidFill>
                  <a:srgbClr val="0070C0"/>
                </a:solidFill>
              </a:rPr>
              <a:t>rd</a:t>
            </a:r>
            <a:r>
              <a:rPr lang="en-GB" sz="2000" dirty="0">
                <a:solidFill>
                  <a:srgbClr val="0070C0"/>
                </a:solidFill>
              </a:rPr>
              <a:t> January 2009 by ‘Satoshi Nakamoto’. </a:t>
            </a:r>
          </a:p>
          <a:p>
            <a:pPr marL="342900" indent="-342900">
              <a:buFont typeface="Arial" panose="020B0604020202020204" pitchFamily="34" charset="0"/>
              <a:buChar char="•"/>
            </a:pPr>
            <a:r>
              <a:rPr lang="en-GB" sz="2000" dirty="0">
                <a:solidFill>
                  <a:srgbClr val="0070C0"/>
                </a:solidFill>
              </a:rPr>
              <a:t>Every Transaction within every block should be immutable after six blocks have been confirmed by peer-to-peer consensus </a:t>
            </a:r>
          </a:p>
        </p:txBody>
      </p:sp>
    </p:spTree>
    <p:extLst>
      <p:ext uri="{BB962C8B-B14F-4D97-AF65-F5344CB8AC3E}">
        <p14:creationId xmlns:p14="http://schemas.microsoft.com/office/powerpoint/2010/main" val="1834294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7777B6-E973-2A45-A5B2-AC7DD97B6094}"/>
              </a:ext>
            </a:extLst>
          </p:cNvPr>
          <p:cNvSpPr>
            <a:spLocks noGrp="1"/>
          </p:cNvSpPr>
          <p:nvPr>
            <p:ph type="title"/>
          </p:nvPr>
        </p:nvSpPr>
        <p:spPr>
          <a:xfrm>
            <a:off x="1514836" y="0"/>
            <a:ext cx="9162327" cy="1325563"/>
          </a:xfrm>
        </p:spPr>
        <p:txBody>
          <a:bodyPr>
            <a:normAutofit/>
          </a:bodyPr>
          <a:lstStyle/>
          <a:p>
            <a:pPr algn="ctr"/>
            <a:r>
              <a:rPr lang="en-GB" sz="3600" dirty="0">
                <a:solidFill>
                  <a:srgbClr val="0070C0"/>
                </a:solidFill>
              </a:rPr>
              <a:t>What is a hash? </a:t>
            </a:r>
            <a:br>
              <a:rPr lang="en-GB" sz="3600" dirty="0">
                <a:solidFill>
                  <a:srgbClr val="0070C0"/>
                </a:solidFill>
              </a:rPr>
            </a:br>
            <a:r>
              <a:rPr lang="en-GB" sz="3600" dirty="0">
                <a:solidFill>
                  <a:srgbClr val="0070C0"/>
                </a:solidFill>
              </a:rPr>
              <a:t>Hashing is a bit like turning data into mincemeat</a:t>
            </a:r>
          </a:p>
        </p:txBody>
      </p:sp>
      <p:sp>
        <p:nvSpPr>
          <p:cNvPr id="4" name="Content Placeholder 3">
            <a:extLst>
              <a:ext uri="{FF2B5EF4-FFF2-40B4-BE49-F238E27FC236}">
                <a16:creationId xmlns:a16="http://schemas.microsoft.com/office/drawing/2014/main" xmlns="" id="{760DAC53-ACF8-194C-8376-A6D3D432C708}"/>
              </a:ext>
            </a:extLst>
          </p:cNvPr>
          <p:cNvSpPr txBox="1">
            <a:spLocks noGrp="1"/>
          </p:cNvSpPr>
          <p:nvPr>
            <p:ph idx="1"/>
          </p:nvPr>
        </p:nvSpPr>
        <p:spPr>
          <a:xfrm>
            <a:off x="1717769" y="1325563"/>
            <a:ext cx="5979289" cy="1585049"/>
          </a:xfrm>
          <a:prstGeom prst="rect">
            <a:avLst/>
          </a:prstGeom>
          <a:noFill/>
        </p:spPr>
        <p:txBody>
          <a:bodyPr wrap="square" rtlCol="0">
            <a:spAutoFit/>
          </a:bodyPr>
          <a:lstStyle/>
          <a:p>
            <a:pPr marL="0" indent="0">
              <a:buNone/>
            </a:pPr>
            <a:r>
              <a:rPr lang="en-GB" sz="2000" u="sng" dirty="0">
                <a:solidFill>
                  <a:srgbClr val="0070C0"/>
                </a:solidFill>
                <a:latin typeface="Arial" panose="020B0604020202020204" pitchFamily="34" charset="0"/>
                <a:cs typeface="Arial" panose="020B0604020202020204" pitchFamily="34" charset="0"/>
              </a:rPr>
              <a:t>Mincing:</a:t>
            </a:r>
          </a:p>
          <a:p>
            <a:pPr marL="0" indent="0">
              <a:buNone/>
            </a:pPr>
            <a:r>
              <a:rPr lang="en-GB" sz="2000" dirty="0">
                <a:solidFill>
                  <a:srgbClr val="0070C0"/>
                </a:solidFill>
                <a:latin typeface="Arial" panose="020B0604020202020204" pitchFamily="34" charset="0"/>
                <a:cs typeface="Arial" panose="020B0604020202020204" pitchFamily="34" charset="0"/>
              </a:rPr>
              <a:t>It is a one-way function that cannot be reversed.</a:t>
            </a:r>
          </a:p>
          <a:p>
            <a:pPr marL="0" indent="0">
              <a:buNone/>
            </a:pPr>
            <a:r>
              <a:rPr lang="en-GB" sz="2000" dirty="0">
                <a:solidFill>
                  <a:srgbClr val="0070C0"/>
                </a:solidFill>
                <a:latin typeface="Arial" panose="020B0604020202020204" pitchFamily="34" charset="0"/>
                <a:cs typeface="Arial" panose="020B0604020202020204" pitchFamily="34" charset="0"/>
              </a:rPr>
              <a:t>You cannot tell what the original input looked like.</a:t>
            </a:r>
          </a:p>
          <a:p>
            <a:pPr marL="0" indent="0">
              <a:buNone/>
            </a:pPr>
            <a:r>
              <a:rPr lang="en-GB" sz="2000" dirty="0">
                <a:solidFill>
                  <a:srgbClr val="0070C0"/>
                </a:solidFill>
                <a:latin typeface="Arial" panose="020B0604020202020204" pitchFamily="34" charset="0"/>
                <a:cs typeface="Arial" panose="020B0604020202020204" pitchFamily="34" charset="0"/>
              </a:rPr>
              <a:t>No two outputs are identical (at a detailed level).</a:t>
            </a:r>
          </a:p>
        </p:txBody>
      </p:sp>
      <p:pic>
        <p:nvPicPr>
          <p:cNvPr id="5" name="Content Placeholder 4">
            <a:extLst>
              <a:ext uri="{FF2B5EF4-FFF2-40B4-BE49-F238E27FC236}">
                <a16:creationId xmlns:a16="http://schemas.microsoft.com/office/drawing/2014/main" xmlns="" id="{820141E9-62E5-4E48-B3E3-1AF3D0765383}"/>
              </a:ext>
            </a:extLst>
          </p:cNvPr>
          <p:cNvPicPr>
            <a:picLocks noChangeAspect="1"/>
          </p:cNvPicPr>
          <p:nvPr/>
        </p:nvPicPr>
        <p:blipFill>
          <a:blip r:embed="rId2"/>
          <a:stretch>
            <a:fillRect/>
          </a:stretch>
        </p:blipFill>
        <p:spPr>
          <a:xfrm>
            <a:off x="7812911" y="1325563"/>
            <a:ext cx="4155312" cy="4887258"/>
          </a:xfrm>
          <a:prstGeom prst="rect">
            <a:avLst/>
          </a:prstGeom>
        </p:spPr>
      </p:pic>
      <p:sp>
        <p:nvSpPr>
          <p:cNvPr id="6" name="Text Placeholder 2">
            <a:extLst>
              <a:ext uri="{FF2B5EF4-FFF2-40B4-BE49-F238E27FC236}">
                <a16:creationId xmlns:a16="http://schemas.microsoft.com/office/drawing/2014/main" xmlns="" id="{C78D7B07-FB49-B349-8F5E-536F1E18F2BC}"/>
              </a:ext>
            </a:extLst>
          </p:cNvPr>
          <p:cNvSpPr txBox="1">
            <a:spLocks/>
          </p:cNvSpPr>
          <p:nvPr/>
        </p:nvSpPr>
        <p:spPr>
          <a:xfrm>
            <a:off x="488212" y="3001929"/>
            <a:ext cx="7521469" cy="3503043"/>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2000" u="sng" dirty="0">
                <a:solidFill>
                  <a:srgbClr val="0070C0"/>
                </a:solidFill>
              </a:rPr>
              <a:t>Cryptographic hashing:</a:t>
            </a:r>
          </a:p>
          <a:p>
            <a:pPr marL="180000" algn="l">
              <a:spcBef>
                <a:spcPts val="600"/>
              </a:spcBef>
            </a:pPr>
            <a:r>
              <a:rPr lang="en-GB" sz="2000" dirty="0">
                <a:solidFill>
                  <a:srgbClr val="0070C0"/>
                </a:solidFill>
              </a:rPr>
              <a:t>Is deterministic: the same message always results in the same hash.</a:t>
            </a:r>
          </a:p>
          <a:p>
            <a:pPr marL="180000" algn="l">
              <a:spcBef>
                <a:spcPts val="600"/>
              </a:spcBef>
            </a:pPr>
            <a:r>
              <a:rPr lang="en-GB" sz="2000" dirty="0">
                <a:solidFill>
                  <a:srgbClr val="0070C0"/>
                </a:solidFill>
              </a:rPr>
              <a:t>Is quick to compute the hash value for any given message.</a:t>
            </a:r>
          </a:p>
          <a:p>
            <a:pPr marL="180000" algn="l">
              <a:spcBef>
                <a:spcPts val="600"/>
              </a:spcBef>
            </a:pPr>
            <a:r>
              <a:rPr lang="en-GB" sz="2000" dirty="0">
                <a:solidFill>
                  <a:srgbClr val="0070C0"/>
                </a:solidFill>
              </a:rPr>
              <a:t>It is infeasible to generate a message from its hash value (i.e. work backwards) except by trying all possible messages as inputs.</a:t>
            </a:r>
          </a:p>
          <a:p>
            <a:pPr marL="180000" algn="l">
              <a:spcBef>
                <a:spcPts val="600"/>
              </a:spcBef>
            </a:pPr>
            <a:r>
              <a:rPr lang="en-GB" sz="2000" dirty="0">
                <a:solidFill>
                  <a:srgbClr val="0070C0"/>
                </a:solidFill>
              </a:rPr>
              <a:t>A small change to a message should change the hash value so extensively that the new hash value appears uncorrelated with the old hash value.</a:t>
            </a:r>
          </a:p>
          <a:p>
            <a:pPr marL="180000" algn="l">
              <a:spcBef>
                <a:spcPts val="600"/>
              </a:spcBef>
            </a:pPr>
            <a:r>
              <a:rPr lang="en-GB" sz="2000" dirty="0">
                <a:solidFill>
                  <a:srgbClr val="0070C0"/>
                </a:solidFill>
              </a:rPr>
              <a:t>It is infeasible to find two different messages with the same hash value (strong collision resistance).</a:t>
            </a:r>
          </a:p>
        </p:txBody>
      </p:sp>
    </p:spTree>
    <p:extLst>
      <p:ext uri="{BB962C8B-B14F-4D97-AF65-F5344CB8AC3E}">
        <p14:creationId xmlns:p14="http://schemas.microsoft.com/office/powerpoint/2010/main" val="763415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3587D1-B667-F748-91DA-69216C2E3170}"/>
              </a:ext>
            </a:extLst>
          </p:cNvPr>
          <p:cNvSpPr>
            <a:spLocks noGrp="1"/>
          </p:cNvSpPr>
          <p:nvPr>
            <p:ph type="title"/>
          </p:nvPr>
        </p:nvSpPr>
        <p:spPr>
          <a:xfrm>
            <a:off x="386789" y="191505"/>
            <a:ext cx="11384664" cy="757619"/>
          </a:xfrm>
        </p:spPr>
        <p:txBody>
          <a:bodyPr>
            <a:normAutofit fontScale="90000"/>
          </a:bodyPr>
          <a:lstStyle/>
          <a:p>
            <a:r>
              <a:rPr lang="en-GB" b="1" u="sng" dirty="0"/>
              <a:t>A simple example using -&gt;  </a:t>
            </a:r>
            <a:r>
              <a:rPr lang="en-GB" b="1" u="sng" dirty="0">
                <a:hlinkClick r:id="rId2"/>
              </a:rPr>
              <a:t>http://www.hashemall.com</a:t>
            </a:r>
            <a:endParaRPr lang="en-GB" b="1" dirty="0"/>
          </a:p>
        </p:txBody>
      </p:sp>
      <p:sp>
        <p:nvSpPr>
          <p:cNvPr id="4" name="Text Placeholder 2">
            <a:extLst>
              <a:ext uri="{FF2B5EF4-FFF2-40B4-BE49-F238E27FC236}">
                <a16:creationId xmlns:a16="http://schemas.microsoft.com/office/drawing/2014/main" xmlns="" id="{632941C9-6FA3-7844-A07F-56E3EF63B823}"/>
              </a:ext>
            </a:extLst>
          </p:cNvPr>
          <p:cNvSpPr>
            <a:spLocks noGrp="1"/>
          </p:cNvSpPr>
          <p:nvPr>
            <p:ph idx="1"/>
          </p:nvPr>
        </p:nvSpPr>
        <p:spPr>
          <a:xfrm>
            <a:off x="335667" y="949124"/>
            <a:ext cx="11632556" cy="5694744"/>
          </a:xfrm>
        </p:spPr>
        <p:txBody>
          <a:bodyPr lIns="0" tIns="0" rIns="0" anchor="t">
            <a:noAutofit/>
          </a:bodyPr>
          <a:lstStyle/>
          <a:p>
            <a:pPr marL="0" indent="0">
              <a:spcBef>
                <a:spcPts val="400"/>
              </a:spcBef>
              <a:buNone/>
            </a:pPr>
            <a:r>
              <a:rPr lang="en-GB" sz="2000" b="1" dirty="0">
                <a:solidFill>
                  <a:srgbClr val="0070C0"/>
                </a:solidFill>
              </a:rPr>
              <a:t>Input 1 -&gt; Declan O'Riordan 001</a:t>
            </a:r>
          </a:p>
          <a:p>
            <a:pPr marL="0" indent="0">
              <a:spcBef>
                <a:spcPts val="400"/>
              </a:spcBef>
              <a:buNone/>
            </a:pPr>
            <a:r>
              <a:rPr lang="en-GB" sz="2000" dirty="0"/>
              <a:t>Output 1 -  </a:t>
            </a:r>
            <a:r>
              <a:rPr lang="en-GB" sz="2000" b="1" dirty="0"/>
              <a:t>Hash (SHA-256) of selected text:</a:t>
            </a:r>
            <a:br>
              <a:rPr lang="en-GB" sz="2000" b="1" dirty="0"/>
            </a:br>
            <a:r>
              <a:rPr lang="en-GB" sz="2000" dirty="0"/>
              <a:t>64404BC1B3F8B789B47AF20171761A469996DE0E9C95EA6BC0E7BEFBEAD2CBBB </a:t>
            </a:r>
          </a:p>
          <a:p>
            <a:pPr marL="0" indent="0">
              <a:spcBef>
                <a:spcPts val="400"/>
              </a:spcBef>
              <a:buNone/>
            </a:pPr>
            <a:r>
              <a:rPr lang="en-GB" sz="2000" dirty="0">
                <a:solidFill>
                  <a:srgbClr val="00B050"/>
                </a:solidFill>
              </a:rPr>
              <a:t>Target =  To find a hash of my input that has a single leading zero in the output </a:t>
            </a:r>
          </a:p>
          <a:p>
            <a:pPr marL="0" indent="0">
              <a:spcBef>
                <a:spcPts val="400"/>
              </a:spcBef>
              <a:buNone/>
            </a:pPr>
            <a:r>
              <a:rPr lang="en-GB" sz="2000" b="1" dirty="0">
                <a:solidFill>
                  <a:srgbClr val="0070C0"/>
                </a:solidFill>
              </a:rPr>
              <a:t>Input 2 -&gt; Declan O'Riordan 002</a:t>
            </a:r>
          </a:p>
          <a:p>
            <a:pPr marL="0" indent="0">
              <a:spcBef>
                <a:spcPts val="400"/>
              </a:spcBef>
              <a:buNone/>
            </a:pPr>
            <a:r>
              <a:rPr lang="en-GB" sz="2000" dirty="0"/>
              <a:t>Output 2 -  </a:t>
            </a:r>
            <a:r>
              <a:rPr lang="en-GB" sz="2000" b="1" dirty="0"/>
              <a:t>Hash (SHA-256) of selected text:</a:t>
            </a:r>
            <a:br>
              <a:rPr lang="en-GB" sz="2000" b="1" dirty="0"/>
            </a:br>
            <a:r>
              <a:rPr lang="en-GB" sz="2000" dirty="0"/>
              <a:t>244FC602AC259841857D95D1D8E48EAB0112F5ABC97C35124E62B7FF9ECA4160</a:t>
            </a:r>
          </a:p>
          <a:p>
            <a:pPr marL="0" indent="0">
              <a:spcBef>
                <a:spcPts val="400"/>
              </a:spcBef>
              <a:buNone/>
            </a:pPr>
            <a:r>
              <a:rPr lang="en-GB" sz="2000" dirty="0">
                <a:solidFill>
                  <a:srgbClr val="00B050"/>
                </a:solidFill>
              </a:rPr>
              <a:t>We changed the input nonce and got a completely different hash, but not with a leading zero.</a:t>
            </a:r>
          </a:p>
          <a:p>
            <a:pPr marL="0" indent="0">
              <a:spcBef>
                <a:spcPts val="400"/>
              </a:spcBef>
              <a:buNone/>
            </a:pPr>
            <a:r>
              <a:rPr lang="en-GB" sz="2000" dirty="0">
                <a:solidFill>
                  <a:srgbClr val="00B050"/>
                </a:solidFill>
              </a:rPr>
              <a:t>In terms of probabilities, if the output of the hash function is evenly distributed we would expect to find a result with a single 0 as the hexadecimal prefix once every 16 hashes (one out of 16 hexadecimal digits 0 through F). But randomness is not evenly distributed!</a:t>
            </a:r>
          </a:p>
          <a:p>
            <a:pPr marL="0" indent="0">
              <a:spcBef>
                <a:spcPts val="400"/>
              </a:spcBef>
              <a:buNone/>
            </a:pPr>
            <a:r>
              <a:rPr lang="en-GB" sz="2000" b="1" dirty="0">
                <a:solidFill>
                  <a:srgbClr val="0070C0"/>
                </a:solidFill>
              </a:rPr>
              <a:t>Input 7 -&gt; Declan O'Riordan 007</a:t>
            </a:r>
          </a:p>
          <a:p>
            <a:pPr marL="0" indent="0">
              <a:spcBef>
                <a:spcPts val="400"/>
              </a:spcBef>
              <a:buNone/>
            </a:pPr>
            <a:r>
              <a:rPr lang="en-GB" sz="2000" dirty="0"/>
              <a:t>Output 7- </a:t>
            </a:r>
            <a:r>
              <a:rPr lang="en-GB" sz="2000" b="1" dirty="0"/>
              <a:t>Hash (SHA-256) of selected text:</a:t>
            </a:r>
            <a:br>
              <a:rPr lang="en-GB" sz="2000" b="1" dirty="0"/>
            </a:br>
            <a:r>
              <a:rPr lang="en-GB" sz="2000" b="1" dirty="0">
                <a:solidFill>
                  <a:srgbClr val="FF0000"/>
                </a:solidFill>
              </a:rPr>
              <a:t>0</a:t>
            </a:r>
            <a:r>
              <a:rPr lang="en-GB" sz="2000" dirty="0">
                <a:solidFill>
                  <a:srgbClr val="FF0000"/>
                </a:solidFill>
              </a:rPr>
              <a:t>A70C950DFED554854EFCB8E2F92927D77F8D8576C3AF4CFB3008349916589AA</a:t>
            </a:r>
          </a:p>
          <a:p>
            <a:pPr marL="0" indent="0">
              <a:spcBef>
                <a:spcPts val="400"/>
              </a:spcBef>
              <a:buNone/>
            </a:pPr>
            <a:r>
              <a:rPr lang="en-GB" sz="2000" dirty="0">
                <a:solidFill>
                  <a:schemeClr val="tx1"/>
                </a:solidFill>
              </a:rPr>
              <a:t>     </a:t>
            </a:r>
          </a:p>
          <a:p>
            <a:pPr marL="0" indent="0">
              <a:spcBef>
                <a:spcPts val="400"/>
              </a:spcBef>
              <a:buNone/>
            </a:pPr>
            <a:r>
              <a:rPr lang="en-GB" sz="2000" dirty="0"/>
              <a:t>	</a:t>
            </a:r>
            <a:r>
              <a:rPr lang="en-GB" sz="2000" dirty="0">
                <a:solidFill>
                  <a:schemeClr val="tx1"/>
                </a:solidFill>
              </a:rPr>
              <a:t>A leading zero in the output meets the difficulty target!</a:t>
            </a:r>
          </a:p>
          <a:p>
            <a:pPr marL="0" indent="0">
              <a:spcBef>
                <a:spcPts val="400"/>
              </a:spcBef>
              <a:buNone/>
            </a:pPr>
            <a:r>
              <a:rPr lang="en-GB" sz="2000" dirty="0">
                <a:solidFill>
                  <a:schemeClr val="tx1"/>
                </a:solidFill>
              </a:rPr>
              <a:t>If the target had been two leading zeros 16 x 16 = 256 (one value in 256)</a:t>
            </a:r>
          </a:p>
          <a:p>
            <a:pPr marL="0" indent="0">
              <a:spcBef>
                <a:spcPts val="400"/>
              </a:spcBef>
              <a:buNone/>
            </a:pPr>
            <a:r>
              <a:rPr lang="en-GB" sz="2000" dirty="0">
                <a:solidFill>
                  <a:schemeClr val="tx1"/>
                </a:solidFill>
              </a:rPr>
              <a:t>Three leading zeros 16 x 16 x 16 = One value in 4096. </a:t>
            </a:r>
          </a:p>
        </p:txBody>
      </p:sp>
      <p:sp>
        <p:nvSpPr>
          <p:cNvPr id="5" name="Up Arrow 4">
            <a:extLst>
              <a:ext uri="{FF2B5EF4-FFF2-40B4-BE49-F238E27FC236}">
                <a16:creationId xmlns:a16="http://schemas.microsoft.com/office/drawing/2014/main" xmlns="" id="{F2A5155A-82F2-B24F-9F75-C85AF8B778EA}"/>
              </a:ext>
            </a:extLst>
          </p:cNvPr>
          <p:cNvSpPr/>
          <p:nvPr/>
        </p:nvSpPr>
        <p:spPr>
          <a:xfrm rot="18273035" flipH="1">
            <a:off x="665807" y="5068352"/>
            <a:ext cx="172161" cy="768017"/>
          </a:xfrm>
          <a:prstGeom prst="up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46332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E06776-43C7-F245-A6F2-CD667DC618DE}"/>
              </a:ext>
            </a:extLst>
          </p:cNvPr>
          <p:cNvSpPr>
            <a:spLocks noGrp="1"/>
          </p:cNvSpPr>
          <p:nvPr>
            <p:ph type="title"/>
          </p:nvPr>
        </p:nvSpPr>
        <p:spPr>
          <a:xfrm>
            <a:off x="486137" y="180068"/>
            <a:ext cx="11041835" cy="712561"/>
          </a:xfrm>
        </p:spPr>
        <p:txBody>
          <a:bodyPr>
            <a:normAutofit fontScale="90000"/>
          </a:bodyPr>
          <a:lstStyle/>
          <a:p>
            <a:pPr algn="ctr"/>
            <a:r>
              <a:rPr lang="en-GB" sz="3600" b="1" dirty="0">
                <a:solidFill>
                  <a:srgbClr val="0070C0"/>
                </a:solidFill>
              </a:rPr>
              <a:t>Understanding why Difficulty increases as the Target decreases</a:t>
            </a:r>
          </a:p>
        </p:txBody>
      </p:sp>
      <p:pic>
        <p:nvPicPr>
          <p:cNvPr id="4" name="Content Placeholder 4">
            <a:extLst>
              <a:ext uri="{FF2B5EF4-FFF2-40B4-BE49-F238E27FC236}">
                <a16:creationId xmlns:a16="http://schemas.microsoft.com/office/drawing/2014/main" xmlns="" id="{78EB1E74-78D4-FF4B-B4FE-CAA9567388ED}"/>
              </a:ext>
            </a:extLst>
          </p:cNvPr>
          <p:cNvPicPr>
            <a:picLocks noGrp="1" noChangeAspect="1"/>
          </p:cNvPicPr>
          <p:nvPr>
            <p:ph idx="1"/>
          </p:nvPr>
        </p:nvPicPr>
        <p:blipFill>
          <a:blip r:embed="rId2"/>
          <a:stretch>
            <a:fillRect/>
          </a:stretch>
        </p:blipFill>
        <p:spPr>
          <a:xfrm>
            <a:off x="144564" y="1009197"/>
            <a:ext cx="4413499" cy="4351338"/>
          </a:xfrm>
        </p:spPr>
      </p:pic>
      <p:sp>
        <p:nvSpPr>
          <p:cNvPr id="7" name="TextBox 6">
            <a:extLst>
              <a:ext uri="{FF2B5EF4-FFF2-40B4-BE49-F238E27FC236}">
                <a16:creationId xmlns:a16="http://schemas.microsoft.com/office/drawing/2014/main" xmlns="" id="{77623AE7-A813-5C4D-9DF1-299051C58EE1}"/>
              </a:ext>
            </a:extLst>
          </p:cNvPr>
          <p:cNvSpPr txBox="1"/>
          <p:nvPr/>
        </p:nvSpPr>
        <p:spPr>
          <a:xfrm>
            <a:off x="5072744" y="892629"/>
            <a:ext cx="6455228" cy="4708981"/>
          </a:xfrm>
          <a:prstGeom prst="rect">
            <a:avLst/>
          </a:prstGeom>
          <a:noFill/>
        </p:spPr>
        <p:txBody>
          <a:bodyPr wrap="square" rtlCol="0">
            <a:spAutoFit/>
          </a:bodyPr>
          <a:lstStyle/>
          <a:p>
            <a:r>
              <a:rPr lang="en-GB" sz="2000" u="sng" dirty="0">
                <a:solidFill>
                  <a:srgbClr val="FF0000"/>
                </a:solidFill>
              </a:rPr>
              <a:t>Target A: Total score less than twelve</a:t>
            </a:r>
          </a:p>
          <a:p>
            <a:r>
              <a:rPr lang="en-GB" sz="2000" dirty="0">
                <a:solidFill>
                  <a:srgbClr val="0070C0"/>
                </a:solidFill>
              </a:rPr>
              <a:t>(anything except two sixes) </a:t>
            </a:r>
          </a:p>
          <a:p>
            <a:r>
              <a:rPr lang="en-GB" sz="2000" dirty="0">
                <a:solidFill>
                  <a:srgbClr val="0070C0"/>
                </a:solidFill>
              </a:rPr>
              <a:t>Probability = 35/36 or 97.22% chance of success</a:t>
            </a:r>
          </a:p>
          <a:p>
            <a:endParaRPr lang="en-GB" sz="2000" dirty="0"/>
          </a:p>
          <a:p>
            <a:r>
              <a:rPr lang="en-GB" sz="2000" u="sng" dirty="0">
                <a:solidFill>
                  <a:srgbClr val="FF0000"/>
                </a:solidFill>
              </a:rPr>
              <a:t>Target B: Total score less than five</a:t>
            </a:r>
          </a:p>
          <a:p>
            <a:r>
              <a:rPr lang="en-GB" sz="2000" dirty="0">
                <a:solidFill>
                  <a:srgbClr val="0070C0"/>
                </a:solidFill>
              </a:rPr>
              <a:t>1+1 or 1+2 or 2+1 or 1+3 or 3+1 or 2+2</a:t>
            </a:r>
          </a:p>
          <a:p>
            <a:r>
              <a:rPr lang="en-GB" sz="2000" dirty="0">
                <a:solidFill>
                  <a:srgbClr val="0070C0"/>
                </a:solidFill>
              </a:rPr>
              <a:t>Probability = 6/36 or 16.67% chance of success</a:t>
            </a:r>
          </a:p>
          <a:p>
            <a:endParaRPr lang="en-GB" sz="2000" dirty="0"/>
          </a:p>
          <a:p>
            <a:r>
              <a:rPr lang="en-GB" sz="2000" u="sng" dirty="0">
                <a:solidFill>
                  <a:srgbClr val="FF0000"/>
                </a:solidFill>
              </a:rPr>
              <a:t>Target C: Total score less than three</a:t>
            </a:r>
          </a:p>
          <a:p>
            <a:r>
              <a:rPr lang="en-GB" sz="2000" dirty="0">
                <a:solidFill>
                  <a:srgbClr val="0070C0"/>
                </a:solidFill>
              </a:rPr>
              <a:t>(both dice showing one)</a:t>
            </a:r>
          </a:p>
          <a:p>
            <a:r>
              <a:rPr lang="en-GB" sz="2000" dirty="0">
                <a:solidFill>
                  <a:srgbClr val="0070C0"/>
                </a:solidFill>
              </a:rPr>
              <a:t>1 x 1           1</a:t>
            </a:r>
          </a:p>
          <a:p>
            <a:r>
              <a:rPr lang="en-GB" sz="2000" dirty="0">
                <a:solidFill>
                  <a:srgbClr val="0070C0"/>
                </a:solidFill>
              </a:rPr>
              <a:t>-------   =   ---</a:t>
            </a:r>
          </a:p>
          <a:p>
            <a:r>
              <a:rPr lang="en-GB" sz="2000" dirty="0">
                <a:solidFill>
                  <a:srgbClr val="0070C0"/>
                </a:solidFill>
              </a:rPr>
              <a:t>6 x 6         36</a:t>
            </a:r>
          </a:p>
          <a:p>
            <a:r>
              <a:rPr lang="en-GB" sz="2000" dirty="0">
                <a:solidFill>
                  <a:srgbClr val="0070C0"/>
                </a:solidFill>
              </a:rPr>
              <a:t>Only one throw out of every 36, or 2.78% of them will produce a winning result</a:t>
            </a:r>
          </a:p>
        </p:txBody>
      </p:sp>
    </p:spTree>
    <p:extLst>
      <p:ext uri="{BB962C8B-B14F-4D97-AF65-F5344CB8AC3E}">
        <p14:creationId xmlns:p14="http://schemas.microsoft.com/office/powerpoint/2010/main" val="1459158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4B7A5E-7BC0-1D4B-A577-96F252BB0F2F}"/>
              </a:ext>
            </a:extLst>
          </p:cNvPr>
          <p:cNvSpPr>
            <a:spLocks noGrp="1"/>
          </p:cNvSpPr>
          <p:nvPr>
            <p:ph type="title"/>
          </p:nvPr>
        </p:nvSpPr>
        <p:spPr>
          <a:xfrm>
            <a:off x="838200" y="98908"/>
            <a:ext cx="10515600" cy="803918"/>
          </a:xfrm>
        </p:spPr>
        <p:txBody>
          <a:bodyPr>
            <a:normAutofit/>
          </a:bodyPr>
          <a:lstStyle/>
          <a:p>
            <a:pPr algn="ctr"/>
            <a:r>
              <a:rPr lang="en-GB" sz="4000" b="1" dirty="0">
                <a:solidFill>
                  <a:srgbClr val="0070C0"/>
                </a:solidFill>
              </a:rPr>
              <a:t>A new kind of Test – Proof of Work</a:t>
            </a:r>
          </a:p>
        </p:txBody>
      </p:sp>
      <p:sp>
        <p:nvSpPr>
          <p:cNvPr id="3" name="Content Placeholder 2">
            <a:extLst>
              <a:ext uri="{FF2B5EF4-FFF2-40B4-BE49-F238E27FC236}">
                <a16:creationId xmlns:a16="http://schemas.microsoft.com/office/drawing/2014/main" xmlns="" id="{69F4495C-D685-584A-AE48-81ED717B5397}"/>
              </a:ext>
            </a:extLst>
          </p:cNvPr>
          <p:cNvSpPr>
            <a:spLocks noGrp="1"/>
          </p:cNvSpPr>
          <p:nvPr>
            <p:ph idx="1"/>
          </p:nvPr>
        </p:nvSpPr>
        <p:spPr>
          <a:xfrm>
            <a:off x="405114" y="1145894"/>
            <a:ext cx="10948686" cy="5031069"/>
          </a:xfrm>
        </p:spPr>
        <p:txBody>
          <a:bodyPr>
            <a:normAutofit fontScale="92500" lnSpcReduction="10000"/>
          </a:bodyPr>
          <a:lstStyle/>
          <a:p>
            <a:pPr marL="0" indent="0" algn="just">
              <a:buNone/>
            </a:pPr>
            <a:r>
              <a:rPr lang="en-GB" dirty="0">
                <a:solidFill>
                  <a:srgbClr val="0070C0"/>
                </a:solidFill>
              </a:rPr>
              <a:t>A </a:t>
            </a:r>
            <a:r>
              <a:rPr lang="en-GB" b="1" dirty="0">
                <a:solidFill>
                  <a:srgbClr val="0070C0"/>
                </a:solidFill>
              </a:rPr>
              <a:t>’Proof of Work’</a:t>
            </a:r>
            <a:r>
              <a:rPr lang="en-GB" dirty="0">
                <a:solidFill>
                  <a:srgbClr val="0070C0"/>
                </a:solidFill>
              </a:rPr>
              <a:t> is difficult (costly, time-consuming) to produce, but easy for others to test and verify it satisfies certain requirements. </a:t>
            </a:r>
          </a:p>
          <a:p>
            <a:pPr marL="0" indent="0" algn="just">
              <a:buNone/>
            </a:pPr>
            <a:r>
              <a:rPr lang="en-GB" dirty="0">
                <a:solidFill>
                  <a:srgbClr val="0070C0"/>
                </a:solidFill>
              </a:rPr>
              <a:t>For a block to be accepted by network participants, miners must complete a Proof of Work which covers all of the data in the block. </a:t>
            </a:r>
          </a:p>
          <a:p>
            <a:pPr marL="0" indent="0" algn="just">
              <a:buNone/>
            </a:pPr>
            <a:r>
              <a:rPr lang="en-GB" b="1" dirty="0">
                <a:solidFill>
                  <a:srgbClr val="0070C0"/>
                </a:solidFill>
              </a:rPr>
              <a:t>Each block contains the ‘hash’ of the preceding block</a:t>
            </a:r>
            <a:r>
              <a:rPr lang="en-GB" dirty="0">
                <a:solidFill>
                  <a:srgbClr val="0070C0"/>
                </a:solidFill>
              </a:rPr>
              <a:t>, thus each block has a chain of blocks that together contain a large amount of work. Changing a block requires a majority vote from the peer-to-peer network of nodes.</a:t>
            </a:r>
          </a:p>
          <a:p>
            <a:pPr marL="0" indent="0" algn="just">
              <a:buNone/>
            </a:pPr>
            <a:r>
              <a:rPr lang="en-GB" dirty="0">
                <a:solidFill>
                  <a:srgbClr val="0070C0"/>
                </a:solidFill>
              </a:rPr>
              <a:t>Changing a block requires re-winning the Proof of Work race for the new block and all successors. This protects the block chain from tampering.</a:t>
            </a:r>
          </a:p>
          <a:p>
            <a:pPr marL="0" indent="0" algn="just">
              <a:buNone/>
            </a:pPr>
            <a:r>
              <a:rPr lang="en-GB" dirty="0">
                <a:solidFill>
                  <a:srgbClr val="0070C0"/>
                </a:solidFill>
              </a:rPr>
              <a:t>Solutions provided by miners are quickly tested by the network participants to establish distributed consensus, </a:t>
            </a:r>
            <a:r>
              <a:rPr lang="en-GB" u="sng" dirty="0">
                <a:solidFill>
                  <a:srgbClr val="0070C0"/>
                </a:solidFill>
              </a:rPr>
              <a:t>without a central authority or trusted third party</a:t>
            </a:r>
            <a:r>
              <a:rPr lang="en-GB" dirty="0">
                <a:solidFill>
                  <a:srgbClr val="0070C0"/>
                </a:solidFill>
              </a:rPr>
              <a:t>.</a:t>
            </a:r>
          </a:p>
          <a:p>
            <a:pPr marL="342900" indent="-342900" algn="just"/>
            <a:r>
              <a:rPr lang="en-GB" b="1" dirty="0">
                <a:solidFill>
                  <a:srgbClr val="FF0000"/>
                </a:solidFill>
              </a:rPr>
              <a:t>How could Proof of Work be defeated?</a:t>
            </a:r>
          </a:p>
          <a:p>
            <a:endParaRPr lang="en-GB" dirty="0"/>
          </a:p>
        </p:txBody>
      </p:sp>
    </p:spTree>
    <p:extLst>
      <p:ext uri="{BB962C8B-B14F-4D97-AF65-F5344CB8AC3E}">
        <p14:creationId xmlns:p14="http://schemas.microsoft.com/office/powerpoint/2010/main" val="4129441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FD4D3E-C657-7649-A6CA-36700B6335B0}"/>
              </a:ext>
            </a:extLst>
          </p:cNvPr>
          <p:cNvSpPr>
            <a:spLocks noGrp="1"/>
          </p:cNvSpPr>
          <p:nvPr>
            <p:ph type="title"/>
          </p:nvPr>
        </p:nvSpPr>
        <p:spPr>
          <a:xfrm>
            <a:off x="838200" y="0"/>
            <a:ext cx="10515600" cy="537701"/>
          </a:xfrm>
        </p:spPr>
        <p:txBody>
          <a:bodyPr>
            <a:normAutofit fontScale="90000"/>
          </a:bodyPr>
          <a:lstStyle/>
          <a:p>
            <a:pPr algn="ctr"/>
            <a:r>
              <a:rPr lang="en-GB" sz="3600" b="1" dirty="0">
                <a:solidFill>
                  <a:srgbClr val="0070C0"/>
                </a:solidFill>
              </a:rPr>
              <a:t>An Analogy for Proof of Work</a:t>
            </a:r>
          </a:p>
        </p:txBody>
      </p:sp>
      <p:pic>
        <p:nvPicPr>
          <p:cNvPr id="9" name="Content Placeholder 8">
            <a:extLst>
              <a:ext uri="{FF2B5EF4-FFF2-40B4-BE49-F238E27FC236}">
                <a16:creationId xmlns:a16="http://schemas.microsoft.com/office/drawing/2014/main" xmlns="" id="{50A5FB5E-A8C9-0142-AB98-4C723DDEC00D}"/>
              </a:ext>
            </a:extLst>
          </p:cNvPr>
          <p:cNvPicPr>
            <a:picLocks noGrp="1" noChangeAspect="1"/>
          </p:cNvPicPr>
          <p:nvPr>
            <p:ph idx="1"/>
          </p:nvPr>
        </p:nvPicPr>
        <p:blipFill>
          <a:blip r:embed="rId2"/>
          <a:stretch>
            <a:fillRect/>
          </a:stretch>
        </p:blipFill>
        <p:spPr>
          <a:xfrm>
            <a:off x="7886178" y="531305"/>
            <a:ext cx="3467622" cy="2745556"/>
          </a:xfrm>
        </p:spPr>
      </p:pic>
      <p:pic>
        <p:nvPicPr>
          <p:cNvPr id="11" name="Picture 10">
            <a:extLst>
              <a:ext uri="{FF2B5EF4-FFF2-40B4-BE49-F238E27FC236}">
                <a16:creationId xmlns:a16="http://schemas.microsoft.com/office/drawing/2014/main" xmlns="" id="{2B576507-4645-674E-B992-5D8EDCFF7B2C}"/>
              </a:ext>
            </a:extLst>
          </p:cNvPr>
          <p:cNvPicPr>
            <a:picLocks noChangeAspect="1"/>
          </p:cNvPicPr>
          <p:nvPr/>
        </p:nvPicPr>
        <p:blipFill>
          <a:blip r:embed="rId3"/>
          <a:stretch>
            <a:fillRect/>
          </a:stretch>
        </p:blipFill>
        <p:spPr>
          <a:xfrm>
            <a:off x="615617" y="537701"/>
            <a:ext cx="3542714" cy="2739160"/>
          </a:xfrm>
          <a:prstGeom prst="rect">
            <a:avLst/>
          </a:prstGeom>
        </p:spPr>
      </p:pic>
      <p:pic>
        <p:nvPicPr>
          <p:cNvPr id="13" name="Picture 12">
            <a:extLst>
              <a:ext uri="{FF2B5EF4-FFF2-40B4-BE49-F238E27FC236}">
                <a16:creationId xmlns:a16="http://schemas.microsoft.com/office/drawing/2014/main" xmlns="" id="{CEF11157-F40A-1E47-B17E-50521F211D72}"/>
              </a:ext>
            </a:extLst>
          </p:cNvPr>
          <p:cNvPicPr>
            <a:picLocks noChangeAspect="1"/>
          </p:cNvPicPr>
          <p:nvPr/>
        </p:nvPicPr>
        <p:blipFill>
          <a:blip r:embed="rId4"/>
          <a:stretch>
            <a:fillRect/>
          </a:stretch>
        </p:blipFill>
        <p:spPr>
          <a:xfrm>
            <a:off x="736905" y="3518704"/>
            <a:ext cx="3096269" cy="3082923"/>
          </a:xfrm>
          <a:prstGeom prst="rect">
            <a:avLst/>
          </a:prstGeom>
        </p:spPr>
      </p:pic>
      <p:pic>
        <p:nvPicPr>
          <p:cNvPr id="15" name="Picture 14">
            <a:extLst>
              <a:ext uri="{FF2B5EF4-FFF2-40B4-BE49-F238E27FC236}">
                <a16:creationId xmlns:a16="http://schemas.microsoft.com/office/drawing/2014/main" xmlns="" id="{8E7675E3-C6F7-8C4D-86B4-0415EF8BD130}"/>
              </a:ext>
            </a:extLst>
          </p:cNvPr>
          <p:cNvPicPr>
            <a:picLocks noChangeAspect="1"/>
          </p:cNvPicPr>
          <p:nvPr/>
        </p:nvPicPr>
        <p:blipFill>
          <a:blip r:embed="rId5"/>
          <a:stretch>
            <a:fillRect/>
          </a:stretch>
        </p:blipFill>
        <p:spPr>
          <a:xfrm>
            <a:off x="7938645" y="3518704"/>
            <a:ext cx="3415155" cy="3082923"/>
          </a:xfrm>
          <a:prstGeom prst="rect">
            <a:avLst/>
          </a:prstGeom>
        </p:spPr>
      </p:pic>
      <p:pic>
        <p:nvPicPr>
          <p:cNvPr id="17" name="Picture 16">
            <a:extLst>
              <a:ext uri="{FF2B5EF4-FFF2-40B4-BE49-F238E27FC236}">
                <a16:creationId xmlns:a16="http://schemas.microsoft.com/office/drawing/2014/main" xmlns="" id="{3E4A36B9-32BE-4344-9C3D-A1D9AA937E9D}"/>
              </a:ext>
            </a:extLst>
          </p:cNvPr>
          <p:cNvPicPr>
            <a:picLocks noChangeAspect="1"/>
          </p:cNvPicPr>
          <p:nvPr/>
        </p:nvPicPr>
        <p:blipFill>
          <a:blip r:embed="rId6"/>
          <a:stretch>
            <a:fillRect/>
          </a:stretch>
        </p:blipFill>
        <p:spPr>
          <a:xfrm>
            <a:off x="4381581" y="3518704"/>
            <a:ext cx="3078506" cy="3082923"/>
          </a:xfrm>
          <a:prstGeom prst="rect">
            <a:avLst/>
          </a:prstGeom>
        </p:spPr>
      </p:pic>
      <p:sp>
        <p:nvSpPr>
          <p:cNvPr id="18" name="TextBox 17">
            <a:extLst>
              <a:ext uri="{FF2B5EF4-FFF2-40B4-BE49-F238E27FC236}">
                <a16:creationId xmlns:a16="http://schemas.microsoft.com/office/drawing/2014/main" xmlns="" id="{555D901A-ADB9-474F-B00C-F1B67E07B52E}"/>
              </a:ext>
            </a:extLst>
          </p:cNvPr>
          <p:cNvSpPr txBox="1"/>
          <p:nvPr/>
        </p:nvSpPr>
        <p:spPr>
          <a:xfrm>
            <a:off x="4494396" y="597041"/>
            <a:ext cx="3055716" cy="2554545"/>
          </a:xfrm>
          <a:prstGeom prst="rect">
            <a:avLst/>
          </a:prstGeom>
          <a:noFill/>
        </p:spPr>
        <p:txBody>
          <a:bodyPr wrap="square" rtlCol="0">
            <a:spAutoFit/>
          </a:bodyPr>
          <a:lstStyle/>
          <a:p>
            <a:r>
              <a:rPr lang="en-GB" sz="2000" dirty="0">
                <a:solidFill>
                  <a:srgbClr val="0070C0"/>
                </a:solidFill>
              </a:rPr>
              <a:t>Producing these paintings took the artists a long time.</a:t>
            </a:r>
          </a:p>
          <a:p>
            <a:r>
              <a:rPr lang="en-GB" sz="2000" dirty="0">
                <a:solidFill>
                  <a:srgbClr val="0070C0"/>
                </a:solidFill>
              </a:rPr>
              <a:t>None are forgeries.</a:t>
            </a:r>
          </a:p>
          <a:p>
            <a:endParaRPr lang="en-GB" sz="2000" dirty="0">
              <a:solidFill>
                <a:srgbClr val="0070C0"/>
              </a:solidFill>
            </a:endParaRPr>
          </a:p>
          <a:p>
            <a:r>
              <a:rPr lang="en-GB" sz="2000" dirty="0">
                <a:solidFill>
                  <a:srgbClr val="0070C0"/>
                </a:solidFill>
              </a:rPr>
              <a:t>How long does it take to identify which ones are by Dutch Masters?</a:t>
            </a:r>
          </a:p>
          <a:p>
            <a:r>
              <a:rPr lang="en-GB" sz="2000" b="1" dirty="0">
                <a:solidFill>
                  <a:srgbClr val="FF0000"/>
                </a:solidFill>
              </a:rPr>
              <a:t>The task is asymmetric.</a:t>
            </a:r>
          </a:p>
        </p:txBody>
      </p:sp>
    </p:spTree>
    <p:extLst>
      <p:ext uri="{BB962C8B-B14F-4D97-AF65-F5344CB8AC3E}">
        <p14:creationId xmlns:p14="http://schemas.microsoft.com/office/powerpoint/2010/main" val="4005959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18">
                                            <p:txEl>
                                              <p:pRg st="4" end="4"/>
                                            </p:txEl>
                                          </p:spTgt>
                                        </p:tgtEl>
                                        <p:attrNameLst>
                                          <p:attrName>style.visibility</p:attrName>
                                        </p:attrNameLst>
                                      </p:cBhvr>
                                      <p:to>
                                        <p:strVal val="visible"/>
                                      </p:to>
                                    </p:set>
                                    <p:animEffect transition="in" filter="wedge">
                                      <p:cBhvr>
                                        <p:cTn id="7" dur="2000"/>
                                        <p:tgtEl>
                                          <p:spTgt spid="1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A6700C-53C7-3F41-B39E-A9EABEFDB694}"/>
              </a:ext>
            </a:extLst>
          </p:cNvPr>
          <p:cNvSpPr>
            <a:spLocks noGrp="1"/>
          </p:cNvSpPr>
          <p:nvPr>
            <p:ph type="title"/>
          </p:nvPr>
        </p:nvSpPr>
        <p:spPr>
          <a:xfrm>
            <a:off x="243068" y="98907"/>
            <a:ext cx="11551535" cy="942815"/>
          </a:xfrm>
        </p:spPr>
        <p:txBody>
          <a:bodyPr>
            <a:normAutofit/>
          </a:bodyPr>
          <a:lstStyle/>
          <a:p>
            <a:r>
              <a:rPr lang="en-US" sz="2400" b="1" dirty="0">
                <a:solidFill>
                  <a:srgbClr val="0070C0"/>
                </a:solidFill>
              </a:rPr>
              <a:t>Emergent trust is established across the peer-to-peer network by nodes applying transaction verification rules before allowing blocks to join the distributed ledger (blockchain)</a:t>
            </a:r>
            <a:endParaRPr lang="en-GB" sz="2400" dirty="0">
              <a:solidFill>
                <a:srgbClr val="0070C0"/>
              </a:solidFill>
            </a:endParaRPr>
          </a:p>
        </p:txBody>
      </p:sp>
      <p:sp>
        <p:nvSpPr>
          <p:cNvPr id="4" name="Text Placeholder 2">
            <a:extLst>
              <a:ext uri="{FF2B5EF4-FFF2-40B4-BE49-F238E27FC236}">
                <a16:creationId xmlns:a16="http://schemas.microsoft.com/office/drawing/2014/main" xmlns="" id="{1CBCB6FD-A4B5-454D-9BFC-EB9114E4A74B}"/>
              </a:ext>
            </a:extLst>
          </p:cNvPr>
          <p:cNvSpPr>
            <a:spLocks noGrp="1"/>
          </p:cNvSpPr>
          <p:nvPr>
            <p:ph idx="1"/>
          </p:nvPr>
        </p:nvSpPr>
        <p:spPr>
          <a:xfrm>
            <a:off x="324092" y="1127403"/>
            <a:ext cx="4687746" cy="2538031"/>
          </a:xfrm>
        </p:spPr>
        <p:txBody>
          <a:bodyPr>
            <a:noAutofit/>
          </a:bodyPr>
          <a:lstStyle/>
          <a:p>
            <a:pPr marL="0" indent="0">
              <a:buNone/>
            </a:pPr>
            <a:r>
              <a:rPr lang="en-US" sz="2000" dirty="0">
                <a:solidFill>
                  <a:srgbClr val="0070C0"/>
                </a:solidFill>
              </a:rPr>
              <a:t>Bitcoin validates transactions and prevents ‘double spending’ by using a new security model. </a:t>
            </a:r>
          </a:p>
          <a:p>
            <a:pPr marL="0" indent="0">
              <a:buNone/>
            </a:pPr>
            <a:r>
              <a:rPr lang="en-US" sz="2000" dirty="0">
                <a:solidFill>
                  <a:srgbClr val="0070C0"/>
                </a:solidFill>
              </a:rPr>
              <a:t>Transactions are transmitted and stored in the clear (unencrypted).</a:t>
            </a:r>
          </a:p>
          <a:p>
            <a:pPr marL="0" indent="0">
              <a:buNone/>
            </a:pPr>
            <a:r>
              <a:rPr lang="en-US" sz="2000" dirty="0">
                <a:solidFill>
                  <a:srgbClr val="0070C0"/>
                </a:solidFill>
              </a:rPr>
              <a:t>Emergent trust uses ‘Proof or Work’ to prevent attackers swamping the system with fraudulent transactions. </a:t>
            </a:r>
          </a:p>
        </p:txBody>
      </p:sp>
      <p:pic>
        <p:nvPicPr>
          <p:cNvPr id="5" name="Picture 4">
            <a:extLst>
              <a:ext uri="{FF2B5EF4-FFF2-40B4-BE49-F238E27FC236}">
                <a16:creationId xmlns:a16="http://schemas.microsoft.com/office/drawing/2014/main" xmlns="" id="{B3A2AD76-A19F-B64D-AC7F-F67C1D3B40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2190" y="1349368"/>
            <a:ext cx="6869163" cy="4876117"/>
          </a:xfrm>
          <a:prstGeom prst="rect">
            <a:avLst/>
          </a:prstGeom>
        </p:spPr>
      </p:pic>
      <p:pic>
        <p:nvPicPr>
          <p:cNvPr id="6" name="Picture 5">
            <a:extLst>
              <a:ext uri="{FF2B5EF4-FFF2-40B4-BE49-F238E27FC236}">
                <a16:creationId xmlns:a16="http://schemas.microsoft.com/office/drawing/2014/main" xmlns="" id="{4714935E-E763-CE42-802B-D48490C6C5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7003" y="4317372"/>
            <a:ext cx="2185187" cy="1988288"/>
          </a:xfrm>
          <a:prstGeom prst="rect">
            <a:avLst/>
          </a:prstGeom>
        </p:spPr>
      </p:pic>
      <p:sp>
        <p:nvSpPr>
          <p:cNvPr id="7" name="TextBox 6">
            <a:extLst>
              <a:ext uri="{FF2B5EF4-FFF2-40B4-BE49-F238E27FC236}">
                <a16:creationId xmlns:a16="http://schemas.microsoft.com/office/drawing/2014/main" xmlns="" id="{E659080F-DF7E-234A-ADF4-36483744F697}"/>
              </a:ext>
            </a:extLst>
          </p:cNvPr>
          <p:cNvSpPr txBox="1"/>
          <p:nvPr/>
        </p:nvSpPr>
        <p:spPr>
          <a:xfrm>
            <a:off x="243068" y="4034243"/>
            <a:ext cx="2532789" cy="2554545"/>
          </a:xfrm>
          <a:prstGeom prst="rect">
            <a:avLst/>
          </a:prstGeom>
          <a:noFill/>
        </p:spPr>
        <p:txBody>
          <a:bodyPr wrap="square" rtlCol="0">
            <a:spAutoFit/>
          </a:bodyPr>
          <a:lstStyle/>
          <a:p>
            <a:r>
              <a:rPr lang="en-US" sz="2000" dirty="0">
                <a:solidFill>
                  <a:srgbClr val="0070C0"/>
                </a:solidFill>
                <a:cs typeface="Arial" panose="020B0604020202020204" pitchFamily="34" charset="0"/>
              </a:rPr>
              <a:t>Proof of Work is a Non-deterministic Polynomial (NP) time problem that forces miners to do a lot of work before they can submit a candidate block of transactions.</a:t>
            </a:r>
            <a:endParaRPr lang="en-GB" sz="2000" dirty="0">
              <a:solidFill>
                <a:srgbClr val="0070C0"/>
              </a:solidFill>
              <a:cs typeface="Arial" panose="020B0604020202020204" pitchFamily="34" charset="0"/>
            </a:endParaRPr>
          </a:p>
        </p:txBody>
      </p:sp>
    </p:spTree>
    <p:extLst>
      <p:ext uri="{BB962C8B-B14F-4D97-AF65-F5344CB8AC3E}">
        <p14:creationId xmlns:p14="http://schemas.microsoft.com/office/powerpoint/2010/main" val="689362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03E5D3-0FF8-A64E-9D14-D03EC1D3B060}"/>
              </a:ext>
            </a:extLst>
          </p:cNvPr>
          <p:cNvSpPr>
            <a:spLocks noGrp="1"/>
          </p:cNvSpPr>
          <p:nvPr>
            <p:ph type="title"/>
          </p:nvPr>
        </p:nvSpPr>
        <p:spPr>
          <a:xfrm>
            <a:off x="2116278" y="0"/>
            <a:ext cx="7959440" cy="1064871"/>
          </a:xfrm>
        </p:spPr>
        <p:txBody>
          <a:bodyPr>
            <a:normAutofit/>
          </a:bodyPr>
          <a:lstStyle/>
          <a:p>
            <a:r>
              <a:rPr lang="en-GB" sz="3000" b="1" dirty="0">
                <a:solidFill>
                  <a:srgbClr val="0070C0"/>
                </a:solidFill>
              </a:rPr>
              <a:t>How Does Bitcoin use SHA-256 and </a:t>
            </a:r>
            <a:br>
              <a:rPr lang="en-GB" sz="3000" b="1" dirty="0">
                <a:solidFill>
                  <a:srgbClr val="0070C0"/>
                </a:solidFill>
              </a:rPr>
            </a:br>
            <a:r>
              <a:rPr lang="en-GB" sz="3000" b="1" dirty="0">
                <a:solidFill>
                  <a:srgbClr val="0070C0"/>
                </a:solidFill>
              </a:rPr>
              <a:t>Machine-2-Machine Testing to Validate Blocks?</a:t>
            </a:r>
          </a:p>
        </p:txBody>
      </p:sp>
      <p:sp>
        <p:nvSpPr>
          <p:cNvPr id="3" name="Content Placeholder 2">
            <a:extLst>
              <a:ext uri="{FF2B5EF4-FFF2-40B4-BE49-F238E27FC236}">
                <a16:creationId xmlns:a16="http://schemas.microsoft.com/office/drawing/2014/main" xmlns="" id="{04A424A6-1197-0E46-88E8-789DA201EC5E}"/>
              </a:ext>
            </a:extLst>
          </p:cNvPr>
          <p:cNvSpPr>
            <a:spLocks noGrp="1"/>
          </p:cNvSpPr>
          <p:nvPr>
            <p:ph idx="1"/>
          </p:nvPr>
        </p:nvSpPr>
        <p:spPr>
          <a:xfrm>
            <a:off x="497540" y="960612"/>
            <a:ext cx="11196917" cy="1389528"/>
          </a:xfrm>
        </p:spPr>
        <p:txBody>
          <a:bodyPr/>
          <a:lstStyle/>
          <a:p>
            <a:r>
              <a:rPr lang="en-GB" sz="1900" dirty="0">
                <a:solidFill>
                  <a:srgbClr val="0070C0"/>
                </a:solidFill>
              </a:rPr>
              <a:t>Finding a valid solution to add a Bitcoin block should take gigantic effort (e.g. over 30 sextillion operations). Checking the solution is valid takes a very small fraction of a second (in one operation).</a:t>
            </a:r>
          </a:p>
          <a:p>
            <a:r>
              <a:rPr lang="en-GB" sz="1900" dirty="0">
                <a:solidFill>
                  <a:srgbClr val="0070C0"/>
                </a:solidFill>
              </a:rPr>
              <a:t>Example Bitcoin hash within target difficulty, October 2018 = "00000000000000000015185737f8ccdc882f28305b3507e1a4f014f550d3f77a”</a:t>
            </a:r>
          </a:p>
        </p:txBody>
      </p:sp>
      <p:pic>
        <p:nvPicPr>
          <p:cNvPr id="5" name="Picture 4">
            <a:extLst>
              <a:ext uri="{FF2B5EF4-FFF2-40B4-BE49-F238E27FC236}">
                <a16:creationId xmlns:a16="http://schemas.microsoft.com/office/drawing/2014/main" xmlns="" id="{F2B9F672-D8A1-AE49-B101-5C9770811195}"/>
              </a:ext>
            </a:extLst>
          </p:cNvPr>
          <p:cNvPicPr>
            <a:picLocks noChangeAspect="1"/>
          </p:cNvPicPr>
          <p:nvPr/>
        </p:nvPicPr>
        <p:blipFill>
          <a:blip r:embed="rId2"/>
          <a:stretch>
            <a:fillRect/>
          </a:stretch>
        </p:blipFill>
        <p:spPr>
          <a:xfrm>
            <a:off x="0" y="2350140"/>
            <a:ext cx="12192000" cy="4434756"/>
          </a:xfrm>
          <a:prstGeom prst="rect">
            <a:avLst/>
          </a:prstGeom>
        </p:spPr>
      </p:pic>
      <p:sp>
        <p:nvSpPr>
          <p:cNvPr id="6" name="Rectangle 5">
            <a:extLst>
              <a:ext uri="{FF2B5EF4-FFF2-40B4-BE49-F238E27FC236}">
                <a16:creationId xmlns:a16="http://schemas.microsoft.com/office/drawing/2014/main" xmlns="" id="{D860DD2D-F2F6-B047-88F0-298A300C6A25}"/>
              </a:ext>
            </a:extLst>
          </p:cNvPr>
          <p:cNvSpPr/>
          <p:nvPr/>
        </p:nvSpPr>
        <p:spPr>
          <a:xfrm>
            <a:off x="795915" y="3310752"/>
            <a:ext cx="5905826" cy="1938992"/>
          </a:xfrm>
          <a:prstGeom prst="rect">
            <a:avLst/>
          </a:prstGeom>
        </p:spPr>
        <p:txBody>
          <a:bodyPr wrap="square">
            <a:spAutoFit/>
          </a:bodyPr>
          <a:lstStyle/>
          <a:p>
            <a:r>
              <a:rPr lang="en-GB" sz="2000" dirty="0">
                <a:solidFill>
                  <a:srgbClr val="004D71"/>
                </a:solidFill>
              </a:rPr>
              <a:t>2009 - 0.5 MH/sec to 8 MH/sec (x 16 growth) </a:t>
            </a:r>
          </a:p>
          <a:p>
            <a:r>
              <a:rPr lang="en-GB" sz="2000" dirty="0">
                <a:solidFill>
                  <a:srgbClr val="004D71"/>
                </a:solidFill>
              </a:rPr>
              <a:t>2010 - 8 MH/sec to 116 GH/sec (x 14,500 growth) </a:t>
            </a:r>
          </a:p>
          <a:p>
            <a:r>
              <a:rPr lang="en-GB" sz="2000" dirty="0">
                <a:solidFill>
                  <a:srgbClr val="004D71"/>
                </a:solidFill>
              </a:rPr>
              <a:t>2011 - 16 GH/sec - 9 TH/sec (x 562 growth) </a:t>
            </a:r>
          </a:p>
          <a:p>
            <a:r>
              <a:rPr lang="en-GB" sz="2000" dirty="0">
                <a:solidFill>
                  <a:srgbClr val="004D71"/>
                </a:solidFill>
              </a:rPr>
              <a:t>2012 - 9 TH/sec - 23 TH/sec (x 2.5 growth) </a:t>
            </a:r>
          </a:p>
          <a:p>
            <a:r>
              <a:rPr lang="en-GB" sz="2000" dirty="0">
                <a:solidFill>
                  <a:srgbClr val="004D71"/>
                </a:solidFill>
              </a:rPr>
              <a:t>2013 - 23 TH/sec - 10 PH/sec (x 450 growth) </a:t>
            </a:r>
          </a:p>
          <a:p>
            <a:r>
              <a:rPr lang="en-GB" sz="2000" dirty="0">
                <a:solidFill>
                  <a:srgbClr val="004D71"/>
                </a:solidFill>
              </a:rPr>
              <a:t>2014 - 10 PH/sec - 150 PH/sec in August (x 15 growth) </a:t>
            </a:r>
          </a:p>
        </p:txBody>
      </p:sp>
    </p:spTree>
    <p:extLst>
      <p:ext uri="{BB962C8B-B14F-4D97-AF65-F5344CB8AC3E}">
        <p14:creationId xmlns:p14="http://schemas.microsoft.com/office/powerpoint/2010/main" val="33363435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B26D45-FA16-8849-B672-EAAB704E2DEA}"/>
              </a:ext>
            </a:extLst>
          </p:cNvPr>
          <p:cNvSpPr>
            <a:spLocks noGrp="1"/>
          </p:cNvSpPr>
          <p:nvPr>
            <p:ph type="title"/>
          </p:nvPr>
        </p:nvSpPr>
        <p:spPr>
          <a:xfrm>
            <a:off x="838200" y="133632"/>
            <a:ext cx="10515600" cy="769194"/>
          </a:xfrm>
        </p:spPr>
        <p:txBody>
          <a:bodyPr>
            <a:normAutofit/>
          </a:bodyPr>
          <a:lstStyle/>
          <a:p>
            <a:pPr algn="ctr"/>
            <a:r>
              <a:rPr lang="en-GB" sz="4000" b="1" dirty="0">
                <a:solidFill>
                  <a:srgbClr val="0070C0"/>
                </a:solidFill>
              </a:rPr>
              <a:t>But does this work in theory as well?</a:t>
            </a:r>
          </a:p>
        </p:txBody>
      </p:sp>
      <p:sp>
        <p:nvSpPr>
          <p:cNvPr id="3" name="Content Placeholder 2">
            <a:extLst>
              <a:ext uri="{FF2B5EF4-FFF2-40B4-BE49-F238E27FC236}">
                <a16:creationId xmlns:a16="http://schemas.microsoft.com/office/drawing/2014/main" xmlns="" id="{57372EEB-6F40-0046-81BF-46F773EA69AA}"/>
              </a:ext>
            </a:extLst>
          </p:cNvPr>
          <p:cNvSpPr>
            <a:spLocks noGrp="1"/>
          </p:cNvSpPr>
          <p:nvPr>
            <p:ph idx="1"/>
          </p:nvPr>
        </p:nvSpPr>
        <p:spPr>
          <a:xfrm>
            <a:off x="838200" y="1169043"/>
            <a:ext cx="10515600" cy="5007920"/>
          </a:xfrm>
        </p:spPr>
        <p:txBody>
          <a:bodyPr>
            <a:normAutofit fontScale="92500" lnSpcReduction="20000"/>
          </a:bodyPr>
          <a:lstStyle/>
          <a:p>
            <a:pPr marL="0" indent="0" algn="just">
              <a:buNone/>
            </a:pPr>
            <a:r>
              <a:rPr lang="en-GB" dirty="0"/>
              <a:t>“We examined the Bitcoin hardware movement, which led to the development of customized silicon ASICs without the support of any major company. The users self-organized and self-financed the hardware and software development, bore the risks and fiduciary issues, evaluated business plans, and braved the task of developing expensive chips on extremely low budgets. </a:t>
            </a:r>
            <a:r>
              <a:rPr lang="en-GB" dirty="0">
                <a:solidFill>
                  <a:srgbClr val="FF0000"/>
                </a:solidFill>
              </a:rPr>
              <a:t>This is unheard of in modern times</a:t>
            </a:r>
            <a:r>
              <a:rPr lang="en-GB" dirty="0"/>
              <a:t>, where last-generation chip efforts are said to cost $100 million or more”. </a:t>
            </a:r>
          </a:p>
          <a:p>
            <a:pPr marL="0" indent="0" algn="just">
              <a:buNone/>
            </a:pPr>
            <a:r>
              <a:rPr lang="en-GB" dirty="0">
                <a:solidFill>
                  <a:srgbClr val="0070C0"/>
                </a:solidFill>
              </a:rPr>
              <a:t>—Michael Bedford Taylor, University of California</a:t>
            </a:r>
          </a:p>
          <a:p>
            <a:pPr marL="0" indent="0" algn="just">
              <a:buNone/>
            </a:pPr>
            <a:endParaRPr lang="en-GB" dirty="0">
              <a:solidFill>
                <a:srgbClr val="0070C0"/>
              </a:solidFill>
            </a:endParaRPr>
          </a:p>
          <a:p>
            <a:pPr marL="0" indent="0" algn="just">
              <a:buNone/>
            </a:pPr>
            <a:r>
              <a:rPr lang="en-GB" dirty="0"/>
              <a:t>“The amazing thing about Bitcoin ASICs is that, as hard as they were to design, analysts who have looked at this have said this may be the </a:t>
            </a:r>
            <a:r>
              <a:rPr lang="en-GB" dirty="0">
                <a:solidFill>
                  <a:srgbClr val="FF0000"/>
                </a:solidFill>
              </a:rPr>
              <a:t>fastest turnaround time - essentially in the history of integrated circuits </a:t>
            </a:r>
            <a:r>
              <a:rPr lang="en-GB" dirty="0"/>
              <a:t>- for specifying a problem, which is mining Bitcoins, and turning it around to have a working chip in people's hands”. </a:t>
            </a:r>
          </a:p>
          <a:p>
            <a:pPr marL="0" indent="0" algn="just">
              <a:buNone/>
            </a:pPr>
            <a:r>
              <a:rPr lang="en-GB" dirty="0">
                <a:solidFill>
                  <a:srgbClr val="0070C0"/>
                </a:solidFill>
              </a:rPr>
              <a:t>—Joseph Bonneau, Postdoctoral research associate, Princeton University</a:t>
            </a:r>
          </a:p>
        </p:txBody>
      </p:sp>
    </p:spTree>
    <p:extLst>
      <p:ext uri="{BB962C8B-B14F-4D97-AF65-F5344CB8AC3E}">
        <p14:creationId xmlns:p14="http://schemas.microsoft.com/office/powerpoint/2010/main" val="4064124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F6393B-71E0-724F-877A-33DEBC05EE91}"/>
              </a:ext>
            </a:extLst>
          </p:cNvPr>
          <p:cNvSpPr>
            <a:spLocks noGrp="1"/>
          </p:cNvSpPr>
          <p:nvPr>
            <p:ph type="title"/>
          </p:nvPr>
        </p:nvSpPr>
        <p:spPr>
          <a:xfrm>
            <a:off x="838200" y="203079"/>
            <a:ext cx="10515600" cy="746045"/>
          </a:xfrm>
        </p:spPr>
        <p:txBody>
          <a:bodyPr>
            <a:normAutofit/>
          </a:bodyPr>
          <a:lstStyle/>
          <a:p>
            <a:pPr algn="ctr"/>
            <a:r>
              <a:rPr lang="en-US" sz="4000" b="1" dirty="0">
                <a:solidFill>
                  <a:srgbClr val="0070C0"/>
                </a:solidFill>
              </a:rPr>
              <a:t>The Realization Dawns</a:t>
            </a:r>
            <a:endParaRPr lang="en-GB" sz="4000" b="1" dirty="0">
              <a:solidFill>
                <a:srgbClr val="0070C0"/>
              </a:solidFill>
            </a:endParaRPr>
          </a:p>
        </p:txBody>
      </p:sp>
      <p:sp>
        <p:nvSpPr>
          <p:cNvPr id="3" name="Content Placeholder 2">
            <a:extLst>
              <a:ext uri="{FF2B5EF4-FFF2-40B4-BE49-F238E27FC236}">
                <a16:creationId xmlns:a16="http://schemas.microsoft.com/office/drawing/2014/main" xmlns="" id="{C772C38C-9CCB-A34F-95BC-0FB75073A6C0}"/>
              </a:ext>
            </a:extLst>
          </p:cNvPr>
          <p:cNvSpPr>
            <a:spLocks noGrp="1"/>
          </p:cNvSpPr>
          <p:nvPr>
            <p:ph idx="1"/>
          </p:nvPr>
        </p:nvSpPr>
        <p:spPr>
          <a:xfrm>
            <a:off x="838200" y="949124"/>
            <a:ext cx="10515600" cy="5227839"/>
          </a:xfrm>
        </p:spPr>
        <p:txBody>
          <a:bodyPr>
            <a:normAutofit lnSpcReduction="10000"/>
          </a:bodyPr>
          <a:lstStyle/>
          <a:p>
            <a:pPr marL="0" indent="0">
              <a:buNone/>
            </a:pPr>
            <a:r>
              <a:rPr lang="en-US" dirty="0">
                <a:solidFill>
                  <a:srgbClr val="0070C0"/>
                </a:solidFill>
              </a:rPr>
              <a:t>Bitcoin is the original Blockchain and the first digital currency to avoid using central control, thus preventing targeted attacks on the centre of trust. It is the reference implementation for all Blockchains</a:t>
            </a:r>
          </a:p>
          <a:p>
            <a:pPr marL="0" indent="0">
              <a:buNone/>
            </a:pPr>
            <a:r>
              <a:rPr lang="en-US" dirty="0">
                <a:solidFill>
                  <a:srgbClr val="0070C0"/>
                </a:solidFill>
              </a:rPr>
              <a:t>We see a clue: Public key crypto systems such as TLS (Transport Layer Security) and SSH (Secure Socket Shell) are being breached. Rumours on the dark web suggest algorithmic asymmetry has been broken </a:t>
            </a:r>
          </a:p>
          <a:p>
            <a:pPr marL="0" indent="0">
              <a:buNone/>
            </a:pPr>
            <a:r>
              <a:rPr lang="en-US" dirty="0">
                <a:solidFill>
                  <a:srgbClr val="0070C0"/>
                </a:solidFill>
              </a:rPr>
              <a:t>Proof of Work relies upon computational asymmetry</a:t>
            </a:r>
          </a:p>
          <a:p>
            <a:pPr marL="0" indent="0">
              <a:buNone/>
            </a:pPr>
            <a:r>
              <a:rPr lang="en-US" dirty="0">
                <a:solidFill>
                  <a:srgbClr val="0070C0"/>
                </a:solidFill>
              </a:rPr>
              <a:t>There is only one thing that could defeat both algorithmic and computational asymmetry</a:t>
            </a:r>
          </a:p>
          <a:p>
            <a:pPr marL="0" indent="0">
              <a:buNone/>
            </a:pPr>
            <a:r>
              <a:rPr lang="en-US" dirty="0">
                <a:solidFill>
                  <a:srgbClr val="0070C0"/>
                </a:solidFill>
              </a:rPr>
              <a:t>The most important problem in computer science, and probably all of mathematics must have been solved. </a:t>
            </a:r>
          </a:p>
          <a:p>
            <a:pPr marL="0" indent="0">
              <a:buNone/>
            </a:pPr>
            <a:r>
              <a:rPr lang="en-US" b="1" dirty="0">
                <a:solidFill>
                  <a:srgbClr val="FF0000"/>
                </a:solidFill>
              </a:rPr>
              <a:t>We have an answer to P vs NP, and the answer is P = NP</a:t>
            </a:r>
          </a:p>
        </p:txBody>
      </p:sp>
    </p:spTree>
    <p:extLst>
      <p:ext uri="{BB962C8B-B14F-4D97-AF65-F5344CB8AC3E}">
        <p14:creationId xmlns:p14="http://schemas.microsoft.com/office/powerpoint/2010/main" val="2492371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8B6D1B-28E4-3949-8FDA-BADFE07F75A4}"/>
              </a:ext>
            </a:extLst>
          </p:cNvPr>
          <p:cNvSpPr>
            <a:spLocks noGrp="1"/>
          </p:cNvSpPr>
          <p:nvPr>
            <p:ph type="title"/>
          </p:nvPr>
        </p:nvSpPr>
        <p:spPr>
          <a:xfrm>
            <a:off x="838200" y="365125"/>
            <a:ext cx="10515600" cy="757619"/>
          </a:xfrm>
        </p:spPr>
        <p:txBody>
          <a:bodyPr>
            <a:normAutofit/>
          </a:bodyPr>
          <a:lstStyle/>
          <a:p>
            <a:pPr algn="ctr"/>
            <a:r>
              <a:rPr lang="en-US" b="1" dirty="0">
                <a:solidFill>
                  <a:srgbClr val="0070C0"/>
                </a:solidFill>
              </a:rPr>
              <a:t>What are P and NP problems?</a:t>
            </a:r>
            <a:endParaRPr lang="en-GB" b="1" dirty="0">
              <a:solidFill>
                <a:srgbClr val="0070C0"/>
              </a:solidFill>
            </a:endParaRPr>
          </a:p>
        </p:txBody>
      </p:sp>
      <p:pic>
        <p:nvPicPr>
          <p:cNvPr id="4" name="Content Placeholder 3">
            <a:extLst>
              <a:ext uri="{FF2B5EF4-FFF2-40B4-BE49-F238E27FC236}">
                <a16:creationId xmlns:a16="http://schemas.microsoft.com/office/drawing/2014/main" xmlns="" id="{C3E79F0E-6B83-1942-96C0-D3787913C0FC}"/>
              </a:ext>
            </a:extLst>
          </p:cNvPr>
          <p:cNvPicPr>
            <a:picLocks noGrp="1" noChangeAspect="1"/>
          </p:cNvPicPr>
          <p:nvPr>
            <p:ph idx="1"/>
          </p:nvPr>
        </p:nvPicPr>
        <p:blipFill>
          <a:blip r:embed="rId2"/>
          <a:stretch>
            <a:fillRect/>
          </a:stretch>
        </p:blipFill>
        <p:spPr>
          <a:xfrm>
            <a:off x="989659" y="1284789"/>
            <a:ext cx="9959991" cy="5298581"/>
          </a:xfrm>
          <a:prstGeom prst="rect">
            <a:avLst/>
          </a:prstGeom>
        </p:spPr>
      </p:pic>
    </p:spTree>
    <p:extLst>
      <p:ext uri="{BB962C8B-B14F-4D97-AF65-F5344CB8AC3E}">
        <p14:creationId xmlns:p14="http://schemas.microsoft.com/office/powerpoint/2010/main" val="27020100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76ED5-88B8-5444-B823-CB690629119A}"/>
              </a:ext>
            </a:extLst>
          </p:cNvPr>
          <p:cNvSpPr>
            <a:spLocks noGrp="1"/>
          </p:cNvSpPr>
          <p:nvPr>
            <p:ph type="title"/>
          </p:nvPr>
        </p:nvSpPr>
        <p:spPr>
          <a:xfrm>
            <a:off x="838200" y="191506"/>
            <a:ext cx="10515600" cy="896516"/>
          </a:xfrm>
        </p:spPr>
        <p:txBody>
          <a:bodyPr/>
          <a:lstStyle/>
          <a:p>
            <a:pPr algn="ctr"/>
            <a:r>
              <a:rPr lang="en-GB" b="1" dirty="0">
                <a:solidFill>
                  <a:srgbClr val="0070C0"/>
                </a:solidFill>
              </a:rPr>
              <a:t>The Set P (Polynomial Time)</a:t>
            </a:r>
          </a:p>
        </p:txBody>
      </p:sp>
      <p:sp>
        <p:nvSpPr>
          <p:cNvPr id="3" name="Content Placeholder 2">
            <a:extLst>
              <a:ext uri="{FF2B5EF4-FFF2-40B4-BE49-F238E27FC236}">
                <a16:creationId xmlns:a16="http://schemas.microsoft.com/office/drawing/2014/main" xmlns="" id="{482816CB-8B5B-744D-8A3F-6D8A85672C45}"/>
              </a:ext>
            </a:extLst>
          </p:cNvPr>
          <p:cNvSpPr>
            <a:spLocks noGrp="1"/>
          </p:cNvSpPr>
          <p:nvPr>
            <p:ph idx="1"/>
          </p:nvPr>
        </p:nvSpPr>
        <p:spPr>
          <a:xfrm>
            <a:off x="838200" y="1215342"/>
            <a:ext cx="10515600" cy="4961621"/>
          </a:xfrm>
        </p:spPr>
        <p:txBody>
          <a:bodyPr/>
          <a:lstStyle/>
          <a:p>
            <a:pPr marL="0" indent="0" algn="just">
              <a:buNone/>
            </a:pPr>
            <a:r>
              <a:rPr lang="en-GB" dirty="0">
                <a:solidFill>
                  <a:srgbClr val="0070C0"/>
                </a:solidFill>
              </a:rPr>
              <a:t>The Set P are problems for which there exists a Polynomial time algorithm that generates a solution. i.e. </a:t>
            </a:r>
            <a:r>
              <a:rPr lang="en-GB" u="sng" dirty="0">
                <a:solidFill>
                  <a:srgbClr val="0070C0"/>
                </a:solidFill>
              </a:rPr>
              <a:t>can be solved ‘quickly</a:t>
            </a:r>
            <a:r>
              <a:rPr lang="en-GB" dirty="0">
                <a:solidFill>
                  <a:srgbClr val="0070C0"/>
                </a:solidFill>
              </a:rPr>
              <a:t>’.</a:t>
            </a:r>
          </a:p>
          <a:p>
            <a:pPr lvl="1"/>
            <a:r>
              <a:rPr lang="en-GB" dirty="0">
                <a:solidFill>
                  <a:srgbClr val="C00000"/>
                </a:solidFill>
              </a:rPr>
              <a:t>Addition</a:t>
            </a:r>
          </a:p>
          <a:p>
            <a:pPr lvl="1"/>
            <a:r>
              <a:rPr lang="en-GB" dirty="0">
                <a:solidFill>
                  <a:srgbClr val="C00000"/>
                </a:solidFill>
              </a:rPr>
              <a:t>Multiplication</a:t>
            </a:r>
          </a:p>
          <a:p>
            <a:pPr lvl="1"/>
            <a:r>
              <a:rPr lang="en-GB" dirty="0">
                <a:solidFill>
                  <a:srgbClr val="C00000"/>
                </a:solidFill>
              </a:rPr>
              <a:t>Linear Programming</a:t>
            </a:r>
          </a:p>
          <a:p>
            <a:pPr lvl="1"/>
            <a:r>
              <a:rPr lang="en-GB" dirty="0">
                <a:solidFill>
                  <a:srgbClr val="C00000"/>
                </a:solidFill>
              </a:rPr>
              <a:t>Determining if a number is prime</a:t>
            </a:r>
          </a:p>
          <a:p>
            <a:pPr lvl="1"/>
            <a:r>
              <a:rPr lang="en-GB" dirty="0">
                <a:solidFill>
                  <a:srgbClr val="C00000"/>
                </a:solidFill>
              </a:rPr>
              <a:t>Finding GCD (Greatest Common Divisor)</a:t>
            </a:r>
          </a:p>
          <a:p>
            <a:pPr marL="0" indent="0" algn="just">
              <a:buNone/>
            </a:pPr>
            <a:r>
              <a:rPr lang="en-GB" dirty="0">
                <a:solidFill>
                  <a:srgbClr val="0070C0"/>
                </a:solidFill>
              </a:rPr>
              <a:t>A reduction is a Polynomial time algorithm that converts a solution of one problem to a solution of another problem.</a:t>
            </a:r>
          </a:p>
          <a:p>
            <a:pPr marL="0" indent="0" algn="just">
              <a:buNone/>
            </a:pPr>
            <a:r>
              <a:rPr lang="en-GB" dirty="0">
                <a:solidFill>
                  <a:srgbClr val="FF0000"/>
                </a:solidFill>
              </a:rPr>
              <a:t>If any NP-complete problem can be solved in Polynomial time, then all NP problems can be solved in polynomial time and P = NP</a:t>
            </a:r>
            <a:endParaRPr lang="en-GB" dirty="0"/>
          </a:p>
        </p:txBody>
      </p:sp>
    </p:spTree>
    <p:extLst>
      <p:ext uri="{BB962C8B-B14F-4D97-AF65-F5344CB8AC3E}">
        <p14:creationId xmlns:p14="http://schemas.microsoft.com/office/powerpoint/2010/main" val="801072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999AF9D-A269-C644-8001-080415DC38B9}"/>
              </a:ext>
            </a:extLst>
          </p:cNvPr>
          <p:cNvSpPr>
            <a:spLocks noGrp="1"/>
          </p:cNvSpPr>
          <p:nvPr>
            <p:ph type="title"/>
          </p:nvPr>
        </p:nvSpPr>
        <p:spPr>
          <a:xfrm>
            <a:off x="838200" y="133632"/>
            <a:ext cx="10515600" cy="792343"/>
          </a:xfrm>
        </p:spPr>
        <p:txBody>
          <a:bodyPr>
            <a:normAutofit/>
          </a:bodyPr>
          <a:lstStyle/>
          <a:p>
            <a:pPr algn="ctr"/>
            <a:r>
              <a:rPr lang="en-US" sz="4000" b="1" dirty="0">
                <a:solidFill>
                  <a:srgbClr val="0070C0"/>
                </a:solidFill>
              </a:rPr>
              <a:t>The Clay Mathematics Institute prizes</a:t>
            </a:r>
            <a:endParaRPr lang="en-GB" sz="4000" b="1" dirty="0">
              <a:solidFill>
                <a:srgbClr val="0070C0"/>
              </a:solidFill>
            </a:endParaRPr>
          </a:p>
        </p:txBody>
      </p:sp>
      <p:sp>
        <p:nvSpPr>
          <p:cNvPr id="3" name="Content Placeholder 2">
            <a:extLst>
              <a:ext uri="{FF2B5EF4-FFF2-40B4-BE49-F238E27FC236}">
                <a16:creationId xmlns:a16="http://schemas.microsoft.com/office/drawing/2014/main" xmlns="" id="{969917A3-8AF4-9A44-AB92-E9B2FA914181}"/>
              </a:ext>
            </a:extLst>
          </p:cNvPr>
          <p:cNvSpPr>
            <a:spLocks noGrp="1"/>
          </p:cNvSpPr>
          <p:nvPr>
            <p:ph idx="1"/>
          </p:nvPr>
        </p:nvSpPr>
        <p:spPr>
          <a:xfrm>
            <a:off x="277792" y="1122745"/>
            <a:ext cx="11470512" cy="4919240"/>
          </a:xfrm>
        </p:spPr>
        <p:txBody>
          <a:bodyPr>
            <a:normAutofit/>
          </a:bodyPr>
          <a:lstStyle/>
          <a:p>
            <a:pPr marL="0" indent="0" algn="just">
              <a:buNone/>
            </a:pPr>
            <a:r>
              <a:rPr lang="en-GB" dirty="0">
                <a:solidFill>
                  <a:schemeClr val="tx1"/>
                </a:solidFill>
              </a:rPr>
              <a:t>Millennium Prize ($1m each) Problems set by Clay Mathematics Institute on 24th May 2000:</a:t>
            </a:r>
          </a:p>
          <a:p>
            <a:pPr lvl="1" algn="just"/>
            <a:r>
              <a:rPr lang="en-GB" sz="2600" dirty="0">
                <a:solidFill>
                  <a:srgbClr val="00B050"/>
                </a:solidFill>
              </a:rPr>
              <a:t>Poincaré conjecture (Solved by Grigori Perelman in 2003)</a:t>
            </a:r>
          </a:p>
          <a:p>
            <a:pPr lvl="1" algn="just"/>
            <a:r>
              <a:rPr lang="en-GB" sz="2600" dirty="0">
                <a:solidFill>
                  <a:srgbClr val="FF0000"/>
                </a:solidFill>
              </a:rPr>
              <a:t>P versus NP   </a:t>
            </a:r>
            <a:r>
              <a:rPr lang="en-GB" sz="2600" dirty="0">
                <a:solidFill>
                  <a:srgbClr val="FF0000"/>
                </a:solidFill>
                <a:sym typeface="Wingdings" pitchFamily="2" charset="2"/>
              </a:rPr>
              <a:t> A solution would be as significant as </a:t>
            </a:r>
            <a:endParaRPr lang="en-GB" sz="2600" dirty="0">
              <a:solidFill>
                <a:srgbClr val="FF0000"/>
              </a:solidFill>
            </a:endParaRPr>
          </a:p>
          <a:p>
            <a:pPr lvl="1" algn="just"/>
            <a:r>
              <a:rPr lang="en-GB" sz="2600" dirty="0">
                <a:solidFill>
                  <a:srgbClr val="0070C0"/>
                </a:solidFill>
              </a:rPr>
              <a:t>Hodge conjecture</a:t>
            </a:r>
          </a:p>
          <a:p>
            <a:pPr lvl="1" algn="just"/>
            <a:r>
              <a:rPr lang="en-GB" sz="2600" dirty="0">
                <a:solidFill>
                  <a:srgbClr val="0070C0"/>
                </a:solidFill>
              </a:rPr>
              <a:t>Riemann hypothesis</a:t>
            </a:r>
          </a:p>
          <a:p>
            <a:pPr lvl="1" algn="just"/>
            <a:r>
              <a:rPr lang="en-GB" sz="2600" dirty="0">
                <a:solidFill>
                  <a:srgbClr val="0070C0"/>
                </a:solidFill>
              </a:rPr>
              <a:t>Yang–Mills existence and mass gap</a:t>
            </a:r>
          </a:p>
          <a:p>
            <a:pPr lvl="1" algn="just"/>
            <a:r>
              <a:rPr lang="en-GB" sz="2600" dirty="0">
                <a:solidFill>
                  <a:srgbClr val="0070C0"/>
                </a:solidFill>
              </a:rPr>
              <a:t>Navier–Stokes existence and smoothness</a:t>
            </a:r>
          </a:p>
          <a:p>
            <a:pPr lvl="1" algn="just"/>
            <a:r>
              <a:rPr lang="en-GB" sz="2600" dirty="0">
                <a:solidFill>
                  <a:srgbClr val="0070C0"/>
                </a:solidFill>
              </a:rPr>
              <a:t>Birch and Swinnerton-Dyer conjecture</a:t>
            </a:r>
          </a:p>
          <a:p>
            <a:pPr marL="0" indent="0" algn="just">
              <a:buNone/>
            </a:pPr>
            <a:r>
              <a:rPr lang="en-GB" sz="3000" dirty="0">
                <a:solidFill>
                  <a:schemeClr val="tx1"/>
                </a:solidFill>
              </a:rPr>
              <a:t>The six outstanding problems can be solved using the proof for P vs NP because they are in the same complexity set</a:t>
            </a:r>
          </a:p>
          <a:p>
            <a:pPr marL="0" indent="0">
              <a:buNone/>
            </a:pPr>
            <a:endParaRPr lang="en-GB" dirty="0"/>
          </a:p>
        </p:txBody>
      </p:sp>
      <p:pic>
        <p:nvPicPr>
          <p:cNvPr id="4" name="Picture 3">
            <a:extLst>
              <a:ext uri="{FF2B5EF4-FFF2-40B4-BE49-F238E27FC236}">
                <a16:creationId xmlns:a16="http://schemas.microsoft.com/office/drawing/2014/main" xmlns="" id="{4ACCFA49-79D5-C047-97C9-634CCD3EED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93850" y="2362849"/>
            <a:ext cx="1306578" cy="478465"/>
          </a:xfrm>
          <a:prstGeom prst="rect">
            <a:avLst/>
          </a:prstGeom>
        </p:spPr>
      </p:pic>
    </p:spTree>
    <p:extLst>
      <p:ext uri="{BB962C8B-B14F-4D97-AF65-F5344CB8AC3E}">
        <p14:creationId xmlns:p14="http://schemas.microsoft.com/office/powerpoint/2010/main" val="1891300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8193223-DA2E-FC4A-898C-72A6F3249A9A}"/>
              </a:ext>
            </a:extLst>
          </p:cNvPr>
          <p:cNvSpPr>
            <a:spLocks noGrp="1"/>
          </p:cNvSpPr>
          <p:nvPr>
            <p:ph type="title"/>
          </p:nvPr>
        </p:nvSpPr>
        <p:spPr>
          <a:xfrm>
            <a:off x="838200" y="365126"/>
            <a:ext cx="10515600" cy="734470"/>
          </a:xfrm>
        </p:spPr>
        <p:txBody>
          <a:bodyPr/>
          <a:lstStyle/>
          <a:p>
            <a:pPr algn="ctr"/>
            <a:r>
              <a:rPr lang="en-US" dirty="0">
                <a:solidFill>
                  <a:srgbClr val="0070C0"/>
                </a:solidFill>
              </a:rPr>
              <a:t>Who could have done this?</a:t>
            </a:r>
            <a:endParaRPr lang="en-GB" dirty="0">
              <a:solidFill>
                <a:srgbClr val="0070C0"/>
              </a:solidFill>
            </a:endParaRPr>
          </a:p>
        </p:txBody>
      </p:sp>
      <p:pic>
        <p:nvPicPr>
          <p:cNvPr id="4" name="Content Placeholder 3" descr="Screen Shot 2018-09-23 at 09.51.50.png">
            <a:extLst>
              <a:ext uri="{FF2B5EF4-FFF2-40B4-BE49-F238E27FC236}">
                <a16:creationId xmlns:a16="http://schemas.microsoft.com/office/drawing/2014/main" xmlns="" id="{5C03D972-41F9-5341-A536-CA25309103D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9640" y="1099596"/>
            <a:ext cx="11192719" cy="5274730"/>
          </a:xfrm>
          <a:prstGeom prst="rect">
            <a:avLst/>
          </a:prstGeom>
        </p:spPr>
      </p:pic>
    </p:spTree>
    <p:extLst>
      <p:ext uri="{BB962C8B-B14F-4D97-AF65-F5344CB8AC3E}">
        <p14:creationId xmlns:p14="http://schemas.microsoft.com/office/powerpoint/2010/main" val="103837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77F44D-D804-FC4D-AC31-165FB5FB18F9}"/>
              </a:ext>
            </a:extLst>
          </p:cNvPr>
          <p:cNvSpPr>
            <a:spLocks noGrp="1"/>
          </p:cNvSpPr>
          <p:nvPr>
            <p:ph type="title"/>
          </p:nvPr>
        </p:nvSpPr>
        <p:spPr>
          <a:xfrm>
            <a:off x="838200" y="122057"/>
            <a:ext cx="10515600" cy="838642"/>
          </a:xfrm>
        </p:spPr>
        <p:txBody>
          <a:bodyPr/>
          <a:lstStyle/>
          <a:p>
            <a:pPr algn="ctr"/>
            <a:r>
              <a:rPr lang="en-GB" b="1" dirty="0">
                <a:solidFill>
                  <a:srgbClr val="0070C0"/>
                </a:solidFill>
              </a:rPr>
              <a:t>What could have done this?</a:t>
            </a:r>
          </a:p>
        </p:txBody>
      </p:sp>
      <p:pic>
        <p:nvPicPr>
          <p:cNvPr id="4" name="Content Placeholder 3">
            <a:extLst>
              <a:ext uri="{FF2B5EF4-FFF2-40B4-BE49-F238E27FC236}">
                <a16:creationId xmlns:a16="http://schemas.microsoft.com/office/drawing/2014/main" xmlns="" id="{09BA7F2C-F82A-0047-ACA5-19A08E85F7CE}"/>
              </a:ext>
            </a:extLst>
          </p:cNvPr>
          <p:cNvPicPr>
            <a:picLocks noGrp="1" noChangeAspect="1"/>
          </p:cNvPicPr>
          <p:nvPr>
            <p:ph idx="1"/>
          </p:nvPr>
        </p:nvPicPr>
        <p:blipFill>
          <a:blip r:embed="rId2"/>
          <a:stretch>
            <a:fillRect/>
          </a:stretch>
        </p:blipFill>
        <p:spPr>
          <a:xfrm>
            <a:off x="4018344" y="960699"/>
            <a:ext cx="4155312" cy="5540416"/>
          </a:xfrm>
          <a:prstGeom prst="rect">
            <a:avLst/>
          </a:prstGeom>
        </p:spPr>
      </p:pic>
      <p:pic>
        <p:nvPicPr>
          <p:cNvPr id="5" name="Picture 4">
            <a:extLst>
              <a:ext uri="{FF2B5EF4-FFF2-40B4-BE49-F238E27FC236}">
                <a16:creationId xmlns:a16="http://schemas.microsoft.com/office/drawing/2014/main" xmlns="" id="{9E0D8AFE-A860-8745-AC99-807DA8D54302}"/>
              </a:ext>
            </a:extLst>
          </p:cNvPr>
          <p:cNvPicPr>
            <a:picLocks noChangeAspect="1"/>
          </p:cNvPicPr>
          <p:nvPr/>
        </p:nvPicPr>
        <p:blipFill>
          <a:blip r:embed="rId3"/>
          <a:stretch>
            <a:fillRect/>
          </a:stretch>
        </p:blipFill>
        <p:spPr>
          <a:xfrm>
            <a:off x="506446" y="783994"/>
            <a:ext cx="11179108" cy="5893825"/>
          </a:xfrm>
          <a:prstGeom prst="rect">
            <a:avLst/>
          </a:prstGeom>
        </p:spPr>
      </p:pic>
      <p:sp>
        <p:nvSpPr>
          <p:cNvPr id="6" name="TextBox 5">
            <a:extLst>
              <a:ext uri="{FF2B5EF4-FFF2-40B4-BE49-F238E27FC236}">
                <a16:creationId xmlns:a16="http://schemas.microsoft.com/office/drawing/2014/main" xmlns="" id="{00FA50CA-CA5D-9D41-9EEF-04C20D1A5394}"/>
              </a:ext>
            </a:extLst>
          </p:cNvPr>
          <p:cNvSpPr txBox="1"/>
          <p:nvPr/>
        </p:nvSpPr>
        <p:spPr>
          <a:xfrm>
            <a:off x="662621" y="2555708"/>
            <a:ext cx="10866757" cy="369332"/>
          </a:xfrm>
          <a:prstGeom prst="rect">
            <a:avLst/>
          </a:prstGeom>
          <a:noFill/>
        </p:spPr>
        <p:txBody>
          <a:bodyPr wrap="none" rtlCol="0">
            <a:spAutoFit/>
          </a:bodyPr>
          <a:lstStyle/>
          <a:p>
            <a:r>
              <a:rPr lang="en-GB" dirty="0">
                <a:solidFill>
                  <a:schemeClr val="bg1"/>
                </a:solidFill>
              </a:rPr>
              <a:t>A working quantum computer could factor numbers in a day that would take a classical computer millions of years</a:t>
            </a:r>
          </a:p>
        </p:txBody>
      </p:sp>
    </p:spTree>
    <p:extLst>
      <p:ext uri="{BB962C8B-B14F-4D97-AF65-F5344CB8AC3E}">
        <p14:creationId xmlns:p14="http://schemas.microsoft.com/office/powerpoint/2010/main" val="78983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430A847-15D3-9E4C-B587-7C0219F36088}"/>
              </a:ext>
            </a:extLst>
          </p:cNvPr>
          <p:cNvSpPr>
            <a:spLocks noGrp="1"/>
          </p:cNvSpPr>
          <p:nvPr>
            <p:ph type="title"/>
          </p:nvPr>
        </p:nvSpPr>
        <p:spPr>
          <a:xfrm>
            <a:off x="838200" y="156781"/>
            <a:ext cx="10515600" cy="850217"/>
          </a:xfrm>
        </p:spPr>
        <p:txBody>
          <a:bodyPr>
            <a:normAutofit/>
          </a:bodyPr>
          <a:lstStyle/>
          <a:p>
            <a:pPr algn="ctr"/>
            <a:r>
              <a:rPr lang="en-US" sz="4000" b="1" dirty="0">
                <a:solidFill>
                  <a:srgbClr val="0070C0"/>
                </a:solidFill>
              </a:rPr>
              <a:t>Why didn’t anyone say something sooner?</a:t>
            </a:r>
            <a:endParaRPr lang="en-GB" sz="4000" b="1" dirty="0">
              <a:solidFill>
                <a:srgbClr val="0070C0"/>
              </a:solidFill>
            </a:endParaRPr>
          </a:p>
        </p:txBody>
      </p:sp>
      <p:pic>
        <p:nvPicPr>
          <p:cNvPr id="4" name="Content Placeholder 4">
            <a:extLst>
              <a:ext uri="{FF2B5EF4-FFF2-40B4-BE49-F238E27FC236}">
                <a16:creationId xmlns:a16="http://schemas.microsoft.com/office/drawing/2014/main" xmlns="" id="{8E661614-21B4-E346-B08E-32593E219392}"/>
              </a:ext>
            </a:extLst>
          </p:cNvPr>
          <p:cNvPicPr>
            <a:picLocks noGrp="1" noChangeAspect="1"/>
          </p:cNvPicPr>
          <p:nvPr>
            <p:ph idx="1"/>
          </p:nvPr>
        </p:nvPicPr>
        <p:blipFill>
          <a:blip r:embed="rId2"/>
          <a:stretch>
            <a:fillRect/>
          </a:stretch>
        </p:blipFill>
        <p:spPr>
          <a:xfrm>
            <a:off x="838200" y="1225276"/>
            <a:ext cx="10705618" cy="4677004"/>
          </a:xfrm>
          <a:prstGeom prst="rect">
            <a:avLst/>
          </a:prstGeom>
        </p:spPr>
      </p:pic>
      <p:sp>
        <p:nvSpPr>
          <p:cNvPr id="5" name="TextBox 4">
            <a:extLst>
              <a:ext uri="{FF2B5EF4-FFF2-40B4-BE49-F238E27FC236}">
                <a16:creationId xmlns:a16="http://schemas.microsoft.com/office/drawing/2014/main" xmlns="" id="{C467CA3B-DA34-6D4A-A078-33EAE02E12DC}"/>
              </a:ext>
            </a:extLst>
          </p:cNvPr>
          <p:cNvSpPr txBox="1"/>
          <p:nvPr/>
        </p:nvSpPr>
        <p:spPr>
          <a:xfrm>
            <a:off x="1073582" y="853603"/>
            <a:ext cx="3794885" cy="369332"/>
          </a:xfrm>
          <a:prstGeom prst="rect">
            <a:avLst/>
          </a:prstGeom>
          <a:noFill/>
        </p:spPr>
        <p:txBody>
          <a:bodyPr wrap="none" rtlCol="0">
            <a:spAutoFit/>
          </a:bodyPr>
          <a:lstStyle/>
          <a:p>
            <a:r>
              <a:rPr lang="en-GB" dirty="0"/>
              <a:t>The Simpsons - Tree House of Horror 6</a:t>
            </a:r>
          </a:p>
        </p:txBody>
      </p:sp>
      <p:sp>
        <p:nvSpPr>
          <p:cNvPr id="6" name="TextBox 5">
            <a:extLst>
              <a:ext uri="{FF2B5EF4-FFF2-40B4-BE49-F238E27FC236}">
                <a16:creationId xmlns:a16="http://schemas.microsoft.com/office/drawing/2014/main" xmlns="" id="{F26C8C40-24E9-F14F-8687-BCCBD4B6C078}"/>
              </a:ext>
            </a:extLst>
          </p:cNvPr>
          <p:cNvSpPr txBox="1"/>
          <p:nvPr/>
        </p:nvSpPr>
        <p:spPr>
          <a:xfrm>
            <a:off x="7565118" y="874392"/>
            <a:ext cx="1092030" cy="369332"/>
          </a:xfrm>
          <a:prstGeom prst="rect">
            <a:avLst/>
          </a:prstGeom>
          <a:noFill/>
        </p:spPr>
        <p:txBody>
          <a:bodyPr wrap="none" rtlCol="0">
            <a:spAutoFit/>
          </a:bodyPr>
          <a:lstStyle/>
          <a:p>
            <a:r>
              <a:rPr lang="en-GB" dirty="0"/>
              <a:t>Futurama</a:t>
            </a:r>
          </a:p>
        </p:txBody>
      </p:sp>
      <p:sp>
        <p:nvSpPr>
          <p:cNvPr id="7" name="TextBox 6">
            <a:extLst>
              <a:ext uri="{FF2B5EF4-FFF2-40B4-BE49-F238E27FC236}">
                <a16:creationId xmlns:a16="http://schemas.microsoft.com/office/drawing/2014/main" xmlns="" id="{CAC4FA68-A7CE-4B45-8315-EF0D71707D8E}"/>
              </a:ext>
            </a:extLst>
          </p:cNvPr>
          <p:cNvSpPr txBox="1"/>
          <p:nvPr/>
        </p:nvSpPr>
        <p:spPr>
          <a:xfrm>
            <a:off x="1217916" y="5935892"/>
            <a:ext cx="3506216" cy="369332"/>
          </a:xfrm>
          <a:prstGeom prst="rect">
            <a:avLst/>
          </a:prstGeom>
          <a:noFill/>
        </p:spPr>
        <p:txBody>
          <a:bodyPr wrap="none" rtlCol="0">
            <a:spAutoFit/>
          </a:bodyPr>
          <a:lstStyle/>
          <a:p>
            <a:r>
              <a:rPr lang="en-GB" dirty="0"/>
              <a:t>Executive Producer:  David X Cohen</a:t>
            </a:r>
          </a:p>
        </p:txBody>
      </p:sp>
      <p:sp>
        <p:nvSpPr>
          <p:cNvPr id="9" name="TextBox 8">
            <a:extLst>
              <a:ext uri="{FF2B5EF4-FFF2-40B4-BE49-F238E27FC236}">
                <a16:creationId xmlns:a16="http://schemas.microsoft.com/office/drawing/2014/main" xmlns="" id="{587A09E8-552C-B343-9B84-83EB12E4EF42}"/>
              </a:ext>
            </a:extLst>
          </p:cNvPr>
          <p:cNvSpPr txBox="1"/>
          <p:nvPr/>
        </p:nvSpPr>
        <p:spPr>
          <a:xfrm>
            <a:off x="5297580" y="5902280"/>
            <a:ext cx="6379187" cy="369332"/>
          </a:xfrm>
          <a:prstGeom prst="rect">
            <a:avLst/>
          </a:prstGeom>
          <a:noFill/>
        </p:spPr>
        <p:txBody>
          <a:bodyPr wrap="square" rtlCol="0">
            <a:spAutoFit/>
          </a:bodyPr>
          <a:lstStyle/>
          <a:p>
            <a:r>
              <a:rPr lang="en-GB" dirty="0"/>
              <a:t>Staff Writer: Jeff Westbrook  (Yale Professor of Computer Science)</a:t>
            </a:r>
          </a:p>
        </p:txBody>
      </p:sp>
    </p:spTree>
    <p:extLst>
      <p:ext uri="{BB962C8B-B14F-4D97-AF65-F5344CB8AC3E}">
        <p14:creationId xmlns:p14="http://schemas.microsoft.com/office/powerpoint/2010/main" val="7912404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224D00-C6CF-3741-945F-DAD93A675B65}"/>
              </a:ext>
            </a:extLst>
          </p:cNvPr>
          <p:cNvSpPr>
            <a:spLocks noGrp="1"/>
          </p:cNvSpPr>
          <p:nvPr>
            <p:ph type="title"/>
          </p:nvPr>
        </p:nvSpPr>
        <p:spPr>
          <a:xfrm>
            <a:off x="838200" y="133632"/>
            <a:ext cx="10515600" cy="676597"/>
          </a:xfrm>
        </p:spPr>
        <p:txBody>
          <a:bodyPr>
            <a:normAutofit fontScale="90000"/>
          </a:bodyPr>
          <a:lstStyle/>
          <a:p>
            <a:pPr algn="ctr"/>
            <a:r>
              <a:rPr lang="en-GB" b="1" dirty="0">
                <a:solidFill>
                  <a:srgbClr val="0070C0"/>
                </a:solidFill>
              </a:rPr>
              <a:t>Why does P = NP destroy blockchains?</a:t>
            </a:r>
          </a:p>
        </p:txBody>
      </p:sp>
      <p:sp>
        <p:nvSpPr>
          <p:cNvPr id="4" name="Text Placeholder 2">
            <a:extLst>
              <a:ext uri="{FF2B5EF4-FFF2-40B4-BE49-F238E27FC236}">
                <a16:creationId xmlns:a16="http://schemas.microsoft.com/office/drawing/2014/main" xmlns="" id="{4A0DAB98-B83B-404E-997B-81CD164C0510}"/>
              </a:ext>
            </a:extLst>
          </p:cNvPr>
          <p:cNvSpPr>
            <a:spLocks noGrp="1"/>
          </p:cNvSpPr>
          <p:nvPr>
            <p:ph idx="1"/>
          </p:nvPr>
        </p:nvSpPr>
        <p:spPr>
          <a:xfrm>
            <a:off x="300941" y="1157147"/>
            <a:ext cx="11771453" cy="5135563"/>
          </a:xfrm>
        </p:spPr>
        <p:txBody>
          <a:bodyPr anchor="t">
            <a:normAutofit/>
          </a:bodyPr>
          <a:lstStyle/>
          <a:p>
            <a:pPr marL="0" indent="0">
              <a:buNone/>
            </a:pPr>
            <a:r>
              <a:rPr lang="en-GB" sz="2400" dirty="0">
                <a:solidFill>
                  <a:srgbClr val="0070C0"/>
                </a:solidFill>
              </a:rPr>
              <a:t>Proof of Work depends upon computational asymmetry (It is believed to be NP).</a:t>
            </a:r>
          </a:p>
          <a:p>
            <a:pPr marL="0" indent="0">
              <a:buNone/>
            </a:pPr>
            <a:r>
              <a:rPr lang="en-GB" sz="2400" dirty="0">
                <a:solidFill>
                  <a:srgbClr val="0070C0"/>
                </a:solidFill>
              </a:rPr>
              <a:t>If attackers can submit valid-looking blocks to nodes with the correct SHA-256 header hash as fast as the blocks can be checked (i.e. in Polynomial time), emergent consensus is defeated.</a:t>
            </a:r>
          </a:p>
          <a:p>
            <a:pPr marL="0" indent="0">
              <a:buNone/>
            </a:pPr>
            <a:r>
              <a:rPr lang="en-GB" sz="2400" dirty="0">
                <a:solidFill>
                  <a:srgbClr val="0070C0"/>
                </a:solidFill>
              </a:rPr>
              <a:t>Multiple forks will appear in the blockchain, many containing fraudulent transactions created by attackers.</a:t>
            </a:r>
          </a:p>
          <a:p>
            <a:pPr marL="0" indent="0">
              <a:buNone/>
            </a:pPr>
            <a:r>
              <a:rPr lang="en-GB" sz="2400" dirty="0">
                <a:solidFill>
                  <a:srgbClr val="0070C0"/>
                </a:solidFill>
              </a:rPr>
              <a:t>With a powerful solution, attackers could create forks back in time and revoke ‘immutable’ transactions from the blockchain.</a:t>
            </a:r>
          </a:p>
          <a:p>
            <a:pPr marL="0" indent="0">
              <a:buNone/>
            </a:pPr>
            <a:r>
              <a:rPr lang="en-GB" sz="2400" dirty="0">
                <a:solidFill>
                  <a:srgbClr val="0070C0"/>
                </a:solidFill>
              </a:rPr>
              <a:t>Also:</a:t>
            </a:r>
          </a:p>
          <a:p>
            <a:pPr marL="457200" lvl="1" indent="0">
              <a:buNone/>
            </a:pPr>
            <a:r>
              <a:rPr lang="en-GB" dirty="0">
                <a:solidFill>
                  <a:srgbClr val="0070C0"/>
                </a:solidFill>
              </a:rPr>
              <a:t>Every public key cryptosystem we have becomes solvable in Polynomial time.</a:t>
            </a:r>
            <a:endParaRPr lang="en-GB" dirty="0">
              <a:solidFill>
                <a:srgbClr val="0070C0"/>
              </a:solidFill>
              <a:cs typeface="Calibri"/>
            </a:endParaRPr>
          </a:p>
          <a:p>
            <a:pPr marL="457200" lvl="1" indent="0">
              <a:buNone/>
            </a:pPr>
            <a:r>
              <a:rPr lang="en-GB" dirty="0">
                <a:solidFill>
                  <a:srgbClr val="0070C0"/>
                </a:solidFill>
              </a:rPr>
              <a:t>The end of privacy and secrecy as we know it.</a:t>
            </a:r>
          </a:p>
          <a:p>
            <a:pPr marL="457200" lvl="1" indent="0">
              <a:buNone/>
            </a:pPr>
            <a:r>
              <a:rPr lang="en-GB" dirty="0">
                <a:solidFill>
                  <a:srgbClr val="0070C0"/>
                </a:solidFill>
              </a:rPr>
              <a:t>The beginning of a new era for technology, commerce, medicine, and science.</a:t>
            </a:r>
          </a:p>
          <a:p>
            <a:pPr marL="0" indent="0">
              <a:buNone/>
            </a:pPr>
            <a:r>
              <a:rPr lang="en-GB" sz="2400" b="1" dirty="0">
                <a:solidFill>
                  <a:srgbClr val="FF0000"/>
                </a:solidFill>
              </a:rPr>
              <a:t>How did we miss this risk?</a:t>
            </a:r>
          </a:p>
          <a:p>
            <a:endParaRPr lang="en-GB" dirty="0"/>
          </a:p>
        </p:txBody>
      </p:sp>
    </p:spTree>
    <p:extLst>
      <p:ext uri="{BB962C8B-B14F-4D97-AF65-F5344CB8AC3E}">
        <p14:creationId xmlns:p14="http://schemas.microsoft.com/office/powerpoint/2010/main" val="2849904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6F9D7D-9F8F-ED41-817E-EF3346B180F2}"/>
              </a:ext>
            </a:extLst>
          </p:cNvPr>
          <p:cNvSpPr>
            <a:spLocks noGrp="1"/>
          </p:cNvSpPr>
          <p:nvPr>
            <p:ph type="title"/>
          </p:nvPr>
        </p:nvSpPr>
        <p:spPr>
          <a:xfrm>
            <a:off x="838200" y="249379"/>
            <a:ext cx="10515600" cy="699745"/>
          </a:xfrm>
        </p:spPr>
        <p:txBody>
          <a:bodyPr/>
          <a:lstStyle/>
          <a:p>
            <a:pPr algn="ctr"/>
            <a:r>
              <a:rPr lang="en-GB" b="1" dirty="0">
                <a:solidFill>
                  <a:srgbClr val="0070C0"/>
                </a:solidFill>
              </a:rPr>
              <a:t>Who Understands Risk Assessment?</a:t>
            </a:r>
          </a:p>
        </p:txBody>
      </p:sp>
      <p:sp>
        <p:nvSpPr>
          <p:cNvPr id="3" name="Content Placeholder 2">
            <a:extLst>
              <a:ext uri="{FF2B5EF4-FFF2-40B4-BE49-F238E27FC236}">
                <a16:creationId xmlns:a16="http://schemas.microsoft.com/office/drawing/2014/main" xmlns="" id="{836EB6B7-A287-F745-B40A-A00BC0F6F4BA}"/>
              </a:ext>
            </a:extLst>
          </p:cNvPr>
          <p:cNvSpPr>
            <a:spLocks noGrp="1"/>
          </p:cNvSpPr>
          <p:nvPr>
            <p:ph idx="1"/>
          </p:nvPr>
        </p:nvSpPr>
        <p:spPr>
          <a:xfrm>
            <a:off x="838200" y="1169043"/>
            <a:ext cx="10515600" cy="5007920"/>
          </a:xfrm>
        </p:spPr>
        <p:txBody>
          <a:bodyPr/>
          <a:lstStyle/>
          <a:p>
            <a:pPr marL="0" indent="0">
              <a:buNone/>
            </a:pPr>
            <a:r>
              <a:rPr lang="en-GB" sz="3200" dirty="0">
                <a:solidFill>
                  <a:srgbClr val="0070C0"/>
                </a:solidFill>
              </a:rPr>
              <a:t>ISO Guide 73: “The effect of uncertainty on objectives”</a:t>
            </a:r>
          </a:p>
          <a:p>
            <a:pPr lvl="1">
              <a:buFont typeface="Courier New" charset="0"/>
              <a:buChar char="o"/>
            </a:pPr>
            <a:r>
              <a:rPr lang="en-GB" sz="2800" dirty="0">
                <a:solidFill>
                  <a:srgbClr val="0070C0"/>
                </a:solidFill>
              </a:rPr>
              <a:t>An irrefutable yet uselessly abstract definition.</a:t>
            </a:r>
          </a:p>
          <a:p>
            <a:r>
              <a:rPr lang="en-GB" sz="3200" dirty="0">
                <a:solidFill>
                  <a:srgbClr val="0070C0"/>
                </a:solidFill>
              </a:rPr>
              <a:t>Risk = Likelihood x Consequence?</a:t>
            </a:r>
          </a:p>
          <a:p>
            <a:r>
              <a:rPr lang="en-GB" sz="3200" dirty="0">
                <a:solidFill>
                  <a:srgbClr val="0070C0"/>
                </a:solidFill>
              </a:rPr>
              <a:t>Are Risks Events, or Outcomes, or Attributes of events?</a:t>
            </a:r>
          </a:p>
          <a:p>
            <a:r>
              <a:rPr lang="en-GB" sz="3200" dirty="0">
                <a:solidFill>
                  <a:srgbClr val="0070C0"/>
                </a:solidFill>
              </a:rPr>
              <a:t>Should risk decision making be quantitative, or qualitative?</a:t>
            </a:r>
          </a:p>
          <a:p>
            <a:r>
              <a:rPr lang="en-GB" sz="3200" dirty="0">
                <a:solidFill>
                  <a:srgbClr val="0070C0"/>
                </a:solidFill>
              </a:rPr>
              <a:t>Should we approach risk with a bottom-up component-based methodology (e.g. IS1, ISO 27005), or top-down system-based holistic approach (e.g. TOGAF, SABSA, Attack Trees)?</a:t>
            </a:r>
          </a:p>
        </p:txBody>
      </p:sp>
    </p:spTree>
    <p:extLst>
      <p:ext uri="{BB962C8B-B14F-4D97-AF65-F5344CB8AC3E}">
        <p14:creationId xmlns:p14="http://schemas.microsoft.com/office/powerpoint/2010/main" val="14383074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341726-60E7-FD4C-9927-13DA80FE9865}"/>
              </a:ext>
            </a:extLst>
          </p:cNvPr>
          <p:cNvSpPr>
            <a:spLocks noGrp="1"/>
          </p:cNvSpPr>
          <p:nvPr>
            <p:ph type="title"/>
          </p:nvPr>
        </p:nvSpPr>
        <p:spPr>
          <a:xfrm>
            <a:off x="838200" y="110482"/>
            <a:ext cx="10515600" cy="746045"/>
          </a:xfrm>
        </p:spPr>
        <p:txBody>
          <a:bodyPr/>
          <a:lstStyle/>
          <a:p>
            <a:pPr algn="ctr"/>
            <a:r>
              <a:rPr lang="en-GB" b="1" dirty="0">
                <a:solidFill>
                  <a:srgbClr val="0070C0"/>
                </a:solidFill>
              </a:rPr>
              <a:t>10 Risk Assessment Mistakes</a:t>
            </a:r>
          </a:p>
        </p:txBody>
      </p:sp>
      <p:sp>
        <p:nvSpPr>
          <p:cNvPr id="4" name="Text Placeholder 2">
            <a:extLst>
              <a:ext uri="{FF2B5EF4-FFF2-40B4-BE49-F238E27FC236}">
                <a16:creationId xmlns:a16="http://schemas.microsoft.com/office/drawing/2014/main" xmlns="" id="{95473BBA-7283-9A46-ADAA-505A9B2BD206}"/>
              </a:ext>
            </a:extLst>
          </p:cNvPr>
          <p:cNvSpPr>
            <a:spLocks noGrp="1"/>
          </p:cNvSpPr>
          <p:nvPr>
            <p:ph idx="1"/>
          </p:nvPr>
        </p:nvSpPr>
        <p:spPr>
          <a:xfrm>
            <a:off x="838200" y="856527"/>
            <a:ext cx="10515600" cy="5320436"/>
          </a:xfrm>
        </p:spPr>
        <p:txBody>
          <a:bodyPr/>
          <a:lstStyle/>
          <a:p>
            <a:pPr marL="514350" indent="-514350">
              <a:buAutoNum type="arabicPeriod"/>
            </a:pPr>
            <a:r>
              <a:rPr lang="en-GB" sz="2200" dirty="0">
                <a:solidFill>
                  <a:srgbClr val="0070C0"/>
                </a:solidFill>
              </a:rPr>
              <a:t>Misidentifying risks</a:t>
            </a:r>
          </a:p>
          <a:p>
            <a:pPr marL="514350" indent="-514350">
              <a:buAutoNum type="arabicPeriod"/>
            </a:pPr>
            <a:r>
              <a:rPr lang="en-GB" sz="2200" dirty="0">
                <a:solidFill>
                  <a:srgbClr val="0070C0"/>
                </a:solidFill>
              </a:rPr>
              <a:t>Masking uncertainty</a:t>
            </a:r>
          </a:p>
          <a:p>
            <a:pPr marL="514350" indent="-514350">
              <a:buAutoNum type="arabicPeriod"/>
            </a:pPr>
            <a:r>
              <a:rPr lang="en-GB" sz="2200" dirty="0">
                <a:solidFill>
                  <a:srgbClr val="0070C0"/>
                </a:solidFill>
              </a:rPr>
              <a:t>Abstraction of reality</a:t>
            </a:r>
          </a:p>
          <a:p>
            <a:pPr marL="514350" indent="-514350">
              <a:buAutoNum type="arabicPeriod"/>
            </a:pPr>
            <a:r>
              <a:rPr lang="en-GB" sz="2200" dirty="0">
                <a:solidFill>
                  <a:srgbClr val="0070C0"/>
                </a:solidFill>
              </a:rPr>
              <a:t>Losing signals in noise</a:t>
            </a:r>
          </a:p>
          <a:p>
            <a:pPr marL="514350" indent="-514350">
              <a:buAutoNum type="arabicPeriod"/>
            </a:pPr>
            <a:r>
              <a:rPr lang="en-GB" sz="2200" dirty="0">
                <a:solidFill>
                  <a:srgbClr val="0070C0"/>
                </a:solidFill>
              </a:rPr>
              <a:t>Missing connections</a:t>
            </a:r>
          </a:p>
          <a:p>
            <a:pPr marL="514350" indent="-514350">
              <a:buAutoNum type="arabicPeriod"/>
            </a:pPr>
            <a:r>
              <a:rPr lang="en-GB" sz="2200" dirty="0">
                <a:solidFill>
                  <a:srgbClr val="0070C0"/>
                </a:solidFill>
              </a:rPr>
              <a:t>Scope blindness</a:t>
            </a:r>
          </a:p>
          <a:p>
            <a:pPr marL="514350" indent="-514350">
              <a:buAutoNum type="arabicPeriod"/>
            </a:pPr>
            <a:r>
              <a:rPr lang="en-GB" sz="2200" dirty="0">
                <a:solidFill>
                  <a:srgbClr val="0070C0"/>
                </a:solidFill>
              </a:rPr>
              <a:t>The Effect of Time </a:t>
            </a:r>
          </a:p>
          <a:p>
            <a:pPr marL="514350" indent="-514350">
              <a:buAutoNum type="arabicPeriod"/>
            </a:pPr>
            <a:r>
              <a:rPr lang="en-GB" sz="2200" dirty="0">
                <a:solidFill>
                  <a:srgbClr val="0070C0"/>
                </a:solidFill>
              </a:rPr>
              <a:t>Meet in the middle</a:t>
            </a:r>
          </a:p>
          <a:p>
            <a:pPr marL="514350" indent="-514350">
              <a:buAutoNum type="arabicPeriod"/>
            </a:pPr>
            <a:r>
              <a:rPr lang="en-GB" sz="2200" dirty="0">
                <a:solidFill>
                  <a:srgbClr val="0070C0"/>
                </a:solidFill>
              </a:rPr>
              <a:t>Lop-sided variety</a:t>
            </a:r>
          </a:p>
          <a:p>
            <a:pPr marL="514350" indent="-514350">
              <a:buAutoNum type="arabicPeriod"/>
            </a:pPr>
            <a:r>
              <a:rPr lang="en-GB" sz="2200" dirty="0">
                <a:solidFill>
                  <a:srgbClr val="0070C0"/>
                </a:solidFill>
              </a:rPr>
              <a:t>Treatment can create risks</a:t>
            </a:r>
          </a:p>
          <a:p>
            <a:pPr marL="514350" indent="-514350">
              <a:buAutoNum type="arabicPeriod"/>
            </a:pPr>
            <a:endParaRPr lang="en-GB" sz="2000" dirty="0"/>
          </a:p>
          <a:p>
            <a:pPr marL="514350" indent="-514350">
              <a:buAutoNum type="arabicPeriod"/>
            </a:pPr>
            <a:endParaRPr lang="en-GB" sz="2000" dirty="0"/>
          </a:p>
          <a:p>
            <a:pPr marL="514350" indent="-514350">
              <a:buAutoNum type="arabicPeriod"/>
            </a:pPr>
            <a:endParaRPr lang="en-GB" dirty="0"/>
          </a:p>
        </p:txBody>
      </p:sp>
      <p:pic>
        <p:nvPicPr>
          <p:cNvPr id="5" name="Content Placeholder 4">
            <a:extLst>
              <a:ext uri="{FF2B5EF4-FFF2-40B4-BE49-F238E27FC236}">
                <a16:creationId xmlns:a16="http://schemas.microsoft.com/office/drawing/2014/main" xmlns="" id="{10775318-F0E0-C246-A1F9-54A09E0D5FFB}"/>
              </a:ext>
            </a:extLst>
          </p:cNvPr>
          <p:cNvPicPr>
            <a:picLocks noChangeAspect="1"/>
          </p:cNvPicPr>
          <p:nvPr/>
        </p:nvPicPr>
        <p:blipFill>
          <a:blip r:embed="rId2"/>
          <a:stretch>
            <a:fillRect/>
          </a:stretch>
        </p:blipFill>
        <p:spPr>
          <a:xfrm>
            <a:off x="5393520" y="3373325"/>
            <a:ext cx="2128578" cy="1029957"/>
          </a:xfrm>
          <a:prstGeom prst="rect">
            <a:avLst/>
          </a:prstGeom>
        </p:spPr>
      </p:pic>
      <p:pic>
        <p:nvPicPr>
          <p:cNvPr id="6" name="Picture 5">
            <a:extLst>
              <a:ext uri="{FF2B5EF4-FFF2-40B4-BE49-F238E27FC236}">
                <a16:creationId xmlns:a16="http://schemas.microsoft.com/office/drawing/2014/main" xmlns="" id="{1B0E8FFB-F6A2-254C-8575-1BB229D8B434}"/>
              </a:ext>
            </a:extLst>
          </p:cNvPr>
          <p:cNvPicPr>
            <a:picLocks noChangeAspect="1"/>
          </p:cNvPicPr>
          <p:nvPr/>
        </p:nvPicPr>
        <p:blipFill>
          <a:blip r:embed="rId3"/>
          <a:stretch>
            <a:fillRect/>
          </a:stretch>
        </p:blipFill>
        <p:spPr>
          <a:xfrm>
            <a:off x="4650476" y="670863"/>
            <a:ext cx="6703324" cy="5897460"/>
          </a:xfrm>
          <a:prstGeom prst="rect">
            <a:avLst/>
          </a:prstGeom>
        </p:spPr>
      </p:pic>
    </p:spTree>
    <p:extLst>
      <p:ext uri="{BB962C8B-B14F-4D97-AF65-F5344CB8AC3E}">
        <p14:creationId xmlns:p14="http://schemas.microsoft.com/office/powerpoint/2010/main" val="604469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9" presetClass="exit" presetSubtype="0" fill="hold" nodeType="clickEffect">
                                  <p:stCondLst>
                                    <p:cond delay="0"/>
                                  </p:stCondLst>
                                  <p:childTnLst>
                                    <p:animEffect transition="out" filter="dissolve">
                                      <p:cBhvr>
                                        <p:cTn id="22" dur="500"/>
                                        <p:tgtEl>
                                          <p:spTgt spid="6"/>
                                        </p:tgtEl>
                                      </p:cBhvr>
                                    </p:animEffect>
                                    <p:set>
                                      <p:cBhvr>
                                        <p:cTn id="23" dur="1" fill="hold">
                                          <p:stCondLst>
                                            <p:cond delay="499"/>
                                          </p:stCondLst>
                                        </p:cTn>
                                        <p:tgtEl>
                                          <p:spTgt spid="6"/>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55" presetClass="entr" presetSubtype="0"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1000" fill="hold"/>
                                        <p:tgtEl>
                                          <p:spTgt spid="5"/>
                                        </p:tgtEl>
                                        <p:attrNameLst>
                                          <p:attrName>ppt_w</p:attrName>
                                        </p:attrNameLst>
                                      </p:cBhvr>
                                      <p:tavLst>
                                        <p:tav tm="0">
                                          <p:val>
                                            <p:strVal val="#ppt_w*0.70"/>
                                          </p:val>
                                        </p:tav>
                                        <p:tav tm="100000">
                                          <p:val>
                                            <p:strVal val="#ppt_w"/>
                                          </p:val>
                                        </p:tav>
                                      </p:tavLst>
                                    </p:anim>
                                    <p:anim calcmode="lin" valueType="num">
                                      <p:cBhvr>
                                        <p:cTn id="37" dur="1000" fill="hold"/>
                                        <p:tgtEl>
                                          <p:spTgt spid="5"/>
                                        </p:tgtEl>
                                        <p:attrNameLst>
                                          <p:attrName>ppt_h</p:attrName>
                                        </p:attrNameLst>
                                      </p:cBhvr>
                                      <p:tavLst>
                                        <p:tav tm="0">
                                          <p:val>
                                            <p:strVal val="#ppt_h"/>
                                          </p:val>
                                        </p:tav>
                                        <p:tav tm="100000">
                                          <p:val>
                                            <p:strVal val="#ppt_h"/>
                                          </p:val>
                                        </p:tav>
                                      </p:tavLst>
                                    </p:anim>
                                    <p:animEffect transition="in" filter="fade">
                                      <p:cBhvr>
                                        <p:cTn id="38" dur="1000"/>
                                        <p:tgtEl>
                                          <p:spTgt spid="5"/>
                                        </p:tgtEl>
                                      </p:cBhvr>
                                    </p:animEffect>
                                  </p:childTnLst>
                                </p:cTn>
                              </p:par>
                            </p:childTnLst>
                          </p:cTn>
                        </p:par>
                      </p:childTnLst>
                    </p:cTn>
                  </p:par>
                  <p:par>
                    <p:cTn id="39" fill="hold">
                      <p:stCondLst>
                        <p:cond delay="indefinite"/>
                      </p:stCondLst>
                      <p:childTnLst>
                        <p:par>
                          <p:cTn id="40" fill="hold">
                            <p:stCondLst>
                              <p:cond delay="0"/>
                            </p:stCondLst>
                            <p:childTnLst>
                              <p:par>
                                <p:cTn id="41" presetID="6" presetClass="emph" presetSubtype="0" fill="hold" nodeType="clickEffect">
                                  <p:stCondLst>
                                    <p:cond delay="0"/>
                                  </p:stCondLst>
                                  <p:childTnLst>
                                    <p:animScale>
                                      <p:cBhvr>
                                        <p:cTn id="42" dur="2000" fill="hold"/>
                                        <p:tgtEl>
                                          <p:spTgt spid="5"/>
                                        </p:tgtEl>
                                      </p:cBhvr>
                                      <p:by x="500000" y="500000"/>
                                    </p:animScale>
                                  </p:childTnLst>
                                </p:cTn>
                              </p:par>
                            </p:childTnLst>
                          </p:cTn>
                        </p:par>
                      </p:childTnLst>
                    </p:cTn>
                  </p:par>
                  <p:par>
                    <p:cTn id="43" fill="hold">
                      <p:stCondLst>
                        <p:cond delay="indefinite"/>
                      </p:stCondLst>
                      <p:childTnLst>
                        <p:par>
                          <p:cTn id="44" fill="hold">
                            <p:stCondLst>
                              <p:cond delay="0"/>
                            </p:stCondLst>
                            <p:childTnLst>
                              <p:par>
                                <p:cTn id="45" presetID="2" presetClass="exit" presetSubtype="6" fill="hold" nodeType="clickEffect">
                                  <p:stCondLst>
                                    <p:cond delay="0"/>
                                  </p:stCondLst>
                                  <p:childTnLst>
                                    <p:anim calcmode="lin" valueType="num">
                                      <p:cBhvr additive="base">
                                        <p:cTn id="46" dur="2000"/>
                                        <p:tgtEl>
                                          <p:spTgt spid="5"/>
                                        </p:tgtEl>
                                        <p:attrNameLst>
                                          <p:attrName>ppt_x</p:attrName>
                                        </p:attrNameLst>
                                      </p:cBhvr>
                                      <p:tavLst>
                                        <p:tav tm="0">
                                          <p:val>
                                            <p:strVal val="ppt_x"/>
                                          </p:val>
                                        </p:tav>
                                        <p:tav tm="100000">
                                          <p:val>
                                            <p:strVal val="1+ppt_w/2"/>
                                          </p:val>
                                        </p:tav>
                                      </p:tavLst>
                                    </p:anim>
                                    <p:anim calcmode="lin" valueType="num">
                                      <p:cBhvr additive="base">
                                        <p:cTn id="47" dur="2000"/>
                                        <p:tgtEl>
                                          <p:spTgt spid="5"/>
                                        </p:tgtEl>
                                        <p:attrNameLst>
                                          <p:attrName>ppt_y</p:attrName>
                                        </p:attrNameLst>
                                      </p:cBhvr>
                                      <p:tavLst>
                                        <p:tav tm="0">
                                          <p:val>
                                            <p:strVal val="ppt_y"/>
                                          </p:val>
                                        </p:tav>
                                        <p:tav tm="100000">
                                          <p:val>
                                            <p:strVal val="1+ppt_h/2"/>
                                          </p:val>
                                        </p:tav>
                                      </p:tavLst>
                                    </p:anim>
                                    <p:set>
                                      <p:cBhvr>
                                        <p:cTn id="48" dur="1" fill="hold">
                                          <p:stCondLst>
                                            <p:cond delay="1999"/>
                                          </p:stCondLst>
                                        </p:cTn>
                                        <p:tgtEl>
                                          <p:spTgt spid="5"/>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051A47-8603-7645-8961-358A979CE514}"/>
              </a:ext>
            </a:extLst>
          </p:cNvPr>
          <p:cNvSpPr>
            <a:spLocks noGrp="1"/>
          </p:cNvSpPr>
          <p:nvPr>
            <p:ph type="title"/>
          </p:nvPr>
        </p:nvSpPr>
        <p:spPr>
          <a:xfrm>
            <a:off x="838200" y="133633"/>
            <a:ext cx="10515600" cy="746044"/>
          </a:xfrm>
        </p:spPr>
        <p:txBody>
          <a:bodyPr/>
          <a:lstStyle/>
          <a:p>
            <a:pPr algn="ctr"/>
            <a:r>
              <a:rPr lang="en-GB" b="1" dirty="0">
                <a:solidFill>
                  <a:srgbClr val="0070C0"/>
                </a:solidFill>
              </a:rPr>
              <a:t>What have we learned?</a:t>
            </a:r>
          </a:p>
        </p:txBody>
      </p:sp>
      <p:sp>
        <p:nvSpPr>
          <p:cNvPr id="3" name="Content Placeholder 2">
            <a:extLst>
              <a:ext uri="{FF2B5EF4-FFF2-40B4-BE49-F238E27FC236}">
                <a16:creationId xmlns:a16="http://schemas.microsoft.com/office/drawing/2014/main" xmlns="" id="{714E1DD1-7231-B643-9AA0-F4C376EF2A2A}"/>
              </a:ext>
            </a:extLst>
          </p:cNvPr>
          <p:cNvSpPr>
            <a:spLocks noGrp="1"/>
          </p:cNvSpPr>
          <p:nvPr>
            <p:ph idx="1"/>
          </p:nvPr>
        </p:nvSpPr>
        <p:spPr>
          <a:xfrm>
            <a:off x="838199" y="1053296"/>
            <a:ext cx="10956403" cy="4710896"/>
          </a:xfrm>
        </p:spPr>
        <p:txBody>
          <a:bodyPr>
            <a:normAutofit/>
          </a:bodyPr>
          <a:lstStyle/>
          <a:p>
            <a:pPr marL="0" indent="0">
              <a:buNone/>
            </a:pPr>
            <a:r>
              <a:rPr lang="en-GB" sz="3200" dirty="0">
                <a:solidFill>
                  <a:srgbClr val="0070C0"/>
                </a:solidFill>
              </a:rPr>
              <a:t>Understanding advanced technology requires effort</a:t>
            </a:r>
          </a:p>
          <a:p>
            <a:pPr marL="0" indent="0">
              <a:buNone/>
            </a:pPr>
            <a:r>
              <a:rPr lang="en-GB" sz="3200" dirty="0">
                <a:solidFill>
                  <a:srgbClr val="0070C0"/>
                </a:solidFill>
              </a:rPr>
              <a:t>Gaps between theory and practice hide risks</a:t>
            </a:r>
          </a:p>
          <a:p>
            <a:pPr marL="0" indent="0">
              <a:buNone/>
            </a:pPr>
            <a:r>
              <a:rPr lang="en-GB" sz="3200" dirty="0">
                <a:solidFill>
                  <a:srgbClr val="0070C0"/>
                </a:solidFill>
              </a:rPr>
              <a:t>Many risk assessments are over-simplified </a:t>
            </a:r>
          </a:p>
          <a:p>
            <a:pPr marL="0" indent="0">
              <a:buNone/>
            </a:pPr>
            <a:r>
              <a:rPr lang="en-GB" sz="3200" dirty="0">
                <a:solidFill>
                  <a:srgbClr val="0070C0"/>
                </a:solidFill>
              </a:rPr>
              <a:t>Ignoring risks that are difficult to understand does not treat those risks or prepare for them</a:t>
            </a:r>
          </a:p>
          <a:p>
            <a:pPr marL="0" indent="0">
              <a:buNone/>
            </a:pPr>
            <a:r>
              <a:rPr lang="en-GB" sz="3200" dirty="0">
                <a:solidFill>
                  <a:srgbClr val="0070C0"/>
                </a:solidFill>
              </a:rPr>
              <a:t>Testing is a part of risk management with scope for much improvement</a:t>
            </a:r>
          </a:p>
          <a:p>
            <a:pPr marL="0" indent="0">
              <a:buNone/>
            </a:pPr>
            <a:r>
              <a:rPr lang="en-GB" sz="3200" dirty="0">
                <a:solidFill>
                  <a:srgbClr val="0070C0"/>
                </a:solidFill>
              </a:rPr>
              <a:t>Testers can test ideas.</a:t>
            </a:r>
          </a:p>
          <a:p>
            <a:pPr marL="0" indent="0">
              <a:buNone/>
            </a:pPr>
            <a:endParaRPr lang="en-GB" dirty="0"/>
          </a:p>
        </p:txBody>
      </p:sp>
      <p:pic>
        <p:nvPicPr>
          <p:cNvPr id="4" name="Picture 3">
            <a:extLst>
              <a:ext uri="{FF2B5EF4-FFF2-40B4-BE49-F238E27FC236}">
                <a16:creationId xmlns:a16="http://schemas.microsoft.com/office/drawing/2014/main" xmlns="" id="{6F097077-23EC-E549-B1A9-3EFDAADD34EB}"/>
              </a:ext>
            </a:extLst>
          </p:cNvPr>
          <p:cNvPicPr>
            <a:picLocks noChangeAspect="1"/>
          </p:cNvPicPr>
          <p:nvPr/>
        </p:nvPicPr>
        <p:blipFill>
          <a:blip r:embed="rId2"/>
          <a:stretch>
            <a:fillRect/>
          </a:stretch>
        </p:blipFill>
        <p:spPr>
          <a:xfrm>
            <a:off x="7588051" y="4317085"/>
            <a:ext cx="3765749" cy="2043671"/>
          </a:xfrm>
          <a:prstGeom prst="rect">
            <a:avLst/>
          </a:prstGeom>
        </p:spPr>
      </p:pic>
    </p:spTree>
    <p:extLst>
      <p:ext uri="{BB962C8B-B14F-4D97-AF65-F5344CB8AC3E}">
        <p14:creationId xmlns:p14="http://schemas.microsoft.com/office/powerpoint/2010/main" val="1469183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1575</Words>
  <Application>Microsoft Office PowerPoint</Application>
  <PresentationFormat>Breedbeeld</PresentationFormat>
  <Paragraphs>167</Paragraphs>
  <Slides>23</Slides>
  <Notes>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23</vt:i4>
      </vt:variant>
    </vt:vector>
  </HeadingPairs>
  <TitlesOfParts>
    <vt:vector size="29" baseType="lpstr">
      <vt:lpstr>Arial</vt:lpstr>
      <vt:lpstr>Calibri</vt:lpstr>
      <vt:lpstr>Calibri Light</vt:lpstr>
      <vt:lpstr>Courier New</vt:lpstr>
      <vt:lpstr>Wingdings</vt:lpstr>
      <vt:lpstr>Office Theme</vt:lpstr>
      <vt:lpstr>Understanding the Test and Risk in ₿itcoin</vt:lpstr>
      <vt:lpstr>P-DAY Ten years from now +/- 10 years….</vt:lpstr>
      <vt:lpstr>How should Machine-to-Machine Tests work?</vt:lpstr>
      <vt:lpstr>The Blockchain is a Merkle Tree linked by ‘hashes’ of the data</vt:lpstr>
      <vt:lpstr>What is a hash?  Hashing is a bit like turning data into mincemeat</vt:lpstr>
      <vt:lpstr>A simple example using -&gt;  http://www.hashemall.com</vt:lpstr>
      <vt:lpstr>Understanding why Difficulty increases as the Target decreases</vt:lpstr>
      <vt:lpstr>A new kind of Test – Proof of Work</vt:lpstr>
      <vt:lpstr>An Analogy for Proof of Work</vt:lpstr>
      <vt:lpstr>Emergent trust is established across the peer-to-peer network by nodes applying transaction verification rules before allowing blocks to join the distributed ledger (blockchain)</vt:lpstr>
      <vt:lpstr>How Does Bitcoin use SHA-256 and  Machine-2-Machine Testing to Validate Blocks?</vt:lpstr>
      <vt:lpstr>But does this work in theory as well?</vt:lpstr>
      <vt:lpstr>The Realization Dawns</vt:lpstr>
      <vt:lpstr>What are P and NP problems?</vt:lpstr>
      <vt:lpstr>The Set P (Polynomial Time)</vt:lpstr>
      <vt:lpstr>The Clay Mathematics Institute prizes</vt:lpstr>
      <vt:lpstr>Who could have done this?</vt:lpstr>
      <vt:lpstr>What could have done this?</vt:lpstr>
      <vt:lpstr>Why didn’t anyone say something sooner?</vt:lpstr>
      <vt:lpstr>Why does P = NP destroy blockchains?</vt:lpstr>
      <vt:lpstr>Who Understands Risk Assessment?</vt:lpstr>
      <vt:lpstr>10 Risk Assessment Mistakes</vt:lpstr>
      <vt:lpstr>What have we learned?</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Declan O'Riordan</dc:creator>
  <cp:lastModifiedBy>Schonhage, Barry B (NSR)</cp:lastModifiedBy>
  <cp:revision>33</cp:revision>
  <dcterms:created xsi:type="dcterms:W3CDTF">2018-10-05T16:49:08Z</dcterms:created>
  <dcterms:modified xsi:type="dcterms:W3CDTF">2018-10-12T08:56:30Z</dcterms:modified>
</cp:coreProperties>
</file>