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IMSOLUTIONS: Titeldia 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2170632" y="2303476"/>
            <a:ext cx="7357930" cy="2387601"/>
          </a:xfrm>
          <a:prstGeom prst="rect">
            <a:avLst/>
          </a:prstGeom>
        </p:spPr>
        <p:txBody>
          <a:bodyPr/>
          <a:lstStyle>
            <a:lvl1pPr algn="ctr">
              <a:defRPr sz="6800" cap="small"/>
            </a:lvl1pPr>
          </a:lstStyle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2170632" y="4784399"/>
            <a:ext cx="7357930" cy="115493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200"/>
            </a:lvl1pPr>
            <a:lvl2pPr marL="0" indent="457200" algn="ctr">
              <a:buSzTx/>
              <a:buFontTx/>
              <a:buNone/>
              <a:defRPr sz="3200"/>
            </a:lvl2pPr>
            <a:lvl3pPr marL="0" indent="914400" algn="ctr">
              <a:buSzTx/>
              <a:buFontTx/>
              <a:buNone/>
              <a:defRPr sz="3200"/>
            </a:lvl3pPr>
            <a:lvl4pPr marL="0" indent="1371600" algn="ctr">
              <a:buSzTx/>
              <a:buFontTx/>
              <a:buNone/>
              <a:defRPr sz="3200"/>
            </a:lvl4pPr>
            <a:lvl5pPr marL="0" indent="1828800" algn="ctr">
              <a:buSzTx/>
              <a:buFont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MSOLUTIONS: Titel en obje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 txBox="1">
            <a:spLocks noGrp="1"/>
          </p:cNvSpPr>
          <p:nvPr>
            <p:ph type="title"/>
          </p:nvPr>
        </p:nvSpPr>
        <p:spPr>
          <a:xfrm>
            <a:off x="2110812" y="365871"/>
            <a:ext cx="9502924" cy="92764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1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2110812" y="1556277"/>
            <a:ext cx="9502924" cy="4466899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MSOLUTIONS: 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kst"/>
          <p:cNvSpPr txBox="1">
            <a:spLocks noGrp="1"/>
          </p:cNvSpPr>
          <p:nvPr>
            <p:ph type="title"/>
          </p:nvPr>
        </p:nvSpPr>
        <p:spPr>
          <a:xfrm>
            <a:off x="2110812" y="365871"/>
            <a:ext cx="9502924" cy="92764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0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2110812" y="1556277"/>
            <a:ext cx="4683096" cy="4466899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MSOLUTIONS: Alleen 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kst"/>
          <p:cNvSpPr txBox="1">
            <a:spLocks noGrp="1"/>
          </p:cNvSpPr>
          <p:nvPr>
            <p:ph type="title"/>
          </p:nvPr>
        </p:nvSpPr>
        <p:spPr>
          <a:xfrm>
            <a:off x="2110812" y="365871"/>
            <a:ext cx="9502924" cy="92764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9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MSOLUTIONS: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MSOLUTIONS: 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eltekst"/>
          <p:cNvSpPr txBox="1">
            <a:spLocks noGrp="1"/>
          </p:cNvSpPr>
          <p:nvPr>
            <p:ph type="title"/>
          </p:nvPr>
        </p:nvSpPr>
        <p:spPr>
          <a:xfrm>
            <a:off x="2110812" y="365871"/>
            <a:ext cx="9502924" cy="92764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pic>
        <p:nvPicPr>
          <p:cNvPr id="54" name="Afbeelding 7" descr="Afbeelding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27918" y="1486969"/>
            <a:ext cx="5500644" cy="4125482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2110812" y="4657459"/>
            <a:ext cx="9502924" cy="1367329"/>
          </a:xfrm>
          <a:prstGeom prst="rect">
            <a:avLst/>
          </a:prstGeom>
        </p:spPr>
        <p:txBody>
          <a:bodyPr lIns="18000" tIns="18000" rIns="18000" bIns="18000" anchor="ctr"/>
          <a:lstStyle>
            <a:lvl1pPr marL="0" indent="0" algn="ctr">
              <a:spcBef>
                <a:spcPts val="600"/>
              </a:spcBef>
              <a:buSzTx/>
              <a:buFontTx/>
              <a:buNone/>
              <a:defRPr sz="3200"/>
            </a:lvl1pPr>
            <a:lvl2pPr marL="0" indent="457200" algn="ctr">
              <a:spcBef>
                <a:spcPts val="600"/>
              </a:spcBef>
              <a:buSzTx/>
              <a:buFontTx/>
              <a:buNone/>
              <a:defRPr sz="3200"/>
            </a:lvl2pPr>
            <a:lvl3pPr marL="0" indent="914400" algn="ctr">
              <a:spcBef>
                <a:spcPts val="600"/>
              </a:spcBef>
              <a:buSzTx/>
              <a:buFontTx/>
              <a:buNone/>
              <a:defRPr sz="3200"/>
            </a:lvl3pPr>
            <a:lvl4pPr marL="0" indent="1371600" algn="ctr">
              <a:spcBef>
                <a:spcPts val="600"/>
              </a:spcBef>
              <a:buSzTx/>
              <a:buFontTx/>
              <a:buNone/>
              <a:defRPr sz="3200"/>
            </a:lvl4pPr>
            <a:lvl5pPr marL="0" indent="1828800" algn="ctr">
              <a:spcBef>
                <a:spcPts val="600"/>
              </a:spcBef>
              <a:buSzTx/>
              <a:buFont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19472" y="48689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685800" marR="0" indent="-228600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▪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163781" marR="0" indent="-249381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o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620981" marR="0" indent="-249381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078181" marR="0" indent="-249381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❖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590800" marR="0" indent="-304800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48000" marR="0" indent="-304800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05200" marR="0" indent="-304800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3962400" marR="0" indent="-304800" algn="l" defTabSz="914400" rtl="0" latinLnBrk="0">
        <a:lnSpc>
          <a:spcPct val="12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el 1"/>
          <p:cNvSpPr txBox="1">
            <a:spLocks noGrp="1"/>
          </p:cNvSpPr>
          <p:nvPr>
            <p:ph type="ctrTitle"/>
          </p:nvPr>
        </p:nvSpPr>
        <p:spPr>
          <a:xfrm>
            <a:off x="2170632" y="1087040"/>
            <a:ext cx="7357930" cy="2387601"/>
          </a:xfrm>
          <a:prstGeom prst="rect">
            <a:avLst/>
          </a:prstGeom>
        </p:spPr>
        <p:txBody>
          <a:bodyPr/>
          <a:lstStyle>
            <a:lvl1pPr>
              <a:defRPr sz="4600"/>
            </a:lvl1pPr>
          </a:lstStyle>
          <a:p>
            <a:r>
              <a:t>Test was zelf een buzzword. Krijg nou wat!</a:t>
            </a:r>
          </a:p>
        </p:txBody>
      </p:sp>
      <p:sp>
        <p:nvSpPr>
          <p:cNvPr id="66" name="Ondertitel 2"/>
          <p:cNvSpPr txBox="1">
            <a:spLocks noGrp="1"/>
          </p:cNvSpPr>
          <p:nvPr>
            <p:ph type="subTitle" sz="quarter" idx="1"/>
          </p:nvPr>
        </p:nvSpPr>
        <p:spPr>
          <a:xfrm>
            <a:off x="2170632" y="3664725"/>
            <a:ext cx="7357930" cy="806652"/>
          </a:xfrm>
          <a:prstGeom prst="rect">
            <a:avLst/>
          </a:prstGeom>
        </p:spPr>
        <p:txBody>
          <a:bodyPr/>
          <a:lstStyle/>
          <a:p>
            <a:r>
              <a:t>Lysette Caetano do Rego - Richardson</a:t>
            </a:r>
          </a:p>
        </p:txBody>
      </p:sp>
      <p:pic>
        <p:nvPicPr>
          <p:cNvPr id="67" name="fullsizeoutput_e99.jpeg" descr="fullsizeoutput_e9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19296" y="5514564"/>
            <a:ext cx="2260601" cy="1130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Korte introducti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Korte introductie</a:t>
            </a:r>
          </a:p>
        </p:txBody>
      </p:sp>
      <p:sp>
        <p:nvSpPr>
          <p:cNvPr id="70" name="Wie ik be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Wie ik ben</a:t>
            </a:r>
          </a:p>
          <a:p>
            <a:pPr>
              <a:defRPr sz="3400"/>
            </a:pPr>
            <a:r>
              <a:t>Wat ik doe</a:t>
            </a:r>
          </a:p>
        </p:txBody>
      </p:sp>
      <p:pic>
        <p:nvPicPr>
          <p:cNvPr id="71" name="voorwie.jpg" descr="voorwi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30944" y="1066873"/>
            <a:ext cx="1657622" cy="2423424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disclaimer.jpg" descr="disclaimer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59464" y="3560236"/>
            <a:ext cx="2729919" cy="18213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2" build="p" animBg="1" advAuto="0"/>
      <p:bldP spid="71" grpId="1" animBg="1" advAuto="0"/>
      <p:bldP spid="72" grpId="3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elangrijkste boodscha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Belangrijkste boodschap</a:t>
            </a:r>
          </a:p>
        </p:txBody>
      </p:sp>
      <p:sp>
        <p:nvSpPr>
          <p:cNvPr id="75" name="Zelfde golflengt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Zelfde golflengte</a:t>
            </a:r>
          </a:p>
          <a:p>
            <a:pPr>
              <a:defRPr sz="3400"/>
            </a:pPr>
            <a:r>
              <a:t>Geschiedenis = leerzaam</a:t>
            </a:r>
          </a:p>
          <a:p>
            <a:pPr>
              <a:defRPr sz="3400"/>
            </a:pPr>
            <a:r>
              <a:t>Er is toekomst voor Test</a:t>
            </a:r>
          </a:p>
        </p:txBody>
      </p:sp>
      <p:pic>
        <p:nvPicPr>
          <p:cNvPr id="76" name="business-buzzwords-tcg-02-2017.jpg" descr="business-buzzwords-tcg-02-20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02565" y="969346"/>
            <a:ext cx="3171440" cy="212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2" build="p" animBg="1" advAuto="0"/>
      <p:bldP spid="76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Wat is een buzzwor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 is een buzzword?</a:t>
            </a:r>
          </a:p>
        </p:txBody>
      </p:sp>
      <p:sp>
        <p:nvSpPr>
          <p:cNvPr id="79" name="Leuze of modieuze stuk jarg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Leuze of modieuze stuk jargon</a:t>
            </a:r>
          </a:p>
          <a:p>
            <a:pPr>
              <a:defRPr sz="3400"/>
            </a:pPr>
            <a:r>
              <a:t>Verschijnen niet zomaar</a:t>
            </a:r>
          </a:p>
          <a:p>
            <a:pPr>
              <a:defRPr sz="3400"/>
            </a:pPr>
            <a:r>
              <a:t>Een hype creëren</a:t>
            </a:r>
          </a:p>
        </p:txBody>
      </p:sp>
      <p:pic>
        <p:nvPicPr>
          <p:cNvPr id="80" name="fullsizeoutput_e98.jpeg" descr="fullsizeoutput_e9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9081" y="3855789"/>
            <a:ext cx="4270993" cy="17191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1" build="p" animBg="1" advAuto="0"/>
      <p:bldP spid="80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uccesfactoren buzzwor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Succesfactoren buzzword</a:t>
            </a:r>
          </a:p>
        </p:txBody>
      </p:sp>
      <p:sp>
        <p:nvSpPr>
          <p:cNvPr id="83" name="Shortcut en volkomen logisch…"/>
          <p:cNvSpPr txBox="1">
            <a:spLocks noGrp="1"/>
          </p:cNvSpPr>
          <p:nvPr>
            <p:ph type="body" idx="1"/>
          </p:nvPr>
        </p:nvSpPr>
        <p:spPr>
          <a:xfrm>
            <a:off x="2110812" y="2178318"/>
            <a:ext cx="9502924" cy="4466898"/>
          </a:xfrm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Shortcut en volkomen logisch</a:t>
            </a:r>
          </a:p>
          <a:p>
            <a:pPr>
              <a:defRPr sz="3400"/>
            </a:pPr>
            <a:r>
              <a:t>Snellere communicatie</a:t>
            </a:r>
          </a:p>
        </p:txBody>
      </p:sp>
      <p:pic>
        <p:nvPicPr>
          <p:cNvPr id="84" name="business-buzzwords-tcg-02-2017.jpg" descr="business-buzzwords-tcg-02-20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51770" y="1212634"/>
            <a:ext cx="3171440" cy="2120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circusticketnopic_tomatchpkgwithclowns-62.jpg" descr="circusticketnopic_tomatchpkgwithclowns-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09857" y="3883435"/>
            <a:ext cx="3314244" cy="16571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2" build="p" animBg="1" advAuto="0"/>
      <p:bldP spid="84" grpId="1" animBg="1" advAuto="0"/>
      <p:bldP spid="85" grpId="3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Valkuilen buzzwor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Valkuilen buzzword</a:t>
            </a:r>
          </a:p>
        </p:txBody>
      </p:sp>
      <p:sp>
        <p:nvSpPr>
          <p:cNvPr id="88" name="Verlies originele betekenis…"/>
          <p:cNvSpPr txBox="1">
            <a:spLocks noGrp="1"/>
          </p:cNvSpPr>
          <p:nvPr>
            <p:ph type="body" idx="1"/>
          </p:nvPr>
        </p:nvSpPr>
        <p:spPr>
          <a:xfrm>
            <a:off x="2110812" y="2385179"/>
            <a:ext cx="9502924" cy="3637997"/>
          </a:xfrm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Verlies originele betekenis</a:t>
            </a:r>
          </a:p>
          <a:p>
            <a:pPr>
              <a:defRPr sz="3400"/>
            </a:pPr>
            <a:r>
              <a:t>Verkeerd gebruik</a:t>
            </a:r>
          </a:p>
          <a:p>
            <a:pPr>
              <a:defRPr sz="3400"/>
            </a:pPr>
            <a:r>
              <a:t>Verlies bruikbaarheid</a:t>
            </a:r>
          </a:p>
        </p:txBody>
      </p:sp>
      <p:pic>
        <p:nvPicPr>
          <p:cNvPr id="89" name="business-buzzwords-tcg-02-2017.jpg" descr="business-buzzwords-tcg-02-20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06077" y="674404"/>
            <a:ext cx="3042110" cy="20344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2" build="p" animBg="1" advAuto="0"/>
      <p:bldP spid="89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st een buzzword…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 een buzzword…?</a:t>
            </a:r>
          </a:p>
        </p:txBody>
      </p:sp>
      <p:sp>
        <p:nvSpPr>
          <p:cNvPr id="92" name="In 1950 voor het eerst…"/>
          <p:cNvSpPr txBox="1">
            <a:spLocks noGrp="1"/>
          </p:cNvSpPr>
          <p:nvPr>
            <p:ph type="body" idx="1"/>
          </p:nvPr>
        </p:nvSpPr>
        <p:spPr>
          <a:xfrm>
            <a:off x="2110812" y="2475948"/>
            <a:ext cx="9502924" cy="3547228"/>
          </a:xfrm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In 1950 voor het eerst</a:t>
            </a:r>
          </a:p>
          <a:p>
            <a:pPr>
              <a:defRPr sz="3400"/>
            </a:pPr>
            <a:r>
              <a:t>Meer recent icm andere woorden</a:t>
            </a:r>
          </a:p>
        </p:txBody>
      </p:sp>
      <p:pic>
        <p:nvPicPr>
          <p:cNvPr id="93" name="business-buzzwords-tcg-02-2017.jpg" descr="business-buzzwords-tcg-02-20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36962" y="784989"/>
            <a:ext cx="3042110" cy="20344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2" build="p" animBg="1" advAuto="0"/>
      <p:bldP spid="93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Verleden, Heden, Toekoms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400"/>
            </a:pPr>
            <a:endParaRPr/>
          </a:p>
          <a:p>
            <a:pPr>
              <a:defRPr sz="3400"/>
            </a:pPr>
            <a:endParaRPr/>
          </a:p>
          <a:p>
            <a:pPr algn="ctr">
              <a:defRPr sz="3400"/>
            </a:pPr>
            <a:r>
              <a:t>Verleden, Heden, Toekomst</a:t>
            </a:r>
          </a:p>
        </p:txBody>
      </p:sp>
      <p:pic>
        <p:nvPicPr>
          <p:cNvPr id="96" name="images.jpeg" descr="images.jpeg"/>
          <p:cNvPicPr>
            <a:picLocks noChangeAspect="1"/>
          </p:cNvPicPr>
          <p:nvPr/>
        </p:nvPicPr>
        <p:blipFill>
          <a:blip r:embed="rId2">
            <a:alphaModFix amt="55000"/>
            <a:extLst/>
          </a:blip>
          <a:stretch>
            <a:fillRect/>
          </a:stretch>
        </p:blipFill>
        <p:spPr>
          <a:xfrm>
            <a:off x="2012093" y="1132405"/>
            <a:ext cx="8496854" cy="48635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pic>
        <p:nvPicPr>
          <p:cNvPr id="99" name="fullsizeoutput_ea0.jpeg" descr="fullsizeoutput_ea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4402" y="1206150"/>
            <a:ext cx="8972290" cy="48880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02" name="195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1951</a:t>
            </a:r>
          </a:p>
          <a:p>
            <a:pPr algn="ctr">
              <a:defRPr sz="2800" b="1"/>
            </a:pPr>
            <a:r>
              <a:t>Test vanaf prille begin gelinkt met …</a:t>
            </a:r>
          </a:p>
        </p:txBody>
      </p:sp>
      <p:pic>
        <p:nvPicPr>
          <p:cNvPr id="103" name="quality control.jpg" descr="quality contro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53878" y="3752188"/>
            <a:ext cx="2120901" cy="212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1" build="p" bldLvl="5" animBg="1" advAuto="0"/>
      <p:bldP spid="103" grpId="2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06" name="1967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1967</a:t>
            </a:r>
          </a:p>
          <a:p>
            <a:pPr algn="ctr">
              <a:defRPr sz="2800" b="1"/>
            </a:pPr>
            <a:r>
              <a:t>Oproep voor gestructureerd aanpak</a:t>
            </a:r>
          </a:p>
          <a:p>
            <a:pPr algn="ctr">
              <a:defRPr sz="7600"/>
            </a:pPr>
            <a:r>
              <a:t>1977</a:t>
            </a:r>
          </a:p>
          <a:p>
            <a:pPr algn="ctr">
              <a:defRPr sz="2800" b="1"/>
            </a:pPr>
            <a:r>
              <a:t>Eerste Testtechniek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09" name="1979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1979</a:t>
            </a:r>
          </a:p>
          <a:p>
            <a:pPr algn="ctr">
              <a:defRPr sz="2800" b="1"/>
            </a:pPr>
            <a:r>
              <a:t>Eerste boek alleen over Test</a:t>
            </a:r>
          </a:p>
        </p:txBody>
      </p:sp>
      <p:pic>
        <p:nvPicPr>
          <p:cNvPr id="110" name="The Art of Software Testing.jpg" descr="The Art of Software Testin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19315" y="3785855"/>
            <a:ext cx="1700794" cy="25691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1" build="p" animBg="1" advAuto="0"/>
      <p:bldP spid="110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13" name="1985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1985</a:t>
            </a:r>
          </a:p>
          <a:p>
            <a:pPr algn="ctr">
              <a:defRPr sz="2800" b="1"/>
            </a:pPr>
            <a:r>
              <a:t>Eerste commerciële test tool op de markt</a:t>
            </a:r>
          </a:p>
          <a:p>
            <a:pPr marL="228600" indent="-228600" algn="ctr">
              <a:defRPr sz="4600" b="1">
                <a:solidFill>
                  <a:srgbClr val="FF26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AutoTester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1" build="p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16" name="1995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1995</a:t>
            </a:r>
          </a:p>
          <a:p>
            <a:pPr algn="ctr">
              <a:defRPr sz="2800" b="1"/>
            </a:pPr>
            <a:r>
              <a:t>Boek over test management aanpak in NL</a:t>
            </a:r>
          </a:p>
        </p:txBody>
      </p:sp>
      <p:pic>
        <p:nvPicPr>
          <p:cNvPr id="117" name="TMap 1995.jpeg" descr="TMap 199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1697" y="3694333"/>
            <a:ext cx="1888200" cy="27434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1" build="p" animBg="1" advAuto="0"/>
      <p:bldP spid="117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20" name="1996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1996</a:t>
            </a:r>
          </a:p>
          <a:p>
            <a:pPr algn="ctr">
              <a:defRPr sz="2800" b="1"/>
            </a:pPr>
            <a:r>
              <a:t>Variant op CMM wordt ontwikkeld in VS </a:t>
            </a:r>
          </a:p>
          <a:p>
            <a:pPr marL="228600" indent="-228600" algn="ctr">
              <a:defRPr sz="4600" b="1">
                <a:solidFill>
                  <a:srgbClr val="FF26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Test Maturity Model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1" build="p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23" name="1998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1998</a:t>
            </a:r>
          </a:p>
          <a:p>
            <a:pPr algn="ctr">
              <a:defRPr sz="2800" b="1"/>
            </a:pPr>
            <a:r>
              <a:t>Eerste Europese certificering ontwikkeld in GB</a:t>
            </a:r>
          </a:p>
        </p:txBody>
      </p:sp>
      <p:pic>
        <p:nvPicPr>
          <p:cNvPr id="124" name="ISEB logo.png" descr="ISEB 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78104" y="4067268"/>
            <a:ext cx="3044802" cy="18501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1" build="p" animBg="1" advAuto="0"/>
      <p:bldP spid="124" grpId="2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27" name="1998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1998</a:t>
            </a:r>
          </a:p>
          <a:p>
            <a:pPr algn="ctr">
              <a:defRPr sz="2800" b="1"/>
            </a:pPr>
            <a:r>
              <a:t>Standaard voor Software testing (BS 7925-2)</a:t>
            </a:r>
          </a:p>
        </p:txBody>
      </p:sp>
      <p:pic>
        <p:nvPicPr>
          <p:cNvPr id="128" name="british standard v2.jpg" descr="british standard v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24340" y="3755164"/>
            <a:ext cx="2745853" cy="24034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1" build="p" animBg="1" advAuto="0"/>
      <p:bldP spid="128" grpId="2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31" name="1999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1999</a:t>
            </a:r>
          </a:p>
          <a:p>
            <a:pPr algn="ctr">
              <a:defRPr sz="2800" b="1"/>
            </a:pPr>
            <a:r>
              <a:t>Belangrijke school wordt gestart</a:t>
            </a:r>
          </a:p>
        </p:txBody>
      </p:sp>
      <p:pic>
        <p:nvPicPr>
          <p:cNvPr id="132" name="Context-Driven-School-1.jpg" descr="Context-Driven-School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56998" y="3661701"/>
            <a:ext cx="3474659" cy="26407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1" build="p" animBg="1" advAuto="0"/>
      <p:bldP spid="132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35" name="1999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1999</a:t>
            </a:r>
          </a:p>
          <a:p>
            <a:pPr algn="ctr">
              <a:defRPr sz="2800" b="1"/>
            </a:pPr>
            <a:r>
              <a:t>Boek over geautomatiseerd testen</a:t>
            </a:r>
          </a:p>
        </p:txBody>
      </p:sp>
      <p:pic>
        <p:nvPicPr>
          <p:cNvPr id="136" name="Software Test Automation.jpg" descr="Software Test Automati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0689" y="3602657"/>
            <a:ext cx="1804457" cy="28584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1" build="p" animBg="1" advAuto="0"/>
      <p:bldP spid="136" grpId="2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39" name="200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2001</a:t>
            </a:r>
          </a:p>
          <a:p>
            <a:pPr algn="ctr">
              <a:defRPr sz="2800" b="1"/>
            </a:pPr>
            <a:r>
              <a:t>Belangrijke manifesto gepubliceerd</a:t>
            </a:r>
          </a:p>
          <a:p>
            <a:pPr marL="228600" indent="-228600" algn="ctr">
              <a:defRPr sz="4600" b="1">
                <a:solidFill>
                  <a:srgbClr val="FF26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Agile Manifesto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1" build="p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42" name="2008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2008</a:t>
            </a:r>
          </a:p>
          <a:p>
            <a:pPr algn="ctr">
              <a:defRPr sz="2800" b="1"/>
            </a:pPr>
            <a:r>
              <a:t>Software Testing as a Service</a:t>
            </a:r>
          </a:p>
        </p:txBody>
      </p:sp>
      <p:pic>
        <p:nvPicPr>
          <p:cNvPr id="143" name="anything as a service.jpg" descr="anything as a servi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73740" y="3581629"/>
            <a:ext cx="3755865" cy="26771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build="p" animBg="1" advAuto="0"/>
      <p:bldP spid="143" grpId="2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46" name="201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2011</a:t>
            </a:r>
          </a:p>
          <a:p>
            <a:pPr algn="ctr">
              <a:defRPr sz="2800" b="1"/>
            </a:pPr>
            <a:r>
              <a:t>Boek over vastleggen testcases</a:t>
            </a:r>
          </a:p>
        </p:txBody>
      </p:sp>
      <p:pic>
        <p:nvPicPr>
          <p:cNvPr id="147" name="Specification by Example.jpg" descr="Specification by Examp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50617" y="3778235"/>
            <a:ext cx="2170301" cy="26793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build="p" animBg="1" advAuto="0"/>
      <p:bldP spid="147" grpId="2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50" name="2012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2012</a:t>
            </a:r>
          </a:p>
          <a:p>
            <a:pPr marL="84221" indent="-84221" algn="ctr">
              <a:defRPr sz="7600">
                <a:solidFill>
                  <a:srgbClr val="D6D6D6"/>
                </a:solidFill>
              </a:defRPr>
            </a:pPr>
            <a:r>
              <a:rPr sz="2800">
                <a:solidFill>
                  <a:srgbClr val="000000"/>
                </a:solidFill>
              </a:rPr>
              <a:t>Wat voor Testers?</a:t>
            </a:r>
            <a:r>
              <a:rPr>
                <a:solidFill>
                  <a:srgbClr val="000000"/>
                </a:solidFill>
              </a:rPr>
              <a:t>           </a:t>
            </a:r>
            <a:r>
              <a:t>          </a:t>
            </a:r>
          </a:p>
          <a:p>
            <a:pPr marL="228600" indent="-228600" algn="ctr">
              <a:defRPr sz="4600" b="1">
                <a:solidFill>
                  <a:srgbClr val="FF26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           - Shaped</a:t>
            </a:r>
          </a:p>
        </p:txBody>
      </p:sp>
      <p:pic>
        <p:nvPicPr>
          <p:cNvPr id="151" name="the letter T.jpg" descr="the letter 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9150" y="4194108"/>
            <a:ext cx="1497614" cy="22235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build="p" animBg="1" advAuto="0"/>
      <p:bldP spid="151" grpId="2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54" name="2013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2013</a:t>
            </a:r>
          </a:p>
          <a:p>
            <a:pPr algn="ctr">
              <a:defRPr sz="2800" b="1"/>
            </a:pPr>
            <a:r>
              <a:t>Standaardisering</a:t>
            </a:r>
          </a:p>
          <a:p>
            <a:pPr marL="457200" indent="-457200" algn="ctr" defTabSz="584200">
              <a:lnSpc>
                <a:spcPct val="100000"/>
              </a:lnSpc>
              <a:spcBef>
                <a:spcPts val="4200"/>
              </a:spcBef>
              <a:buSzPct val="75000"/>
              <a:buFontTx/>
              <a:defRPr sz="4000" b="1">
                <a:solidFill>
                  <a:srgbClr val="FF26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ISO/ IEC/ IEEE 29112 Software Testing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build="p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Verl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Verleden…</a:t>
            </a:r>
          </a:p>
        </p:txBody>
      </p:sp>
      <p:sp>
        <p:nvSpPr>
          <p:cNvPr id="157" name="2014…"/>
          <p:cNvSpPr txBox="1">
            <a:spLocks noGrp="1"/>
          </p:cNvSpPr>
          <p:nvPr>
            <p:ph type="body" idx="1"/>
          </p:nvPr>
        </p:nvSpPr>
        <p:spPr>
          <a:xfrm>
            <a:off x="2110812" y="1246769"/>
            <a:ext cx="9502924" cy="3524387"/>
          </a:xfrm>
          <a:prstGeom prst="rect">
            <a:avLst/>
          </a:prstGeom>
        </p:spPr>
        <p:txBody>
          <a:bodyPr/>
          <a:lstStyle/>
          <a:p>
            <a:pPr algn="ctr">
              <a:defRPr sz="7600"/>
            </a:pPr>
            <a:r>
              <a:t>2014</a:t>
            </a:r>
          </a:p>
          <a:p>
            <a:pPr algn="ctr">
              <a:defRPr sz="2800" b="1"/>
            </a:pPr>
            <a:r>
              <a:t>Big data Testing</a:t>
            </a:r>
          </a:p>
        </p:txBody>
      </p:sp>
      <p:pic>
        <p:nvPicPr>
          <p:cNvPr id="158" name="big data v2.jpg" descr="big data v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4432" y="3262613"/>
            <a:ext cx="4235683" cy="2994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1" build="p" animBg="1" advAuto="0"/>
      <p:bldP spid="158" grpId="2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Verleden, Heden, Toekoms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400"/>
            </a:pPr>
            <a:endParaRPr/>
          </a:p>
          <a:p>
            <a:pPr>
              <a:defRPr sz="3400"/>
            </a:pPr>
            <a:endParaRPr/>
          </a:p>
          <a:p>
            <a:pPr algn="ctr">
              <a:defRPr sz="3400"/>
            </a:pPr>
            <a:r>
              <a:t>Verleden, Heden, Toekomst</a:t>
            </a:r>
          </a:p>
        </p:txBody>
      </p:sp>
      <p:pic>
        <p:nvPicPr>
          <p:cNvPr id="161" name="images.jpeg" descr="images.jpeg"/>
          <p:cNvPicPr>
            <a:picLocks noChangeAspect="1"/>
          </p:cNvPicPr>
          <p:nvPr/>
        </p:nvPicPr>
        <p:blipFill>
          <a:blip r:embed="rId2">
            <a:alphaModFix amt="55000"/>
            <a:extLst/>
          </a:blip>
          <a:stretch>
            <a:fillRect/>
          </a:stretch>
        </p:blipFill>
        <p:spPr>
          <a:xfrm>
            <a:off x="2012093" y="1132405"/>
            <a:ext cx="8496854" cy="48635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1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H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pic>
        <p:nvPicPr>
          <p:cNvPr id="164" name="ebenezer-scroog.jpg" descr="ebenezer-scroo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8531" y="1655736"/>
            <a:ext cx="8914938" cy="3745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1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H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sp>
        <p:nvSpPr>
          <p:cNvPr id="167" name="Test nu hevig aan het veranderen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algn="ctr">
              <a:defRPr sz="2800" b="1"/>
            </a:pPr>
            <a:r>
              <a:t>Test nu hevig aan het veranderen</a:t>
            </a:r>
          </a:p>
        </p:txBody>
      </p:sp>
      <p:pic>
        <p:nvPicPr>
          <p:cNvPr id="168" name="time-for-a-change.jpg" descr="time-for-a-chang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89997" y="1456630"/>
            <a:ext cx="4944553" cy="3286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2" animBg="1" advAuto="0"/>
      <p:bldP spid="168" grpId="1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H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sp>
        <p:nvSpPr>
          <p:cNvPr id="171" name="Hoge verwachtingen omtrent gebruikerservaring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r>
              <a:t>Hoge verwachtingen omtrent gebruikerservaring</a:t>
            </a:r>
          </a:p>
        </p:txBody>
      </p:sp>
      <p:pic>
        <p:nvPicPr>
          <p:cNvPr id="172" name="gebruikerservaring.jpg" descr="gebruikerservarin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85401" y="1345606"/>
            <a:ext cx="4953745" cy="33024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2" animBg="1" advAuto="0"/>
      <p:bldP spid="172" grpId="1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H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sp>
        <p:nvSpPr>
          <p:cNvPr id="175" name="Vraag naar net nieuwe software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>
              <a:defRPr sz="2800" b="1"/>
            </a:pPr>
            <a:r>
              <a:t>Vraag naar net nieuwe software</a:t>
            </a:r>
          </a:p>
        </p:txBody>
      </p:sp>
      <p:pic>
        <p:nvPicPr>
          <p:cNvPr id="176" name="net nieuwe software.jpg" descr="net nieuwe softwar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2798" y="1356078"/>
            <a:ext cx="5338951" cy="3336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2" animBg="1" advAuto="0"/>
      <p:bldP spid="176" grpId="1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H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sp>
        <p:nvSpPr>
          <p:cNvPr id="179" name="Enorme groei technologische oplossingen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r>
              <a:t>Enorme groei technologische oplossingen</a:t>
            </a:r>
          </a:p>
        </p:txBody>
      </p:sp>
      <p:pic>
        <p:nvPicPr>
          <p:cNvPr id="180" name="groei-van-de-activiteiten-grafiek-psd_55-292934247.jpg" descr="groei-van-de-activiteiten-grafiek-psd_55-29293424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80898" y="1437051"/>
            <a:ext cx="5962751" cy="29813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2" animBg="1" advAuto="0"/>
      <p:bldP spid="180" grpId="1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H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sp>
        <p:nvSpPr>
          <p:cNvPr id="183" name="Opkomst Agile en DevOps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r>
              <a:t>Opkomst Agile en DevOps</a:t>
            </a:r>
          </a:p>
        </p:txBody>
      </p:sp>
      <p:pic>
        <p:nvPicPr>
          <p:cNvPr id="184" name="agile en devops.png" descr="agile en devops.pn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25998" y="1215578"/>
            <a:ext cx="5872551" cy="352009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2" animBg="1" advAuto="0"/>
      <p:bldP spid="184" grpId="1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Hede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sp>
        <p:nvSpPr>
          <p:cNvPr id="187" name="Verschuiving van Testrollen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Verschuiving van Testrollen</a:t>
            </a:r>
          </a:p>
        </p:txBody>
      </p:sp>
      <p:pic>
        <p:nvPicPr>
          <p:cNvPr id="188" name="verschuiving.jpg" descr="verschuivin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8221" y="1363789"/>
            <a:ext cx="6408106" cy="3597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2" animBg="1" advAuto="0"/>
      <p:bldP spid="188" grpId="1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Heden…"/>
          <p:cNvSpPr txBox="1">
            <a:spLocks noGrp="1"/>
          </p:cNvSpPr>
          <p:nvPr>
            <p:ph type="title"/>
          </p:nvPr>
        </p:nvSpPr>
        <p:spPr>
          <a:xfrm>
            <a:off x="2110812" y="352048"/>
            <a:ext cx="9502924" cy="927648"/>
          </a:xfrm>
          <a:prstGeom prst="rect">
            <a:avLst/>
          </a:prstGeom>
        </p:spPr>
        <p:txBody>
          <a:bodyPr/>
          <a:lstStyle/>
          <a:p>
            <a:r>
              <a:t>Heden…</a:t>
            </a:r>
          </a:p>
        </p:txBody>
      </p:sp>
      <p:sp>
        <p:nvSpPr>
          <p:cNvPr id="191" name="Verschuiving handmatig naar geautomatiseerd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r>
              <a:t>Verschuiving handmatig naar geautomatiseerd</a:t>
            </a:r>
          </a:p>
        </p:txBody>
      </p:sp>
      <p:pic>
        <p:nvPicPr>
          <p:cNvPr id="192" name="Afbeelding 8" descr="Afbeelding 8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91689" y="1179333"/>
            <a:ext cx="3341169" cy="334117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1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Verleden, Heden, Toekoms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400"/>
            </a:pPr>
            <a:endParaRPr/>
          </a:p>
          <a:p>
            <a:pPr>
              <a:defRPr sz="3400"/>
            </a:pPr>
            <a:endParaRPr/>
          </a:p>
          <a:p>
            <a:pPr algn="ctr">
              <a:defRPr sz="3400"/>
            </a:pPr>
            <a:r>
              <a:t>Verleden, Heden, Toekomst</a:t>
            </a:r>
          </a:p>
        </p:txBody>
      </p:sp>
      <p:pic>
        <p:nvPicPr>
          <p:cNvPr id="195" name="images.jpeg" descr="images.jpeg"/>
          <p:cNvPicPr>
            <a:picLocks noChangeAspect="1"/>
          </p:cNvPicPr>
          <p:nvPr/>
        </p:nvPicPr>
        <p:blipFill>
          <a:blip r:embed="rId2">
            <a:alphaModFix amt="55000"/>
            <a:extLst/>
          </a:blip>
          <a:stretch>
            <a:fillRect/>
          </a:stretch>
        </p:blipFill>
        <p:spPr>
          <a:xfrm>
            <a:off x="2012093" y="1132405"/>
            <a:ext cx="8496854" cy="48635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1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pic>
        <p:nvPicPr>
          <p:cNvPr id="198" name="tmp601800877765820416.jpg" descr="tmp6018008777658204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868" y="1385488"/>
            <a:ext cx="9898264" cy="4087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1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01" name="Onderdeel van de toekoms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endParaRPr/>
          </a:p>
          <a:p>
            <a:pPr algn="ctr">
              <a:defRPr sz="2800" b="1"/>
            </a:pPr>
            <a:r>
              <a:t>Onderdeel van de toekomst</a:t>
            </a:r>
          </a:p>
        </p:txBody>
      </p:sp>
      <p:pic>
        <p:nvPicPr>
          <p:cNvPr id="202" name="automated-testing-best-practices-agile.png" descr="automated-testing-best-practices-agil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22273" y="1442184"/>
            <a:ext cx="50800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2" animBg="1" advAuto="0"/>
      <p:bldP spid="202" grpId="1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05" name="Er zit veel in het verschiet, o.a. AI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algn="ctr">
              <a:defRPr sz="2800" b="1"/>
            </a:pPr>
            <a:r>
              <a:t>Er zit veel in het verschiet, o.a. AI</a:t>
            </a:r>
          </a:p>
        </p:txBody>
      </p:sp>
      <p:pic>
        <p:nvPicPr>
          <p:cNvPr id="206" name="hand-3685829_1920.jpg" descr="hand-3685829_19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58841" y="1471686"/>
            <a:ext cx="5406866" cy="3604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2" animBg="1" advAuto="0"/>
      <p:bldP spid="206" grpId="1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09" name="Testers bereid zich aan te passen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Testers bereid zich aan te passen</a:t>
            </a:r>
          </a:p>
        </p:txBody>
      </p:sp>
      <p:pic>
        <p:nvPicPr>
          <p:cNvPr id="210" name="aanpassen.jpg" descr="aanpass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83974" y="1405910"/>
            <a:ext cx="5605415" cy="37369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2" animBg="1" advAuto="0"/>
      <p:bldP spid="210" grpId="1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13" name="Bestaande vaardigheden blijven nodig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algn="ctr">
              <a:defRPr sz="2800" b="1"/>
            </a:pPr>
            <a:r>
              <a:t>Bestaande vaardigheden blijven nodig</a:t>
            </a:r>
          </a:p>
        </p:txBody>
      </p:sp>
      <p:pic>
        <p:nvPicPr>
          <p:cNvPr id="214" name="testing skills .jpg" descr="testing skills 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8336" y="1510545"/>
            <a:ext cx="8547875" cy="33835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2" animBg="1" advAuto="0"/>
      <p:bldP spid="214" grpId="1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17" name="Kansen voor test blijft toenomen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Kansen voor test blijft toenomen</a:t>
            </a:r>
          </a:p>
        </p:txBody>
      </p:sp>
      <p:pic>
        <p:nvPicPr>
          <p:cNvPr id="218" name="kansen nemen toe.jpg" descr="kansen nemen to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63847" y="1267478"/>
            <a:ext cx="4100017" cy="41000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2" animBg="1" advAuto="0"/>
      <p:bldP spid="218" grpId="1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21" name="Vraag naar specifieke Test rollen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Vraag naar specifieke Test rollen</a:t>
            </a:r>
          </a:p>
        </p:txBody>
      </p:sp>
      <p:pic>
        <p:nvPicPr>
          <p:cNvPr id="222" name="vraag naar.jpg" descr="vraag naa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93603" y="1458024"/>
            <a:ext cx="7137341" cy="35686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2" animBg="1" advAuto="0"/>
      <p:bldP spid="222" grpId="1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25" name="Focus op gespecialiseerde Testers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Focus op gespecialiseerde Testers</a:t>
            </a:r>
          </a:p>
        </p:txBody>
      </p:sp>
      <p:pic>
        <p:nvPicPr>
          <p:cNvPr id="226" name="focus op gespecialiseerde.jpg" descr="focus op gespecialiseerd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70189" y="1257996"/>
            <a:ext cx="5584169" cy="37227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2" animBg="1" advAuto="0"/>
      <p:bldP spid="226" grpId="1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29" name="Bestaat al bijna 70 jaar!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Bestaat al bijna 70 jaar!</a:t>
            </a:r>
          </a:p>
        </p:txBody>
      </p:sp>
      <p:pic>
        <p:nvPicPr>
          <p:cNvPr id="230" name="bijna 70 jaar.png" descr="bijna 70 jaa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07587" y="1506903"/>
            <a:ext cx="2765684" cy="38441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2" animBg="1" advAuto="0"/>
      <p:bldP spid="230" grpId="1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33" name="Testen is een mooi vak"/>
          <p:cNvSpPr txBox="1">
            <a:spLocks noGrp="1"/>
          </p:cNvSpPr>
          <p:nvPr>
            <p:ph type="body" idx="1"/>
          </p:nvPr>
        </p:nvSpPr>
        <p:spPr>
          <a:xfrm>
            <a:off x="2110812" y="1556277"/>
            <a:ext cx="9502924" cy="3991081"/>
          </a:xfrm>
          <a:prstGeom prst="rect">
            <a:avLst/>
          </a:prstGeom>
        </p:spPr>
        <p:txBody>
          <a:bodyPr/>
          <a:lstStyle/>
          <a:p>
            <a:pPr marL="201168" indent="-201168" algn="ctr" defTabSz="804672">
              <a:spcBef>
                <a:spcPts val="1200"/>
              </a:spcBef>
              <a:defRPr sz="2464" b="1"/>
            </a:pPr>
            <a:endParaRPr/>
          </a:p>
          <a:p>
            <a:pPr marL="201168" indent="-201168" algn="ctr" defTabSz="804672">
              <a:spcBef>
                <a:spcPts val="1200"/>
              </a:spcBef>
              <a:defRPr sz="2464" b="1"/>
            </a:pPr>
            <a:endParaRPr/>
          </a:p>
          <a:p>
            <a:pPr marL="201168" indent="-201168" algn="ctr" defTabSz="804672">
              <a:spcBef>
                <a:spcPts val="1200"/>
              </a:spcBef>
              <a:defRPr sz="2464" b="1"/>
            </a:pPr>
            <a:endParaRPr/>
          </a:p>
          <a:p>
            <a:pPr marL="201168" indent="-201168" algn="ctr" defTabSz="804672">
              <a:spcBef>
                <a:spcPts val="1200"/>
              </a:spcBef>
              <a:defRPr sz="2464" b="1"/>
            </a:pPr>
            <a:endParaRPr/>
          </a:p>
          <a:p>
            <a:pPr marL="201168" indent="-201168" algn="ctr" defTabSz="804672">
              <a:spcBef>
                <a:spcPts val="1200"/>
              </a:spcBef>
              <a:defRPr sz="2464" b="1"/>
            </a:pPr>
            <a:endParaRPr/>
          </a:p>
          <a:p>
            <a:pPr marL="201168" indent="-201168" algn="ctr" defTabSz="804672">
              <a:spcBef>
                <a:spcPts val="1200"/>
              </a:spcBef>
              <a:defRPr sz="2464" b="1"/>
            </a:pPr>
            <a:endParaRPr/>
          </a:p>
          <a:p>
            <a:pPr marL="201168" indent="-201168" algn="ctr" defTabSz="804672">
              <a:spcBef>
                <a:spcPts val="1200"/>
              </a:spcBef>
              <a:defRPr sz="2464" b="1"/>
            </a:pPr>
            <a:r>
              <a:t>Testen is een mooi vak</a:t>
            </a:r>
          </a:p>
        </p:txBody>
      </p:sp>
      <p:pic>
        <p:nvPicPr>
          <p:cNvPr id="234" name="test is mooi vak.jpg" descr="test is mooi va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23163" y="1050527"/>
            <a:ext cx="4478221" cy="35825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2" animBg="1" advAuto="0"/>
      <p:bldP spid="234" grpId="1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37" name="Blijf groeien, blijf ontwikkelen"/>
          <p:cNvSpPr txBox="1">
            <a:spLocks noGrp="1"/>
          </p:cNvSpPr>
          <p:nvPr>
            <p:ph type="body" idx="1"/>
          </p:nvPr>
        </p:nvSpPr>
        <p:spPr>
          <a:xfrm>
            <a:off x="2110812" y="1556277"/>
            <a:ext cx="9502924" cy="4335363"/>
          </a:xfrm>
          <a:prstGeom prst="rect">
            <a:avLst/>
          </a:prstGeom>
        </p:spPr>
        <p:txBody>
          <a:bodyPr/>
          <a:lstStyle/>
          <a:p>
            <a:pPr marL="217170" indent="-217170" algn="ctr" defTabSz="868680">
              <a:spcBef>
                <a:spcPts val="1300"/>
              </a:spcBef>
              <a:defRPr sz="2660" b="1"/>
            </a:pPr>
            <a:endParaRPr/>
          </a:p>
          <a:p>
            <a:pPr marL="217170" indent="-217170" algn="ctr" defTabSz="868680">
              <a:spcBef>
                <a:spcPts val="1300"/>
              </a:spcBef>
              <a:defRPr sz="2660" b="1"/>
            </a:pPr>
            <a:endParaRPr/>
          </a:p>
          <a:p>
            <a:pPr marL="217170" indent="-217170" algn="ctr" defTabSz="868680">
              <a:spcBef>
                <a:spcPts val="1300"/>
              </a:spcBef>
              <a:defRPr sz="2660" b="1"/>
            </a:pPr>
            <a:endParaRPr/>
          </a:p>
          <a:p>
            <a:pPr marL="217170" indent="-217170" algn="ctr" defTabSz="868680">
              <a:spcBef>
                <a:spcPts val="1300"/>
              </a:spcBef>
              <a:defRPr sz="2660" b="1"/>
            </a:pPr>
            <a:endParaRPr/>
          </a:p>
          <a:p>
            <a:pPr marL="217170" indent="-217170" algn="ctr" defTabSz="868680">
              <a:spcBef>
                <a:spcPts val="1300"/>
              </a:spcBef>
              <a:defRPr sz="2660" b="1"/>
            </a:pPr>
            <a:endParaRPr/>
          </a:p>
          <a:p>
            <a:pPr marL="217170" indent="-217170" algn="ctr" defTabSz="868680">
              <a:spcBef>
                <a:spcPts val="1300"/>
              </a:spcBef>
              <a:defRPr sz="2660" b="1"/>
            </a:pPr>
            <a:endParaRPr/>
          </a:p>
          <a:p>
            <a:pPr marL="217170" indent="-217170" algn="ctr" defTabSz="868680">
              <a:spcBef>
                <a:spcPts val="1300"/>
              </a:spcBef>
              <a:defRPr sz="2660" b="1"/>
            </a:pPr>
            <a:r>
              <a:t>Blijf groeien, blijf ontwikkelen</a:t>
            </a:r>
          </a:p>
        </p:txBody>
      </p:sp>
      <p:pic>
        <p:nvPicPr>
          <p:cNvPr id="238" name="groeien en ontwikkelen.jpg" descr="groeien en ontwikkel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61148" y="1085043"/>
            <a:ext cx="5202251" cy="39804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2" animBg="1" advAuto="0"/>
      <p:bldP spid="238" grpId="1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oekomst/ Conclusie…"/>
          <p:cNvSpPr txBox="1">
            <a:spLocks noGrp="1"/>
          </p:cNvSpPr>
          <p:nvPr>
            <p:ph type="title"/>
          </p:nvPr>
        </p:nvSpPr>
        <p:spPr>
          <a:xfrm>
            <a:off x="2123512" y="365871"/>
            <a:ext cx="9502924" cy="927648"/>
          </a:xfrm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41" name="Anders blijft Test achter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Anders blijft Test achter</a:t>
            </a:r>
          </a:p>
        </p:txBody>
      </p:sp>
      <p:pic>
        <p:nvPicPr>
          <p:cNvPr id="242" name="achterblijvem.jpg" descr="achterblijve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01512" y="1374315"/>
            <a:ext cx="5479160" cy="4109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2" animBg="1" advAuto="0"/>
      <p:bldP spid="242" grpId="1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45" name="Wordt gee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Wordt geen…</a:t>
            </a:r>
          </a:p>
        </p:txBody>
      </p:sp>
      <p:pic>
        <p:nvPicPr>
          <p:cNvPr id="246" name="dinosaur.jpg" descr="dinosau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70784" y="1368390"/>
            <a:ext cx="4782979" cy="39000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2" animBg="1" advAuto="0"/>
      <p:bldP spid="246" grpId="1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oekomst/ Conclusi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Toekomst/ Conclusie…</a:t>
            </a:r>
          </a:p>
        </p:txBody>
      </p:sp>
      <p:sp>
        <p:nvSpPr>
          <p:cNvPr id="249" name="Test moet dit blijven doen!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endParaRPr/>
          </a:p>
          <a:p>
            <a:pPr marL="224027" indent="-224027" algn="ctr" defTabSz="896111">
              <a:spcBef>
                <a:spcPts val="1300"/>
              </a:spcBef>
              <a:defRPr sz="2744" b="1"/>
            </a:pPr>
            <a:r>
              <a:t>Test moet dit blijven doen!</a:t>
            </a:r>
          </a:p>
        </p:txBody>
      </p:sp>
      <p:pic>
        <p:nvPicPr>
          <p:cNvPr id="250" name="evolution v3.png" descr="evolution v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31844" y="1430347"/>
            <a:ext cx="8260859" cy="36743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2" animBg="1" advAuto="0"/>
      <p:bldP spid="250" grpId="1" animBg="1" advAuto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Belangrijkste boodscha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Belangrijkste boodschap</a:t>
            </a:r>
          </a:p>
        </p:txBody>
      </p:sp>
      <p:sp>
        <p:nvSpPr>
          <p:cNvPr id="253" name="Zelfde golflengte…"/>
          <p:cNvSpPr txBox="1">
            <a:spLocks noGrp="1"/>
          </p:cNvSpPr>
          <p:nvPr>
            <p:ph type="body" idx="1"/>
          </p:nvPr>
        </p:nvSpPr>
        <p:spPr>
          <a:xfrm>
            <a:off x="2110812" y="2042031"/>
            <a:ext cx="9502924" cy="3981145"/>
          </a:xfrm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Zelfde golflengte</a:t>
            </a:r>
          </a:p>
          <a:p>
            <a:pPr>
              <a:defRPr sz="3400"/>
            </a:pPr>
            <a:r>
              <a:t>Geschiedenis = leerzaam</a:t>
            </a:r>
          </a:p>
          <a:p>
            <a:pPr>
              <a:defRPr sz="3400"/>
            </a:pPr>
            <a:r>
              <a:t>Er is toekomst voor Test</a:t>
            </a:r>
          </a:p>
        </p:txBody>
      </p:sp>
      <p:pic>
        <p:nvPicPr>
          <p:cNvPr id="254" name="business-buzzwords-tcg-02-2017.jpg" descr="business-buzzwords-tcg-02-20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85503" y="955523"/>
            <a:ext cx="3171440" cy="212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2" animBg="1" advAuto="0"/>
      <p:bldP spid="254" grpId="1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el 1"/>
          <p:cNvSpPr txBox="1">
            <a:spLocks noGrp="1"/>
          </p:cNvSpPr>
          <p:nvPr>
            <p:ph type="title"/>
          </p:nvPr>
        </p:nvSpPr>
        <p:spPr>
          <a:xfrm>
            <a:off x="2110812" y="365871"/>
            <a:ext cx="9502924" cy="927647"/>
          </a:xfrm>
          <a:prstGeom prst="rect">
            <a:avLst/>
          </a:prstGeom>
        </p:spPr>
        <p:txBody>
          <a:bodyPr/>
          <a:lstStyle/>
          <a:p>
            <a:r>
              <a:t>Vragen…</a:t>
            </a:r>
          </a:p>
        </p:txBody>
      </p:sp>
      <p:pic>
        <p:nvPicPr>
          <p:cNvPr id="257" name="fullsizeoutput_e99.jpeg" descr="fullsizeoutput_e9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65700" y="5293394"/>
            <a:ext cx="2260600" cy="1130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CIMSOLUTIONS Thema">
  <a:themeElements>
    <a:clrScheme name="CIMSOLUTIONS 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IMSOLUTIONS Th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CIMSOLUTIONS 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IMSOLUTIONS Thema">
  <a:themeElements>
    <a:clrScheme name="CIMSOLUTIONS 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IMSOLUTIONS Th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CIMSOLUTIONS 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Office PowerPoint</Application>
  <PresentationFormat>Breedbeeld</PresentationFormat>
  <Paragraphs>251</Paragraphs>
  <Slides>51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51</vt:i4>
      </vt:variant>
    </vt:vector>
  </HeadingPairs>
  <TitlesOfParts>
    <vt:vector size="56" baseType="lpstr">
      <vt:lpstr>Arial</vt:lpstr>
      <vt:lpstr>Calibri</vt:lpstr>
      <vt:lpstr>Tahoma</vt:lpstr>
      <vt:lpstr>Trebuchet MS</vt:lpstr>
      <vt:lpstr>CIMSOLUTIONS Thema</vt:lpstr>
      <vt:lpstr>Test was zelf een buzzword. Krijg nou wat!</vt:lpstr>
      <vt:lpstr>Korte introductie</vt:lpstr>
      <vt:lpstr>Belangrijkste boodschap</vt:lpstr>
      <vt:lpstr>Wat is een buzzword?</vt:lpstr>
      <vt:lpstr>Succesfactoren buzzword</vt:lpstr>
      <vt:lpstr>Valkuilen buzzword</vt:lpstr>
      <vt:lpstr>Test een buzzword…?</vt:lpstr>
      <vt:lpstr>PowerPoint-presentatie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Verleden…</vt:lpstr>
      <vt:lpstr>PowerPoint-presentatie</vt:lpstr>
      <vt:lpstr>Heden…</vt:lpstr>
      <vt:lpstr>Heden…</vt:lpstr>
      <vt:lpstr>Heden…</vt:lpstr>
      <vt:lpstr>Heden…</vt:lpstr>
      <vt:lpstr>Heden…</vt:lpstr>
      <vt:lpstr>Heden…</vt:lpstr>
      <vt:lpstr>Heden…</vt:lpstr>
      <vt:lpstr>Heden…</vt:lpstr>
      <vt:lpstr>PowerPoint-presentatie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Toekomst/ Conclusie…</vt:lpstr>
      <vt:lpstr>Belangrijkste boodschap</vt:lpstr>
      <vt:lpstr>Vragen…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was zelf een buzzword. Krijg nou wat!</dc:title>
  <dc:creator>Caetano do Rego - Richardson, L.O.N. (Lysette)</dc:creator>
  <cp:lastModifiedBy>Caetano do Rego - Richardson, L.O.N. (Lysette)</cp:lastModifiedBy>
  <cp:revision>1</cp:revision>
  <dcterms:modified xsi:type="dcterms:W3CDTF">2018-10-11T12:39:18Z</dcterms:modified>
</cp:coreProperties>
</file>