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347" r:id="rId5"/>
    <p:sldId id="293" r:id="rId6"/>
    <p:sldId id="344" r:id="rId7"/>
    <p:sldId id="336" r:id="rId8"/>
    <p:sldId id="262" r:id="rId9"/>
    <p:sldId id="335" r:id="rId10"/>
    <p:sldId id="337" r:id="rId11"/>
    <p:sldId id="341" r:id="rId12"/>
    <p:sldId id="345" r:id="rId13"/>
    <p:sldId id="339" r:id="rId14"/>
    <p:sldId id="282" r:id="rId15"/>
    <p:sldId id="283" r:id="rId16"/>
    <p:sldId id="351" r:id="rId17"/>
    <p:sldId id="342" r:id="rId18"/>
    <p:sldId id="332" r:id="rId19"/>
    <p:sldId id="328" r:id="rId20"/>
    <p:sldId id="354" r:id="rId21"/>
    <p:sldId id="355" r:id="rId22"/>
    <p:sldId id="353" r:id="rId23"/>
    <p:sldId id="352" r:id="rId24"/>
    <p:sldId id="35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DA27D-9CA1-40C1-98DA-4F7757BF599A}" v="781" dt="2018-10-10T14:20:42.76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07" autoAdjust="0"/>
    <p:restoredTop sz="53039" autoAdjust="0"/>
  </p:normalViewPr>
  <p:slideViewPr>
    <p:cSldViewPr snapToGrid="0">
      <p:cViewPr varScale="1">
        <p:scale>
          <a:sx n="35" d="100"/>
          <a:sy n="35" d="100"/>
        </p:scale>
        <p:origin x="1260"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Burger" userId="31126f2a-659f-4888-9660-b2197bc889d9" providerId="ADAL" clId="{56DDA27D-9CA1-40C1-98DA-4F7757BF599A}"/>
    <pc:docChg chg="undo custSel addSld delSld modSld">
      <pc:chgData name="Chloe Burger" userId="31126f2a-659f-4888-9660-b2197bc889d9" providerId="ADAL" clId="{56DDA27D-9CA1-40C1-98DA-4F7757BF599A}" dt="2018-10-10T14:20:42.765" v="780" actId="1076"/>
      <pc:docMkLst>
        <pc:docMk/>
      </pc:docMkLst>
      <pc:sldChg chg="delSp modSp setBg">
        <pc:chgData name="Chloe Burger" userId="31126f2a-659f-4888-9660-b2197bc889d9" providerId="ADAL" clId="{56DDA27D-9CA1-40C1-98DA-4F7757BF599A}" dt="2018-10-10T12:55:45.759" v="161" actId="27636"/>
        <pc:sldMkLst>
          <pc:docMk/>
          <pc:sldMk cId="1507193778" sldId="282"/>
        </pc:sldMkLst>
        <pc:spChg chg="mod">
          <ac:chgData name="Chloe Burger" userId="31126f2a-659f-4888-9660-b2197bc889d9" providerId="ADAL" clId="{56DDA27D-9CA1-40C1-98DA-4F7757BF599A}" dt="2018-10-10T12:55:45.759" v="161" actId="27636"/>
          <ac:spMkLst>
            <pc:docMk/>
            <pc:sldMk cId="1507193778" sldId="282"/>
            <ac:spMk id="2" creationId="{00000000-0000-0000-0000-000000000000}"/>
          </ac:spMkLst>
        </pc:spChg>
        <pc:spChg chg="del">
          <ac:chgData name="Chloe Burger" userId="31126f2a-659f-4888-9660-b2197bc889d9" providerId="ADAL" clId="{56DDA27D-9CA1-40C1-98DA-4F7757BF599A}" dt="2018-10-10T12:55:38.337" v="158" actId="478"/>
          <ac:spMkLst>
            <pc:docMk/>
            <pc:sldMk cId="1507193778" sldId="282"/>
            <ac:spMk id="3" creationId="{6549704A-61BB-4743-AC5C-DBDA2551A6DE}"/>
          </ac:spMkLst>
        </pc:spChg>
      </pc:sldChg>
      <pc:sldChg chg="del">
        <pc:chgData name="Chloe Burger" userId="31126f2a-659f-4888-9660-b2197bc889d9" providerId="ADAL" clId="{56DDA27D-9CA1-40C1-98DA-4F7757BF599A}" dt="2018-10-10T12:52:17.324" v="0" actId="2696"/>
        <pc:sldMkLst>
          <pc:docMk/>
          <pc:sldMk cId="4215353141" sldId="292"/>
        </pc:sldMkLst>
      </pc:sldChg>
      <pc:sldChg chg="delSp modSp">
        <pc:chgData name="Chloe Burger" userId="31126f2a-659f-4888-9660-b2197bc889d9" providerId="ADAL" clId="{56DDA27D-9CA1-40C1-98DA-4F7757BF599A}" dt="2018-10-10T13:24:03.907" v="776" actId="1076"/>
        <pc:sldMkLst>
          <pc:docMk/>
          <pc:sldMk cId="2265666610" sldId="332"/>
        </pc:sldMkLst>
        <pc:spChg chg="mod">
          <ac:chgData name="Chloe Burger" userId="31126f2a-659f-4888-9660-b2197bc889d9" providerId="ADAL" clId="{56DDA27D-9CA1-40C1-98DA-4F7757BF599A}" dt="2018-10-10T13:24:03.907" v="776" actId="1076"/>
          <ac:spMkLst>
            <pc:docMk/>
            <pc:sldMk cId="2265666610" sldId="332"/>
            <ac:spMk id="4" creationId="{2EC90909-89CA-48CC-8EE2-79351AA3DEA9}"/>
          </ac:spMkLst>
        </pc:spChg>
        <pc:spChg chg="del">
          <ac:chgData name="Chloe Burger" userId="31126f2a-659f-4888-9660-b2197bc889d9" providerId="ADAL" clId="{56DDA27D-9CA1-40C1-98DA-4F7757BF599A}" dt="2018-10-10T13:23:56.345" v="775" actId="478"/>
          <ac:spMkLst>
            <pc:docMk/>
            <pc:sldMk cId="2265666610" sldId="332"/>
            <ac:spMk id="6" creationId="{AC122C09-3031-48C2-AF7A-B47232E9D77B}"/>
          </ac:spMkLst>
        </pc:spChg>
      </pc:sldChg>
      <pc:sldChg chg="modSp">
        <pc:chgData name="Chloe Burger" userId="31126f2a-659f-4888-9660-b2197bc889d9" providerId="ADAL" clId="{56DDA27D-9CA1-40C1-98DA-4F7757BF599A}" dt="2018-10-10T14:20:42.765" v="780" actId="1076"/>
        <pc:sldMkLst>
          <pc:docMk/>
          <pc:sldMk cId="2531603486" sldId="339"/>
        </pc:sldMkLst>
        <pc:picChg chg="mod">
          <ac:chgData name="Chloe Burger" userId="31126f2a-659f-4888-9660-b2197bc889d9" providerId="ADAL" clId="{56DDA27D-9CA1-40C1-98DA-4F7757BF599A}" dt="2018-10-10T14:20:42.765" v="780" actId="1076"/>
          <ac:picMkLst>
            <pc:docMk/>
            <pc:sldMk cId="2531603486" sldId="339"/>
            <ac:picMk id="11" creationId="{94D54552-E11D-4399-A9AB-252CAD4A975F}"/>
          </ac:picMkLst>
        </pc:picChg>
        <pc:picChg chg="mod">
          <ac:chgData name="Chloe Burger" userId="31126f2a-659f-4888-9660-b2197bc889d9" providerId="ADAL" clId="{56DDA27D-9CA1-40C1-98DA-4F7757BF599A}" dt="2018-10-10T14:20:30.937" v="778" actId="1076"/>
          <ac:picMkLst>
            <pc:docMk/>
            <pc:sldMk cId="2531603486" sldId="339"/>
            <ac:picMk id="12" creationId="{2962E20A-C8C7-435C-BB47-7D28C1F2802F}"/>
          </ac:picMkLst>
        </pc:picChg>
      </pc:sldChg>
      <pc:sldChg chg="del">
        <pc:chgData name="Chloe Burger" userId="31126f2a-659f-4888-9660-b2197bc889d9" providerId="ADAL" clId="{56DDA27D-9CA1-40C1-98DA-4F7757BF599A}" dt="2018-10-10T12:52:17.386" v="1" actId="2696"/>
        <pc:sldMkLst>
          <pc:docMk/>
          <pc:sldMk cId="809315627" sldId="349"/>
        </pc:sldMkLst>
      </pc:sldChg>
      <pc:sldChg chg="addSp delSp modSp">
        <pc:chgData name="Chloe Burger" userId="31126f2a-659f-4888-9660-b2197bc889d9" providerId="ADAL" clId="{56DDA27D-9CA1-40C1-98DA-4F7757BF599A}" dt="2018-10-10T13:21:48.049" v="748" actId="1076"/>
        <pc:sldMkLst>
          <pc:docMk/>
          <pc:sldMk cId="1970765659" sldId="353"/>
        </pc:sldMkLst>
        <pc:spChg chg="mod">
          <ac:chgData name="Chloe Burger" userId="31126f2a-659f-4888-9660-b2197bc889d9" providerId="ADAL" clId="{56DDA27D-9CA1-40C1-98DA-4F7757BF599A}" dt="2018-10-10T13:21:48.049" v="748" actId="1076"/>
          <ac:spMkLst>
            <pc:docMk/>
            <pc:sldMk cId="1970765659" sldId="353"/>
            <ac:spMk id="2" creationId="{FF3BFCF8-2353-4E6F-8D83-E20E3B962F5C}"/>
          </ac:spMkLst>
        </pc:spChg>
        <pc:grpChg chg="add mod">
          <ac:chgData name="Chloe Burger" userId="31126f2a-659f-4888-9660-b2197bc889d9" providerId="ADAL" clId="{56DDA27D-9CA1-40C1-98DA-4F7757BF599A}" dt="2018-10-10T13:21:27.862" v="744" actId="1037"/>
          <ac:grpSpMkLst>
            <pc:docMk/>
            <pc:sldMk cId="1970765659" sldId="353"/>
            <ac:grpSpMk id="6" creationId="{37B996F4-1E85-40D5-A552-7C0AE04F6B44}"/>
          </ac:grpSpMkLst>
        </pc:grpChg>
        <pc:picChg chg="del">
          <ac:chgData name="Chloe Burger" userId="31126f2a-659f-4888-9660-b2197bc889d9" providerId="ADAL" clId="{56DDA27D-9CA1-40C1-98DA-4F7757BF599A}" dt="2018-10-10T13:21:19.800" v="729" actId="478"/>
          <ac:picMkLst>
            <pc:docMk/>
            <pc:sldMk cId="1970765659" sldId="353"/>
            <ac:picMk id="5" creationId="{1EF00265-25B3-45A2-A9E4-36CCE45A2B94}"/>
          </ac:picMkLst>
        </pc:picChg>
      </pc:sldChg>
      <pc:sldChg chg="addSp delSp modSp add del">
        <pc:chgData name="Chloe Burger" userId="31126f2a-659f-4888-9660-b2197bc889d9" providerId="ADAL" clId="{56DDA27D-9CA1-40C1-98DA-4F7757BF599A}" dt="2018-10-10T13:21:55.596" v="749" actId="2696"/>
        <pc:sldMkLst>
          <pc:docMk/>
          <pc:sldMk cId="3011710118" sldId="358"/>
        </pc:sldMkLst>
        <pc:spChg chg="add mod">
          <ac:chgData name="Chloe Burger" userId="31126f2a-659f-4888-9660-b2197bc889d9" providerId="ADAL" clId="{56DDA27D-9CA1-40C1-98DA-4F7757BF599A}" dt="2018-10-10T13:18:00.177" v="684" actId="164"/>
          <ac:spMkLst>
            <pc:docMk/>
            <pc:sldMk cId="3011710118" sldId="358"/>
            <ac:spMk id="2" creationId="{515B2C0A-28D8-474F-92A0-0E6860FCB5A6}"/>
          </ac:spMkLst>
        </pc:spChg>
        <pc:spChg chg="add mod">
          <ac:chgData name="Chloe Burger" userId="31126f2a-659f-4888-9660-b2197bc889d9" providerId="ADAL" clId="{56DDA27D-9CA1-40C1-98DA-4F7757BF599A}" dt="2018-10-10T13:18:00.177" v="684" actId="164"/>
          <ac:spMkLst>
            <pc:docMk/>
            <pc:sldMk cId="3011710118" sldId="358"/>
            <ac:spMk id="3" creationId="{F7A55351-13A9-4CB9-9DC6-5F6D052DD026}"/>
          </ac:spMkLst>
        </pc:spChg>
        <pc:spChg chg="add mod">
          <ac:chgData name="Chloe Burger" userId="31126f2a-659f-4888-9660-b2197bc889d9" providerId="ADAL" clId="{56DDA27D-9CA1-40C1-98DA-4F7757BF599A}" dt="2018-10-10T13:18:00.177" v="684" actId="164"/>
          <ac:spMkLst>
            <pc:docMk/>
            <pc:sldMk cId="3011710118" sldId="358"/>
            <ac:spMk id="4" creationId="{E64710D3-BF33-4160-A49A-1B1EED867742}"/>
          </ac:spMkLst>
        </pc:spChg>
        <pc:spChg chg="add mod">
          <ac:chgData name="Chloe Burger" userId="31126f2a-659f-4888-9660-b2197bc889d9" providerId="ADAL" clId="{56DDA27D-9CA1-40C1-98DA-4F7757BF599A}" dt="2018-10-10T13:18:00.177" v="684" actId="164"/>
          <ac:spMkLst>
            <pc:docMk/>
            <pc:sldMk cId="3011710118" sldId="358"/>
            <ac:spMk id="5" creationId="{1F205010-0AB1-464D-9D8C-D9CBAA93605F}"/>
          </ac:spMkLst>
        </pc:spChg>
        <pc:spChg chg="add del">
          <ac:chgData name="Chloe Burger" userId="31126f2a-659f-4888-9660-b2197bc889d9" providerId="ADAL" clId="{56DDA27D-9CA1-40C1-98DA-4F7757BF599A}" dt="2018-10-10T13:03:37.248" v="223"/>
          <ac:spMkLst>
            <pc:docMk/>
            <pc:sldMk cId="3011710118" sldId="358"/>
            <ac:spMk id="6" creationId="{09636043-20A3-40E0-BF0D-BEB4384A81EB}"/>
          </ac:spMkLst>
        </pc:spChg>
        <pc:spChg chg="add del mod">
          <ac:chgData name="Chloe Burger" userId="31126f2a-659f-4888-9660-b2197bc889d9" providerId="ADAL" clId="{56DDA27D-9CA1-40C1-98DA-4F7757BF599A}" dt="2018-10-10T13:15:35.991" v="569" actId="478"/>
          <ac:spMkLst>
            <pc:docMk/>
            <pc:sldMk cId="3011710118" sldId="358"/>
            <ac:spMk id="7" creationId="{6D1E753D-7D9E-4577-A2D3-87AAEC5015B1}"/>
          </ac:spMkLst>
        </pc:spChg>
        <pc:spChg chg="add del">
          <ac:chgData name="Chloe Burger" userId="31126f2a-659f-4888-9660-b2197bc889d9" providerId="ADAL" clId="{56DDA27D-9CA1-40C1-98DA-4F7757BF599A}" dt="2018-10-10T13:15:35.991" v="569" actId="478"/>
          <ac:spMkLst>
            <pc:docMk/>
            <pc:sldMk cId="3011710118" sldId="358"/>
            <ac:spMk id="8" creationId="{C57B32ED-656B-4CE2-8EB7-004D40E19FD1}"/>
          </ac:spMkLst>
        </pc:spChg>
        <pc:spChg chg="add del">
          <ac:chgData name="Chloe Burger" userId="31126f2a-659f-4888-9660-b2197bc889d9" providerId="ADAL" clId="{56DDA27D-9CA1-40C1-98DA-4F7757BF599A}" dt="2018-10-10T13:15:35.991" v="569" actId="478"/>
          <ac:spMkLst>
            <pc:docMk/>
            <pc:sldMk cId="3011710118" sldId="358"/>
            <ac:spMk id="9" creationId="{6A3E9C78-843B-4803-AC65-C389B6684064}"/>
          </ac:spMkLst>
        </pc:spChg>
        <pc:spChg chg="add del">
          <ac:chgData name="Chloe Burger" userId="31126f2a-659f-4888-9660-b2197bc889d9" providerId="ADAL" clId="{56DDA27D-9CA1-40C1-98DA-4F7757BF599A}" dt="2018-10-10T13:15:35.991" v="569" actId="478"/>
          <ac:spMkLst>
            <pc:docMk/>
            <pc:sldMk cId="3011710118" sldId="358"/>
            <ac:spMk id="10" creationId="{14381C37-F066-4F50-ABAB-50C3C7979900}"/>
          </ac:spMkLst>
        </pc:spChg>
        <pc:spChg chg="add del">
          <ac:chgData name="Chloe Burger" userId="31126f2a-659f-4888-9660-b2197bc889d9" providerId="ADAL" clId="{56DDA27D-9CA1-40C1-98DA-4F7757BF599A}" dt="2018-10-10T13:15:35.991" v="569" actId="478"/>
          <ac:spMkLst>
            <pc:docMk/>
            <pc:sldMk cId="3011710118" sldId="358"/>
            <ac:spMk id="11" creationId="{D8433D83-BF0C-415A-A125-09A4FB8095F4}"/>
          </ac:spMkLst>
        </pc:spChg>
        <pc:spChg chg="add del">
          <ac:chgData name="Chloe Burger" userId="31126f2a-659f-4888-9660-b2197bc889d9" providerId="ADAL" clId="{56DDA27D-9CA1-40C1-98DA-4F7757BF599A}" dt="2018-10-10T13:15:35.991" v="569" actId="478"/>
          <ac:spMkLst>
            <pc:docMk/>
            <pc:sldMk cId="3011710118" sldId="358"/>
            <ac:spMk id="12" creationId="{790DFF64-5F72-4F10-B7E7-C672D90CD765}"/>
          </ac:spMkLst>
        </pc:spChg>
        <pc:spChg chg="add del mod">
          <ac:chgData name="Chloe Burger" userId="31126f2a-659f-4888-9660-b2197bc889d9" providerId="ADAL" clId="{56DDA27D-9CA1-40C1-98DA-4F7757BF599A}" dt="2018-10-10T13:08:04.886" v="377" actId="478"/>
          <ac:spMkLst>
            <pc:docMk/>
            <pc:sldMk cId="3011710118" sldId="358"/>
            <ac:spMk id="13" creationId="{B7F2EA23-9D5B-44E6-A3B7-A1871D9AF374}"/>
          </ac:spMkLst>
        </pc:spChg>
        <pc:spChg chg="add mod">
          <ac:chgData name="Chloe Burger" userId="31126f2a-659f-4888-9660-b2197bc889d9" providerId="ADAL" clId="{56DDA27D-9CA1-40C1-98DA-4F7757BF599A}" dt="2018-10-10T13:18:00.177" v="684" actId="164"/>
          <ac:spMkLst>
            <pc:docMk/>
            <pc:sldMk cId="3011710118" sldId="358"/>
            <ac:spMk id="14" creationId="{A5C536F9-07D8-464B-8ED0-6D6AC38BEC66}"/>
          </ac:spMkLst>
        </pc:spChg>
        <pc:spChg chg="add mod">
          <ac:chgData name="Chloe Burger" userId="31126f2a-659f-4888-9660-b2197bc889d9" providerId="ADAL" clId="{56DDA27D-9CA1-40C1-98DA-4F7757BF599A}" dt="2018-10-10T13:18:00.177" v="684" actId="164"/>
          <ac:spMkLst>
            <pc:docMk/>
            <pc:sldMk cId="3011710118" sldId="358"/>
            <ac:spMk id="15" creationId="{BFBF85B2-0165-49DD-A50C-3E2885D13AF8}"/>
          </ac:spMkLst>
        </pc:spChg>
        <pc:spChg chg="add mod">
          <ac:chgData name="Chloe Burger" userId="31126f2a-659f-4888-9660-b2197bc889d9" providerId="ADAL" clId="{56DDA27D-9CA1-40C1-98DA-4F7757BF599A}" dt="2018-10-10T13:18:00.177" v="684" actId="164"/>
          <ac:spMkLst>
            <pc:docMk/>
            <pc:sldMk cId="3011710118" sldId="358"/>
            <ac:spMk id="16" creationId="{A1360F7C-5BC0-4DEE-8076-78D0CC2CCB50}"/>
          </ac:spMkLst>
        </pc:spChg>
        <pc:spChg chg="add mod">
          <ac:chgData name="Chloe Burger" userId="31126f2a-659f-4888-9660-b2197bc889d9" providerId="ADAL" clId="{56DDA27D-9CA1-40C1-98DA-4F7757BF599A}" dt="2018-10-10T13:18:00.177" v="684" actId="164"/>
          <ac:spMkLst>
            <pc:docMk/>
            <pc:sldMk cId="3011710118" sldId="358"/>
            <ac:spMk id="17" creationId="{D6A84F57-B3D8-4EBC-8870-3A45A0BC2F55}"/>
          </ac:spMkLst>
        </pc:spChg>
        <pc:spChg chg="add mod">
          <ac:chgData name="Chloe Burger" userId="31126f2a-659f-4888-9660-b2197bc889d9" providerId="ADAL" clId="{56DDA27D-9CA1-40C1-98DA-4F7757BF599A}" dt="2018-10-10T13:18:00.177" v="684" actId="164"/>
          <ac:spMkLst>
            <pc:docMk/>
            <pc:sldMk cId="3011710118" sldId="358"/>
            <ac:spMk id="18" creationId="{31033B64-D344-4401-9F6E-882ECDA79541}"/>
          </ac:spMkLst>
        </pc:spChg>
        <pc:spChg chg="add mod">
          <ac:chgData name="Chloe Burger" userId="31126f2a-659f-4888-9660-b2197bc889d9" providerId="ADAL" clId="{56DDA27D-9CA1-40C1-98DA-4F7757BF599A}" dt="2018-10-10T13:18:00.177" v="684" actId="164"/>
          <ac:spMkLst>
            <pc:docMk/>
            <pc:sldMk cId="3011710118" sldId="358"/>
            <ac:spMk id="19" creationId="{7E184EE4-4ACD-4130-B45C-B660EC139445}"/>
          </ac:spMkLst>
        </pc:spChg>
        <pc:spChg chg="add mod">
          <ac:chgData name="Chloe Burger" userId="31126f2a-659f-4888-9660-b2197bc889d9" providerId="ADAL" clId="{56DDA27D-9CA1-40C1-98DA-4F7757BF599A}" dt="2018-10-10T13:18:00.177" v="684" actId="164"/>
          <ac:spMkLst>
            <pc:docMk/>
            <pc:sldMk cId="3011710118" sldId="358"/>
            <ac:spMk id="20" creationId="{8020D5DA-8FDE-4B58-95C5-119ECE803979}"/>
          </ac:spMkLst>
        </pc:spChg>
        <pc:spChg chg="add mod">
          <ac:chgData name="Chloe Burger" userId="31126f2a-659f-4888-9660-b2197bc889d9" providerId="ADAL" clId="{56DDA27D-9CA1-40C1-98DA-4F7757BF599A}" dt="2018-10-10T13:18:00.177" v="684" actId="164"/>
          <ac:spMkLst>
            <pc:docMk/>
            <pc:sldMk cId="3011710118" sldId="358"/>
            <ac:spMk id="31" creationId="{DCE8E9AA-4955-4F7C-A2E0-E189D7A673C1}"/>
          </ac:spMkLst>
        </pc:spChg>
        <pc:spChg chg="add del">
          <ac:chgData name="Chloe Burger" userId="31126f2a-659f-4888-9660-b2197bc889d9" providerId="ADAL" clId="{56DDA27D-9CA1-40C1-98DA-4F7757BF599A}" dt="2018-10-10T13:11:28.749" v="452"/>
          <ac:spMkLst>
            <pc:docMk/>
            <pc:sldMk cId="3011710118" sldId="358"/>
            <ac:spMk id="32" creationId="{ABDDEA51-DD7B-4073-90E9-1B678717376F}"/>
          </ac:spMkLst>
        </pc:spChg>
        <pc:spChg chg="add mod">
          <ac:chgData name="Chloe Burger" userId="31126f2a-659f-4888-9660-b2197bc889d9" providerId="ADAL" clId="{56DDA27D-9CA1-40C1-98DA-4F7757BF599A}" dt="2018-10-10T13:18:00.177" v="684" actId="164"/>
          <ac:spMkLst>
            <pc:docMk/>
            <pc:sldMk cId="3011710118" sldId="358"/>
            <ac:spMk id="33" creationId="{27BF2DCE-CF56-4894-938F-266AE9468A69}"/>
          </ac:spMkLst>
        </pc:spChg>
        <pc:spChg chg="add mod">
          <ac:chgData name="Chloe Burger" userId="31126f2a-659f-4888-9660-b2197bc889d9" providerId="ADAL" clId="{56DDA27D-9CA1-40C1-98DA-4F7757BF599A}" dt="2018-10-10T13:18:00.177" v="684" actId="164"/>
          <ac:spMkLst>
            <pc:docMk/>
            <pc:sldMk cId="3011710118" sldId="358"/>
            <ac:spMk id="34" creationId="{E980E5B2-7A14-45BC-ABBA-F71AA55FC3CF}"/>
          </ac:spMkLst>
        </pc:spChg>
        <pc:spChg chg="add mod">
          <ac:chgData name="Chloe Burger" userId="31126f2a-659f-4888-9660-b2197bc889d9" providerId="ADAL" clId="{56DDA27D-9CA1-40C1-98DA-4F7757BF599A}" dt="2018-10-10T13:18:00.177" v="684" actId="164"/>
          <ac:spMkLst>
            <pc:docMk/>
            <pc:sldMk cId="3011710118" sldId="358"/>
            <ac:spMk id="35" creationId="{46F5B5DA-FA31-40FE-93BC-34DE5C9715DB}"/>
          </ac:spMkLst>
        </pc:spChg>
        <pc:spChg chg="add mod">
          <ac:chgData name="Chloe Burger" userId="31126f2a-659f-4888-9660-b2197bc889d9" providerId="ADAL" clId="{56DDA27D-9CA1-40C1-98DA-4F7757BF599A}" dt="2018-10-10T13:18:00.177" v="684" actId="164"/>
          <ac:spMkLst>
            <pc:docMk/>
            <pc:sldMk cId="3011710118" sldId="358"/>
            <ac:spMk id="36" creationId="{DD4C9EE8-19A1-47A7-A612-08504077F431}"/>
          </ac:spMkLst>
        </pc:spChg>
        <pc:spChg chg="add mod">
          <ac:chgData name="Chloe Burger" userId="31126f2a-659f-4888-9660-b2197bc889d9" providerId="ADAL" clId="{56DDA27D-9CA1-40C1-98DA-4F7757BF599A}" dt="2018-10-10T13:18:00.177" v="684" actId="164"/>
          <ac:spMkLst>
            <pc:docMk/>
            <pc:sldMk cId="3011710118" sldId="358"/>
            <ac:spMk id="37" creationId="{30CF99D1-599C-4303-A318-1AAF27041A00}"/>
          </ac:spMkLst>
        </pc:spChg>
        <pc:spChg chg="add mod">
          <ac:chgData name="Chloe Burger" userId="31126f2a-659f-4888-9660-b2197bc889d9" providerId="ADAL" clId="{56DDA27D-9CA1-40C1-98DA-4F7757BF599A}" dt="2018-10-10T13:18:00.177" v="684" actId="164"/>
          <ac:spMkLst>
            <pc:docMk/>
            <pc:sldMk cId="3011710118" sldId="358"/>
            <ac:spMk id="38" creationId="{9FE771E2-A792-4C8D-848C-EF616B0264A4}"/>
          </ac:spMkLst>
        </pc:spChg>
        <pc:spChg chg="add mod">
          <ac:chgData name="Chloe Burger" userId="31126f2a-659f-4888-9660-b2197bc889d9" providerId="ADAL" clId="{56DDA27D-9CA1-40C1-98DA-4F7757BF599A}" dt="2018-10-10T13:18:00.177" v="684" actId="164"/>
          <ac:spMkLst>
            <pc:docMk/>
            <pc:sldMk cId="3011710118" sldId="358"/>
            <ac:spMk id="39" creationId="{E29B79B0-4E85-4931-9638-A344BFAB7AB8}"/>
          </ac:spMkLst>
        </pc:spChg>
        <pc:spChg chg="add mod">
          <ac:chgData name="Chloe Burger" userId="31126f2a-659f-4888-9660-b2197bc889d9" providerId="ADAL" clId="{56DDA27D-9CA1-40C1-98DA-4F7757BF599A}" dt="2018-10-10T13:18:00.177" v="684" actId="164"/>
          <ac:spMkLst>
            <pc:docMk/>
            <pc:sldMk cId="3011710118" sldId="358"/>
            <ac:spMk id="40" creationId="{DD18FC8D-88EE-4A08-8417-A805FB93D08C}"/>
          </ac:spMkLst>
        </pc:spChg>
        <pc:spChg chg="add mod">
          <ac:chgData name="Chloe Burger" userId="31126f2a-659f-4888-9660-b2197bc889d9" providerId="ADAL" clId="{56DDA27D-9CA1-40C1-98DA-4F7757BF599A}" dt="2018-10-10T13:18:00.177" v="684" actId="164"/>
          <ac:spMkLst>
            <pc:docMk/>
            <pc:sldMk cId="3011710118" sldId="358"/>
            <ac:spMk id="41" creationId="{AFCD41BB-2678-4B82-98C2-62E1CA6BE00B}"/>
          </ac:spMkLst>
        </pc:spChg>
        <pc:spChg chg="add mod">
          <ac:chgData name="Chloe Burger" userId="31126f2a-659f-4888-9660-b2197bc889d9" providerId="ADAL" clId="{56DDA27D-9CA1-40C1-98DA-4F7757BF599A}" dt="2018-10-10T13:20:56.800" v="726" actId="1076"/>
          <ac:spMkLst>
            <pc:docMk/>
            <pc:sldMk cId="3011710118" sldId="358"/>
            <ac:spMk id="43" creationId="{83AD8EF7-491A-4DD8-96F9-530A4B41E5A2}"/>
          </ac:spMkLst>
        </pc:spChg>
        <pc:spChg chg="add mod">
          <ac:chgData name="Chloe Burger" userId="31126f2a-659f-4888-9660-b2197bc889d9" providerId="ADAL" clId="{56DDA27D-9CA1-40C1-98DA-4F7757BF599A}" dt="2018-10-10T13:21:01.518" v="727" actId="1076"/>
          <ac:spMkLst>
            <pc:docMk/>
            <pc:sldMk cId="3011710118" sldId="358"/>
            <ac:spMk id="44" creationId="{F2A9C316-E7C8-4B81-A3B5-1301682ED29D}"/>
          </ac:spMkLst>
        </pc:spChg>
        <pc:grpChg chg="add mod">
          <ac:chgData name="Chloe Burger" userId="31126f2a-659f-4888-9660-b2197bc889d9" providerId="ADAL" clId="{56DDA27D-9CA1-40C1-98DA-4F7757BF599A}" dt="2018-10-10T13:19:49.988" v="710" actId="164"/>
          <ac:grpSpMkLst>
            <pc:docMk/>
            <pc:sldMk cId="3011710118" sldId="358"/>
            <ac:grpSpMk id="42" creationId="{E317D5FC-6CAA-4125-990F-C7FE559E4F68}"/>
          </ac:grpSpMkLst>
        </pc:grpChg>
        <pc:grpChg chg="add del mod">
          <ac:chgData name="Chloe Burger" userId="31126f2a-659f-4888-9660-b2197bc889d9" providerId="ADAL" clId="{56DDA27D-9CA1-40C1-98DA-4F7757BF599A}" dt="2018-10-10T13:21:15.659" v="728"/>
          <ac:grpSpMkLst>
            <pc:docMk/>
            <pc:sldMk cId="3011710118" sldId="358"/>
            <ac:grpSpMk id="45" creationId="{416F1F19-DFCA-4F2D-8F9E-0E5F17F7A61D}"/>
          </ac:grpSpMkLst>
        </pc:grpChg>
        <pc:cxnChg chg="add mod">
          <ac:chgData name="Chloe Burger" userId="31126f2a-659f-4888-9660-b2197bc889d9" providerId="ADAL" clId="{56DDA27D-9CA1-40C1-98DA-4F7757BF599A}" dt="2018-10-10T13:18:00.177" v="684" actId="164"/>
          <ac:cxnSpMkLst>
            <pc:docMk/>
            <pc:sldMk cId="3011710118" sldId="358"/>
            <ac:cxnSpMk id="22" creationId="{574D1BD2-DE17-43AF-B0D4-B3B9016F6B6E}"/>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ACC4A7-E22C-4FAA-A49E-E35403778DAF}" type="datetimeFigureOut">
              <a:rPr lang="en-US" smtClean="0"/>
              <a:t>10/10/2018</a:t>
            </a:fld>
            <a:endParaRPr lang="en-US"/>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F4311A-5F0E-4120-9A96-0513E179BA8E}" type="slidenum">
              <a:rPr lang="en-US" smtClean="0"/>
              <a:t>‹nr.›</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Mensen naar voren laten komen/zitten</a:t>
            </a:r>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1</a:t>
            </a:fld>
            <a:endParaRPr lang="en-US"/>
          </a:p>
        </p:txBody>
      </p:sp>
    </p:spTree>
    <p:extLst>
      <p:ext uri="{BB962C8B-B14F-4D97-AF65-F5344CB8AC3E}">
        <p14:creationId xmlns:p14="http://schemas.microsoft.com/office/powerpoint/2010/main" val="17914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Evaluatie </a:t>
            </a:r>
            <a:r>
              <a:rPr lang="nl-NL" dirty="0" err="1"/>
              <a:t>Testnet</a:t>
            </a:r>
            <a:r>
              <a:rPr lang="nl-NL" dirty="0"/>
              <a:t>: kijkt iemand </a:t>
            </a:r>
            <a:r>
              <a:rPr lang="nl-NL" dirty="0" err="1"/>
              <a:t>uberhaupt</a:t>
            </a:r>
            <a:r>
              <a:rPr lang="nl-NL" dirty="0"/>
              <a:t> naar de presentaties?</a:t>
            </a:r>
          </a:p>
          <a:p>
            <a:r>
              <a:rPr lang="nl-NL" dirty="0"/>
              <a:t>Handen ophoog: wie heeft deze gezien en ziet vanwege kikker in de zaal?</a:t>
            </a:r>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2</a:t>
            </a:fld>
            <a:endParaRPr lang="en-US"/>
          </a:p>
        </p:txBody>
      </p:sp>
    </p:spTree>
    <p:extLst>
      <p:ext uri="{BB962C8B-B14F-4D97-AF65-F5344CB8AC3E}">
        <p14:creationId xmlns:p14="http://schemas.microsoft.com/office/powerpoint/2010/main" val="9286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De sales pitch. Methode bestaat een jaar.</a:t>
            </a:r>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3</a:t>
            </a:fld>
            <a:endParaRPr lang="en-US"/>
          </a:p>
        </p:txBody>
      </p:sp>
    </p:spTree>
    <p:extLst>
      <p:ext uri="{BB962C8B-B14F-4D97-AF65-F5344CB8AC3E}">
        <p14:creationId xmlns:p14="http://schemas.microsoft.com/office/powerpoint/2010/main" val="1480121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 laatste tijd wordt </a:t>
            </a:r>
            <a:r>
              <a:rPr lang="nl-NL" sz="1200" kern="1200" dirty="0" err="1">
                <a:solidFill>
                  <a:schemeClr val="tx1"/>
                </a:solidFill>
                <a:effectLst/>
                <a:latin typeface="+mn-lt"/>
                <a:ea typeface="+mn-ea"/>
                <a:cs typeface="+mn-cs"/>
              </a:rPr>
              <a:t>Scragile</a:t>
            </a:r>
            <a:r>
              <a:rPr lang="nl-NL" sz="1200" kern="1200" dirty="0">
                <a:solidFill>
                  <a:schemeClr val="tx1"/>
                </a:solidFill>
                <a:effectLst/>
                <a:latin typeface="+mn-lt"/>
                <a:ea typeface="+mn-ea"/>
                <a:cs typeface="+mn-cs"/>
              </a:rPr>
              <a:t> steeds vaker genoemd als DE oplossing van ALLE problematiek binnen projecten. Met deze methode lever je altijd op tijd en binnen budget. En dan nog niet gesproken over de time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market, die breekt alle records. </a:t>
            </a:r>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4</a:t>
            </a:fld>
            <a:endParaRPr lang="en-US"/>
          </a:p>
        </p:txBody>
      </p:sp>
    </p:spTree>
    <p:extLst>
      <p:ext uri="{BB962C8B-B14F-4D97-AF65-F5344CB8AC3E}">
        <p14:creationId xmlns:p14="http://schemas.microsoft.com/office/powerpoint/2010/main" val="1371039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Het is echt geweldig! Klanten zijn echt zo blij… het is </a:t>
            </a:r>
            <a:r>
              <a:rPr lang="nl-NL" dirty="0" err="1"/>
              <a:t>ongelovelijk</a:t>
            </a:r>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5</a:t>
            </a:fld>
            <a:endParaRPr lang="en-US"/>
          </a:p>
        </p:txBody>
      </p:sp>
    </p:spTree>
    <p:extLst>
      <p:ext uri="{BB962C8B-B14F-4D97-AF65-F5344CB8AC3E}">
        <p14:creationId xmlns:p14="http://schemas.microsoft.com/office/powerpoint/2010/main" val="32204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McDowell</a:t>
            </a:r>
            <a:r>
              <a:rPr lang="nl-NL" dirty="0"/>
              <a:t> was de pionier, maar na een maand waren de resultaten zo geweldig dat klant na klant zich aanmeldde bij ons</a:t>
            </a:r>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6</a:t>
            </a:fld>
            <a:endParaRPr lang="en-US"/>
          </a:p>
        </p:txBody>
      </p:sp>
    </p:spTree>
    <p:extLst>
      <p:ext uri="{BB962C8B-B14F-4D97-AF65-F5344CB8AC3E}">
        <p14:creationId xmlns:p14="http://schemas.microsoft.com/office/powerpoint/2010/main" val="3870155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Nou dat is toch allemaal een beetje overdreven en gelogen…. Neemt klikker over en klikt voor volgende slide </a:t>
            </a:r>
            <a:r>
              <a:rPr lang="nl-NL" dirty="0" err="1"/>
              <a:t>pinoccio</a:t>
            </a:r>
            <a:r>
              <a:rPr lang="nl-NL" dirty="0"/>
              <a:t>.</a:t>
            </a:r>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7</a:t>
            </a:fld>
            <a:endParaRPr lang="en-US"/>
          </a:p>
        </p:txBody>
      </p:sp>
    </p:spTree>
    <p:extLst>
      <p:ext uri="{BB962C8B-B14F-4D97-AF65-F5344CB8AC3E}">
        <p14:creationId xmlns:p14="http://schemas.microsoft.com/office/powerpoint/2010/main" val="2472220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Vertellen over agile &amp; scrum in de war. En belang dat bovenwater duidelijk verhaal is.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Met de agile succesverhalen van </a:t>
            </a:r>
            <a:r>
              <a:rPr lang="nl-NL" sz="1200" kern="1200" dirty="0" err="1">
                <a:solidFill>
                  <a:schemeClr val="tx1"/>
                </a:solidFill>
                <a:effectLst/>
                <a:latin typeface="+mn-lt"/>
                <a:ea typeface="+mn-ea"/>
                <a:cs typeface="+mn-cs"/>
              </a:rPr>
              <a:t>Spotify</a:t>
            </a:r>
            <a:r>
              <a:rPr lang="nl-NL" sz="1200" kern="1200" dirty="0">
                <a:solidFill>
                  <a:schemeClr val="tx1"/>
                </a:solidFill>
                <a:effectLst/>
                <a:latin typeface="+mn-lt"/>
                <a:ea typeface="+mn-ea"/>
                <a:cs typeface="+mn-cs"/>
              </a:rPr>
              <a:t> en Google op de horizon, starten grote organisaties immense verander trajecten om agile te worden. Teams worden geformeerd, stand-ups ingepland en dan blijkt de werkelijkheid toch weerbarstiger dan de belofte. Het nieuwe proces is uitgelegd, de tools geselecteerd, de scrum pdf ligt onder ieders hoofdkussen en dus zal iedereen de volgende dag Agile verschijnen op het werk. </a:t>
            </a:r>
          </a:p>
          <a:p>
            <a:endParaRPr lang="en-US"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8</a:t>
            </a:fld>
            <a:endParaRPr lang="en-US"/>
          </a:p>
        </p:txBody>
      </p:sp>
    </p:spTree>
    <p:extLst>
      <p:ext uri="{BB962C8B-B14F-4D97-AF65-F5344CB8AC3E}">
        <p14:creationId xmlns:p14="http://schemas.microsoft.com/office/powerpoint/2010/main" val="1894762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err="1">
                <a:solidFill>
                  <a:schemeClr val="tx1"/>
                </a:solidFill>
                <a:effectLst/>
                <a:latin typeface="+mn-lt"/>
                <a:ea typeface="+mn-ea"/>
                <a:cs typeface="+mn-cs"/>
              </a:rPr>
              <a:t>Scragile</a:t>
            </a:r>
            <a:r>
              <a:rPr lang="nl-NL" sz="1200" kern="1200" dirty="0">
                <a:solidFill>
                  <a:schemeClr val="tx1"/>
                </a:solidFill>
                <a:effectLst/>
                <a:latin typeface="+mn-lt"/>
                <a:ea typeface="+mn-ea"/>
                <a:cs typeface="+mn-cs"/>
              </a:rPr>
              <a:t> is een "onzin" woord en om aan te geven dat agile &amp; scrum in de war zijn….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Vaak wordt het verandertraject ingezet om van Waterval naar Agile te komen. Echter waar waterval een methode is voor softwareontwikkeling, is Agile een manier van leven en samenwerken. Waterval kan je ook heel agile doen, waardoor een hoop van de problematiek opgelost wordt… Het is verschil van stijl versus methode: van “</a:t>
            </a:r>
            <a:r>
              <a:rPr lang="nl-NL" sz="1200" kern="1200" dirty="0" err="1">
                <a:solidFill>
                  <a:schemeClr val="tx1"/>
                </a:solidFill>
                <a:effectLst/>
                <a:latin typeface="+mn-lt"/>
                <a:ea typeface="+mn-ea"/>
                <a:cs typeface="+mn-cs"/>
              </a:rPr>
              <a:t>Command</a:t>
            </a:r>
            <a:r>
              <a:rPr lang="nl-NL" sz="1200" kern="1200" dirty="0">
                <a:solidFill>
                  <a:schemeClr val="tx1"/>
                </a:solidFill>
                <a:effectLst/>
                <a:latin typeface="+mn-lt"/>
                <a:ea typeface="+mn-ea"/>
                <a:cs typeface="+mn-cs"/>
              </a:rPr>
              <a:t>-</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-Control-</a:t>
            </a:r>
            <a:r>
              <a:rPr lang="nl-NL" sz="1200" kern="1200" dirty="0" err="1">
                <a:solidFill>
                  <a:schemeClr val="tx1"/>
                </a:solidFill>
                <a:effectLst/>
                <a:latin typeface="+mn-lt"/>
                <a:ea typeface="+mn-ea"/>
                <a:cs typeface="+mn-cs"/>
              </a:rPr>
              <a:t>ism</a:t>
            </a:r>
            <a:r>
              <a:rPr lang="nl-NL" sz="1200" kern="1200" dirty="0">
                <a:solidFill>
                  <a:schemeClr val="tx1"/>
                </a:solidFill>
                <a:effectLst/>
                <a:latin typeface="+mn-lt"/>
                <a:ea typeface="+mn-ea"/>
                <a:cs typeface="+mn-cs"/>
              </a:rPr>
              <a:t>” naar Agile en van Waterval naar Scrum. Vergelijken we niet appels met peren?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reden waarom gekozen wordt voor ”agile” (snel resultaat) en hoe het uitgevoerd wordt (heel hard </a:t>
            </a:r>
            <a:r>
              <a:rPr lang="nl-NL" dirty="0" err="1"/>
              <a:t>scrummen</a:t>
            </a:r>
            <a:r>
              <a:rPr lang="nl-NL" dirty="0"/>
              <a:t>), staat vaak haaks op de filosofie waarom Agile dit resultaat geeft (</a:t>
            </a:r>
            <a:r>
              <a:rPr lang="nl-NL" dirty="0" err="1"/>
              <a:t>people</a:t>
            </a:r>
            <a:r>
              <a:rPr lang="nl-NL" dirty="0"/>
              <a:t>, trust </a:t>
            </a:r>
            <a:r>
              <a:rPr lang="nl-NL" dirty="0" err="1"/>
              <a:t>and</a:t>
            </a:r>
            <a:r>
              <a:rPr lang="nl-NL" dirty="0"/>
              <a:t> customer first).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9</a:t>
            </a:fld>
            <a:endParaRPr lang="en-US"/>
          </a:p>
        </p:txBody>
      </p:sp>
    </p:spTree>
    <p:extLst>
      <p:ext uri="{BB962C8B-B14F-4D97-AF65-F5344CB8AC3E}">
        <p14:creationId xmlns:p14="http://schemas.microsoft.com/office/powerpoint/2010/main" val="433268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Signalen van theorie van rechtdoor</a:t>
            </a:r>
          </a:p>
          <a:p>
            <a:r>
              <a:rPr lang="nl-NL" dirty="0"/>
              <a:t>Zeggen ja en doen nee</a:t>
            </a:r>
          </a:p>
          <a:p>
            <a:r>
              <a:rPr lang="nl-NL" dirty="0"/>
              <a:t>Hebben empowerment en kijken naar ander voor een oplossing</a:t>
            </a:r>
          </a:p>
          <a:p>
            <a:r>
              <a:rPr lang="nl-NL" dirty="0"/>
              <a:t>Praten over elkaar </a:t>
            </a:r>
            <a:r>
              <a:rPr lang="nl-NL" dirty="0" err="1"/>
              <a:t>ipv</a:t>
            </a:r>
            <a:r>
              <a:rPr lang="nl-NL" dirty="0"/>
              <a:t> met elkaar</a:t>
            </a:r>
          </a:p>
          <a:p>
            <a:r>
              <a:rPr lang="nl-NL" dirty="0"/>
              <a:t>Denken voor </a:t>
            </a:r>
            <a:r>
              <a:rPr lang="nl-NL" dirty="0" err="1"/>
              <a:t>ipv</a:t>
            </a:r>
            <a:r>
              <a:rPr lang="nl-NL" dirty="0"/>
              <a:t> met elkaar </a:t>
            </a:r>
          </a:p>
          <a:p>
            <a:endParaRPr lang="nl-NL" dirty="0"/>
          </a:p>
          <a:p>
            <a:endParaRPr lang="nl-NL" dirty="0"/>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10</a:t>
            </a:fld>
            <a:endParaRPr lang="en-US"/>
          </a:p>
        </p:txBody>
      </p:sp>
    </p:spTree>
    <p:extLst>
      <p:ext uri="{BB962C8B-B14F-4D97-AF65-F5344CB8AC3E}">
        <p14:creationId xmlns:p14="http://schemas.microsoft.com/office/powerpoint/2010/main" val="192870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a:t>Plaatje: </a:t>
            </a:r>
          </a:p>
          <a:p>
            <a:r>
              <a:rPr lang="nl-NL"/>
              <a:t>https://www.bing.com/images/search?q=agile+teams+plaatje&amp;view=detailv2&amp;&amp;id=E4C6F91F5389A29C947F5B277C319E425130022C&amp;selectedIndex=0&amp;ccid=wcV87Pin&amp;simid=607998135446603139&amp;thid=OIP.Mc1c57cecf8a7218a222792247ae06aa5o0&amp;ajaxhist=0</a:t>
            </a:r>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11</a:t>
            </a:fld>
            <a:endParaRPr lang="en-US"/>
          </a:p>
        </p:txBody>
      </p:sp>
    </p:spTree>
    <p:extLst>
      <p:ext uri="{BB962C8B-B14F-4D97-AF65-F5344CB8AC3E}">
        <p14:creationId xmlns:p14="http://schemas.microsoft.com/office/powerpoint/2010/main" val="4033397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Plaatje: </a:t>
            </a:r>
          </a:p>
          <a:p>
            <a:r>
              <a:rPr lang="nl-NL" dirty="0"/>
              <a:t>https://www.bing.com/images/search?q=human+being&amp;view=detailv2&amp;&amp;id=07662D02ABA69A6899B3AA92C8F1135AF10A1EDD&amp;selectedIndex=68&amp;ccid=hdyIa4Xp&amp;simid=607997418202859932&amp;thid=OIP.M85dc886b85e977801a1cd0cf69abf20bo0&amp;ajaxhist=0</a:t>
            </a:r>
          </a:p>
          <a:p>
            <a:endParaRPr lang="nl-NL" dirty="0"/>
          </a:p>
          <a:p>
            <a:r>
              <a:rPr lang="nl-NL" dirty="0"/>
              <a:t>Om een agile</a:t>
            </a:r>
            <a:r>
              <a:rPr lang="nl-NL" baseline="0" dirty="0"/>
              <a:t> organisatie te worden heb je agile gedrag nodig. Hoe komen we van A naar B?</a:t>
            </a:r>
          </a:p>
          <a:p>
            <a:r>
              <a:rPr lang="nl-NL" baseline="0" dirty="0"/>
              <a:t>Zie ook </a:t>
            </a:r>
            <a:r>
              <a:rPr lang="nl-NL" baseline="0" dirty="0" err="1"/>
              <a:t>whitepaper</a:t>
            </a:r>
            <a:r>
              <a:rPr lang="nl-NL" baseline="0" dirty="0"/>
              <a:t>: dit is een verander traject waarbij het onder water proces grote (wellicht de grootste) invloed heeft op het slagen van de missie. Hoe kom je op alle </a:t>
            </a:r>
            <a:r>
              <a:rPr lang="nl-NL" baseline="0" dirty="0" err="1"/>
              <a:t>niveau’s</a:t>
            </a:r>
            <a:r>
              <a:rPr lang="nl-NL" baseline="0" dirty="0"/>
              <a:t> van A naar B. Boven de waterlijn is verteld/beschreven over de system, structuren, processen etc. boven de waterlijn. Dit stuk zal verder ingaan om de menselijke factor van verandering.</a:t>
            </a:r>
            <a:endParaRPr lang="nl-NL" dirty="0"/>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12</a:t>
            </a:fld>
            <a:endParaRPr lang="en-US"/>
          </a:p>
        </p:txBody>
      </p:sp>
    </p:spTree>
    <p:extLst>
      <p:ext uri="{BB962C8B-B14F-4D97-AF65-F5344CB8AC3E}">
        <p14:creationId xmlns:p14="http://schemas.microsoft.com/office/powerpoint/2010/main" val="2193849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13</a:t>
            </a:fld>
            <a:endParaRPr lang="en-US"/>
          </a:p>
        </p:txBody>
      </p:sp>
    </p:spTree>
    <p:extLst>
      <p:ext uri="{BB962C8B-B14F-4D97-AF65-F5344CB8AC3E}">
        <p14:creationId xmlns:p14="http://schemas.microsoft.com/office/powerpoint/2010/main" val="1272481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14</a:t>
            </a:fld>
            <a:endParaRPr lang="en-US"/>
          </a:p>
        </p:txBody>
      </p:sp>
    </p:spTree>
    <p:extLst>
      <p:ext uri="{BB962C8B-B14F-4D97-AF65-F5344CB8AC3E}">
        <p14:creationId xmlns:p14="http://schemas.microsoft.com/office/powerpoint/2010/main" val="449395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0" indent="0"/>
            <a:r>
              <a:rPr lang="nl-NL" sz="1200" dirty="0"/>
              <a:t>http://www.coachingagileteams.com/ </a:t>
            </a:r>
          </a:p>
          <a:p>
            <a:pPr marL="0" indent="0"/>
            <a:r>
              <a:rPr lang="nl-NL" sz="1200" dirty="0"/>
              <a:t>Verhaal over kikkers: </a:t>
            </a:r>
          </a:p>
          <a:p>
            <a:r>
              <a:rPr lang="en-US" dirty="0"/>
              <a:t>There is a story about two frogs. One was hopping along at the bottom of a deep rut made by a tractor.</a:t>
            </a:r>
          </a:p>
          <a:p>
            <a:r>
              <a:rPr lang="en-US" dirty="0"/>
              <a:t>The other frog saw him there and said, ‘Hey! What are you doing down there? It’s much better up here; there is more food.’ The first frog looked up: ‘I can’t get out.’</a:t>
            </a:r>
          </a:p>
          <a:p>
            <a:r>
              <a:rPr lang="en-US" dirty="0"/>
              <a:t>‘Let me help you,’ said the second frog.</a:t>
            </a:r>
            <a:br>
              <a:rPr lang="en-US" dirty="0"/>
            </a:br>
            <a:r>
              <a:rPr lang="en-US" dirty="0"/>
              <a:t>‘No. Leave me alone. I’m OK. There is plenty of food down here.’</a:t>
            </a:r>
            <a:br>
              <a:rPr lang="en-US" dirty="0"/>
            </a:br>
            <a:r>
              <a:rPr lang="en-US" dirty="0"/>
              <a:t>‘OK,’ said the second frog. ‘But there is much more space up here to explore and move around.’</a:t>
            </a:r>
            <a:br>
              <a:rPr lang="en-US" dirty="0"/>
            </a:br>
            <a:r>
              <a:rPr lang="en-US" dirty="0"/>
              <a:t>‘I’ve got all the space I need down here.’</a:t>
            </a:r>
            <a:br>
              <a:rPr lang="en-US" dirty="0"/>
            </a:br>
            <a:r>
              <a:rPr lang="en-US" dirty="0"/>
              <a:t>‘But what about meeting other frogs?’</a:t>
            </a:r>
            <a:br>
              <a:rPr lang="en-US" dirty="0"/>
            </a:br>
            <a:r>
              <a:rPr lang="en-US" dirty="0"/>
              <a:t>‘They come down here sometimes, otherwise I can shout to my friends up there.’</a:t>
            </a:r>
            <a:br>
              <a:rPr lang="en-US" dirty="0"/>
            </a:br>
            <a:r>
              <a:rPr lang="en-US" dirty="0"/>
              <a:t>The second frog heaved the frog equivalent of a sigh and hopped on.</a:t>
            </a:r>
            <a:br>
              <a:rPr lang="en-US" dirty="0"/>
            </a:br>
            <a:r>
              <a:rPr lang="en-US" dirty="0"/>
              <a:t>The next day, he was surprised to see the first frog hopping up beside him.</a:t>
            </a:r>
            <a:br>
              <a:rPr lang="en-US" dirty="0"/>
            </a:br>
            <a:r>
              <a:rPr lang="en-US" dirty="0"/>
              <a:t>‘Hey! I thought you were staying down in the rut. What happened?’</a:t>
            </a:r>
            <a:br>
              <a:rPr lang="en-US" dirty="0"/>
            </a:br>
            <a:r>
              <a:rPr lang="en-US" dirty="0"/>
              <a:t>‘There was a truck coming.’</a:t>
            </a:r>
          </a:p>
          <a:p>
            <a:endParaRPr lang="en-US" dirty="0"/>
          </a:p>
          <a:p>
            <a:r>
              <a:rPr lang="en-US" dirty="0"/>
              <a:t>Andrea </a:t>
            </a:r>
            <a:r>
              <a:rPr lang="en-US" dirty="0" err="1"/>
              <a:t>Lages</a:t>
            </a:r>
            <a:r>
              <a:rPr lang="en-US" dirty="0"/>
              <a:t> and Joseph O’Connor share this story and conclude: </a:t>
            </a:r>
            <a:r>
              <a:rPr lang="en-US" i="1" dirty="0"/>
              <a:t>“For some people it takes the equivalent of a truck to move them. Other people may be reasonably satisfied and successful, but believe that ‘you do not have to be sick to get better.’ […] They want to be the best they can be, and they want their best to get </a:t>
            </a:r>
            <a:r>
              <a:rPr lang="en-US" i="1" dirty="0" err="1"/>
              <a:t>get</a:t>
            </a:r>
            <a:r>
              <a:rPr lang="en-US" i="1" dirty="0"/>
              <a:t> better all the time.”</a:t>
            </a:r>
            <a:r>
              <a:rPr lang="en-US" dirty="0"/>
              <a:t> [1]</a:t>
            </a:r>
          </a:p>
          <a:p>
            <a:r>
              <a:rPr lang="en-US" dirty="0"/>
              <a:t>Who would be the frog in the rut in Agile? The Scrum Master? The Managers? The Agile Coaches? The Iteration Managers? The Product Owners? The Developers? The Business Analysts? The QA Specialists? I’d like to throw in the hypothesis that each one of us </a:t>
            </a:r>
            <a:r>
              <a:rPr lang="en-US" dirty="0" err="1"/>
              <a:t>Agilists</a:t>
            </a:r>
            <a:r>
              <a:rPr lang="en-US" dirty="0"/>
              <a:t>, no matter which role, at times is like the frog in the rut.</a:t>
            </a:r>
          </a:p>
          <a:p>
            <a:r>
              <a:rPr lang="en-US" dirty="0"/>
              <a:t>We’re great in seeing the big picture as well as seeing what’s going on for our teams. We do this through regular Retrospectives. They enable us to become more aware of the things happening for us to take action on them and improve. In this regard, we don’t wait for the tractor to come. And what about the things we don’t even see?</a:t>
            </a:r>
          </a:p>
          <a:p>
            <a:pPr marL="0" indent="0"/>
            <a:endParaRPr lang="nl-NL" sz="1200" dirty="0"/>
          </a:p>
          <a:p>
            <a:pPr marL="0" indent="0"/>
            <a:endParaRPr lang="nl-NL" sz="1200" dirty="0"/>
          </a:p>
          <a:p>
            <a:pPr marL="0" indent="0"/>
            <a:r>
              <a:rPr lang="nl-NL" sz="1200" dirty="0" err="1"/>
              <a:t>What</a:t>
            </a:r>
            <a:r>
              <a:rPr lang="nl-NL" sz="1200" dirty="0"/>
              <a:t> kind of </a:t>
            </a:r>
            <a:r>
              <a:rPr lang="nl-NL" sz="1200" dirty="0" err="1"/>
              <a:t>frog</a:t>
            </a:r>
            <a:r>
              <a:rPr lang="nl-NL" sz="1200" dirty="0"/>
              <a:t> are YOU? </a:t>
            </a:r>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15</a:t>
            </a:fld>
            <a:endParaRPr lang="en-US"/>
          </a:p>
        </p:txBody>
      </p:sp>
    </p:spTree>
    <p:extLst>
      <p:ext uri="{BB962C8B-B14F-4D97-AF65-F5344CB8AC3E}">
        <p14:creationId xmlns:p14="http://schemas.microsoft.com/office/powerpoint/2010/main" val="2172307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Er is een PDF</a:t>
            </a:r>
            <a:r>
              <a:rPr lang="nl-NL" baseline="0" dirty="0"/>
              <a:t> beschikbaar om dit te meten binnen een team. Vanuit de resultaten kunnen de pijnpunten zichtbaar worden, en starten met het bouwen aan een high </a:t>
            </a:r>
            <a:r>
              <a:rPr lang="nl-NL" baseline="0" dirty="0" err="1"/>
              <a:t>performing</a:t>
            </a:r>
            <a:r>
              <a:rPr lang="nl-NL" baseline="0" dirty="0"/>
              <a:t> team</a:t>
            </a:r>
          </a:p>
          <a:p>
            <a:endParaRPr lang="nl-NL" baseline="0" dirty="0"/>
          </a:p>
          <a:p>
            <a:r>
              <a:rPr lang="nl-NL" baseline="0" dirty="0"/>
              <a:t>Willen we deze PDF laten invullen, want dan later gericht (aandacht erbij) bepalen hoe we van A naar B kunnen.</a:t>
            </a:r>
          </a:p>
          <a:p>
            <a:endParaRPr lang="nl-NL" baseline="0" dirty="0"/>
          </a:p>
          <a:p>
            <a:pPr lvl="1"/>
            <a:endParaRPr lang="en-US" altLang="nl-NL" sz="3600" dirty="0"/>
          </a:p>
          <a:p>
            <a:r>
              <a:rPr lang="nl-NL" altLang="nl-NL" sz="3600" dirty="0"/>
              <a:t>1 Absence of trust: The </a:t>
            </a:r>
            <a:r>
              <a:rPr lang="nl-NL" altLang="nl-NL" sz="3600" dirty="0" err="1"/>
              <a:t>fear</a:t>
            </a:r>
            <a:r>
              <a:rPr lang="nl-NL" altLang="nl-NL" sz="3600" dirty="0"/>
              <a:t> of </a:t>
            </a:r>
            <a:r>
              <a:rPr lang="nl-NL" altLang="nl-NL" sz="3600" dirty="0" err="1"/>
              <a:t>being</a:t>
            </a:r>
            <a:r>
              <a:rPr lang="nl-NL" altLang="nl-NL" sz="3600" dirty="0"/>
              <a:t> </a:t>
            </a:r>
            <a:r>
              <a:rPr lang="nl-NL" altLang="nl-NL" sz="3600" dirty="0" err="1"/>
              <a:t>vulnerable</a:t>
            </a:r>
            <a:r>
              <a:rPr lang="nl-NL" altLang="nl-NL" sz="3600" dirty="0"/>
              <a:t> </a:t>
            </a:r>
            <a:r>
              <a:rPr lang="nl-NL" altLang="nl-NL" sz="3600" dirty="0" err="1"/>
              <a:t>with</a:t>
            </a:r>
            <a:r>
              <a:rPr lang="nl-NL" altLang="nl-NL" sz="3600" dirty="0"/>
              <a:t> </a:t>
            </a:r>
            <a:r>
              <a:rPr lang="nl-NL" altLang="nl-NL" sz="3600" dirty="0" err="1"/>
              <a:t>the</a:t>
            </a:r>
            <a:r>
              <a:rPr lang="nl-NL" altLang="nl-NL" sz="3600" dirty="0"/>
              <a:t> team members </a:t>
            </a:r>
            <a:r>
              <a:rPr lang="nl-NL" altLang="nl-NL" sz="3600" dirty="0" err="1"/>
              <a:t>prevents</a:t>
            </a:r>
            <a:r>
              <a:rPr lang="nl-NL" altLang="nl-NL" sz="3600" dirty="0"/>
              <a:t> </a:t>
            </a:r>
            <a:r>
              <a:rPr lang="nl-NL" altLang="nl-NL" sz="3600" dirty="0" err="1"/>
              <a:t>the</a:t>
            </a:r>
            <a:r>
              <a:rPr lang="nl-NL" altLang="nl-NL" sz="3600" dirty="0"/>
              <a:t> building of trust </a:t>
            </a:r>
            <a:r>
              <a:rPr lang="nl-NL" altLang="nl-NL" sz="3600" dirty="0" err="1"/>
              <a:t>within</a:t>
            </a:r>
            <a:r>
              <a:rPr lang="nl-NL" altLang="nl-NL" sz="3600" dirty="0"/>
              <a:t> </a:t>
            </a:r>
            <a:r>
              <a:rPr lang="nl-NL" altLang="nl-NL" sz="3600" dirty="0" err="1"/>
              <a:t>the</a:t>
            </a:r>
            <a:r>
              <a:rPr lang="nl-NL" altLang="nl-NL" sz="3600" dirty="0"/>
              <a:t> team</a:t>
            </a:r>
          </a:p>
          <a:p>
            <a:r>
              <a:rPr lang="nl-NL" altLang="nl-NL" sz="3600" dirty="0" err="1"/>
              <a:t>Role</a:t>
            </a:r>
            <a:r>
              <a:rPr lang="nl-NL" altLang="nl-NL" sz="3600" dirty="0"/>
              <a:t> of </a:t>
            </a:r>
            <a:r>
              <a:rPr lang="nl-NL" altLang="nl-NL" sz="3600" dirty="0" err="1"/>
              <a:t>the</a:t>
            </a:r>
            <a:r>
              <a:rPr lang="nl-NL" altLang="nl-NL" sz="3600" dirty="0"/>
              <a:t> leader: Go first!</a:t>
            </a:r>
          </a:p>
          <a:p>
            <a:r>
              <a:rPr lang="nl-NL" altLang="nl-NL" sz="3600" dirty="0"/>
              <a:t>&gt;&gt; Om te vertrouwen te winnen, moet je vertrouwen geven. Een open eerlijke houding, kwetsbaar opstellen… waar ging het mis voor jou? Wat maakt jou menselijk? </a:t>
            </a:r>
            <a:r>
              <a:rPr lang="en-GB" altLang="nl-NL" sz="3600" dirty="0"/>
              <a:t>Lead by example..... </a:t>
            </a:r>
          </a:p>
          <a:p>
            <a:endParaRPr lang="nl-NL" altLang="nl-NL" sz="3600" dirty="0"/>
          </a:p>
          <a:p>
            <a:r>
              <a:rPr lang="nl-NL" altLang="nl-NL" sz="3600" dirty="0"/>
              <a:t>Whitepaper:</a:t>
            </a:r>
          </a:p>
          <a:p>
            <a:r>
              <a:rPr lang="nl-NL" sz="3600" kern="1200" dirty="0">
                <a:solidFill>
                  <a:schemeClr val="tx1"/>
                </a:solidFill>
                <a:effectLst/>
                <a:latin typeface="+mn-lt"/>
                <a:ea typeface="+mn-ea"/>
                <a:cs typeface="+mn-cs"/>
              </a:rPr>
              <a:t>Vertrouwen is de basis vanuit teams groeien “</a:t>
            </a:r>
            <a:r>
              <a:rPr lang="nl-NL" sz="3600" kern="1200" dirty="0" err="1">
                <a:solidFill>
                  <a:schemeClr val="tx1"/>
                </a:solidFill>
                <a:effectLst/>
                <a:latin typeface="+mn-lt"/>
                <a:ea typeface="+mn-ea"/>
                <a:cs typeface="+mn-cs"/>
              </a:rPr>
              <a:t>it</a:t>
            </a:r>
            <a:r>
              <a:rPr lang="nl-NL" sz="3600" kern="1200" dirty="0">
                <a:solidFill>
                  <a:schemeClr val="tx1"/>
                </a:solidFill>
                <a:effectLst/>
                <a:latin typeface="+mn-lt"/>
                <a:ea typeface="+mn-ea"/>
                <a:cs typeface="+mn-cs"/>
              </a:rPr>
              <a:t> takes </a:t>
            </a:r>
            <a:r>
              <a:rPr lang="nl-NL" sz="3600" kern="1200" dirty="0" err="1">
                <a:solidFill>
                  <a:schemeClr val="tx1"/>
                </a:solidFill>
                <a:effectLst/>
                <a:latin typeface="+mn-lt"/>
                <a:ea typeface="+mn-ea"/>
                <a:cs typeface="+mn-cs"/>
              </a:rPr>
              <a:t>two</a:t>
            </a:r>
            <a:r>
              <a:rPr lang="nl-NL" sz="3600" kern="1200" dirty="0">
                <a:solidFill>
                  <a:schemeClr val="tx1"/>
                </a:solidFill>
                <a:effectLst/>
                <a:latin typeface="+mn-lt"/>
                <a:ea typeface="+mn-ea"/>
                <a:cs typeface="+mn-cs"/>
              </a:rPr>
              <a:t> </a:t>
            </a:r>
            <a:r>
              <a:rPr lang="nl-NL" sz="3600" kern="1200" dirty="0" err="1">
                <a:solidFill>
                  <a:schemeClr val="tx1"/>
                </a:solidFill>
                <a:effectLst/>
                <a:latin typeface="+mn-lt"/>
                <a:ea typeface="+mn-ea"/>
                <a:cs typeface="+mn-cs"/>
              </a:rPr>
              <a:t>to</a:t>
            </a:r>
            <a:r>
              <a:rPr lang="nl-NL" sz="3600" kern="1200" dirty="0">
                <a:solidFill>
                  <a:schemeClr val="tx1"/>
                </a:solidFill>
                <a:effectLst/>
                <a:latin typeface="+mn-lt"/>
                <a:ea typeface="+mn-ea"/>
                <a:cs typeface="+mn-cs"/>
              </a:rPr>
              <a:t> tango”. Samenwerken wordt veilig op het moment dat iedereen alles deelt, maar om te delen heb je een veilige omgeving nodig, dus deel ik niet alles omdat het niet veilig voelt. Dit is de paradox van het creëren van een veilige omgeving, waar begin je? </a:t>
            </a:r>
          </a:p>
          <a:p>
            <a:endParaRPr lang="nl-NL" sz="3600" kern="1200" dirty="0">
              <a:solidFill>
                <a:schemeClr val="tx1"/>
              </a:solidFill>
              <a:effectLst/>
              <a:latin typeface="+mn-lt"/>
              <a:ea typeface="+mn-ea"/>
              <a:cs typeface="+mn-cs"/>
            </a:endParaRPr>
          </a:p>
          <a:p>
            <a:r>
              <a:rPr lang="nl-NL" sz="3600" kern="1200" dirty="0">
                <a:solidFill>
                  <a:schemeClr val="tx1"/>
                </a:solidFill>
                <a:effectLst/>
                <a:latin typeface="+mn-lt"/>
                <a:ea typeface="+mn-ea"/>
                <a:cs typeface="+mn-cs"/>
              </a:rPr>
              <a:t>Om beter te worden dan ooit tevoren is het belangrijk om de eigen doelen en oplossingen als vertrekpunt te zien te zien in plaats van einddoel. Fantaseer voorbij het poldermodel en het compromis en zoek actief naar het alternatief die bij iedereen de verbeelding voorbij gaat. Neem mensen mee in jouw perspectieven, zoek uit wat de diepliggende problemen zijn, laat gebaande paden los en ga op avontuur. Het is als ademhalen… wat is beter in of uit ademen?</a:t>
            </a:r>
            <a:endParaRPr lang="nl-NL" altLang="nl-NL" sz="3600" dirty="0"/>
          </a:p>
          <a:p>
            <a:endParaRPr lang="nl-NL" altLang="nl-NL" sz="3600" dirty="0"/>
          </a:p>
          <a:p>
            <a:r>
              <a:rPr lang="nl-NL" altLang="nl-NL" sz="3600" dirty="0"/>
              <a:t>2 </a:t>
            </a:r>
            <a:r>
              <a:rPr lang="nl-NL" altLang="nl-NL" sz="3600" dirty="0" err="1"/>
              <a:t>Fear</a:t>
            </a:r>
            <a:r>
              <a:rPr lang="nl-NL" altLang="nl-NL" sz="3600" dirty="0"/>
              <a:t> of conflict: The </a:t>
            </a:r>
            <a:r>
              <a:rPr lang="nl-NL" altLang="nl-NL" sz="3600" dirty="0" err="1"/>
              <a:t>desire</a:t>
            </a:r>
            <a:r>
              <a:rPr lang="nl-NL" altLang="nl-NL" sz="3600" dirty="0"/>
              <a:t> </a:t>
            </a:r>
            <a:r>
              <a:rPr lang="nl-NL" altLang="nl-NL" sz="3600" dirty="0" err="1"/>
              <a:t>to</a:t>
            </a:r>
            <a:r>
              <a:rPr lang="nl-NL" altLang="nl-NL" sz="3600" dirty="0"/>
              <a:t> preserve </a:t>
            </a:r>
            <a:r>
              <a:rPr lang="nl-NL" altLang="nl-NL" sz="3600" dirty="0" err="1"/>
              <a:t>artificial</a:t>
            </a:r>
            <a:r>
              <a:rPr lang="nl-NL" altLang="nl-NL" sz="3600" dirty="0"/>
              <a:t> harmony </a:t>
            </a:r>
            <a:r>
              <a:rPr lang="nl-NL" altLang="nl-NL" sz="3600" dirty="0" err="1"/>
              <a:t>stifles</a:t>
            </a:r>
            <a:r>
              <a:rPr lang="nl-NL" altLang="nl-NL" sz="3600" dirty="0"/>
              <a:t> </a:t>
            </a:r>
            <a:r>
              <a:rPr lang="nl-NL" altLang="nl-NL" sz="3600" dirty="0" err="1"/>
              <a:t>the</a:t>
            </a:r>
            <a:r>
              <a:rPr lang="nl-NL" altLang="nl-NL" sz="3600" dirty="0"/>
              <a:t> </a:t>
            </a:r>
            <a:r>
              <a:rPr lang="nl-NL" altLang="nl-NL" sz="3600" dirty="0" err="1"/>
              <a:t>occurence</a:t>
            </a:r>
            <a:r>
              <a:rPr lang="nl-NL" altLang="nl-NL" sz="3600" dirty="0"/>
              <a:t> of </a:t>
            </a:r>
            <a:r>
              <a:rPr lang="nl-NL" altLang="nl-NL" sz="3600" dirty="0" err="1"/>
              <a:t>productive</a:t>
            </a:r>
            <a:r>
              <a:rPr lang="nl-NL" altLang="nl-NL" sz="3600" dirty="0"/>
              <a:t>, </a:t>
            </a:r>
            <a:r>
              <a:rPr lang="nl-NL" altLang="nl-NL" sz="3600" dirty="0" err="1"/>
              <a:t>idealogical</a:t>
            </a:r>
            <a:r>
              <a:rPr lang="nl-NL" altLang="nl-NL" sz="3600" dirty="0"/>
              <a:t> conflict</a:t>
            </a:r>
          </a:p>
          <a:p>
            <a:r>
              <a:rPr lang="nl-NL" altLang="nl-NL" sz="3600" dirty="0" err="1"/>
              <a:t>Role</a:t>
            </a:r>
            <a:r>
              <a:rPr lang="nl-NL" altLang="nl-NL" sz="3600" dirty="0"/>
              <a:t> of </a:t>
            </a:r>
            <a:r>
              <a:rPr lang="nl-NL" altLang="nl-NL" sz="3600" dirty="0" err="1"/>
              <a:t>the</a:t>
            </a:r>
            <a:r>
              <a:rPr lang="nl-NL" altLang="nl-NL" sz="3600" dirty="0"/>
              <a:t> leader: Mine </a:t>
            </a:r>
            <a:r>
              <a:rPr lang="nl-NL" altLang="nl-NL" sz="3600" dirty="0" err="1"/>
              <a:t>for</a:t>
            </a:r>
            <a:r>
              <a:rPr lang="nl-NL" altLang="nl-NL" sz="3600" dirty="0"/>
              <a:t> conflict</a:t>
            </a:r>
          </a:p>
          <a:p>
            <a:r>
              <a:rPr lang="nl-NL" altLang="nl-NL" sz="3600" dirty="0"/>
              <a:t>&gt;&gt; Neem geen genoeg met “</a:t>
            </a:r>
            <a:r>
              <a:rPr lang="nl-NL" altLang="nl-NL" sz="3600" dirty="0" err="1"/>
              <a:t>let’s</a:t>
            </a:r>
            <a:r>
              <a:rPr lang="nl-NL" altLang="nl-NL" sz="3600" dirty="0"/>
              <a:t> take </a:t>
            </a:r>
            <a:r>
              <a:rPr lang="nl-NL" altLang="nl-NL" sz="3600" dirty="0" err="1"/>
              <a:t>it</a:t>
            </a:r>
            <a:r>
              <a:rPr lang="nl-NL" altLang="nl-NL" sz="3600" dirty="0"/>
              <a:t> offline”, begeleid het conflict zodat mensen gewend raken aan constructief conflict, Laat ervaren dat dit helpt en tot mooie dingen leidt. Dit levert bewijs en vertrouwen dat conflict niet hoeft te leiden tot afstand, ruzie en andere ongewenst emoties</a:t>
            </a:r>
          </a:p>
          <a:p>
            <a:endParaRPr lang="nl-NL" altLang="nl-NL" sz="3600" dirty="0"/>
          </a:p>
          <a:p>
            <a:r>
              <a:rPr lang="nl-NL" altLang="nl-NL" sz="3600" dirty="0"/>
              <a:t>3 </a:t>
            </a:r>
            <a:r>
              <a:rPr lang="nl-NL" altLang="nl-NL" sz="3600" dirty="0" err="1"/>
              <a:t>Lack</a:t>
            </a:r>
            <a:r>
              <a:rPr lang="nl-NL" altLang="nl-NL" sz="3600" dirty="0"/>
              <a:t> of commitment: </a:t>
            </a:r>
            <a:r>
              <a:rPr lang="nl-NL" altLang="nl-NL" sz="3600" dirty="0" err="1"/>
              <a:t>the</a:t>
            </a:r>
            <a:r>
              <a:rPr lang="nl-NL" altLang="nl-NL" sz="3600" dirty="0"/>
              <a:t> </a:t>
            </a:r>
            <a:r>
              <a:rPr lang="nl-NL" altLang="nl-NL" sz="3600" dirty="0" err="1"/>
              <a:t>lack</a:t>
            </a:r>
            <a:r>
              <a:rPr lang="nl-NL" altLang="nl-NL" sz="3600" dirty="0"/>
              <a:t> of </a:t>
            </a:r>
            <a:r>
              <a:rPr lang="nl-NL" altLang="nl-NL" sz="3600" dirty="0" err="1"/>
              <a:t>clarity</a:t>
            </a:r>
            <a:r>
              <a:rPr lang="nl-NL" altLang="nl-NL" sz="3600" dirty="0"/>
              <a:t> or </a:t>
            </a:r>
            <a:r>
              <a:rPr lang="nl-NL" altLang="nl-NL" sz="3600" dirty="0" err="1"/>
              <a:t>buy</a:t>
            </a:r>
            <a:r>
              <a:rPr lang="nl-NL" altLang="nl-NL" sz="3600" dirty="0"/>
              <a:t>-in </a:t>
            </a:r>
            <a:r>
              <a:rPr lang="nl-NL" altLang="nl-NL" sz="3600" dirty="0" err="1"/>
              <a:t>prevents</a:t>
            </a:r>
            <a:r>
              <a:rPr lang="nl-NL" altLang="nl-NL" sz="3600" dirty="0"/>
              <a:t> team members form making </a:t>
            </a:r>
            <a:r>
              <a:rPr lang="nl-NL" altLang="nl-NL" sz="3600" dirty="0" err="1"/>
              <a:t>decision</a:t>
            </a:r>
            <a:r>
              <a:rPr lang="nl-NL" altLang="nl-NL" sz="3600" dirty="0"/>
              <a:t> </a:t>
            </a:r>
            <a:r>
              <a:rPr lang="nl-NL" altLang="nl-NL" sz="3600" dirty="0" err="1"/>
              <a:t>they</a:t>
            </a:r>
            <a:r>
              <a:rPr lang="nl-NL" altLang="nl-NL" sz="3600" dirty="0"/>
              <a:t> wil stick </a:t>
            </a:r>
            <a:r>
              <a:rPr lang="nl-NL" altLang="nl-NL" sz="3600" dirty="0" err="1"/>
              <a:t>to</a:t>
            </a:r>
            <a:endParaRPr lang="nl-NL" altLang="nl-NL" sz="3600" dirty="0"/>
          </a:p>
          <a:p>
            <a:r>
              <a:rPr lang="nl-NL" altLang="nl-NL" sz="3600" dirty="0" err="1"/>
              <a:t>Role</a:t>
            </a:r>
            <a:r>
              <a:rPr lang="nl-NL" altLang="nl-NL" sz="3600" dirty="0"/>
              <a:t> of </a:t>
            </a:r>
            <a:r>
              <a:rPr lang="nl-NL" altLang="nl-NL" sz="3600" dirty="0" err="1"/>
              <a:t>the</a:t>
            </a:r>
            <a:r>
              <a:rPr lang="nl-NL" altLang="nl-NL" sz="3600" dirty="0"/>
              <a:t> leader: Force </a:t>
            </a:r>
            <a:r>
              <a:rPr lang="nl-NL" altLang="nl-NL" sz="3600" dirty="0" err="1"/>
              <a:t>clarity</a:t>
            </a:r>
            <a:r>
              <a:rPr lang="nl-NL" altLang="nl-NL" sz="3600" dirty="0"/>
              <a:t> </a:t>
            </a:r>
            <a:r>
              <a:rPr lang="nl-NL" altLang="nl-NL" sz="3600" dirty="0" err="1"/>
              <a:t>and</a:t>
            </a:r>
            <a:r>
              <a:rPr lang="nl-NL" altLang="nl-NL" sz="3600" dirty="0"/>
              <a:t> </a:t>
            </a:r>
            <a:r>
              <a:rPr lang="nl-NL" altLang="nl-NL" sz="3600" dirty="0" err="1"/>
              <a:t>closure</a:t>
            </a:r>
            <a:endParaRPr lang="nl-NL" altLang="nl-NL" sz="3600" dirty="0"/>
          </a:p>
          <a:p>
            <a:r>
              <a:rPr lang="nl-NL" altLang="nl-NL" sz="3600" dirty="0"/>
              <a:t>&gt;&gt; Vraag door, gebruik vraag technieken zoals 5-WHY om tot de bodem te gaan. Spreek mensen aan en kom tot duidelijke afspraken wat – wanneer – hoe.. Etc.</a:t>
            </a:r>
          </a:p>
          <a:p>
            <a:endParaRPr lang="nl-NL" altLang="nl-NL" sz="3600" dirty="0"/>
          </a:p>
          <a:p>
            <a:r>
              <a:rPr lang="nl-NL" altLang="nl-NL" sz="3600" dirty="0"/>
              <a:t>4 </a:t>
            </a:r>
            <a:r>
              <a:rPr lang="nl-NL" altLang="nl-NL" sz="3600" dirty="0" err="1"/>
              <a:t>Avoidance</a:t>
            </a:r>
            <a:r>
              <a:rPr lang="nl-NL" altLang="nl-NL" sz="3600" dirty="0"/>
              <a:t> of accountability: The </a:t>
            </a:r>
            <a:r>
              <a:rPr lang="nl-NL" altLang="nl-NL" sz="3600" dirty="0" err="1"/>
              <a:t>need</a:t>
            </a:r>
            <a:r>
              <a:rPr lang="nl-NL" altLang="nl-NL" sz="3600" dirty="0"/>
              <a:t> </a:t>
            </a:r>
            <a:r>
              <a:rPr lang="nl-NL" altLang="nl-NL" sz="3600" dirty="0" err="1"/>
              <a:t>to</a:t>
            </a:r>
            <a:r>
              <a:rPr lang="nl-NL" altLang="nl-NL" sz="3600" dirty="0"/>
              <a:t> </a:t>
            </a:r>
            <a:r>
              <a:rPr lang="nl-NL" altLang="nl-NL" sz="3600" dirty="0" err="1"/>
              <a:t>avoid</a:t>
            </a:r>
            <a:r>
              <a:rPr lang="nl-NL" altLang="nl-NL" sz="3600" dirty="0"/>
              <a:t> </a:t>
            </a:r>
            <a:r>
              <a:rPr lang="nl-NL" altLang="nl-NL" sz="3600" dirty="0" err="1"/>
              <a:t>interpersonal</a:t>
            </a:r>
            <a:r>
              <a:rPr lang="nl-NL" altLang="nl-NL" sz="3600" dirty="0"/>
              <a:t> discomfort </a:t>
            </a:r>
            <a:r>
              <a:rPr lang="nl-NL" altLang="nl-NL" sz="3600" dirty="0" err="1"/>
              <a:t>prevents</a:t>
            </a:r>
            <a:r>
              <a:rPr lang="nl-NL" altLang="nl-NL" sz="3600" dirty="0"/>
              <a:t> team members </a:t>
            </a:r>
            <a:r>
              <a:rPr lang="nl-NL" altLang="nl-NL" sz="3600" dirty="0" err="1"/>
              <a:t>from</a:t>
            </a:r>
            <a:r>
              <a:rPr lang="nl-NL" altLang="nl-NL" sz="3600" dirty="0"/>
              <a:t> holding </a:t>
            </a:r>
            <a:r>
              <a:rPr lang="nl-NL" altLang="nl-NL" sz="3600" dirty="0" err="1"/>
              <a:t>one</a:t>
            </a:r>
            <a:r>
              <a:rPr lang="nl-NL" altLang="nl-NL" sz="3600" dirty="0"/>
              <a:t> </a:t>
            </a:r>
            <a:r>
              <a:rPr lang="nl-NL" altLang="nl-NL" sz="3600" dirty="0" err="1"/>
              <a:t>another</a:t>
            </a:r>
            <a:r>
              <a:rPr lang="nl-NL" altLang="nl-NL" sz="3600" dirty="0"/>
              <a:t> </a:t>
            </a:r>
            <a:r>
              <a:rPr lang="nl-NL" altLang="nl-NL" sz="3600" dirty="0" err="1"/>
              <a:t>accountable</a:t>
            </a:r>
            <a:r>
              <a:rPr lang="nl-NL" altLang="nl-NL" sz="3600" dirty="0"/>
              <a:t> </a:t>
            </a:r>
            <a:r>
              <a:rPr lang="nl-NL" altLang="nl-NL" sz="3600" dirty="0" err="1"/>
              <a:t>for</a:t>
            </a:r>
            <a:r>
              <a:rPr lang="nl-NL" altLang="nl-NL" sz="3600" dirty="0"/>
              <a:t> </a:t>
            </a:r>
            <a:r>
              <a:rPr lang="nl-NL" altLang="nl-NL" sz="3600" dirty="0" err="1"/>
              <a:t>their</a:t>
            </a:r>
            <a:r>
              <a:rPr lang="nl-NL" altLang="nl-NL" sz="3600" dirty="0"/>
              <a:t> </a:t>
            </a:r>
            <a:r>
              <a:rPr lang="nl-NL" altLang="nl-NL" sz="3600" dirty="0" err="1"/>
              <a:t>behaviors</a:t>
            </a:r>
            <a:r>
              <a:rPr lang="nl-NL" altLang="nl-NL" sz="3600" dirty="0"/>
              <a:t> </a:t>
            </a:r>
            <a:r>
              <a:rPr lang="nl-NL" altLang="nl-NL" sz="3600" dirty="0" err="1"/>
              <a:t>and</a:t>
            </a:r>
            <a:r>
              <a:rPr lang="nl-NL" altLang="nl-NL" sz="3600" dirty="0"/>
              <a:t> performance</a:t>
            </a:r>
          </a:p>
          <a:p>
            <a:r>
              <a:rPr lang="nl-NL" altLang="nl-NL" sz="3600" dirty="0" err="1"/>
              <a:t>Role</a:t>
            </a:r>
            <a:r>
              <a:rPr lang="nl-NL" altLang="nl-NL" sz="3600" dirty="0"/>
              <a:t> of </a:t>
            </a:r>
            <a:r>
              <a:rPr lang="nl-NL" altLang="nl-NL" sz="3600" dirty="0" err="1"/>
              <a:t>the</a:t>
            </a:r>
            <a:r>
              <a:rPr lang="nl-NL" altLang="nl-NL" sz="3600" dirty="0"/>
              <a:t> leader: </a:t>
            </a:r>
            <a:r>
              <a:rPr lang="nl-NL" altLang="nl-NL" sz="3600" dirty="0" err="1"/>
              <a:t>Confront</a:t>
            </a:r>
            <a:r>
              <a:rPr lang="nl-NL" altLang="nl-NL" sz="3600" dirty="0"/>
              <a:t> </a:t>
            </a:r>
            <a:r>
              <a:rPr lang="nl-NL" altLang="nl-NL" sz="3600" dirty="0" err="1"/>
              <a:t>difficult</a:t>
            </a:r>
            <a:r>
              <a:rPr lang="nl-NL" altLang="nl-NL" sz="3600" dirty="0"/>
              <a:t> issues</a:t>
            </a:r>
          </a:p>
          <a:p>
            <a:r>
              <a:rPr lang="nl-NL" altLang="nl-NL" sz="3600" dirty="0"/>
              <a:t>&gt;&gt; Feedback (luisteren en vragen), bij feedback ontvangen, kan jij objectief ontvangen, doorvragen wat iemand bedoeld? Of voel je je aangevallen? Schiet je verdediging in? Als dat gebeurt, hoe komt dat, pas als je voorbij deze fase bent, ben je in staat om mensen verder te helpen in teamvorming.</a:t>
            </a:r>
          </a:p>
          <a:p>
            <a:r>
              <a:rPr lang="en-GB" altLang="nl-NL" sz="3600" dirty="0" err="1"/>
              <a:t>Bedenk</a:t>
            </a:r>
            <a:r>
              <a:rPr lang="en-GB" altLang="nl-NL" sz="3600" dirty="0"/>
              <a:t> </a:t>
            </a:r>
            <a:r>
              <a:rPr lang="en-GB" altLang="nl-NL" sz="3600" dirty="0" err="1"/>
              <a:t>dat</a:t>
            </a:r>
            <a:r>
              <a:rPr lang="en-GB" altLang="nl-NL" sz="3600" dirty="0"/>
              <a:t> het </a:t>
            </a:r>
            <a:r>
              <a:rPr lang="en-GB" altLang="nl-NL" sz="3600" dirty="0" err="1"/>
              <a:t>ontvangen</a:t>
            </a:r>
            <a:r>
              <a:rPr lang="en-GB" altLang="nl-NL" sz="3600" dirty="0"/>
              <a:t> van </a:t>
            </a:r>
            <a:r>
              <a:rPr lang="en-GB" altLang="nl-NL" sz="3600" dirty="0" err="1"/>
              <a:t>een</a:t>
            </a:r>
            <a:r>
              <a:rPr lang="en-GB" altLang="nl-NL" sz="3600" dirty="0"/>
              <a:t> </a:t>
            </a:r>
            <a:r>
              <a:rPr lang="en-GB" altLang="nl-NL" sz="3600" dirty="0" err="1"/>
              <a:t>boodschap</a:t>
            </a:r>
            <a:r>
              <a:rPr lang="en-GB" altLang="nl-NL" sz="3600" dirty="0"/>
              <a:t> </a:t>
            </a:r>
            <a:r>
              <a:rPr lang="en-GB" altLang="nl-NL" sz="3600" dirty="0" err="1"/>
              <a:t>voor</a:t>
            </a:r>
            <a:r>
              <a:rPr lang="en-GB" altLang="nl-NL" sz="3600" dirty="0"/>
              <a:t> </a:t>
            </a:r>
            <a:r>
              <a:rPr lang="en-GB" altLang="nl-NL" sz="3600" dirty="0" err="1"/>
              <a:t>een</a:t>
            </a:r>
            <a:r>
              <a:rPr lang="en-GB" altLang="nl-NL" sz="3600" dirty="0"/>
              <a:t> heel </a:t>
            </a:r>
            <a:r>
              <a:rPr lang="en-GB" altLang="nl-NL" sz="3600" dirty="0" err="1"/>
              <a:t>groot</a:t>
            </a:r>
            <a:r>
              <a:rPr lang="en-GB" altLang="nl-NL" sz="3600" dirty="0"/>
              <a:t> </a:t>
            </a:r>
            <a:r>
              <a:rPr lang="en-GB" altLang="nl-NL" sz="3600" dirty="0" err="1"/>
              <a:t>deel</a:t>
            </a:r>
            <a:r>
              <a:rPr lang="en-GB" altLang="nl-NL" sz="3600" dirty="0"/>
              <a:t> </a:t>
            </a:r>
            <a:r>
              <a:rPr lang="en-GB" altLang="nl-NL" sz="3600" dirty="0" err="1"/>
              <a:t>bepaald</a:t>
            </a:r>
            <a:r>
              <a:rPr lang="en-GB" altLang="nl-NL" sz="3600" dirty="0"/>
              <a:t> </a:t>
            </a:r>
            <a:r>
              <a:rPr lang="en-GB" altLang="nl-NL" sz="3600" dirty="0" err="1"/>
              <a:t>wordt</a:t>
            </a:r>
            <a:r>
              <a:rPr lang="en-GB" altLang="nl-NL" sz="3600" dirty="0"/>
              <a:t> door het eigen </a:t>
            </a:r>
            <a:r>
              <a:rPr lang="en-GB" altLang="nl-NL" sz="3600" dirty="0" err="1"/>
              <a:t>wereldbeeld</a:t>
            </a:r>
            <a:r>
              <a:rPr lang="en-GB" altLang="nl-NL" sz="3600" dirty="0"/>
              <a:t> / </a:t>
            </a:r>
            <a:r>
              <a:rPr lang="en-GB" altLang="nl-NL" sz="3600" dirty="0" err="1"/>
              <a:t>perspectieven</a:t>
            </a:r>
            <a:r>
              <a:rPr lang="en-GB" altLang="nl-NL" sz="3600" dirty="0"/>
              <a:t>, etc. </a:t>
            </a:r>
          </a:p>
          <a:p>
            <a:endParaRPr lang="nl-NL" altLang="nl-NL" sz="3600" dirty="0"/>
          </a:p>
          <a:p>
            <a:endParaRPr lang="nl-NL" altLang="nl-NL" sz="3600" dirty="0"/>
          </a:p>
          <a:p>
            <a:r>
              <a:rPr lang="nl-NL" altLang="nl-NL" sz="3600" dirty="0"/>
              <a:t>5 </a:t>
            </a:r>
            <a:r>
              <a:rPr lang="nl-NL" altLang="nl-NL" sz="3600" dirty="0" err="1"/>
              <a:t>Inattention</a:t>
            </a:r>
            <a:r>
              <a:rPr lang="nl-NL" altLang="nl-NL" sz="3600" dirty="0"/>
              <a:t> </a:t>
            </a:r>
            <a:r>
              <a:rPr lang="nl-NL" altLang="nl-NL" sz="3600" dirty="0" err="1"/>
              <a:t>to</a:t>
            </a:r>
            <a:r>
              <a:rPr lang="nl-NL" altLang="nl-NL" sz="3600" dirty="0"/>
              <a:t> </a:t>
            </a:r>
            <a:r>
              <a:rPr lang="nl-NL" altLang="nl-NL" sz="3600" dirty="0" err="1"/>
              <a:t>results</a:t>
            </a:r>
            <a:r>
              <a:rPr lang="nl-NL" altLang="nl-NL" sz="3600" dirty="0"/>
              <a:t>: The </a:t>
            </a:r>
            <a:r>
              <a:rPr lang="nl-NL" altLang="nl-NL" sz="3600" dirty="0" err="1"/>
              <a:t>persuit</a:t>
            </a:r>
            <a:r>
              <a:rPr lang="nl-NL" altLang="nl-NL" sz="3600" dirty="0"/>
              <a:t> of </a:t>
            </a:r>
            <a:r>
              <a:rPr lang="nl-NL" altLang="nl-NL" sz="3600" dirty="0" err="1"/>
              <a:t>individual</a:t>
            </a:r>
            <a:r>
              <a:rPr lang="nl-NL" altLang="nl-NL" sz="3600" dirty="0"/>
              <a:t> goals </a:t>
            </a:r>
            <a:r>
              <a:rPr lang="nl-NL" altLang="nl-NL" sz="3600" dirty="0" err="1"/>
              <a:t>and</a:t>
            </a:r>
            <a:r>
              <a:rPr lang="nl-NL" altLang="nl-NL" sz="3600" dirty="0"/>
              <a:t> personal status </a:t>
            </a:r>
            <a:r>
              <a:rPr lang="nl-NL" altLang="nl-NL" sz="3600" dirty="0" err="1"/>
              <a:t>erodes</a:t>
            </a:r>
            <a:r>
              <a:rPr lang="nl-NL" altLang="nl-NL" sz="3600" dirty="0"/>
              <a:t> </a:t>
            </a:r>
            <a:r>
              <a:rPr lang="nl-NL" altLang="nl-NL" sz="3600" dirty="0" err="1"/>
              <a:t>the</a:t>
            </a:r>
            <a:r>
              <a:rPr lang="nl-NL" altLang="nl-NL" sz="3600" dirty="0"/>
              <a:t> focus of </a:t>
            </a:r>
            <a:r>
              <a:rPr lang="nl-NL" altLang="nl-NL" sz="3600" dirty="0" err="1"/>
              <a:t>collective</a:t>
            </a:r>
            <a:r>
              <a:rPr lang="nl-NL" altLang="nl-NL" sz="3600" dirty="0"/>
              <a:t> </a:t>
            </a:r>
            <a:r>
              <a:rPr lang="nl-NL" altLang="nl-NL" sz="3600" dirty="0" err="1"/>
              <a:t>success</a:t>
            </a:r>
            <a:endParaRPr lang="nl-NL" altLang="nl-NL" sz="3600" dirty="0"/>
          </a:p>
          <a:p>
            <a:r>
              <a:rPr lang="nl-NL" altLang="nl-NL" sz="3600" dirty="0" err="1"/>
              <a:t>Role</a:t>
            </a:r>
            <a:r>
              <a:rPr lang="nl-NL" altLang="nl-NL" sz="3600" dirty="0"/>
              <a:t> of </a:t>
            </a:r>
            <a:r>
              <a:rPr lang="nl-NL" altLang="nl-NL" sz="3600" dirty="0" err="1"/>
              <a:t>the</a:t>
            </a:r>
            <a:r>
              <a:rPr lang="nl-NL" altLang="nl-NL" sz="3600" dirty="0"/>
              <a:t> leader: Focus on </a:t>
            </a:r>
            <a:r>
              <a:rPr lang="nl-NL" altLang="nl-NL" sz="3600" dirty="0" err="1"/>
              <a:t>collectives</a:t>
            </a:r>
            <a:r>
              <a:rPr lang="nl-NL" altLang="nl-NL" sz="3600" dirty="0"/>
              <a:t> </a:t>
            </a:r>
            <a:r>
              <a:rPr lang="nl-NL" altLang="nl-NL" sz="3600" dirty="0" err="1"/>
              <a:t>outcomes</a:t>
            </a:r>
            <a:endParaRPr lang="nl-NL" altLang="nl-NL" sz="3600" dirty="0"/>
          </a:p>
          <a:p>
            <a:r>
              <a:rPr lang="nl-NL" altLang="nl-NL" sz="3600" dirty="0"/>
              <a:t>&gt;&gt; zijn de individuele doelen afgestemd op team doel en resultaten? Afreken modellen?</a:t>
            </a:r>
          </a:p>
          <a:p>
            <a:endParaRPr lang="nl-NL" altLang="nl-NL" sz="3600" dirty="0"/>
          </a:p>
          <a:p>
            <a:endParaRPr lang="nl-NL" dirty="0"/>
          </a:p>
        </p:txBody>
      </p:sp>
      <p:sp>
        <p:nvSpPr>
          <p:cNvPr id="4" name="Tijdelijke aanduiding voor dianummer 3"/>
          <p:cNvSpPr>
            <a:spLocks noGrp="1"/>
          </p:cNvSpPr>
          <p:nvPr>
            <p:ph type="sldNum" sz="quarter" idx="10"/>
          </p:nvPr>
        </p:nvSpPr>
        <p:spPr/>
        <p:txBody>
          <a:bodyPr/>
          <a:lstStyle/>
          <a:p>
            <a:fld id="{B8F4311A-5F0E-4120-9A96-0513E179BA8E}" type="slidenum">
              <a:rPr lang="en-US" smtClean="0"/>
              <a:t>16</a:t>
            </a:fld>
            <a:endParaRPr lang="en-US"/>
          </a:p>
        </p:txBody>
      </p:sp>
    </p:spTree>
    <p:extLst>
      <p:ext uri="{BB962C8B-B14F-4D97-AF65-F5344CB8AC3E}">
        <p14:creationId xmlns:p14="http://schemas.microsoft.com/office/powerpoint/2010/main" val="3824221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8F4311A-5F0E-4120-9A96-0513E179BA8E}" type="slidenum">
              <a:rPr lang="en-US" smtClean="0"/>
              <a:t>17</a:t>
            </a:fld>
            <a:endParaRPr lang="en-US"/>
          </a:p>
        </p:txBody>
      </p:sp>
    </p:spTree>
    <p:extLst>
      <p:ext uri="{BB962C8B-B14F-4D97-AF65-F5344CB8AC3E}">
        <p14:creationId xmlns:p14="http://schemas.microsoft.com/office/powerpoint/2010/main" val="3412357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endParaRPr lang="en-US"/>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a:p>
        </p:txBody>
      </p:sp>
      <p:sp>
        <p:nvSpPr>
          <p:cNvPr id="4" name="Tijdelijke aanduiding voor datum 3"/>
          <p:cNvSpPr>
            <a:spLocks noGrp="1"/>
          </p:cNvSpPr>
          <p:nvPr>
            <p:ph type="dt" sz="half" idx="10"/>
          </p:nvPr>
        </p:nvSpPr>
        <p:spPr/>
        <p:txBody>
          <a:body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392949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p:cNvSpPr>
            <a:spLocks noGrp="1"/>
          </p:cNvSpPr>
          <p:nvPr>
            <p:ph type="dt" sz="half" idx="10"/>
          </p:nvPr>
        </p:nvSpPr>
        <p:spPr/>
        <p:txBody>
          <a:body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343246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endParaRPr lang="en-US"/>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2368515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inhou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inhou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datum 4"/>
          <p:cNvSpPr>
            <a:spLocks noGrp="1"/>
          </p:cNvSpPr>
          <p:nvPr>
            <p:ph type="dt" sz="half" idx="10"/>
          </p:nvPr>
        </p:nvSpPr>
        <p:spPr/>
        <p:txBody>
          <a:bodyPr/>
          <a:lstStyle/>
          <a:p>
            <a:fld id="{86131162-0ABB-45CD-83B3-22649B125943}" type="datetimeFigureOut">
              <a:rPr lang="en-US" smtClean="0"/>
              <a:t>10/10/2018</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2651052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en-US"/>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Tijdelijke aanduiding voor datum 6"/>
          <p:cNvSpPr>
            <a:spLocks noGrp="1"/>
          </p:cNvSpPr>
          <p:nvPr>
            <p:ph type="dt" sz="half" idx="10"/>
          </p:nvPr>
        </p:nvSpPr>
        <p:spPr/>
        <p:txBody>
          <a:bodyPr/>
          <a:lstStyle/>
          <a:p>
            <a:fld id="{86131162-0ABB-45CD-83B3-22649B125943}" type="datetimeFigureOut">
              <a:rPr lang="en-US" smtClean="0"/>
              <a:t>10/10/2018</a:t>
            </a:fld>
            <a:endParaRPr lang="en-US"/>
          </a:p>
        </p:txBody>
      </p:sp>
      <p:sp>
        <p:nvSpPr>
          <p:cNvPr id="8" name="Tijdelijke aanduiding voor voettekst 7"/>
          <p:cNvSpPr>
            <a:spLocks noGrp="1"/>
          </p:cNvSpPr>
          <p:nvPr>
            <p:ph type="ftr" sz="quarter" idx="11"/>
          </p:nvPr>
        </p:nvSpPr>
        <p:spPr/>
        <p:txBody>
          <a:bodyPr/>
          <a:lstStyle/>
          <a:p>
            <a:endParaRPr lang="en-US"/>
          </a:p>
        </p:txBody>
      </p:sp>
      <p:sp>
        <p:nvSpPr>
          <p:cNvPr id="9" name="Tijdelijke aanduiding voor dianummer 8"/>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4031860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datum 2"/>
          <p:cNvSpPr>
            <a:spLocks noGrp="1"/>
          </p:cNvSpPr>
          <p:nvPr>
            <p:ph type="dt" sz="half" idx="10"/>
          </p:nvPr>
        </p:nvSpPr>
        <p:spPr/>
        <p:txBody>
          <a:bodyPr/>
          <a:lstStyle/>
          <a:p>
            <a:fld id="{86131162-0ABB-45CD-83B3-22649B125943}" type="datetimeFigureOut">
              <a:rPr lang="en-US" smtClean="0"/>
              <a:t>10/10/2018</a:t>
            </a:fld>
            <a:endParaRPr lang="en-US"/>
          </a:p>
        </p:txBody>
      </p:sp>
      <p:sp>
        <p:nvSpPr>
          <p:cNvPr id="4" name="Tijdelijke aanduiding voor voettekst 3"/>
          <p:cNvSpPr>
            <a:spLocks noGrp="1"/>
          </p:cNvSpPr>
          <p:nvPr>
            <p:ph type="ftr" sz="quarter" idx="11"/>
          </p:nvPr>
        </p:nvSpPr>
        <p:spPr/>
        <p:txBody>
          <a:bodyPr/>
          <a:lstStyle/>
          <a:p>
            <a:endParaRPr lang="en-US"/>
          </a:p>
        </p:txBody>
      </p:sp>
      <p:sp>
        <p:nvSpPr>
          <p:cNvPr id="5" name="Tijdelijke aanduiding voor dianummer 4"/>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895119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6131162-0ABB-45CD-83B3-22649B125943}" type="datetimeFigureOut">
              <a:rPr lang="en-US" smtClean="0"/>
              <a:t>10/10/2018</a:t>
            </a:fld>
            <a:endParaRPr lang="en-US"/>
          </a:p>
        </p:txBody>
      </p:sp>
      <p:sp>
        <p:nvSpPr>
          <p:cNvPr id="3" name="Tijdelijke aanduiding voor voettekst 2"/>
          <p:cNvSpPr>
            <a:spLocks noGrp="1"/>
          </p:cNvSpPr>
          <p:nvPr>
            <p:ph type="ftr" sz="quarter" idx="11"/>
          </p:nvPr>
        </p:nvSpPr>
        <p:spPr/>
        <p:txBody>
          <a:bodyPr/>
          <a:lstStyle/>
          <a:p>
            <a:endParaRPr lang="en-US"/>
          </a:p>
        </p:txBody>
      </p:sp>
      <p:sp>
        <p:nvSpPr>
          <p:cNvPr id="4" name="Tijdelijke aanduiding voor dianummer 3"/>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2147587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endParaRPr lang="en-US"/>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6131162-0ABB-45CD-83B3-22649B125943}" type="datetimeFigureOut">
              <a:rPr lang="en-US" smtClean="0"/>
              <a:t>10/10/2018</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403883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endParaRPr lang="en-US"/>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6131162-0ABB-45CD-83B3-22649B125943}" type="datetimeFigureOut">
              <a:rPr lang="en-US" smtClean="0"/>
              <a:t>10/10/2018</a:t>
            </a:fld>
            <a:endParaRPr lang="en-US"/>
          </a:p>
        </p:txBody>
      </p:sp>
      <p:sp>
        <p:nvSpPr>
          <p:cNvPr id="6" name="Tijdelijke aanduiding voor voettekst 5"/>
          <p:cNvSpPr>
            <a:spLocks noGrp="1"/>
          </p:cNvSpPr>
          <p:nvPr>
            <p:ph type="ftr" sz="quarter" idx="11"/>
          </p:nvPr>
        </p:nvSpPr>
        <p:spPr/>
        <p:txBody>
          <a:bodyPr/>
          <a:lstStyle/>
          <a:p>
            <a:endParaRPr lang="en-US"/>
          </a:p>
        </p:txBody>
      </p:sp>
      <p:sp>
        <p:nvSpPr>
          <p:cNvPr id="7" name="Tijdelijke aanduiding voor dianummer 6"/>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624489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p:cNvSpPr>
            <a:spLocks noGrp="1"/>
          </p:cNvSpPr>
          <p:nvPr>
            <p:ph type="dt" sz="half" idx="10"/>
          </p:nvPr>
        </p:nvSpPr>
        <p:spPr/>
        <p:txBody>
          <a:body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3517881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endParaRPr lang="en-US"/>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p:cNvSpPr>
            <a:spLocks noGrp="1"/>
          </p:cNvSpPr>
          <p:nvPr>
            <p:ph type="dt" sz="half" idx="10"/>
          </p:nvPr>
        </p:nvSpPr>
        <p:spPr/>
        <p:txBody>
          <a:body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42D850DF-4A27-410A-9A4D-8B4ACDE6BB84}" type="slidenum">
              <a:rPr lang="en-US" smtClean="0"/>
              <a:t>‹nr.›</a:t>
            </a:fld>
            <a:endParaRPr lang="en-US"/>
          </a:p>
        </p:txBody>
      </p:sp>
    </p:spTree>
    <p:extLst>
      <p:ext uri="{BB962C8B-B14F-4D97-AF65-F5344CB8AC3E}">
        <p14:creationId xmlns:p14="http://schemas.microsoft.com/office/powerpoint/2010/main" val="3701424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small fo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984" y="432080"/>
            <a:ext cx="10800000" cy="764672"/>
          </a:xfrm>
        </p:spPr>
        <p:txBody>
          <a:bodyPr/>
          <a:lstStyle/>
          <a:p>
            <a:r>
              <a:rPr lang="en-US"/>
              <a:t>Click to edit Master title style</a:t>
            </a:r>
            <a:endParaRPr lang="nl-NL"/>
          </a:p>
        </p:txBody>
      </p:sp>
      <p:sp>
        <p:nvSpPr>
          <p:cNvPr id="3" name="Content Placeholder 2"/>
          <p:cNvSpPr>
            <a:spLocks noGrp="1"/>
          </p:cNvSpPr>
          <p:nvPr>
            <p:ph idx="1" hasCustomPrompt="1"/>
          </p:nvPr>
        </p:nvSpPr>
        <p:spPr>
          <a:xfrm>
            <a:off x="643051" y="1267617"/>
            <a:ext cx="10800000" cy="4752528"/>
          </a:xfrm>
        </p:spPr>
        <p:txBody>
          <a:bodyPr>
            <a:normAutofit/>
          </a:bodyPr>
          <a:lstStyle>
            <a:lvl1pPr>
              <a:lnSpc>
                <a:spcPts val="2500"/>
              </a:lnSpc>
              <a:spcBef>
                <a:spcPts val="0"/>
              </a:spcBef>
              <a:buNone/>
              <a:defRPr sz="1400" b="0"/>
            </a:lvl1pPr>
            <a:lvl2pPr>
              <a:defRPr sz="1400" b="0"/>
            </a:lvl2pPr>
            <a:lvl3pPr>
              <a:defRPr sz="1400" b="0"/>
            </a:lvl3pPr>
            <a:lvl4pPr>
              <a:defRPr sz="1400" b="0"/>
            </a:lvl4pPr>
            <a:lvl5pPr>
              <a:defRPr sz="1400" b="0"/>
            </a:lvl5pPr>
          </a:lstStyle>
          <a:p>
            <a:pPr lvl="0"/>
            <a:r>
              <a:rPr lang="en-US"/>
              <a:t>Click to add text</a:t>
            </a:r>
          </a:p>
          <a:p>
            <a:pPr lvl="0"/>
            <a:endParaRPr lang="en-US"/>
          </a:p>
          <a:p>
            <a:pPr lvl="0"/>
            <a:endParaRPr lang="en-US"/>
          </a:p>
        </p:txBody>
      </p:sp>
      <p:sp>
        <p:nvSpPr>
          <p:cNvPr id="6" name="Slide Number Placeholder 5"/>
          <p:cNvSpPr>
            <a:spLocks noGrp="1"/>
          </p:cNvSpPr>
          <p:nvPr>
            <p:ph type="sldNum" sz="quarter" idx="12"/>
          </p:nvPr>
        </p:nvSpPr>
        <p:spPr/>
        <p:txBody>
          <a:bodyPr/>
          <a:lstStyle/>
          <a:p>
            <a:fld id="{40EFF7FA-31F8-48A8-9159-4D65C2FE767A}" type="slidenum">
              <a:rPr lang="nl-NL" smtClean="0"/>
              <a:pPr/>
              <a:t>‹nr.›</a:t>
            </a:fld>
            <a:endParaRPr lang="nl-NL"/>
          </a:p>
        </p:txBody>
      </p:sp>
    </p:spTree>
    <p:extLst>
      <p:ext uri="{BB962C8B-B14F-4D97-AF65-F5344CB8AC3E}">
        <p14:creationId xmlns:p14="http://schemas.microsoft.com/office/powerpoint/2010/main" val="3389302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endParaRPr lang="en-US"/>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31162-0ABB-45CD-83B3-22649B125943}" type="datetimeFigureOut">
              <a:rPr lang="en-US" smtClean="0"/>
              <a:t>10/10/2018</a:t>
            </a:fld>
            <a:endParaRPr lang="en-US"/>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850DF-4A27-410A-9A4D-8B4ACDE6BB84}" type="slidenum">
              <a:rPr lang="en-US" smtClean="0"/>
              <a:t>‹nr.›</a:t>
            </a:fld>
            <a:endParaRPr lang="en-US"/>
          </a:p>
        </p:txBody>
      </p:sp>
    </p:spTree>
    <p:extLst>
      <p:ext uri="{BB962C8B-B14F-4D97-AF65-F5344CB8AC3E}">
        <p14:creationId xmlns:p14="http://schemas.microsoft.com/office/powerpoint/2010/main" val="3753100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76A3FDC-77C8-4493-A135-D6A110E5EAAB}"/>
              </a:ext>
            </a:extLst>
          </p:cNvPr>
          <p:cNvPicPr>
            <a:picLocks noChangeAspect="1"/>
          </p:cNvPicPr>
          <p:nvPr/>
        </p:nvPicPr>
        <p:blipFill rotWithShape="1">
          <a:blip r:embed="rId3">
            <a:extLst>
              <a:ext uri="{28A0092B-C50C-407E-A947-70E740481C1C}">
                <a14:useLocalDpi xmlns:a14="http://schemas.microsoft.com/office/drawing/2010/main" val="0"/>
              </a:ext>
            </a:extLst>
          </a:blip>
          <a:srcRect l="8334" t="3082" r="8334" b="13584"/>
          <a:stretch/>
        </p:blipFill>
        <p:spPr>
          <a:xfrm>
            <a:off x="0" y="1"/>
            <a:ext cx="12192000" cy="6857999"/>
          </a:xfrm>
          <a:prstGeom prst="rect">
            <a:avLst/>
          </a:prstGeom>
        </p:spPr>
      </p:pic>
      <p:sp>
        <p:nvSpPr>
          <p:cNvPr id="6" name="Tekstvak 5">
            <a:extLst>
              <a:ext uri="{FF2B5EF4-FFF2-40B4-BE49-F238E27FC236}">
                <a16:creationId xmlns:a16="http://schemas.microsoft.com/office/drawing/2014/main" id="{A5356A35-131E-47EA-94C0-0E2EC52D2E03}"/>
              </a:ext>
            </a:extLst>
          </p:cNvPr>
          <p:cNvSpPr txBox="1"/>
          <p:nvPr/>
        </p:nvSpPr>
        <p:spPr>
          <a:xfrm>
            <a:off x="0" y="5156200"/>
            <a:ext cx="12192000" cy="1569660"/>
          </a:xfrm>
          <a:prstGeom prst="rect">
            <a:avLst/>
          </a:prstGeom>
          <a:noFill/>
        </p:spPr>
        <p:txBody>
          <a:bodyPr wrap="square" rtlCol="0">
            <a:spAutoFit/>
          </a:bodyPr>
          <a:lstStyle/>
          <a:p>
            <a:pPr algn="ctr"/>
            <a:r>
              <a:rPr lang="nl-NL" sz="9600" b="1" dirty="0">
                <a:ln>
                  <a:solidFill>
                    <a:schemeClr val="bg1"/>
                  </a:solidFill>
                </a:ln>
                <a:solidFill>
                  <a:schemeClr val="bg1"/>
                </a:solidFill>
              </a:rPr>
              <a:t>Yes, do </a:t>
            </a:r>
            <a:r>
              <a:rPr lang="nl-NL" sz="9600" b="1" dirty="0" err="1">
                <a:ln>
                  <a:solidFill>
                    <a:schemeClr val="bg1"/>
                  </a:solidFill>
                </a:ln>
                <a:solidFill>
                  <a:schemeClr val="bg1"/>
                </a:solidFill>
              </a:rPr>
              <a:t>come</a:t>
            </a:r>
            <a:r>
              <a:rPr lang="nl-NL" sz="9600" b="1" dirty="0">
                <a:ln>
                  <a:solidFill>
                    <a:schemeClr val="bg1"/>
                  </a:solidFill>
                </a:ln>
                <a:solidFill>
                  <a:schemeClr val="bg1"/>
                </a:solidFill>
              </a:rPr>
              <a:t> closer</a:t>
            </a:r>
          </a:p>
        </p:txBody>
      </p:sp>
    </p:spTree>
    <p:extLst>
      <p:ext uri="{BB962C8B-B14F-4D97-AF65-F5344CB8AC3E}">
        <p14:creationId xmlns:p14="http://schemas.microsoft.com/office/powerpoint/2010/main" val="389269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10000" b="-10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631AE2-28AA-4252-9321-04EF0807E022}"/>
              </a:ext>
            </a:extLst>
          </p:cNvPr>
          <p:cNvSpPr>
            <a:spLocks noGrp="1"/>
          </p:cNvSpPr>
          <p:nvPr>
            <p:ph type="ctrTitle"/>
          </p:nvPr>
        </p:nvSpPr>
        <p:spPr/>
        <p:txBody>
          <a:bodyPr/>
          <a:lstStyle/>
          <a:p>
            <a:r>
              <a:rPr lang="nl-NL" dirty="0"/>
              <a:t>Benieuwd? We zien je op 10 okt!</a:t>
            </a:r>
          </a:p>
        </p:txBody>
      </p:sp>
      <p:sp>
        <p:nvSpPr>
          <p:cNvPr id="3" name="Ondertitel 2">
            <a:extLst>
              <a:ext uri="{FF2B5EF4-FFF2-40B4-BE49-F238E27FC236}">
                <a16:creationId xmlns:a16="http://schemas.microsoft.com/office/drawing/2014/main" id="{4157CF00-AFC3-4482-92E9-52763F3EA393}"/>
              </a:ext>
            </a:extLst>
          </p:cNvPr>
          <p:cNvSpPr>
            <a:spLocks noGrp="1"/>
          </p:cNvSpPr>
          <p:nvPr>
            <p:ph type="subTitle" idx="1"/>
          </p:nvPr>
        </p:nvSpPr>
        <p:spPr/>
        <p:txBody>
          <a:bodyPr/>
          <a:lstStyle/>
          <a:p>
            <a:r>
              <a:rPr lang="nl-NL" dirty="0">
                <a:solidFill>
                  <a:schemeClr val="tx1">
                    <a:lumMod val="65000"/>
                    <a:lumOff val="35000"/>
                  </a:schemeClr>
                </a:solidFill>
              </a:rPr>
              <a:t>Iets over appels, peren en kikkers</a:t>
            </a:r>
          </a:p>
        </p:txBody>
      </p:sp>
      <p:sp>
        <p:nvSpPr>
          <p:cNvPr id="5" name="Wolk 4">
            <a:extLst>
              <a:ext uri="{FF2B5EF4-FFF2-40B4-BE49-F238E27FC236}">
                <a16:creationId xmlns:a16="http://schemas.microsoft.com/office/drawing/2014/main" id="{CE6B27EA-D62C-4984-905E-116A9EC9247B}"/>
              </a:ext>
            </a:extLst>
          </p:cNvPr>
          <p:cNvSpPr/>
          <p:nvPr/>
        </p:nvSpPr>
        <p:spPr>
          <a:xfrm>
            <a:off x="6737683" y="4609347"/>
            <a:ext cx="5173580" cy="2058905"/>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4000" dirty="0">
                <a:solidFill>
                  <a:schemeClr val="accent3">
                    <a:lumMod val="50000"/>
                  </a:schemeClr>
                </a:solidFill>
              </a:rPr>
              <a:t>Wie heeft deze gezien?</a:t>
            </a:r>
          </a:p>
        </p:txBody>
      </p:sp>
    </p:spTree>
    <p:extLst>
      <p:ext uri="{BB962C8B-B14F-4D97-AF65-F5344CB8AC3E}">
        <p14:creationId xmlns:p14="http://schemas.microsoft.com/office/powerpoint/2010/main" val="1430209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23000" b="-23000"/>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ln>
            <a:noFill/>
          </a:ln>
        </p:spPr>
        <p:txBody>
          <a:bodyPr vert="horz" lIns="91440" tIns="45720" rIns="91440" bIns="45720" rtlCol="0" anchor="ctr">
            <a:normAutofit/>
          </a:bodyPr>
          <a:lstStyle/>
          <a:p>
            <a:r>
              <a:rPr lang="nl-NL" dirty="0" err="1">
                <a:ln>
                  <a:solidFill>
                    <a:schemeClr val="tx1"/>
                  </a:solidFill>
                </a:ln>
              </a:rPr>
              <a:t>Scragile</a:t>
            </a:r>
            <a:r>
              <a:rPr lang="nl-NL" dirty="0">
                <a:ln>
                  <a:solidFill>
                    <a:schemeClr val="tx1"/>
                  </a:solidFill>
                </a:ln>
              </a:rPr>
              <a:t> – het laatste nieuwe </a:t>
            </a:r>
            <a:r>
              <a:rPr lang="nl-NL" dirty="0" err="1">
                <a:ln>
                  <a:solidFill>
                    <a:schemeClr val="tx1"/>
                  </a:solidFill>
                </a:ln>
              </a:rPr>
              <a:t>buzzzzzword</a:t>
            </a:r>
            <a:r>
              <a:rPr lang="nl-NL" dirty="0">
                <a:ln>
                  <a:solidFill>
                    <a:schemeClr val="tx1"/>
                  </a:solidFill>
                </a:ln>
              </a:rPr>
              <a:t> op de markt. </a:t>
            </a:r>
            <a:endParaRPr lang="en-US" dirty="0">
              <a:ln>
                <a:solidFill>
                  <a:schemeClr val="tx1"/>
                </a:solidFill>
              </a:ln>
            </a:endParaRPr>
          </a:p>
        </p:txBody>
      </p:sp>
      <p:sp>
        <p:nvSpPr>
          <p:cNvPr id="5" name="Ondertitel 4">
            <a:extLst>
              <a:ext uri="{FF2B5EF4-FFF2-40B4-BE49-F238E27FC236}">
                <a16:creationId xmlns:a16="http://schemas.microsoft.com/office/drawing/2014/main" id="{772B7BD6-9136-43CC-BE9B-258164AD1AE2}"/>
              </a:ext>
            </a:extLst>
          </p:cNvPr>
          <p:cNvSpPr>
            <a:spLocks noGrp="1"/>
          </p:cNvSpPr>
          <p:nvPr>
            <p:ph type="subTitle" idx="1"/>
          </p:nvPr>
        </p:nvSpPr>
        <p:spPr/>
        <p:txBody>
          <a:bodyPr vert="horz" lIns="91440" tIns="45720" rIns="91440" bIns="45720" rtlCol="0">
            <a:normAutofit/>
          </a:bodyPr>
          <a:lstStyle/>
          <a:p>
            <a:r>
              <a:rPr lang="en-GB" dirty="0">
                <a:ln>
                  <a:solidFill>
                    <a:schemeClr val="tx1">
                      <a:lumMod val="65000"/>
                      <a:lumOff val="35000"/>
                    </a:schemeClr>
                  </a:solidFill>
                </a:ln>
                <a:solidFill>
                  <a:schemeClr val="tx1">
                    <a:lumMod val="65000"/>
                    <a:lumOff val="35000"/>
                  </a:schemeClr>
                </a:solidFill>
              </a:rPr>
              <a:t>DE </a:t>
            </a:r>
            <a:r>
              <a:rPr lang="en-GB" dirty="0" err="1">
                <a:ln>
                  <a:solidFill>
                    <a:schemeClr val="tx1">
                      <a:lumMod val="65000"/>
                      <a:lumOff val="35000"/>
                    </a:schemeClr>
                  </a:solidFill>
                </a:ln>
                <a:solidFill>
                  <a:schemeClr val="tx1">
                    <a:lumMod val="65000"/>
                    <a:lumOff val="35000"/>
                  </a:schemeClr>
                </a:solidFill>
              </a:rPr>
              <a:t>oplossing</a:t>
            </a:r>
            <a:r>
              <a:rPr lang="en-GB" dirty="0">
                <a:ln>
                  <a:solidFill>
                    <a:schemeClr val="tx1">
                      <a:lumMod val="65000"/>
                      <a:lumOff val="35000"/>
                    </a:schemeClr>
                  </a:solidFill>
                </a:ln>
                <a:solidFill>
                  <a:schemeClr val="tx1">
                    <a:lumMod val="65000"/>
                    <a:lumOff val="35000"/>
                  </a:schemeClr>
                </a:solidFill>
              </a:rPr>
              <a:t> van ALLE </a:t>
            </a:r>
            <a:r>
              <a:rPr lang="en-GB" dirty="0" err="1">
                <a:ln>
                  <a:solidFill>
                    <a:schemeClr val="tx1">
                      <a:lumMod val="65000"/>
                      <a:lumOff val="35000"/>
                    </a:schemeClr>
                  </a:solidFill>
                </a:ln>
                <a:solidFill>
                  <a:schemeClr val="tx1">
                    <a:lumMod val="65000"/>
                    <a:lumOff val="35000"/>
                  </a:schemeClr>
                </a:solidFill>
              </a:rPr>
              <a:t>problematiek</a:t>
            </a:r>
            <a:r>
              <a:rPr lang="en-GB" dirty="0">
                <a:ln>
                  <a:solidFill>
                    <a:schemeClr val="tx1">
                      <a:lumMod val="65000"/>
                      <a:lumOff val="35000"/>
                    </a:schemeClr>
                  </a:solidFill>
                </a:ln>
                <a:solidFill>
                  <a:schemeClr val="tx1">
                    <a:lumMod val="65000"/>
                    <a:lumOff val="35000"/>
                  </a:schemeClr>
                </a:solidFill>
              </a:rPr>
              <a:t> </a:t>
            </a:r>
            <a:r>
              <a:rPr lang="en-GB" dirty="0" err="1">
                <a:ln>
                  <a:solidFill>
                    <a:schemeClr val="tx1">
                      <a:lumMod val="65000"/>
                      <a:lumOff val="35000"/>
                    </a:schemeClr>
                  </a:solidFill>
                </a:ln>
                <a:solidFill>
                  <a:schemeClr val="tx1">
                    <a:lumMod val="65000"/>
                    <a:lumOff val="35000"/>
                  </a:schemeClr>
                </a:solidFill>
              </a:rPr>
              <a:t>binnen</a:t>
            </a:r>
            <a:r>
              <a:rPr lang="en-GB" dirty="0">
                <a:ln>
                  <a:solidFill>
                    <a:schemeClr val="tx1">
                      <a:lumMod val="65000"/>
                      <a:lumOff val="35000"/>
                    </a:schemeClr>
                  </a:solidFill>
                </a:ln>
                <a:solidFill>
                  <a:schemeClr val="tx1">
                    <a:lumMod val="65000"/>
                    <a:lumOff val="35000"/>
                  </a:schemeClr>
                </a:solidFill>
              </a:rPr>
              <a:t> </a:t>
            </a:r>
            <a:r>
              <a:rPr lang="en-GB" dirty="0" err="1">
                <a:ln>
                  <a:solidFill>
                    <a:schemeClr val="tx1">
                      <a:lumMod val="65000"/>
                      <a:lumOff val="35000"/>
                    </a:schemeClr>
                  </a:solidFill>
                </a:ln>
                <a:solidFill>
                  <a:schemeClr val="tx1">
                    <a:lumMod val="65000"/>
                    <a:lumOff val="35000"/>
                  </a:schemeClr>
                </a:solidFill>
              </a:rPr>
              <a:t>projecten</a:t>
            </a:r>
            <a:endParaRPr lang="nl-NL" dirty="0">
              <a:ln>
                <a:solidFill>
                  <a:schemeClr val="tx1">
                    <a:lumMod val="65000"/>
                    <a:lumOff val="35000"/>
                  </a:schemeClr>
                </a:solidFill>
              </a:ln>
              <a:solidFill>
                <a:schemeClr val="tx1">
                  <a:lumMod val="65000"/>
                  <a:lumOff val="35000"/>
                </a:schemeClr>
              </a:solidFill>
            </a:endParaRPr>
          </a:p>
        </p:txBody>
      </p:sp>
    </p:spTree>
    <p:extLst>
      <p:ext uri="{BB962C8B-B14F-4D97-AF65-F5344CB8AC3E}">
        <p14:creationId xmlns:p14="http://schemas.microsoft.com/office/powerpoint/2010/main" val="776478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err="1"/>
              <a:t>Scragile</a:t>
            </a:r>
            <a:r>
              <a:rPr lang="en-GB" dirty="0"/>
              <a:t> </a:t>
            </a:r>
            <a:r>
              <a:rPr lang="en-GB" dirty="0" err="1"/>
              <a:t>methode</a:t>
            </a:r>
            <a:r>
              <a:rPr lang="en-GB" dirty="0"/>
              <a:t> – van dale</a:t>
            </a:r>
            <a:endParaRPr lang="en-US" dirty="0"/>
          </a:p>
        </p:txBody>
      </p:sp>
      <p:sp>
        <p:nvSpPr>
          <p:cNvPr id="3" name="Tijdelijke aanduiding voor inhoud 2"/>
          <p:cNvSpPr>
            <a:spLocks noGrp="1"/>
          </p:cNvSpPr>
          <p:nvPr>
            <p:ph idx="1"/>
          </p:nvPr>
        </p:nvSpPr>
        <p:spPr/>
        <p:txBody>
          <a:bodyPr vert="horz" lIns="91440" tIns="45720" rIns="91440" bIns="45720" rtlCol="0" anchor="t">
            <a:normAutofit/>
          </a:bodyPr>
          <a:lstStyle/>
          <a:p>
            <a:pPr marL="0" indent="0">
              <a:buNone/>
            </a:pPr>
            <a:endParaRPr lang="nl-NL" dirty="0"/>
          </a:p>
          <a:p>
            <a:pPr marL="0" indent="0">
              <a:buNone/>
            </a:pPr>
            <a:r>
              <a:rPr lang="nl-NL" dirty="0" err="1"/>
              <a:t>Scra·</a:t>
            </a:r>
            <a:r>
              <a:rPr lang="nl-NL" u="sng" dirty="0" err="1"/>
              <a:t>gile</a:t>
            </a:r>
            <a:r>
              <a:rPr lang="nl-NL" dirty="0"/>
              <a:t> (spreek uit: </a:t>
            </a:r>
            <a:r>
              <a:rPr lang="nl-NL" dirty="0" err="1"/>
              <a:t>Skradjeil</a:t>
            </a:r>
            <a:r>
              <a:rPr lang="nl-NL" dirty="0"/>
              <a:t>)</a:t>
            </a:r>
            <a:endParaRPr lang="nl-NL" u="sng" dirty="0"/>
          </a:p>
          <a:p>
            <a:pPr marL="400050" lvl="1" indent="0">
              <a:buNone/>
            </a:pPr>
            <a:r>
              <a:rPr lang="nl-NL" i="1" dirty="0"/>
              <a:t>Meest succesvolle methode om producten op te leveren. Met deze methode levert team gegarandeerd op tijd en binnen budget met snelle time </a:t>
            </a:r>
            <a:r>
              <a:rPr lang="nl-NL" i="1" dirty="0" err="1"/>
              <a:t>to</a:t>
            </a:r>
            <a:r>
              <a:rPr lang="nl-NL" i="1" dirty="0"/>
              <a:t> market. Het geheim zit in herhaling, opstaan en duidelijk vertellen hoe het moet gebeuren. </a:t>
            </a:r>
            <a:endParaRPr lang="en-US" i="1" dirty="0">
              <a:solidFill>
                <a:srgbClr val="FF0000"/>
              </a:solidFill>
            </a:endParaRPr>
          </a:p>
        </p:txBody>
      </p:sp>
    </p:spTree>
    <p:extLst>
      <p:ext uri="{BB962C8B-B14F-4D97-AF65-F5344CB8AC3E}">
        <p14:creationId xmlns:p14="http://schemas.microsoft.com/office/powerpoint/2010/main" val="3700521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err="1"/>
              <a:t>Scragile</a:t>
            </a:r>
            <a:r>
              <a:rPr lang="en-GB" dirty="0"/>
              <a:t> – de </a:t>
            </a:r>
            <a:r>
              <a:rPr lang="en-GB" dirty="0" err="1"/>
              <a:t>cijfers</a:t>
            </a:r>
            <a:endParaRPr lang="en-US" dirty="0"/>
          </a:p>
        </p:txBody>
      </p:sp>
      <p:sp>
        <p:nvSpPr>
          <p:cNvPr id="3" name="Tijdelijke aanduiding voor inhoud 2"/>
          <p:cNvSpPr>
            <a:spLocks noGrp="1"/>
          </p:cNvSpPr>
          <p:nvPr>
            <p:ph idx="1"/>
          </p:nvPr>
        </p:nvSpPr>
        <p:spPr>
          <a:xfrm>
            <a:off x="609600" y="1892300"/>
            <a:ext cx="10972800" cy="4233864"/>
          </a:xfrm>
        </p:spPr>
        <p:txBody>
          <a:bodyPr vert="horz" lIns="91440" tIns="45720" rIns="91440" bIns="45720" rtlCol="0" anchor="t">
            <a:normAutofit/>
          </a:bodyPr>
          <a:lstStyle/>
          <a:p>
            <a:pPr marL="0" indent="0" algn="ctr">
              <a:buNone/>
            </a:pPr>
            <a:r>
              <a:rPr lang="nl-NL" sz="3600" dirty="0"/>
              <a:t>Op tijd leveren: Gemiddeld van 60 naar 95%</a:t>
            </a:r>
          </a:p>
          <a:p>
            <a:pPr marL="0" indent="0" algn="ctr">
              <a:buNone/>
            </a:pPr>
            <a:r>
              <a:rPr lang="nl-NL" sz="3600" dirty="0"/>
              <a:t>Binnen budget: </a:t>
            </a:r>
            <a:r>
              <a:rPr lang="nl-NL" sz="3600" dirty="0" err="1"/>
              <a:t>Overrun</a:t>
            </a:r>
            <a:r>
              <a:rPr lang="nl-NL" sz="3600" dirty="0"/>
              <a:t> van 160% naar 98%</a:t>
            </a:r>
          </a:p>
          <a:p>
            <a:pPr marL="0" indent="0" algn="ctr">
              <a:buNone/>
            </a:pPr>
            <a:r>
              <a:rPr lang="nl-NL" sz="3600" dirty="0"/>
              <a:t>Time </a:t>
            </a:r>
            <a:r>
              <a:rPr lang="nl-NL" sz="3600" dirty="0" err="1"/>
              <a:t>to</a:t>
            </a:r>
            <a:r>
              <a:rPr lang="nl-NL" sz="3600" dirty="0"/>
              <a:t> market: Eerste resultaten na 1 week zichtbaar</a:t>
            </a:r>
            <a:endParaRPr lang="en-US" sz="3600" dirty="0"/>
          </a:p>
        </p:txBody>
      </p:sp>
    </p:spTree>
    <p:extLst>
      <p:ext uri="{BB962C8B-B14F-4D97-AF65-F5344CB8AC3E}">
        <p14:creationId xmlns:p14="http://schemas.microsoft.com/office/powerpoint/2010/main" val="222624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D2AC3-76F6-46AB-96E2-EFB94C1EEB02}"/>
              </a:ext>
            </a:extLst>
          </p:cNvPr>
          <p:cNvSpPr>
            <a:spLocks noGrp="1"/>
          </p:cNvSpPr>
          <p:nvPr>
            <p:ph type="title"/>
          </p:nvPr>
        </p:nvSpPr>
        <p:spPr/>
        <p:txBody>
          <a:bodyPr/>
          <a:lstStyle/>
          <a:p>
            <a:r>
              <a:rPr lang="nl-NL" dirty="0"/>
              <a:t>Succes projecten</a:t>
            </a:r>
          </a:p>
        </p:txBody>
      </p:sp>
      <p:pic>
        <p:nvPicPr>
          <p:cNvPr id="6" name="Afbeelding 5">
            <a:extLst>
              <a:ext uri="{FF2B5EF4-FFF2-40B4-BE49-F238E27FC236}">
                <a16:creationId xmlns:a16="http://schemas.microsoft.com/office/drawing/2014/main" id="{3A7B87F8-D210-4902-8195-F54B24D41A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8025" y="3644613"/>
            <a:ext cx="4777740" cy="1062529"/>
          </a:xfrm>
          <a:prstGeom prst="rect">
            <a:avLst/>
          </a:prstGeom>
        </p:spPr>
      </p:pic>
      <p:pic>
        <p:nvPicPr>
          <p:cNvPr id="10" name="Afbeelding 9">
            <a:extLst>
              <a:ext uri="{FF2B5EF4-FFF2-40B4-BE49-F238E27FC236}">
                <a16:creationId xmlns:a16="http://schemas.microsoft.com/office/drawing/2014/main" id="{1E5ECAA1-192A-4486-B384-262E8AAD8AEE}"/>
              </a:ext>
            </a:extLst>
          </p:cNvPr>
          <p:cNvPicPr>
            <a:picLocks noChangeAspect="1"/>
          </p:cNvPicPr>
          <p:nvPr/>
        </p:nvPicPr>
        <p:blipFill rotWithShape="1">
          <a:blip r:embed="rId4">
            <a:extLst>
              <a:ext uri="{28A0092B-C50C-407E-A947-70E740481C1C}">
                <a14:useLocalDpi xmlns:a14="http://schemas.microsoft.com/office/drawing/2010/main" val="0"/>
              </a:ext>
            </a:extLst>
          </a:blip>
          <a:srcRect r="68971"/>
          <a:stretch/>
        </p:blipFill>
        <p:spPr>
          <a:xfrm>
            <a:off x="8768984" y="2319874"/>
            <a:ext cx="1891534" cy="2038350"/>
          </a:xfrm>
          <a:prstGeom prst="rect">
            <a:avLst/>
          </a:prstGeom>
        </p:spPr>
      </p:pic>
      <p:pic>
        <p:nvPicPr>
          <p:cNvPr id="12" name="Afbeelding 11">
            <a:extLst>
              <a:ext uri="{FF2B5EF4-FFF2-40B4-BE49-F238E27FC236}">
                <a16:creationId xmlns:a16="http://schemas.microsoft.com/office/drawing/2014/main" id="{02BD1ABD-AFF2-4506-A7A1-F5F2D51507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3745" y="3470864"/>
            <a:ext cx="1905000" cy="1914525"/>
          </a:xfrm>
          <a:prstGeom prst="rect">
            <a:avLst/>
          </a:prstGeom>
        </p:spPr>
      </p:pic>
      <p:pic>
        <p:nvPicPr>
          <p:cNvPr id="14" name="Afbeelding 13">
            <a:extLst>
              <a:ext uri="{FF2B5EF4-FFF2-40B4-BE49-F238E27FC236}">
                <a16:creationId xmlns:a16="http://schemas.microsoft.com/office/drawing/2014/main" id="{9485B8DE-4935-4A17-BA78-60332C9FDE1F}"/>
              </a:ext>
            </a:extLst>
          </p:cNvPr>
          <p:cNvPicPr>
            <a:picLocks noChangeAspect="1"/>
          </p:cNvPicPr>
          <p:nvPr/>
        </p:nvPicPr>
        <p:blipFill rotWithShape="1">
          <a:blip r:embed="rId6">
            <a:extLst>
              <a:ext uri="{28A0092B-C50C-407E-A947-70E740481C1C}">
                <a14:useLocalDpi xmlns:a14="http://schemas.microsoft.com/office/drawing/2010/main" val="0"/>
              </a:ext>
            </a:extLst>
          </a:blip>
          <a:srcRect l="1034" t="26063" r="-1034" b="32024"/>
          <a:stretch/>
        </p:blipFill>
        <p:spPr>
          <a:xfrm>
            <a:off x="2240713" y="1964406"/>
            <a:ext cx="3637598" cy="1506458"/>
          </a:xfrm>
          <a:prstGeom prst="rect">
            <a:avLst/>
          </a:prstGeom>
        </p:spPr>
      </p:pic>
      <p:pic>
        <p:nvPicPr>
          <p:cNvPr id="17" name="Afbeelding 16">
            <a:extLst>
              <a:ext uri="{FF2B5EF4-FFF2-40B4-BE49-F238E27FC236}">
                <a16:creationId xmlns:a16="http://schemas.microsoft.com/office/drawing/2014/main" id="{ABC337BA-66ED-48FC-BF54-AABFDD7F4B9B}"/>
              </a:ext>
            </a:extLst>
          </p:cNvPr>
          <p:cNvPicPr>
            <a:picLocks noChangeAspect="1"/>
          </p:cNvPicPr>
          <p:nvPr/>
        </p:nvPicPr>
        <p:blipFill rotWithShape="1">
          <a:blip r:embed="rId4">
            <a:extLst>
              <a:ext uri="{28A0092B-C50C-407E-A947-70E740481C1C}">
                <a14:useLocalDpi xmlns:a14="http://schemas.microsoft.com/office/drawing/2010/main" val="0"/>
              </a:ext>
            </a:extLst>
          </a:blip>
          <a:srcRect l="68750"/>
          <a:stretch/>
        </p:blipFill>
        <p:spPr>
          <a:xfrm>
            <a:off x="6531130" y="1432514"/>
            <a:ext cx="1905000" cy="2038350"/>
          </a:xfrm>
          <a:prstGeom prst="rect">
            <a:avLst/>
          </a:prstGeom>
        </p:spPr>
      </p:pic>
    </p:spTree>
    <p:extLst>
      <p:ext uri="{BB962C8B-B14F-4D97-AF65-F5344CB8AC3E}">
        <p14:creationId xmlns:p14="http://schemas.microsoft.com/office/powerpoint/2010/main" val="3813471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F0620845-6169-44B3-A429-C5387B9840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3245643" y="571500"/>
            <a:ext cx="5700713"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618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23000" b="-23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856D730E-8B0D-43BB-BB58-7B31A782AEC1}"/>
              </a:ext>
            </a:extLst>
          </p:cNvPr>
          <p:cNvSpPr>
            <a:spLocks noGrp="1"/>
          </p:cNvSpPr>
          <p:nvPr>
            <p:ph type="ctrTitle"/>
          </p:nvPr>
        </p:nvSpPr>
        <p:spPr>
          <a:ln>
            <a:noFill/>
          </a:ln>
        </p:spPr>
        <p:txBody>
          <a:bodyPr vert="horz" lIns="91440" tIns="45720" rIns="91440" bIns="45720" rtlCol="0" anchor="ctr">
            <a:normAutofit/>
          </a:bodyPr>
          <a:lstStyle/>
          <a:p>
            <a:r>
              <a:rPr lang="nl-NL" dirty="0">
                <a:ln>
                  <a:solidFill>
                    <a:schemeClr val="tx1"/>
                  </a:solidFill>
                </a:ln>
              </a:rPr>
              <a:t>Realiteit is iets weerbarstiger…..</a:t>
            </a:r>
            <a:br>
              <a:rPr lang="nl-NL" dirty="0">
                <a:ln>
                  <a:solidFill>
                    <a:schemeClr val="tx1"/>
                  </a:solidFill>
                </a:ln>
              </a:rPr>
            </a:br>
            <a:endParaRPr lang="nl-NL" dirty="0">
              <a:ln>
                <a:solidFill>
                  <a:schemeClr val="tx1"/>
                </a:solidFill>
              </a:ln>
            </a:endParaRPr>
          </a:p>
        </p:txBody>
      </p:sp>
      <p:sp>
        <p:nvSpPr>
          <p:cNvPr id="2" name="Ondertitel 1">
            <a:extLst>
              <a:ext uri="{FF2B5EF4-FFF2-40B4-BE49-F238E27FC236}">
                <a16:creationId xmlns:a16="http://schemas.microsoft.com/office/drawing/2014/main" id="{73296BCC-890C-46C9-9FB9-9286BBB08DEA}"/>
              </a:ext>
            </a:extLst>
          </p:cNvPr>
          <p:cNvSpPr>
            <a:spLocks noGrp="1"/>
          </p:cNvSpPr>
          <p:nvPr>
            <p:ph type="subTitle" idx="1"/>
          </p:nvPr>
        </p:nvSpPr>
        <p:spPr/>
        <p:txBody>
          <a:bodyPr vert="horz" lIns="91440" tIns="45720" rIns="91440" bIns="45720" rtlCol="0">
            <a:normAutofit/>
          </a:bodyPr>
          <a:lstStyle/>
          <a:p>
            <a:r>
              <a:rPr lang="nl-NL" dirty="0" err="1">
                <a:ln>
                  <a:solidFill>
                    <a:schemeClr val="tx1">
                      <a:lumMod val="65000"/>
                      <a:lumOff val="35000"/>
                    </a:schemeClr>
                  </a:solidFill>
                </a:ln>
                <a:solidFill>
                  <a:schemeClr val="tx1">
                    <a:lumMod val="65000"/>
                    <a:lumOff val="35000"/>
                  </a:schemeClr>
                </a:solidFill>
              </a:rPr>
              <a:t>Scragile</a:t>
            </a:r>
            <a:r>
              <a:rPr lang="nl-NL" dirty="0">
                <a:ln>
                  <a:solidFill>
                    <a:schemeClr val="tx1">
                      <a:lumMod val="65000"/>
                      <a:lumOff val="35000"/>
                    </a:schemeClr>
                  </a:solidFill>
                </a:ln>
                <a:solidFill>
                  <a:schemeClr val="tx1">
                    <a:lumMod val="65000"/>
                    <a:lumOff val="35000"/>
                  </a:schemeClr>
                </a:solidFill>
              </a:rPr>
              <a:t> ontrafeld</a:t>
            </a:r>
          </a:p>
        </p:txBody>
      </p:sp>
    </p:spTree>
    <p:extLst>
      <p:ext uri="{BB962C8B-B14F-4D97-AF65-F5344CB8AC3E}">
        <p14:creationId xmlns:p14="http://schemas.microsoft.com/office/powerpoint/2010/main" val="994890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12000" b="-12000"/>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ln>
            <a:noFill/>
          </a:ln>
        </p:spPr>
        <p:txBody>
          <a:bodyPr vert="horz" lIns="91440" tIns="45720" rIns="91440" bIns="45720" rtlCol="0" anchor="ctr">
            <a:normAutofit/>
          </a:bodyPr>
          <a:lstStyle/>
          <a:p>
            <a:r>
              <a:rPr lang="nl-NL" dirty="0">
                <a:ln>
                  <a:solidFill>
                    <a:schemeClr val="tx1"/>
                  </a:solidFill>
                </a:ln>
              </a:rPr>
              <a:t>Agile en scrum in de war…..?</a:t>
            </a:r>
          </a:p>
        </p:txBody>
      </p:sp>
      <p:sp>
        <p:nvSpPr>
          <p:cNvPr id="6" name="Ondertitel 5">
            <a:extLst>
              <a:ext uri="{FF2B5EF4-FFF2-40B4-BE49-F238E27FC236}">
                <a16:creationId xmlns:a16="http://schemas.microsoft.com/office/drawing/2014/main" id="{B67E7D59-38C5-4C30-AA53-2FCA777715CF}"/>
              </a:ext>
            </a:extLst>
          </p:cNvPr>
          <p:cNvSpPr>
            <a:spLocks noGrp="1"/>
          </p:cNvSpPr>
          <p:nvPr>
            <p:ph type="subTitle" idx="1"/>
          </p:nvPr>
        </p:nvSpPr>
        <p:spPr/>
        <p:txBody>
          <a:bodyPr vert="horz" lIns="91440" tIns="45720" rIns="91440" bIns="45720" rtlCol="0">
            <a:normAutofit/>
          </a:bodyPr>
          <a:lstStyle/>
          <a:p>
            <a:r>
              <a:rPr lang="nl-NL" dirty="0">
                <a:ln>
                  <a:solidFill>
                    <a:schemeClr val="tx1">
                      <a:lumMod val="65000"/>
                      <a:lumOff val="35000"/>
                    </a:schemeClr>
                  </a:solidFill>
                </a:ln>
                <a:solidFill>
                  <a:schemeClr val="tx1">
                    <a:lumMod val="65000"/>
                    <a:lumOff val="35000"/>
                  </a:schemeClr>
                </a:solidFill>
              </a:rPr>
              <a:t>Op het moment dat het er scrum uit ziet, betekent dat niet dat we agile zijn</a:t>
            </a:r>
            <a:br>
              <a:rPr lang="nl-NL" dirty="0">
                <a:ln>
                  <a:solidFill>
                    <a:schemeClr val="tx1">
                      <a:lumMod val="65000"/>
                      <a:lumOff val="35000"/>
                    </a:schemeClr>
                  </a:solidFill>
                </a:ln>
                <a:solidFill>
                  <a:schemeClr val="tx1">
                    <a:lumMod val="65000"/>
                    <a:lumOff val="35000"/>
                  </a:schemeClr>
                </a:solidFill>
              </a:rPr>
            </a:br>
            <a:endParaRPr lang="nl-NL" dirty="0">
              <a:ln>
                <a:solidFill>
                  <a:schemeClr val="tx1">
                    <a:lumMod val="65000"/>
                    <a:lumOff val="35000"/>
                  </a:schemeClr>
                </a:solidFill>
              </a:ln>
              <a:solidFill>
                <a:schemeClr val="tx1">
                  <a:lumMod val="65000"/>
                  <a:lumOff val="35000"/>
                </a:schemeClr>
              </a:solidFill>
            </a:endParaRPr>
          </a:p>
        </p:txBody>
      </p:sp>
      <p:sp>
        <p:nvSpPr>
          <p:cNvPr id="4" name="Ovaal 3">
            <a:extLst>
              <a:ext uri="{FF2B5EF4-FFF2-40B4-BE49-F238E27FC236}">
                <a16:creationId xmlns:a16="http://schemas.microsoft.com/office/drawing/2014/main" id="{2E2D0B60-EDB4-43B6-8374-FAF79EAA5929}"/>
              </a:ext>
            </a:extLst>
          </p:cNvPr>
          <p:cNvSpPr>
            <a:spLocks noChangeAspect="1"/>
          </p:cNvSpPr>
          <p:nvPr/>
        </p:nvSpPr>
        <p:spPr>
          <a:xfrm>
            <a:off x="211000" y="187552"/>
            <a:ext cx="1800000" cy="180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Agile betekent niet automatisch scrum en </a:t>
            </a:r>
            <a:r>
              <a:rPr lang="nl-NL" sz="1200" dirty="0" err="1">
                <a:ln>
                  <a:solidFill>
                    <a:schemeClr val="bg1"/>
                  </a:solidFill>
                </a:ln>
                <a:latin typeface="Verdana" panose="020B0604030504040204" pitchFamily="34" charset="0"/>
                <a:ea typeface="Times New Roman" panose="02020603050405020304" pitchFamily="18" charset="0"/>
                <a:cs typeface="Verdana" panose="020B0604030504040204" pitchFamily="34" charset="0"/>
              </a:rPr>
              <a:t>vice</a:t>
            </a:r>
            <a:r>
              <a:rPr lang="nl-NL" sz="1200"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 versa</a:t>
            </a:r>
            <a:endParaRPr lang="nl-NL" sz="1600" dirty="0">
              <a:ln>
                <a:solidFill>
                  <a:schemeClr val="bg1"/>
                </a:solidFill>
              </a:ln>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376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49577BA6-BB2E-4D8B-8AB6-B7F8317D45E7}"/>
              </a:ext>
            </a:extLst>
          </p:cNvPr>
          <p:cNvPicPr>
            <a:picLocks noChangeAspect="1"/>
          </p:cNvPicPr>
          <p:nvPr/>
        </p:nvPicPr>
        <p:blipFill rotWithShape="1">
          <a:blip r:embed="rId3"/>
          <a:srcRect l="64539" t="22410" r="6842" b="5004"/>
          <a:stretch/>
        </p:blipFill>
        <p:spPr>
          <a:xfrm>
            <a:off x="8882437" y="1399286"/>
            <a:ext cx="2716733" cy="3672273"/>
          </a:xfrm>
          <a:prstGeom prst="rect">
            <a:avLst/>
          </a:prstGeom>
        </p:spPr>
      </p:pic>
      <p:sp>
        <p:nvSpPr>
          <p:cNvPr id="14" name="Rechthoek 13"/>
          <p:cNvSpPr/>
          <p:nvPr/>
        </p:nvSpPr>
        <p:spPr>
          <a:xfrm>
            <a:off x="2261753" y="2529095"/>
            <a:ext cx="6794695"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a:solidFill>
                  <a:schemeClr val="tx1"/>
                </a:solidFill>
                <a:effectLst>
                  <a:outerShdw blurRad="38100" dist="38100" dir="2700000" algn="tl">
                    <a:srgbClr val="000000">
                      <a:alpha val="43137"/>
                    </a:srgbClr>
                  </a:outerShdw>
                </a:effectLst>
              </a:rPr>
              <a:t>SYSTEEM – STRUCTUUR - PROCES</a:t>
            </a:r>
          </a:p>
        </p:txBody>
      </p:sp>
      <p:sp>
        <p:nvSpPr>
          <p:cNvPr id="4" name="Ovaal 3"/>
          <p:cNvSpPr/>
          <p:nvPr/>
        </p:nvSpPr>
        <p:spPr>
          <a:xfrm>
            <a:off x="2233618" y="2946795"/>
            <a:ext cx="6794696" cy="160371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3200" b="1" dirty="0" err="1">
                <a:solidFill>
                  <a:schemeClr val="tx1"/>
                </a:solidFill>
              </a:rPr>
              <a:t>Organisation</a:t>
            </a:r>
            <a:r>
              <a:rPr lang="nl-NL" sz="3200" b="1" dirty="0">
                <a:solidFill>
                  <a:schemeClr val="tx1"/>
                </a:solidFill>
              </a:rPr>
              <a:t> </a:t>
            </a:r>
            <a:r>
              <a:rPr lang="nl-NL" sz="3200" b="1" dirty="0" err="1">
                <a:solidFill>
                  <a:schemeClr val="tx1"/>
                </a:solidFill>
              </a:rPr>
              <a:t>dynamics</a:t>
            </a:r>
            <a:endParaRPr lang="nl-NL" sz="3200" b="1" dirty="0">
              <a:solidFill>
                <a:schemeClr val="tx1"/>
              </a:solidFill>
            </a:endParaRPr>
          </a:p>
        </p:txBody>
      </p:sp>
      <p:sp>
        <p:nvSpPr>
          <p:cNvPr id="5" name="Tekstvak 4"/>
          <p:cNvSpPr txBox="1"/>
          <p:nvPr/>
        </p:nvSpPr>
        <p:spPr>
          <a:xfrm>
            <a:off x="1476493" y="3036878"/>
            <a:ext cx="562708" cy="523220"/>
          </a:xfrm>
          <a:prstGeom prst="rect">
            <a:avLst/>
          </a:prstGeom>
          <a:noFill/>
        </p:spPr>
        <p:txBody>
          <a:bodyPr wrap="square" rtlCol="0">
            <a:spAutoFit/>
          </a:bodyPr>
          <a:lstStyle/>
          <a:p>
            <a:r>
              <a:rPr lang="nl-NL" sz="2800" dirty="0">
                <a:effectLst>
                  <a:outerShdw blurRad="38100" dist="38100" dir="2700000" algn="tl">
                    <a:srgbClr val="000000">
                      <a:alpha val="43137"/>
                    </a:srgbClr>
                  </a:outerShdw>
                </a:effectLst>
              </a:rPr>
              <a:t>A</a:t>
            </a:r>
          </a:p>
        </p:txBody>
      </p:sp>
      <p:sp>
        <p:nvSpPr>
          <p:cNvPr id="6" name="Tekstvak 5"/>
          <p:cNvSpPr txBox="1"/>
          <p:nvPr/>
        </p:nvSpPr>
        <p:spPr>
          <a:xfrm>
            <a:off x="9551062" y="1975049"/>
            <a:ext cx="1336432" cy="2646878"/>
          </a:xfrm>
          <a:prstGeom prst="rect">
            <a:avLst/>
          </a:prstGeom>
          <a:noFill/>
        </p:spPr>
        <p:txBody>
          <a:bodyPr wrap="square" rtlCol="0">
            <a:spAutoFit/>
          </a:bodyPr>
          <a:lstStyle/>
          <a:p>
            <a:r>
              <a:rPr lang="nl-NL" sz="16600" dirty="0">
                <a:effectLst>
                  <a:outerShdw blurRad="38100" dist="38100" dir="2700000" algn="tl">
                    <a:srgbClr val="000000">
                      <a:alpha val="43137"/>
                    </a:srgbClr>
                  </a:outerShdw>
                </a:effectLst>
              </a:rPr>
              <a:t>B</a:t>
            </a:r>
          </a:p>
        </p:txBody>
      </p:sp>
      <p:sp>
        <p:nvSpPr>
          <p:cNvPr id="8" name="Vrije vorm: vorm 7"/>
          <p:cNvSpPr/>
          <p:nvPr/>
        </p:nvSpPr>
        <p:spPr>
          <a:xfrm>
            <a:off x="2036671" y="3252769"/>
            <a:ext cx="7244861" cy="45719"/>
          </a:xfrm>
          <a:custGeom>
            <a:avLst/>
            <a:gdLst>
              <a:gd name="connsiteX0" fmla="*/ 0 w 7244861"/>
              <a:gd name="connsiteY0" fmla="*/ 1449111 h 1519450"/>
              <a:gd name="connsiteX1" fmla="*/ 3601329 w 7244861"/>
              <a:gd name="connsiteY1" fmla="*/ 139 h 1519450"/>
              <a:gd name="connsiteX2" fmla="*/ 7244861 w 7244861"/>
              <a:gd name="connsiteY2" fmla="*/ 1519450 h 1519450"/>
            </a:gdLst>
            <a:ahLst/>
            <a:cxnLst>
              <a:cxn ang="0">
                <a:pos x="connsiteX0" y="connsiteY0"/>
              </a:cxn>
              <a:cxn ang="0">
                <a:pos x="connsiteX1" y="connsiteY1"/>
              </a:cxn>
              <a:cxn ang="0">
                <a:pos x="connsiteX2" y="connsiteY2"/>
              </a:cxn>
            </a:cxnLst>
            <a:rect l="l" t="t" r="r" b="b"/>
            <a:pathLst>
              <a:path w="7244861" h="1519450">
                <a:moveTo>
                  <a:pt x="0" y="1449111"/>
                </a:moveTo>
                <a:cubicBezTo>
                  <a:pt x="1196926" y="718763"/>
                  <a:pt x="2393852" y="-11584"/>
                  <a:pt x="3601329" y="139"/>
                </a:cubicBezTo>
                <a:cubicBezTo>
                  <a:pt x="4808806" y="11862"/>
                  <a:pt x="6801729" y="1240441"/>
                  <a:pt x="7244861" y="1519450"/>
                </a:cubicBez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773983C7-5FAB-4E95-8C85-869BD60F5BC6}"/>
              </a:ext>
            </a:extLst>
          </p:cNvPr>
          <p:cNvSpPr>
            <a:spLocks noGrp="1"/>
          </p:cNvSpPr>
          <p:nvPr>
            <p:ph type="title"/>
          </p:nvPr>
        </p:nvSpPr>
        <p:spPr/>
        <p:txBody>
          <a:bodyPr/>
          <a:lstStyle/>
          <a:p>
            <a:r>
              <a:rPr lang="nl-NL" dirty="0"/>
              <a:t>De theorie van rechtdoor</a:t>
            </a:r>
          </a:p>
        </p:txBody>
      </p:sp>
      <p:sp>
        <p:nvSpPr>
          <p:cNvPr id="9" name="Ovaal 8">
            <a:extLst>
              <a:ext uri="{FF2B5EF4-FFF2-40B4-BE49-F238E27FC236}">
                <a16:creationId xmlns:a16="http://schemas.microsoft.com/office/drawing/2014/main" id="{76A2E978-263B-486C-B854-5D0572433561}"/>
              </a:ext>
            </a:extLst>
          </p:cNvPr>
          <p:cNvSpPr>
            <a:spLocks noChangeAspect="1"/>
          </p:cNvSpPr>
          <p:nvPr/>
        </p:nvSpPr>
        <p:spPr>
          <a:xfrm>
            <a:off x="149732" y="102637"/>
            <a:ext cx="1930959" cy="19309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NL" sz="1200" dirty="0">
                <a:ln>
                  <a:solidFill>
                    <a:schemeClr val="bg1"/>
                  </a:solidFill>
                </a:ln>
                <a:latin typeface="Verdana" panose="020B0604030504040204" pitchFamily="34" charset="0"/>
              </a:rPr>
              <a:t>Overmatige focus op rechtdoor hindert een succesvolle agile implementatie</a:t>
            </a:r>
          </a:p>
        </p:txBody>
      </p:sp>
      <p:pic>
        <p:nvPicPr>
          <p:cNvPr id="11" name="Afbeelding 10">
            <a:extLst>
              <a:ext uri="{FF2B5EF4-FFF2-40B4-BE49-F238E27FC236}">
                <a16:creationId xmlns:a16="http://schemas.microsoft.com/office/drawing/2014/main" id="{94D54552-E11D-4399-A9AB-252CAD4A97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2916" y="4410248"/>
            <a:ext cx="2173114" cy="2173114"/>
          </a:xfrm>
          <a:prstGeom prst="rect">
            <a:avLst/>
          </a:prstGeom>
        </p:spPr>
      </p:pic>
      <p:pic>
        <p:nvPicPr>
          <p:cNvPr id="12" name="Afbeelding 11">
            <a:extLst>
              <a:ext uri="{FF2B5EF4-FFF2-40B4-BE49-F238E27FC236}">
                <a16:creationId xmlns:a16="http://schemas.microsoft.com/office/drawing/2014/main" id="{2962E20A-C8C7-435C-BB47-7D28C1F280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385" y="4410248"/>
            <a:ext cx="2173114" cy="2173114"/>
          </a:xfrm>
          <a:prstGeom prst="rect">
            <a:avLst/>
          </a:prstGeom>
        </p:spPr>
      </p:pic>
    </p:spTree>
    <p:extLst>
      <p:ext uri="{BB962C8B-B14F-4D97-AF65-F5344CB8AC3E}">
        <p14:creationId xmlns:p14="http://schemas.microsoft.com/office/powerpoint/2010/main" val="2531603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905341"/>
            <a:ext cx="10363200" cy="1470025"/>
          </a:xfrm>
          <a:noFill/>
          <a:ln>
            <a:noFill/>
          </a:ln>
        </p:spPr>
        <p:txBody>
          <a:bodyPr>
            <a:normAutofit fontScale="90000"/>
          </a:bodyPr>
          <a:lstStyle/>
          <a:p>
            <a:r>
              <a:rPr lang="nl-NL" sz="4800" dirty="0" err="1">
                <a:effectLst>
                  <a:outerShdw blurRad="38100" dist="38100" dir="2700000" algn="tl">
                    <a:srgbClr val="000000">
                      <a:alpha val="43137"/>
                    </a:srgbClr>
                  </a:outerShdw>
                </a:effectLst>
              </a:rPr>
              <a:t>Maarreeeh</a:t>
            </a:r>
            <a:r>
              <a:rPr lang="nl-NL" sz="4800" dirty="0">
                <a:effectLst>
                  <a:outerShdw blurRad="38100" dist="38100" dir="2700000" algn="tl">
                    <a:srgbClr val="000000">
                      <a:alpha val="43137"/>
                    </a:srgbClr>
                  </a:outerShdw>
                </a:effectLst>
              </a:rPr>
              <a:t>….  </a:t>
            </a:r>
            <a:br>
              <a:rPr lang="nl-NL" sz="4800" dirty="0">
                <a:effectLst>
                  <a:outerShdw blurRad="38100" dist="38100" dir="2700000" algn="tl">
                    <a:srgbClr val="000000">
                      <a:alpha val="43137"/>
                    </a:srgbClr>
                  </a:outerShdw>
                </a:effectLst>
              </a:rPr>
            </a:br>
            <a:r>
              <a:rPr lang="nl-NL" sz="4800" dirty="0">
                <a:effectLst>
                  <a:outerShdw blurRad="38100" dist="38100" dir="2700000" algn="tl">
                    <a:srgbClr val="000000">
                      <a:alpha val="43137"/>
                    </a:srgbClr>
                  </a:outerShdw>
                </a:effectLst>
              </a:rPr>
              <a:t>Waarom is het dan nu toch ingewikkeld?</a:t>
            </a:r>
          </a:p>
        </p:txBody>
      </p:sp>
    </p:spTree>
    <p:extLst>
      <p:ext uri="{BB962C8B-B14F-4D97-AF65-F5344CB8AC3E}">
        <p14:creationId xmlns:p14="http://schemas.microsoft.com/office/powerpoint/2010/main" val="150719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Ze zijn mens en uniek </a:t>
            </a:r>
            <a:r>
              <a:rPr lang="nl-NL" dirty="0">
                <a:sym typeface="Wingdings" panose="05000000000000000000" pitchFamily="2" charset="2"/>
              </a:rPr>
              <a:t></a:t>
            </a:r>
            <a:endParaRPr lang="nl-NL" dirty="0"/>
          </a:p>
        </p:txBody>
      </p:sp>
      <p:pic>
        <p:nvPicPr>
          <p:cNvPr id="2050" name="Picture 2" descr="http://jeffzelaya.com/wp-content/uploads/2012/01/davinci_human-marke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0513" y="1824831"/>
            <a:ext cx="3990975" cy="4076701"/>
          </a:xfrm>
          <a:prstGeom prst="rect">
            <a:avLst/>
          </a:prstGeom>
          <a:noFill/>
          <a:extLst>
            <a:ext uri="{909E8E84-426E-40DD-AFC4-6F175D3DCCD1}">
              <a14:hiddenFill xmlns:a14="http://schemas.microsoft.com/office/drawing/2010/main">
                <a:solidFill>
                  <a:srgbClr val="FFFFFF"/>
                </a:solidFill>
              </a14:hiddenFill>
            </a:ext>
          </a:extLst>
        </p:spPr>
      </p:pic>
      <p:sp>
        <p:nvSpPr>
          <p:cNvPr id="4" name="Ovaal 3">
            <a:extLst>
              <a:ext uri="{FF2B5EF4-FFF2-40B4-BE49-F238E27FC236}">
                <a16:creationId xmlns:a16="http://schemas.microsoft.com/office/drawing/2014/main" id="{740133F8-10B8-4EEB-9F36-971A65CA7EC5}"/>
              </a:ext>
            </a:extLst>
          </p:cNvPr>
          <p:cNvSpPr>
            <a:spLocks noChangeAspect="1"/>
          </p:cNvSpPr>
          <p:nvPr/>
        </p:nvSpPr>
        <p:spPr>
          <a:xfrm>
            <a:off x="9010408" y="3703362"/>
            <a:ext cx="2880000" cy="288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NL" dirty="0">
                <a:ln>
                  <a:solidFill>
                    <a:schemeClr val="bg1"/>
                  </a:solidFill>
                </a:ln>
                <a:latin typeface="Verdana" panose="020B0604030504040204" pitchFamily="34" charset="0"/>
              </a:rPr>
              <a:t>Invloed van de mens op het verandertraject is alles bepalend</a:t>
            </a:r>
          </a:p>
        </p:txBody>
      </p:sp>
    </p:spTree>
    <p:extLst>
      <p:ext uri="{BB962C8B-B14F-4D97-AF65-F5344CB8AC3E}">
        <p14:creationId xmlns:p14="http://schemas.microsoft.com/office/powerpoint/2010/main" val="1653768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604EA158-FBBA-4B8B-ACBE-CA23C0B43881}"/>
              </a:ext>
            </a:extLst>
          </p:cNvPr>
          <p:cNvGrpSpPr/>
          <p:nvPr/>
        </p:nvGrpSpPr>
        <p:grpSpPr>
          <a:xfrm>
            <a:off x="1905000" y="1498086"/>
            <a:ext cx="8382000" cy="5154604"/>
            <a:chOff x="1905000" y="394487"/>
            <a:chExt cx="8382000" cy="5154604"/>
          </a:xfrm>
          <a:noFill/>
        </p:grpSpPr>
        <p:sp>
          <p:nvSpPr>
            <p:cNvPr id="4" name="Rechthoek 3">
              <a:extLst>
                <a:ext uri="{FF2B5EF4-FFF2-40B4-BE49-F238E27FC236}">
                  <a16:creationId xmlns:a16="http://schemas.microsoft.com/office/drawing/2014/main" id="{65578782-4D72-4CD2-B652-21491C9BA2D5}"/>
                </a:ext>
              </a:extLst>
            </p:cNvPr>
            <p:cNvSpPr/>
            <p:nvPr/>
          </p:nvSpPr>
          <p:spPr>
            <a:xfrm>
              <a:off x="2639414" y="394487"/>
              <a:ext cx="6794695" cy="731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a:solidFill>
                    <a:schemeClr val="tx1"/>
                  </a:solidFill>
                  <a:effectLst>
                    <a:outerShdw blurRad="38100" dist="38100" dir="2700000" algn="tl">
                      <a:srgbClr val="000000">
                        <a:alpha val="43137"/>
                      </a:srgbClr>
                    </a:outerShdw>
                  </a:effectLst>
                </a:rPr>
                <a:t>SYSTEEM – STRUCTUUR - PROCES</a:t>
              </a:r>
            </a:p>
          </p:txBody>
        </p:sp>
        <p:sp>
          <p:nvSpPr>
            <p:cNvPr id="5" name="Rechthoek 4">
              <a:extLst>
                <a:ext uri="{FF2B5EF4-FFF2-40B4-BE49-F238E27FC236}">
                  <a16:creationId xmlns:a16="http://schemas.microsoft.com/office/drawing/2014/main" id="{C545399E-9EBB-435D-BFBE-054E20D5C7F8}"/>
                </a:ext>
              </a:extLst>
            </p:cNvPr>
            <p:cNvSpPr/>
            <p:nvPr/>
          </p:nvSpPr>
          <p:spPr>
            <a:xfrm>
              <a:off x="1957880" y="4817571"/>
              <a:ext cx="8329120" cy="731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a:solidFill>
                    <a:schemeClr val="tx1"/>
                  </a:solidFill>
                  <a:effectLst>
                    <a:outerShdw blurRad="38100" dist="38100" dir="2700000" algn="tl">
                      <a:srgbClr val="000000">
                        <a:alpha val="43137"/>
                      </a:srgbClr>
                    </a:outerShdw>
                  </a:effectLst>
                </a:rPr>
                <a:t>DYNAMIEK – GEDRAG – EMOTIE - CULTUUR</a:t>
              </a:r>
            </a:p>
          </p:txBody>
        </p:sp>
        <p:grpSp>
          <p:nvGrpSpPr>
            <p:cNvPr id="6" name="Groep 5">
              <a:extLst>
                <a:ext uri="{FF2B5EF4-FFF2-40B4-BE49-F238E27FC236}">
                  <a16:creationId xmlns:a16="http://schemas.microsoft.com/office/drawing/2014/main" id="{BF487C7C-DD29-440A-8251-780CB19A8572}"/>
                </a:ext>
              </a:extLst>
            </p:cNvPr>
            <p:cNvGrpSpPr/>
            <p:nvPr/>
          </p:nvGrpSpPr>
          <p:grpSpPr>
            <a:xfrm>
              <a:off x="1905000" y="1145413"/>
              <a:ext cx="8382000" cy="3516746"/>
              <a:chOff x="393897" y="1364568"/>
              <a:chExt cx="8382000" cy="3516746"/>
            </a:xfrm>
            <a:grpFill/>
          </p:grpSpPr>
          <p:sp>
            <p:nvSpPr>
              <p:cNvPr id="7" name="Ovaal 6">
                <a:extLst>
                  <a:ext uri="{FF2B5EF4-FFF2-40B4-BE49-F238E27FC236}">
                    <a16:creationId xmlns:a16="http://schemas.microsoft.com/office/drawing/2014/main" id="{AF4EB076-C375-4AC2-A2EA-1451661DC5D1}"/>
                  </a:ext>
                </a:extLst>
              </p:cNvPr>
              <p:cNvSpPr/>
              <p:nvPr/>
            </p:nvSpPr>
            <p:spPr>
              <a:xfrm>
                <a:off x="1195755" y="2025748"/>
                <a:ext cx="6794696" cy="16037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3600" b="1" dirty="0" err="1">
                    <a:solidFill>
                      <a:schemeClr val="tx1"/>
                    </a:solidFill>
                    <a:effectLst>
                      <a:outerShdw blurRad="38100" dist="38100" dir="2700000" algn="tl">
                        <a:srgbClr val="000000">
                          <a:alpha val="43137"/>
                        </a:srgbClr>
                      </a:outerShdw>
                    </a:effectLst>
                  </a:rPr>
                  <a:t>Organisation</a:t>
                </a:r>
                <a:r>
                  <a:rPr lang="nl-NL" sz="3600" b="1" dirty="0">
                    <a:solidFill>
                      <a:schemeClr val="tx1"/>
                    </a:solidFill>
                    <a:effectLst>
                      <a:outerShdw blurRad="38100" dist="38100" dir="2700000" algn="tl">
                        <a:srgbClr val="000000">
                          <a:alpha val="43137"/>
                        </a:srgbClr>
                      </a:outerShdw>
                    </a:effectLst>
                  </a:rPr>
                  <a:t> </a:t>
                </a:r>
                <a:r>
                  <a:rPr lang="nl-NL" sz="3600" b="1" dirty="0" err="1">
                    <a:solidFill>
                      <a:schemeClr val="tx1"/>
                    </a:solidFill>
                    <a:effectLst>
                      <a:outerShdw blurRad="38100" dist="38100" dir="2700000" algn="tl">
                        <a:srgbClr val="000000">
                          <a:alpha val="43137"/>
                        </a:srgbClr>
                      </a:outerShdw>
                    </a:effectLst>
                  </a:rPr>
                  <a:t>dynamics</a:t>
                </a:r>
                <a:endParaRPr lang="nl-NL" sz="3600" b="1" dirty="0">
                  <a:solidFill>
                    <a:schemeClr val="tx1"/>
                  </a:solidFill>
                  <a:effectLst>
                    <a:outerShdw blurRad="38100" dist="38100" dir="2700000" algn="tl">
                      <a:srgbClr val="000000">
                        <a:alpha val="43137"/>
                      </a:srgbClr>
                    </a:outerShdw>
                  </a:effectLst>
                </a:endParaRPr>
              </a:p>
            </p:txBody>
          </p:sp>
          <p:sp>
            <p:nvSpPr>
              <p:cNvPr id="8" name="Tekstvak 7">
                <a:extLst>
                  <a:ext uri="{FF2B5EF4-FFF2-40B4-BE49-F238E27FC236}">
                    <a16:creationId xmlns:a16="http://schemas.microsoft.com/office/drawing/2014/main" id="{C0942178-0B01-4A17-8F2C-F8ED97FB2D30}"/>
                  </a:ext>
                </a:extLst>
              </p:cNvPr>
              <p:cNvSpPr txBox="1"/>
              <p:nvPr/>
            </p:nvSpPr>
            <p:spPr>
              <a:xfrm>
                <a:off x="393897" y="2391506"/>
                <a:ext cx="562708" cy="923330"/>
              </a:xfrm>
              <a:prstGeom prst="rect">
                <a:avLst/>
              </a:prstGeom>
              <a:grpFill/>
            </p:spPr>
            <p:txBody>
              <a:bodyPr wrap="square" rtlCol="0">
                <a:spAutoFit/>
              </a:bodyPr>
              <a:lstStyle/>
              <a:p>
                <a:r>
                  <a:rPr lang="nl-NL" sz="5400" dirty="0">
                    <a:effectLst>
                      <a:outerShdw blurRad="38100" dist="38100" dir="2700000" algn="tl">
                        <a:srgbClr val="000000">
                          <a:alpha val="43137"/>
                        </a:srgbClr>
                      </a:outerShdw>
                    </a:effectLst>
                  </a:rPr>
                  <a:t>A</a:t>
                </a:r>
              </a:p>
            </p:txBody>
          </p:sp>
          <p:sp>
            <p:nvSpPr>
              <p:cNvPr id="9" name="Tekstvak 8">
                <a:extLst>
                  <a:ext uri="{FF2B5EF4-FFF2-40B4-BE49-F238E27FC236}">
                    <a16:creationId xmlns:a16="http://schemas.microsoft.com/office/drawing/2014/main" id="{6DF4D7A9-9AD1-4E40-969D-6532522F72C9}"/>
                  </a:ext>
                </a:extLst>
              </p:cNvPr>
              <p:cNvSpPr txBox="1"/>
              <p:nvPr/>
            </p:nvSpPr>
            <p:spPr>
              <a:xfrm>
                <a:off x="8213189" y="2363370"/>
                <a:ext cx="562708" cy="923330"/>
              </a:xfrm>
              <a:prstGeom prst="rect">
                <a:avLst/>
              </a:prstGeom>
              <a:grpFill/>
            </p:spPr>
            <p:txBody>
              <a:bodyPr wrap="square" rtlCol="0">
                <a:spAutoFit/>
              </a:bodyPr>
              <a:lstStyle/>
              <a:p>
                <a:r>
                  <a:rPr lang="nl-NL" sz="5400" dirty="0">
                    <a:effectLst>
                      <a:outerShdw blurRad="38100" dist="38100" dir="2700000" algn="tl">
                        <a:srgbClr val="000000">
                          <a:alpha val="43137"/>
                        </a:srgbClr>
                      </a:outerShdw>
                    </a:effectLst>
                  </a:rPr>
                  <a:t>B</a:t>
                </a:r>
              </a:p>
            </p:txBody>
          </p:sp>
          <p:sp>
            <p:nvSpPr>
              <p:cNvPr id="10" name="Vrije vorm: vorm 9">
                <a:extLst>
                  <a:ext uri="{FF2B5EF4-FFF2-40B4-BE49-F238E27FC236}">
                    <a16:creationId xmlns:a16="http://schemas.microsoft.com/office/drawing/2014/main" id="{22309B3D-5380-4449-BFCE-61B226D08138}"/>
                  </a:ext>
                </a:extLst>
              </p:cNvPr>
              <p:cNvSpPr/>
              <p:nvPr/>
            </p:nvSpPr>
            <p:spPr>
              <a:xfrm>
                <a:off x="998808" y="1364568"/>
                <a:ext cx="7244861" cy="1012874"/>
              </a:xfrm>
              <a:custGeom>
                <a:avLst/>
                <a:gdLst>
                  <a:gd name="connsiteX0" fmla="*/ 0 w 7244861"/>
                  <a:gd name="connsiteY0" fmla="*/ 1449111 h 1519450"/>
                  <a:gd name="connsiteX1" fmla="*/ 3601329 w 7244861"/>
                  <a:gd name="connsiteY1" fmla="*/ 139 h 1519450"/>
                  <a:gd name="connsiteX2" fmla="*/ 7244861 w 7244861"/>
                  <a:gd name="connsiteY2" fmla="*/ 1519450 h 1519450"/>
                </a:gdLst>
                <a:ahLst/>
                <a:cxnLst>
                  <a:cxn ang="0">
                    <a:pos x="connsiteX0" y="connsiteY0"/>
                  </a:cxn>
                  <a:cxn ang="0">
                    <a:pos x="connsiteX1" y="connsiteY1"/>
                  </a:cxn>
                  <a:cxn ang="0">
                    <a:pos x="connsiteX2" y="connsiteY2"/>
                  </a:cxn>
                </a:cxnLst>
                <a:rect l="l" t="t" r="r" b="b"/>
                <a:pathLst>
                  <a:path w="7244861" h="1519450">
                    <a:moveTo>
                      <a:pt x="0" y="1449111"/>
                    </a:moveTo>
                    <a:cubicBezTo>
                      <a:pt x="1196926" y="718763"/>
                      <a:pt x="2393852" y="-11584"/>
                      <a:pt x="3601329" y="139"/>
                    </a:cubicBezTo>
                    <a:cubicBezTo>
                      <a:pt x="4808806" y="11862"/>
                      <a:pt x="6801729" y="1240441"/>
                      <a:pt x="7244861" y="1519450"/>
                    </a:cubicBezTo>
                  </a:path>
                </a:pathLst>
              </a:custGeom>
              <a:grp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effectLst>
                    <a:outerShdw blurRad="38100" dist="38100" dir="2700000" algn="tl">
                      <a:srgbClr val="000000">
                        <a:alpha val="43137"/>
                      </a:srgbClr>
                    </a:outerShdw>
                  </a:effectLst>
                </a:endParaRPr>
              </a:p>
            </p:txBody>
          </p:sp>
          <p:sp>
            <p:nvSpPr>
              <p:cNvPr id="11" name="Vrije vorm: vorm 10">
                <a:extLst>
                  <a:ext uri="{FF2B5EF4-FFF2-40B4-BE49-F238E27FC236}">
                    <a16:creationId xmlns:a16="http://schemas.microsoft.com/office/drawing/2014/main" id="{A98E08D6-7D84-4C19-B300-8620F383536E}"/>
                  </a:ext>
                </a:extLst>
              </p:cNvPr>
              <p:cNvSpPr/>
              <p:nvPr/>
            </p:nvSpPr>
            <p:spPr>
              <a:xfrm>
                <a:off x="956605" y="3530991"/>
                <a:ext cx="7287064" cy="934113"/>
              </a:xfrm>
              <a:custGeom>
                <a:avLst/>
                <a:gdLst>
                  <a:gd name="connsiteX0" fmla="*/ 0 w 7033846"/>
                  <a:gd name="connsiteY0" fmla="*/ 0 h 1237963"/>
                  <a:gd name="connsiteX1" fmla="*/ 3305907 w 7033846"/>
                  <a:gd name="connsiteY1" fmla="*/ 1237957 h 1237963"/>
                  <a:gd name="connsiteX2" fmla="*/ 7033846 w 7033846"/>
                  <a:gd name="connsiteY2" fmla="*/ 14067 h 1237963"/>
                </a:gdLst>
                <a:ahLst/>
                <a:cxnLst>
                  <a:cxn ang="0">
                    <a:pos x="connsiteX0" y="connsiteY0"/>
                  </a:cxn>
                  <a:cxn ang="0">
                    <a:pos x="connsiteX1" y="connsiteY1"/>
                  </a:cxn>
                  <a:cxn ang="0">
                    <a:pos x="connsiteX2" y="connsiteY2"/>
                  </a:cxn>
                </a:cxnLst>
                <a:rect l="l" t="t" r="r" b="b"/>
                <a:pathLst>
                  <a:path w="7033846" h="1237963">
                    <a:moveTo>
                      <a:pt x="0" y="0"/>
                    </a:moveTo>
                    <a:cubicBezTo>
                      <a:pt x="1066799" y="617806"/>
                      <a:pt x="2133599" y="1235613"/>
                      <a:pt x="3305907" y="1237957"/>
                    </a:cubicBezTo>
                    <a:cubicBezTo>
                      <a:pt x="4478215" y="1240302"/>
                      <a:pt x="5756030" y="627184"/>
                      <a:pt x="7033846" y="14067"/>
                    </a:cubicBezTo>
                  </a:path>
                </a:pathLst>
              </a:custGeom>
              <a:grp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ffectLst>
                    <a:outerShdw blurRad="38100" dist="38100" dir="2700000" algn="tl">
                      <a:srgbClr val="000000">
                        <a:alpha val="43137"/>
                      </a:srgbClr>
                    </a:outerShdw>
                  </a:effectLst>
                </a:endParaRPr>
              </a:p>
            </p:txBody>
          </p:sp>
          <p:sp>
            <p:nvSpPr>
              <p:cNvPr id="12" name="Tekstvak 11">
                <a:extLst>
                  <a:ext uri="{FF2B5EF4-FFF2-40B4-BE49-F238E27FC236}">
                    <a16:creationId xmlns:a16="http://schemas.microsoft.com/office/drawing/2014/main" id="{0362FD71-B196-42E0-B120-DF9939447530}"/>
                  </a:ext>
                </a:extLst>
              </p:cNvPr>
              <p:cNvSpPr txBox="1"/>
              <p:nvPr/>
            </p:nvSpPr>
            <p:spPr>
              <a:xfrm rot="1329438">
                <a:off x="1461569" y="3992743"/>
                <a:ext cx="1114551" cy="400110"/>
              </a:xfrm>
              <a:prstGeom prst="rect">
                <a:avLst/>
              </a:prstGeom>
              <a:grpFill/>
            </p:spPr>
            <p:txBody>
              <a:bodyPr wrap="square" rtlCol="0">
                <a:spAutoFit/>
              </a:bodyPr>
              <a:lstStyle/>
              <a:p>
                <a:r>
                  <a:rPr lang="nl-NL" sz="2000" b="1" dirty="0" err="1">
                    <a:effectLst>
                      <a:outerShdw blurRad="38100" dist="38100" dir="2700000" algn="tl">
                        <a:srgbClr val="000000">
                          <a:alpha val="43137"/>
                        </a:srgbClr>
                      </a:outerShdw>
                    </a:effectLst>
                  </a:rPr>
                  <a:t>Unchain</a:t>
                </a:r>
                <a:endParaRPr lang="nl-NL" sz="2000" b="1" dirty="0">
                  <a:effectLst>
                    <a:outerShdw blurRad="38100" dist="38100" dir="2700000" algn="tl">
                      <a:srgbClr val="000000">
                        <a:alpha val="43137"/>
                      </a:srgbClr>
                    </a:outerShdw>
                  </a:effectLst>
                </a:endParaRPr>
              </a:p>
            </p:txBody>
          </p:sp>
          <p:sp>
            <p:nvSpPr>
              <p:cNvPr id="13" name="Tekstvak 12">
                <a:extLst>
                  <a:ext uri="{FF2B5EF4-FFF2-40B4-BE49-F238E27FC236}">
                    <a16:creationId xmlns:a16="http://schemas.microsoft.com/office/drawing/2014/main" id="{9AF00A1D-6E0C-43DD-8BFA-093DBC05D99A}"/>
                  </a:ext>
                </a:extLst>
              </p:cNvPr>
              <p:cNvSpPr txBox="1"/>
              <p:nvPr/>
            </p:nvSpPr>
            <p:spPr>
              <a:xfrm rot="514545">
                <a:off x="2885098" y="4481204"/>
                <a:ext cx="1800663" cy="400110"/>
              </a:xfrm>
              <a:prstGeom prst="rect">
                <a:avLst/>
              </a:prstGeom>
              <a:grpFill/>
            </p:spPr>
            <p:txBody>
              <a:bodyPr wrap="square" rtlCol="0">
                <a:spAutoFit/>
              </a:bodyPr>
              <a:lstStyle/>
              <a:p>
                <a:r>
                  <a:rPr lang="nl-NL" sz="2000" b="1" dirty="0" err="1">
                    <a:effectLst>
                      <a:outerShdw blurRad="38100" dist="38100" dir="2700000" algn="tl">
                        <a:srgbClr val="000000">
                          <a:alpha val="43137"/>
                        </a:srgbClr>
                      </a:outerShdw>
                    </a:effectLst>
                  </a:rPr>
                  <a:t>Puzzlement</a:t>
                </a:r>
                <a:endParaRPr lang="nl-NL" sz="2000" b="1" dirty="0">
                  <a:effectLst>
                    <a:outerShdw blurRad="38100" dist="38100" dir="2700000" algn="tl">
                      <a:srgbClr val="000000">
                        <a:alpha val="43137"/>
                      </a:srgbClr>
                    </a:outerShdw>
                  </a:effectLst>
                </a:endParaRPr>
              </a:p>
            </p:txBody>
          </p:sp>
          <p:sp>
            <p:nvSpPr>
              <p:cNvPr id="14" name="Tekstvak 13">
                <a:extLst>
                  <a:ext uri="{FF2B5EF4-FFF2-40B4-BE49-F238E27FC236}">
                    <a16:creationId xmlns:a16="http://schemas.microsoft.com/office/drawing/2014/main" id="{FA82DEE6-8B34-45B3-92EC-37109FF231B5}"/>
                  </a:ext>
                </a:extLst>
              </p:cNvPr>
              <p:cNvSpPr txBox="1"/>
              <p:nvPr/>
            </p:nvSpPr>
            <p:spPr>
              <a:xfrm rot="20928322">
                <a:off x="4982150" y="4408817"/>
                <a:ext cx="1800663" cy="400110"/>
              </a:xfrm>
              <a:prstGeom prst="rect">
                <a:avLst/>
              </a:prstGeom>
              <a:grpFill/>
            </p:spPr>
            <p:txBody>
              <a:bodyPr wrap="square" rtlCol="0">
                <a:spAutoFit/>
              </a:bodyPr>
              <a:lstStyle/>
              <a:p>
                <a:r>
                  <a:rPr lang="nl-NL" sz="2000" b="1" dirty="0" err="1">
                    <a:effectLst>
                      <a:outerShdw blurRad="38100" dist="38100" dir="2700000" algn="tl">
                        <a:srgbClr val="000000">
                          <a:alpha val="43137"/>
                        </a:srgbClr>
                      </a:outerShdw>
                    </a:effectLst>
                  </a:rPr>
                  <a:t>Creation</a:t>
                </a:r>
                <a:endParaRPr lang="nl-NL" sz="2000" b="1" dirty="0">
                  <a:effectLst>
                    <a:outerShdw blurRad="38100" dist="38100" dir="2700000" algn="tl">
                      <a:srgbClr val="000000">
                        <a:alpha val="43137"/>
                      </a:srgbClr>
                    </a:outerShdw>
                  </a:effectLst>
                </a:endParaRPr>
              </a:p>
            </p:txBody>
          </p:sp>
          <p:sp>
            <p:nvSpPr>
              <p:cNvPr id="15" name="Tekstvak 14">
                <a:extLst>
                  <a:ext uri="{FF2B5EF4-FFF2-40B4-BE49-F238E27FC236}">
                    <a16:creationId xmlns:a16="http://schemas.microsoft.com/office/drawing/2014/main" id="{4FFD368A-6024-4FE8-A7FC-E76FDF29EB18}"/>
                  </a:ext>
                </a:extLst>
              </p:cNvPr>
              <p:cNvSpPr txBox="1"/>
              <p:nvPr/>
            </p:nvSpPr>
            <p:spPr>
              <a:xfrm rot="20044187">
                <a:off x="6523677" y="3847229"/>
                <a:ext cx="1800663" cy="400110"/>
              </a:xfrm>
              <a:prstGeom prst="rect">
                <a:avLst/>
              </a:prstGeom>
              <a:grpFill/>
            </p:spPr>
            <p:txBody>
              <a:bodyPr wrap="square" rtlCol="0">
                <a:spAutoFit/>
              </a:bodyPr>
              <a:lstStyle/>
              <a:p>
                <a:r>
                  <a:rPr lang="nl-NL" sz="2000" b="1" dirty="0">
                    <a:effectLst>
                      <a:outerShdw blurRad="38100" dist="38100" dir="2700000" algn="tl">
                        <a:srgbClr val="000000">
                          <a:alpha val="43137"/>
                        </a:srgbClr>
                      </a:outerShdw>
                    </a:effectLst>
                  </a:rPr>
                  <a:t>New Start</a:t>
                </a:r>
              </a:p>
            </p:txBody>
          </p:sp>
          <p:sp>
            <p:nvSpPr>
              <p:cNvPr id="16" name="Tekstvak 15">
                <a:extLst>
                  <a:ext uri="{FF2B5EF4-FFF2-40B4-BE49-F238E27FC236}">
                    <a16:creationId xmlns:a16="http://schemas.microsoft.com/office/drawing/2014/main" id="{439B2D66-8840-4416-876F-855CA2D6E720}"/>
                  </a:ext>
                </a:extLst>
              </p:cNvPr>
              <p:cNvSpPr txBox="1"/>
              <p:nvPr/>
            </p:nvSpPr>
            <p:spPr>
              <a:xfrm rot="18488523">
                <a:off x="391022" y="3246886"/>
                <a:ext cx="1114551" cy="400110"/>
              </a:xfrm>
              <a:prstGeom prst="rect">
                <a:avLst/>
              </a:prstGeom>
              <a:grpFill/>
            </p:spPr>
            <p:txBody>
              <a:bodyPr wrap="square" rtlCol="0">
                <a:spAutoFit/>
              </a:bodyPr>
              <a:lstStyle/>
              <a:p>
                <a:r>
                  <a:rPr lang="nl-NL" sz="2000" b="1" dirty="0" err="1">
                    <a:effectLst>
                      <a:outerShdw blurRad="38100" dist="38100" dir="2700000" algn="tl">
                        <a:srgbClr val="000000">
                          <a:alpha val="43137"/>
                        </a:srgbClr>
                      </a:outerShdw>
                    </a:effectLst>
                  </a:rPr>
                  <a:t>Urgency</a:t>
                </a:r>
                <a:endParaRPr lang="nl-NL" sz="2000" b="1" dirty="0">
                  <a:effectLst>
                    <a:outerShdw blurRad="38100" dist="38100" dir="2700000" algn="tl">
                      <a:srgbClr val="000000">
                        <a:alpha val="43137"/>
                      </a:srgbClr>
                    </a:outerShdw>
                  </a:effectLst>
                </a:endParaRPr>
              </a:p>
            </p:txBody>
          </p:sp>
        </p:grpSp>
      </p:grpSp>
      <p:sp>
        <p:nvSpPr>
          <p:cNvPr id="17" name="Titel 1">
            <a:extLst>
              <a:ext uri="{FF2B5EF4-FFF2-40B4-BE49-F238E27FC236}">
                <a16:creationId xmlns:a16="http://schemas.microsoft.com/office/drawing/2014/main" id="{66AA6005-B889-404B-8F18-131FBD6BDD49}"/>
              </a:ext>
            </a:extLst>
          </p:cNvPr>
          <p:cNvSpPr txBox="1">
            <a:spLocks/>
          </p:cNvSpPr>
          <p:nvPr/>
        </p:nvSpPr>
        <p:spPr>
          <a:xfrm>
            <a:off x="609600" y="274638"/>
            <a:ext cx="109728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dirty="0">
                <a:effectLst>
                  <a:outerShdw blurRad="38100" dist="38100" dir="2700000" algn="tl">
                    <a:srgbClr val="000000">
                      <a:alpha val="43137"/>
                    </a:srgbClr>
                  </a:outerShdw>
                </a:effectLst>
              </a:rPr>
              <a:t>Het geheim van agile: theorie van onderlangs</a:t>
            </a:r>
          </a:p>
        </p:txBody>
      </p:sp>
    </p:spTree>
    <p:extLst>
      <p:ext uri="{BB962C8B-B14F-4D97-AF65-F5344CB8AC3E}">
        <p14:creationId xmlns:p14="http://schemas.microsoft.com/office/powerpoint/2010/main" val="1919719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nl-NL" dirty="0"/>
              <a:t>Geen </a:t>
            </a:r>
            <a:r>
              <a:rPr lang="nl-NL" dirty="0" err="1"/>
              <a:t>unisex</a:t>
            </a:r>
            <a:r>
              <a:rPr lang="nl-NL" dirty="0"/>
              <a:t> of </a:t>
            </a:r>
            <a:r>
              <a:rPr lang="nl-NL" dirty="0" err="1"/>
              <a:t>one</a:t>
            </a:r>
            <a:r>
              <a:rPr lang="nl-NL" dirty="0"/>
              <a:t> </a:t>
            </a:r>
            <a:r>
              <a:rPr lang="nl-NL" dirty="0" err="1"/>
              <a:t>size</a:t>
            </a:r>
            <a:r>
              <a:rPr lang="nl-NL" dirty="0"/>
              <a:t> fits </a:t>
            </a:r>
            <a:r>
              <a:rPr lang="nl-NL" dirty="0" err="1"/>
              <a:t>all</a:t>
            </a:r>
            <a:endParaRPr lang="nl-NL" dirty="0"/>
          </a:p>
        </p:txBody>
      </p:sp>
      <p:sp>
        <p:nvSpPr>
          <p:cNvPr id="3" name="Ondertitel 2"/>
          <p:cNvSpPr>
            <a:spLocks noGrp="1"/>
          </p:cNvSpPr>
          <p:nvPr>
            <p:ph type="subTitle" idx="1"/>
          </p:nvPr>
        </p:nvSpPr>
        <p:spPr>
          <a:xfrm>
            <a:off x="2093494" y="3886200"/>
            <a:ext cx="8269705" cy="1752600"/>
          </a:xfrm>
        </p:spPr>
        <p:txBody>
          <a:bodyPr/>
          <a:lstStyle/>
          <a:p>
            <a:r>
              <a:rPr lang="nl-NL" dirty="0"/>
              <a:t>De tips &amp; tricks voor de weg van verandering</a:t>
            </a:r>
          </a:p>
          <a:p>
            <a:r>
              <a:rPr lang="nl-NL" dirty="0"/>
              <a:t>Urgentie, </a:t>
            </a:r>
            <a:r>
              <a:rPr lang="nl-NL" dirty="0" err="1"/>
              <a:t>Lencioni</a:t>
            </a:r>
            <a:r>
              <a:rPr lang="nl-NL" dirty="0"/>
              <a:t>, </a:t>
            </a:r>
            <a:r>
              <a:rPr lang="nl-NL" dirty="0" err="1"/>
              <a:t>Deep</a:t>
            </a:r>
            <a:r>
              <a:rPr lang="nl-NL" dirty="0"/>
              <a:t> </a:t>
            </a:r>
            <a:r>
              <a:rPr lang="nl-NL" dirty="0" err="1"/>
              <a:t>democracy</a:t>
            </a:r>
            <a:r>
              <a:rPr lang="nl-NL" dirty="0"/>
              <a:t>, Ladder van inferentie, De cirkel van 8</a:t>
            </a:r>
          </a:p>
        </p:txBody>
      </p:sp>
      <p:sp>
        <p:nvSpPr>
          <p:cNvPr id="4" name="Ovaal 3">
            <a:extLst>
              <a:ext uri="{FF2B5EF4-FFF2-40B4-BE49-F238E27FC236}">
                <a16:creationId xmlns:a16="http://schemas.microsoft.com/office/drawing/2014/main" id="{900527AC-5395-4EE7-9867-59F4DBB31A58}"/>
              </a:ext>
            </a:extLst>
          </p:cNvPr>
          <p:cNvSpPr>
            <a:spLocks noChangeAspect="1"/>
          </p:cNvSpPr>
          <p:nvPr/>
        </p:nvSpPr>
        <p:spPr>
          <a:xfrm>
            <a:off x="293305" y="221450"/>
            <a:ext cx="2717909" cy="271790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Een lerende/ veranderbereide werkomgeving is </a:t>
            </a:r>
            <a:r>
              <a:rPr lang="nl-NL" sz="1600" dirty="0" err="1">
                <a:ln>
                  <a:solidFill>
                    <a:schemeClr val="bg1"/>
                  </a:solidFill>
                </a:ln>
                <a:latin typeface="Verdana" panose="020B0604030504040204" pitchFamily="34" charset="0"/>
                <a:ea typeface="Times New Roman" panose="02020603050405020304" pitchFamily="18" charset="0"/>
                <a:cs typeface="Verdana" panose="020B0604030504040204" pitchFamily="34" charset="0"/>
              </a:rPr>
              <a:t>key</a:t>
            </a:r>
            <a:r>
              <a:rPr lang="nl-NL" sz="1600"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 voor agile implementatie</a:t>
            </a:r>
            <a:endParaRPr lang="nl-NL" sz="2000" dirty="0">
              <a:ln>
                <a:solidFill>
                  <a:schemeClr val="bg1"/>
                </a:solidFill>
              </a:ln>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099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10000" b="-10000"/>
          </a:stretch>
        </a:blipFill>
        <a:effectLst/>
      </p:bgPr>
    </p:bg>
    <p:spTree>
      <p:nvGrpSpPr>
        <p:cNvPr id="1" name=""/>
        <p:cNvGrpSpPr/>
        <p:nvPr/>
      </p:nvGrpSpPr>
      <p:grpSpPr>
        <a:xfrm>
          <a:off x="0" y="0"/>
          <a:ext cx="0" cy="0"/>
          <a:chOff x="0" y="0"/>
          <a:chExt cx="0" cy="0"/>
        </a:xfrm>
      </p:grpSpPr>
      <p:pic>
        <p:nvPicPr>
          <p:cNvPr id="5" name="Afbeelding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7509" y="0"/>
            <a:ext cx="4286520" cy="6858000"/>
          </a:xfrm>
          <a:prstGeom prst="rect">
            <a:avLst/>
          </a:prstGeom>
        </p:spPr>
      </p:pic>
      <p:sp>
        <p:nvSpPr>
          <p:cNvPr id="4" name="Titel 3">
            <a:extLst>
              <a:ext uri="{FF2B5EF4-FFF2-40B4-BE49-F238E27FC236}">
                <a16:creationId xmlns:a16="http://schemas.microsoft.com/office/drawing/2014/main" id="{2EC90909-89CA-48CC-8EE2-79351AA3DEA9}"/>
              </a:ext>
            </a:extLst>
          </p:cNvPr>
          <p:cNvSpPr>
            <a:spLocks noGrp="1"/>
          </p:cNvSpPr>
          <p:nvPr>
            <p:ph type="ctrTitle"/>
          </p:nvPr>
        </p:nvSpPr>
        <p:spPr>
          <a:xfrm>
            <a:off x="-650929" y="5044108"/>
            <a:ext cx="6081823" cy="1470025"/>
          </a:xfrm>
        </p:spPr>
        <p:txBody>
          <a:bodyPr/>
          <a:lstStyle/>
          <a:p>
            <a:r>
              <a:rPr lang="nl-NL" dirty="0">
                <a:effectLst>
                  <a:outerShdw blurRad="38100" dist="38100" dir="2700000" algn="tl">
                    <a:srgbClr val="000000">
                      <a:alpha val="43137"/>
                    </a:srgbClr>
                  </a:outerShdw>
                </a:effectLst>
              </a:rPr>
              <a:t>Creëer urgentie</a:t>
            </a:r>
          </a:p>
        </p:txBody>
      </p:sp>
    </p:spTree>
    <p:extLst>
      <p:ext uri="{BB962C8B-B14F-4D97-AF65-F5344CB8AC3E}">
        <p14:creationId xmlns:p14="http://schemas.microsoft.com/office/powerpoint/2010/main" val="2265666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3600" dirty="0" err="1"/>
              <a:t>Lencioni</a:t>
            </a:r>
            <a:r>
              <a:rPr lang="nl-NL" sz="3600" dirty="0"/>
              <a:t>: de 5 frustraties van teamwerk</a:t>
            </a:r>
          </a:p>
        </p:txBody>
      </p:sp>
      <p:pic>
        <p:nvPicPr>
          <p:cNvPr id="4" name="Afbeelding 3">
            <a:extLst>
              <a:ext uri="{FF2B5EF4-FFF2-40B4-BE49-F238E27FC236}">
                <a16:creationId xmlns:a16="http://schemas.microsoft.com/office/drawing/2014/main" id="{A58104F5-D416-45DE-AAAB-E9BA3F165C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244" y="1249400"/>
            <a:ext cx="8539480" cy="5176520"/>
          </a:xfrm>
          <a:prstGeom prst="rect">
            <a:avLst/>
          </a:prstGeom>
        </p:spPr>
      </p:pic>
    </p:spTree>
    <p:extLst>
      <p:ext uri="{BB962C8B-B14F-4D97-AF65-F5344CB8AC3E}">
        <p14:creationId xmlns:p14="http://schemas.microsoft.com/office/powerpoint/2010/main" val="268191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40B7E11-22BE-428F-8A8B-6E773B0C57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530" b="4366"/>
          <a:stretch/>
        </p:blipFill>
        <p:spPr>
          <a:xfrm>
            <a:off x="79749" y="189182"/>
            <a:ext cx="6431410" cy="6529635"/>
          </a:xfrm>
          <a:prstGeom prst="rect">
            <a:avLst/>
          </a:prstGeom>
        </p:spPr>
      </p:pic>
      <p:sp>
        <p:nvSpPr>
          <p:cNvPr id="9" name="Tekstvak 8">
            <a:extLst>
              <a:ext uri="{FF2B5EF4-FFF2-40B4-BE49-F238E27FC236}">
                <a16:creationId xmlns:a16="http://schemas.microsoft.com/office/drawing/2014/main" id="{FA6E99F0-826F-4F9A-A0FA-2DFA6D7B74C0}"/>
              </a:ext>
            </a:extLst>
          </p:cNvPr>
          <p:cNvSpPr txBox="1"/>
          <p:nvPr/>
        </p:nvSpPr>
        <p:spPr>
          <a:xfrm>
            <a:off x="6936828" y="1166842"/>
            <a:ext cx="4367048" cy="4524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36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tabLst>
                <a:tab pos="441325" algn="l"/>
              </a:tabLst>
            </a:pPr>
            <a:r>
              <a:rPr lang="nl-NL" dirty="0">
                <a:solidFill>
                  <a:schemeClr val="tx1"/>
                </a:solidFill>
              </a:rPr>
              <a:t>Praten met elkaar </a:t>
            </a:r>
            <a:r>
              <a:rPr lang="nl-NL" dirty="0" err="1">
                <a:solidFill>
                  <a:schemeClr val="tx1"/>
                </a:solidFill>
              </a:rPr>
              <a:t>ipv</a:t>
            </a:r>
            <a:r>
              <a:rPr lang="nl-NL" dirty="0">
                <a:solidFill>
                  <a:schemeClr val="tx1"/>
                </a:solidFill>
              </a:rPr>
              <a:t> praten over elkaar</a:t>
            </a:r>
          </a:p>
          <a:p>
            <a:pPr>
              <a:tabLst>
                <a:tab pos="441325" algn="l"/>
              </a:tabLst>
            </a:pPr>
            <a:endParaRPr lang="nl-NL" dirty="0">
              <a:solidFill>
                <a:schemeClr val="tx1"/>
              </a:solidFill>
            </a:endParaRPr>
          </a:p>
          <a:p>
            <a:pPr>
              <a:tabLst>
                <a:tab pos="441325" algn="l"/>
              </a:tabLst>
            </a:pPr>
            <a:r>
              <a:rPr lang="nl-NL" dirty="0">
                <a:solidFill>
                  <a:schemeClr val="tx1"/>
                </a:solidFill>
              </a:rPr>
              <a:t>Voer het – niet gevoerde – gesprek</a:t>
            </a:r>
          </a:p>
          <a:p>
            <a:pPr>
              <a:tabLst>
                <a:tab pos="441325" algn="l"/>
              </a:tabLst>
            </a:pPr>
            <a:endParaRPr lang="nl-NL" dirty="0">
              <a:solidFill>
                <a:schemeClr val="tx1"/>
              </a:solidFill>
            </a:endParaRPr>
          </a:p>
          <a:p>
            <a:pPr>
              <a:tabLst>
                <a:tab pos="441325" algn="l"/>
              </a:tabLst>
            </a:pPr>
            <a:r>
              <a:rPr lang="nl-NL" dirty="0">
                <a:solidFill>
                  <a:schemeClr val="tx1"/>
                </a:solidFill>
              </a:rPr>
              <a:t>Reken af met overtuiging</a:t>
            </a:r>
          </a:p>
        </p:txBody>
      </p:sp>
    </p:spTree>
    <p:extLst>
      <p:ext uri="{BB962C8B-B14F-4D97-AF65-F5344CB8AC3E}">
        <p14:creationId xmlns:p14="http://schemas.microsoft.com/office/powerpoint/2010/main" val="314123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96560F4-5417-43A0-AFD3-C3233CF2E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473" y="125302"/>
            <a:ext cx="6156550" cy="6732698"/>
          </a:xfrm>
          <a:prstGeom prst="rect">
            <a:avLst/>
          </a:prstGeom>
        </p:spPr>
      </p:pic>
      <p:sp>
        <p:nvSpPr>
          <p:cNvPr id="5" name="Tekstvak 4">
            <a:extLst>
              <a:ext uri="{FF2B5EF4-FFF2-40B4-BE49-F238E27FC236}">
                <a16:creationId xmlns:a16="http://schemas.microsoft.com/office/drawing/2014/main" id="{1BFA8A0F-42A8-474B-869D-302179F806D0}"/>
              </a:ext>
            </a:extLst>
          </p:cNvPr>
          <p:cNvSpPr txBox="1"/>
          <p:nvPr/>
        </p:nvSpPr>
        <p:spPr>
          <a:xfrm>
            <a:off x="6936828" y="1166842"/>
            <a:ext cx="4367048" cy="4524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36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tabLst>
                <a:tab pos="441325" algn="l"/>
              </a:tabLst>
            </a:pPr>
            <a:r>
              <a:rPr lang="nl-NL" dirty="0">
                <a:solidFill>
                  <a:schemeClr val="tx1"/>
                </a:solidFill>
              </a:rPr>
              <a:t>Het is soms niet zoals het lijkt</a:t>
            </a:r>
          </a:p>
          <a:p>
            <a:pPr>
              <a:tabLst>
                <a:tab pos="441325" algn="l"/>
              </a:tabLst>
            </a:pPr>
            <a:endParaRPr lang="nl-NL" dirty="0">
              <a:solidFill>
                <a:schemeClr val="tx1"/>
              </a:solidFill>
            </a:endParaRPr>
          </a:p>
          <a:p>
            <a:pPr>
              <a:tabLst>
                <a:tab pos="441325" algn="l"/>
              </a:tabLst>
            </a:pPr>
            <a:r>
              <a:rPr lang="nl-NL" dirty="0">
                <a:solidFill>
                  <a:schemeClr val="tx1"/>
                </a:solidFill>
              </a:rPr>
              <a:t>De ladder van inferentie</a:t>
            </a:r>
          </a:p>
        </p:txBody>
      </p:sp>
    </p:spTree>
    <p:extLst>
      <p:ext uri="{BB962C8B-B14F-4D97-AF65-F5344CB8AC3E}">
        <p14:creationId xmlns:p14="http://schemas.microsoft.com/office/powerpoint/2010/main" val="1751886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FF3BFCF8-2353-4E6F-8D83-E20E3B962F5C}"/>
              </a:ext>
            </a:extLst>
          </p:cNvPr>
          <p:cNvSpPr/>
          <p:nvPr/>
        </p:nvSpPr>
        <p:spPr>
          <a:xfrm>
            <a:off x="6400374" y="1079640"/>
            <a:ext cx="5793562" cy="4637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solidFill>
                  <a:schemeClr val="tx1"/>
                </a:solidFill>
              </a:rPr>
              <a:t>Van </a:t>
            </a:r>
          </a:p>
          <a:p>
            <a:pPr algn="ctr"/>
            <a:r>
              <a:rPr lang="nl-NL" sz="6000" dirty="0">
                <a:solidFill>
                  <a:schemeClr val="tx1"/>
                </a:solidFill>
              </a:rPr>
              <a:t>irritatie </a:t>
            </a:r>
          </a:p>
          <a:p>
            <a:pPr algn="ctr"/>
            <a:r>
              <a:rPr lang="nl-NL" sz="6000" dirty="0">
                <a:solidFill>
                  <a:schemeClr val="tx1"/>
                </a:solidFill>
              </a:rPr>
              <a:t>Naar </a:t>
            </a:r>
          </a:p>
          <a:p>
            <a:pPr algn="ctr"/>
            <a:r>
              <a:rPr lang="nl-NL" sz="6000" dirty="0">
                <a:solidFill>
                  <a:schemeClr val="tx1"/>
                </a:solidFill>
              </a:rPr>
              <a:t>inspiratie</a:t>
            </a:r>
          </a:p>
        </p:txBody>
      </p:sp>
      <p:grpSp>
        <p:nvGrpSpPr>
          <p:cNvPr id="6" name="Groep 5">
            <a:extLst>
              <a:ext uri="{FF2B5EF4-FFF2-40B4-BE49-F238E27FC236}">
                <a16:creationId xmlns:a16="http://schemas.microsoft.com/office/drawing/2014/main" id="{37B996F4-1E85-40D5-A552-7C0AE04F6B44}"/>
              </a:ext>
            </a:extLst>
          </p:cNvPr>
          <p:cNvGrpSpPr/>
          <p:nvPr/>
        </p:nvGrpSpPr>
        <p:grpSpPr>
          <a:xfrm>
            <a:off x="144105" y="0"/>
            <a:ext cx="6776896" cy="6731440"/>
            <a:chOff x="368693" y="0"/>
            <a:chExt cx="6776896" cy="6731440"/>
          </a:xfrm>
        </p:grpSpPr>
        <p:grpSp>
          <p:nvGrpSpPr>
            <p:cNvPr id="7" name="Groep 6">
              <a:extLst>
                <a:ext uri="{FF2B5EF4-FFF2-40B4-BE49-F238E27FC236}">
                  <a16:creationId xmlns:a16="http://schemas.microsoft.com/office/drawing/2014/main" id="{55187347-3913-454C-B855-3516C502C11A}"/>
                </a:ext>
              </a:extLst>
            </p:cNvPr>
            <p:cNvGrpSpPr/>
            <p:nvPr/>
          </p:nvGrpSpPr>
          <p:grpSpPr>
            <a:xfrm>
              <a:off x="368693" y="0"/>
              <a:ext cx="6776896" cy="6731440"/>
              <a:chOff x="368693" y="0"/>
              <a:chExt cx="6776896" cy="6731440"/>
            </a:xfrm>
          </p:grpSpPr>
          <p:sp>
            <p:nvSpPr>
              <p:cNvPr id="10" name="Rechthoek 9">
                <a:extLst>
                  <a:ext uri="{FF2B5EF4-FFF2-40B4-BE49-F238E27FC236}">
                    <a16:creationId xmlns:a16="http://schemas.microsoft.com/office/drawing/2014/main" id="{079EDB75-E64B-473D-8E1B-1FA142B040A6}"/>
                  </a:ext>
                </a:extLst>
              </p:cNvPr>
              <p:cNvSpPr/>
              <p:nvPr/>
            </p:nvSpPr>
            <p:spPr>
              <a:xfrm>
                <a:off x="988357" y="0"/>
                <a:ext cx="5269423" cy="6431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71400" dirty="0">
                    <a:solidFill>
                      <a:schemeClr val="tx2">
                        <a:lumMod val="40000"/>
                        <a:lumOff val="60000"/>
                      </a:schemeClr>
                    </a:solidFill>
                  </a:rPr>
                  <a:t>8</a:t>
                </a:r>
                <a:endParaRPr lang="nl-NL" dirty="0">
                  <a:solidFill>
                    <a:schemeClr val="tx2">
                      <a:lumMod val="40000"/>
                      <a:lumOff val="60000"/>
                    </a:schemeClr>
                  </a:solidFill>
                </a:endParaRPr>
              </a:p>
            </p:txBody>
          </p:sp>
          <p:sp>
            <p:nvSpPr>
              <p:cNvPr id="11" name="Tekstvak 10">
                <a:extLst>
                  <a:ext uri="{FF2B5EF4-FFF2-40B4-BE49-F238E27FC236}">
                    <a16:creationId xmlns:a16="http://schemas.microsoft.com/office/drawing/2014/main" id="{87EE0D1A-AE43-4627-9AA2-978F7F52AD79}"/>
                  </a:ext>
                </a:extLst>
              </p:cNvPr>
              <p:cNvSpPr txBox="1"/>
              <p:nvPr/>
            </p:nvSpPr>
            <p:spPr>
              <a:xfrm>
                <a:off x="2342147" y="2294021"/>
                <a:ext cx="401053" cy="584775"/>
              </a:xfrm>
              <a:prstGeom prst="rect">
                <a:avLst/>
              </a:prstGeom>
              <a:noFill/>
            </p:spPr>
            <p:txBody>
              <a:bodyPr wrap="square" rtlCol="0">
                <a:spAutoFit/>
              </a:bodyPr>
              <a:lstStyle/>
              <a:p>
                <a:r>
                  <a:rPr lang="nl-NL" sz="3200" dirty="0"/>
                  <a:t>1</a:t>
                </a:r>
              </a:p>
            </p:txBody>
          </p:sp>
          <p:sp>
            <p:nvSpPr>
              <p:cNvPr id="12" name="Tekstvak 11">
                <a:extLst>
                  <a:ext uri="{FF2B5EF4-FFF2-40B4-BE49-F238E27FC236}">
                    <a16:creationId xmlns:a16="http://schemas.microsoft.com/office/drawing/2014/main" id="{926DE13F-3B1A-4E3B-B009-F6DC80146EE1}"/>
                  </a:ext>
                </a:extLst>
              </p:cNvPr>
              <p:cNvSpPr txBox="1"/>
              <p:nvPr/>
            </p:nvSpPr>
            <p:spPr>
              <a:xfrm>
                <a:off x="2093898" y="3929628"/>
                <a:ext cx="401053" cy="584775"/>
              </a:xfrm>
              <a:prstGeom prst="rect">
                <a:avLst/>
              </a:prstGeom>
              <a:noFill/>
            </p:spPr>
            <p:txBody>
              <a:bodyPr wrap="square" rtlCol="0">
                <a:spAutoFit/>
              </a:bodyPr>
              <a:lstStyle/>
              <a:p>
                <a:r>
                  <a:rPr lang="nl-NL" sz="3200" dirty="0"/>
                  <a:t>1</a:t>
                </a:r>
              </a:p>
            </p:txBody>
          </p:sp>
          <p:sp>
            <p:nvSpPr>
              <p:cNvPr id="13" name="Tekstvak 12">
                <a:extLst>
                  <a:ext uri="{FF2B5EF4-FFF2-40B4-BE49-F238E27FC236}">
                    <a16:creationId xmlns:a16="http://schemas.microsoft.com/office/drawing/2014/main" id="{C3B81707-671D-4062-B929-B00EC87E6D70}"/>
                  </a:ext>
                </a:extLst>
              </p:cNvPr>
              <p:cNvSpPr txBox="1"/>
              <p:nvPr/>
            </p:nvSpPr>
            <p:spPr>
              <a:xfrm>
                <a:off x="2093898" y="1151785"/>
                <a:ext cx="344905" cy="584775"/>
              </a:xfrm>
              <a:prstGeom prst="rect">
                <a:avLst/>
              </a:prstGeom>
              <a:noFill/>
            </p:spPr>
            <p:txBody>
              <a:bodyPr wrap="square" rtlCol="0">
                <a:spAutoFit/>
              </a:bodyPr>
              <a:lstStyle/>
              <a:p>
                <a:r>
                  <a:rPr lang="nl-NL" sz="3200" dirty="0"/>
                  <a:t>2</a:t>
                </a:r>
              </a:p>
            </p:txBody>
          </p:sp>
          <p:sp>
            <p:nvSpPr>
              <p:cNvPr id="14" name="Tekstvak 13">
                <a:extLst>
                  <a:ext uri="{FF2B5EF4-FFF2-40B4-BE49-F238E27FC236}">
                    <a16:creationId xmlns:a16="http://schemas.microsoft.com/office/drawing/2014/main" id="{C77F4CDD-82D9-4C00-B475-2B2E3EA16CC3}"/>
                  </a:ext>
                </a:extLst>
              </p:cNvPr>
              <p:cNvSpPr txBox="1"/>
              <p:nvPr/>
            </p:nvSpPr>
            <p:spPr>
              <a:xfrm>
                <a:off x="3345182" y="522130"/>
                <a:ext cx="401053" cy="584775"/>
              </a:xfrm>
              <a:prstGeom prst="rect">
                <a:avLst/>
              </a:prstGeom>
              <a:noFill/>
            </p:spPr>
            <p:txBody>
              <a:bodyPr wrap="square" rtlCol="0">
                <a:spAutoFit/>
              </a:bodyPr>
              <a:lstStyle/>
              <a:p>
                <a:r>
                  <a:rPr lang="nl-NL" sz="3200" dirty="0"/>
                  <a:t>3</a:t>
                </a:r>
              </a:p>
            </p:txBody>
          </p:sp>
          <p:sp>
            <p:nvSpPr>
              <p:cNvPr id="15" name="Tekstvak 14">
                <a:extLst>
                  <a:ext uri="{FF2B5EF4-FFF2-40B4-BE49-F238E27FC236}">
                    <a16:creationId xmlns:a16="http://schemas.microsoft.com/office/drawing/2014/main" id="{D847DC70-F0B3-4978-896B-989C96E1202B}"/>
                  </a:ext>
                </a:extLst>
              </p:cNvPr>
              <p:cNvSpPr txBox="1"/>
              <p:nvPr/>
            </p:nvSpPr>
            <p:spPr>
              <a:xfrm>
                <a:off x="4703868" y="1287333"/>
                <a:ext cx="401053" cy="584775"/>
              </a:xfrm>
              <a:prstGeom prst="rect">
                <a:avLst/>
              </a:prstGeom>
              <a:noFill/>
            </p:spPr>
            <p:txBody>
              <a:bodyPr wrap="square" rtlCol="0">
                <a:spAutoFit/>
              </a:bodyPr>
              <a:lstStyle/>
              <a:p>
                <a:r>
                  <a:rPr lang="nl-NL" sz="3200" dirty="0"/>
                  <a:t>4</a:t>
                </a:r>
              </a:p>
            </p:txBody>
          </p:sp>
          <p:sp>
            <p:nvSpPr>
              <p:cNvPr id="16" name="Tekstvak 15">
                <a:extLst>
                  <a:ext uri="{FF2B5EF4-FFF2-40B4-BE49-F238E27FC236}">
                    <a16:creationId xmlns:a16="http://schemas.microsoft.com/office/drawing/2014/main" id="{00A52702-4972-403A-89AC-91454D250EF9}"/>
                  </a:ext>
                </a:extLst>
              </p:cNvPr>
              <p:cNvSpPr txBox="1"/>
              <p:nvPr/>
            </p:nvSpPr>
            <p:spPr>
              <a:xfrm>
                <a:off x="936697" y="2344762"/>
                <a:ext cx="1353789" cy="646331"/>
              </a:xfrm>
              <a:prstGeom prst="rect">
                <a:avLst/>
              </a:prstGeom>
              <a:noFill/>
            </p:spPr>
            <p:txBody>
              <a:bodyPr wrap="square" rtlCol="0">
                <a:spAutoFit/>
              </a:bodyPr>
              <a:lstStyle/>
              <a:p>
                <a:r>
                  <a:rPr lang="nl-NL" dirty="0"/>
                  <a:t>Balen en accepteren</a:t>
                </a:r>
              </a:p>
            </p:txBody>
          </p:sp>
          <p:sp>
            <p:nvSpPr>
              <p:cNvPr id="17" name="Tekstvak 16">
                <a:extLst>
                  <a:ext uri="{FF2B5EF4-FFF2-40B4-BE49-F238E27FC236}">
                    <a16:creationId xmlns:a16="http://schemas.microsoft.com/office/drawing/2014/main" id="{D77C4DFE-863E-4F44-9C87-0D579DC87277}"/>
                  </a:ext>
                </a:extLst>
              </p:cNvPr>
              <p:cNvSpPr txBox="1"/>
              <p:nvPr/>
            </p:nvSpPr>
            <p:spPr>
              <a:xfrm>
                <a:off x="368693" y="1066801"/>
                <a:ext cx="1629633" cy="646331"/>
              </a:xfrm>
              <a:prstGeom prst="rect">
                <a:avLst/>
              </a:prstGeom>
              <a:noFill/>
            </p:spPr>
            <p:txBody>
              <a:bodyPr wrap="square" rtlCol="0">
                <a:spAutoFit/>
              </a:bodyPr>
              <a:lstStyle/>
              <a:p>
                <a:r>
                  <a:rPr lang="nl-NL" dirty="0"/>
                  <a:t>Denken in mogelijkheden</a:t>
                </a:r>
              </a:p>
            </p:txBody>
          </p:sp>
          <p:sp>
            <p:nvSpPr>
              <p:cNvPr id="18" name="Tekstvak 17">
                <a:extLst>
                  <a:ext uri="{FF2B5EF4-FFF2-40B4-BE49-F238E27FC236}">
                    <a16:creationId xmlns:a16="http://schemas.microsoft.com/office/drawing/2014/main" id="{43ECEB6D-03F9-4B56-B04F-78590E4F9638}"/>
                  </a:ext>
                </a:extLst>
              </p:cNvPr>
              <p:cNvSpPr txBox="1"/>
              <p:nvPr/>
            </p:nvSpPr>
            <p:spPr>
              <a:xfrm>
                <a:off x="2612926" y="98064"/>
                <a:ext cx="3331660" cy="369332"/>
              </a:xfrm>
              <a:prstGeom prst="rect">
                <a:avLst/>
              </a:prstGeom>
              <a:noFill/>
            </p:spPr>
            <p:txBody>
              <a:bodyPr wrap="square" rtlCol="0">
                <a:spAutoFit/>
              </a:bodyPr>
              <a:lstStyle/>
              <a:p>
                <a:r>
                  <a:rPr lang="nl-NL" dirty="0"/>
                  <a:t>Gevoel dat je wél invloed hebt</a:t>
                </a:r>
              </a:p>
            </p:txBody>
          </p:sp>
          <p:sp>
            <p:nvSpPr>
              <p:cNvPr id="19" name="Tekstvak 18">
                <a:extLst>
                  <a:ext uri="{FF2B5EF4-FFF2-40B4-BE49-F238E27FC236}">
                    <a16:creationId xmlns:a16="http://schemas.microsoft.com/office/drawing/2014/main" id="{288EB5F4-1661-4CA0-AD2B-3CDD0CC6FDEA}"/>
                  </a:ext>
                </a:extLst>
              </p:cNvPr>
              <p:cNvSpPr txBox="1"/>
              <p:nvPr/>
            </p:nvSpPr>
            <p:spPr>
              <a:xfrm>
                <a:off x="5332636" y="1334869"/>
                <a:ext cx="1629633" cy="646331"/>
              </a:xfrm>
              <a:prstGeom prst="rect">
                <a:avLst/>
              </a:prstGeom>
              <a:noFill/>
            </p:spPr>
            <p:txBody>
              <a:bodyPr wrap="square" rtlCol="0">
                <a:spAutoFit/>
              </a:bodyPr>
              <a:lstStyle/>
              <a:p>
                <a:r>
                  <a:rPr lang="nl-NL" dirty="0"/>
                  <a:t>Situatie verbeteren</a:t>
                </a:r>
              </a:p>
            </p:txBody>
          </p:sp>
          <p:sp>
            <p:nvSpPr>
              <p:cNvPr id="20" name="Tekstvak 19">
                <a:extLst>
                  <a:ext uri="{FF2B5EF4-FFF2-40B4-BE49-F238E27FC236}">
                    <a16:creationId xmlns:a16="http://schemas.microsoft.com/office/drawing/2014/main" id="{AD88E433-1DBE-4A1C-BBC0-4439448CDB0D}"/>
                  </a:ext>
                </a:extLst>
              </p:cNvPr>
              <p:cNvSpPr txBox="1"/>
              <p:nvPr/>
            </p:nvSpPr>
            <p:spPr>
              <a:xfrm>
                <a:off x="5515956" y="2563325"/>
                <a:ext cx="1629633" cy="923330"/>
              </a:xfrm>
              <a:prstGeom prst="rect">
                <a:avLst/>
              </a:prstGeom>
              <a:noFill/>
            </p:spPr>
            <p:txBody>
              <a:bodyPr wrap="square" rtlCol="0">
                <a:spAutoFit/>
              </a:bodyPr>
              <a:lstStyle/>
              <a:p>
                <a:r>
                  <a:rPr lang="nl-NL" dirty="0"/>
                  <a:t>Uit de cirkel: </a:t>
                </a:r>
                <a:r>
                  <a:rPr lang="nl-NL" dirty="0" err="1"/>
                  <a:t>Positive</a:t>
                </a:r>
                <a:r>
                  <a:rPr lang="nl-NL" dirty="0"/>
                  <a:t> </a:t>
                </a:r>
                <a:r>
                  <a:rPr lang="nl-NL" dirty="0" err="1"/>
                  <a:t>vibe</a:t>
                </a:r>
                <a:r>
                  <a:rPr lang="nl-NL" dirty="0"/>
                  <a:t> en verbetering</a:t>
                </a:r>
              </a:p>
            </p:txBody>
          </p:sp>
          <p:cxnSp>
            <p:nvCxnSpPr>
              <p:cNvPr id="21" name="Verbindingslijn: gekromd 20">
                <a:extLst>
                  <a:ext uri="{FF2B5EF4-FFF2-40B4-BE49-F238E27FC236}">
                    <a16:creationId xmlns:a16="http://schemas.microsoft.com/office/drawing/2014/main" id="{3E5A2F45-4EE6-4315-B9DA-88BD753783BE}"/>
                  </a:ext>
                </a:extLst>
              </p:cNvPr>
              <p:cNvCxnSpPr>
                <a:cxnSpLocks/>
              </p:cNvCxnSpPr>
              <p:nvPr/>
            </p:nvCxnSpPr>
            <p:spPr>
              <a:xfrm>
                <a:off x="4774011" y="2732602"/>
                <a:ext cx="651814" cy="292388"/>
              </a:xfrm>
              <a:prstGeom prst="curvedConnector3">
                <a:avLst>
                  <a:gd name="adj1" fmla="val 5492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kstvak 21">
                <a:extLst>
                  <a:ext uri="{FF2B5EF4-FFF2-40B4-BE49-F238E27FC236}">
                    <a16:creationId xmlns:a16="http://schemas.microsoft.com/office/drawing/2014/main" id="{8B0347EA-F29E-4AD7-9CA8-A131268F777B}"/>
                  </a:ext>
                </a:extLst>
              </p:cNvPr>
              <p:cNvSpPr txBox="1"/>
              <p:nvPr/>
            </p:nvSpPr>
            <p:spPr>
              <a:xfrm>
                <a:off x="2946173" y="3029784"/>
                <a:ext cx="1353789" cy="523220"/>
              </a:xfrm>
              <a:prstGeom prst="rect">
                <a:avLst/>
              </a:prstGeom>
              <a:noFill/>
            </p:spPr>
            <p:txBody>
              <a:bodyPr wrap="square" rtlCol="0">
                <a:spAutoFit/>
              </a:bodyPr>
              <a:lstStyle/>
              <a:p>
                <a:r>
                  <a:rPr lang="nl-NL" sz="2800" dirty="0"/>
                  <a:t>Situatie</a:t>
                </a:r>
              </a:p>
            </p:txBody>
          </p:sp>
          <p:sp>
            <p:nvSpPr>
              <p:cNvPr id="23" name="Tekstvak 22">
                <a:extLst>
                  <a:ext uri="{FF2B5EF4-FFF2-40B4-BE49-F238E27FC236}">
                    <a16:creationId xmlns:a16="http://schemas.microsoft.com/office/drawing/2014/main" id="{8BE8F402-FC30-4B84-81AF-F5831996EFE1}"/>
                  </a:ext>
                </a:extLst>
              </p:cNvPr>
              <p:cNvSpPr txBox="1"/>
              <p:nvPr/>
            </p:nvSpPr>
            <p:spPr>
              <a:xfrm>
                <a:off x="1945581" y="5043467"/>
                <a:ext cx="344905" cy="584775"/>
              </a:xfrm>
              <a:prstGeom prst="rect">
                <a:avLst/>
              </a:prstGeom>
              <a:noFill/>
            </p:spPr>
            <p:txBody>
              <a:bodyPr wrap="square" rtlCol="0">
                <a:spAutoFit/>
              </a:bodyPr>
              <a:lstStyle/>
              <a:p>
                <a:r>
                  <a:rPr lang="nl-NL" sz="3200" dirty="0"/>
                  <a:t>2</a:t>
                </a:r>
              </a:p>
            </p:txBody>
          </p:sp>
          <p:sp>
            <p:nvSpPr>
              <p:cNvPr id="24" name="Tekstvak 23">
                <a:extLst>
                  <a:ext uri="{FF2B5EF4-FFF2-40B4-BE49-F238E27FC236}">
                    <a16:creationId xmlns:a16="http://schemas.microsoft.com/office/drawing/2014/main" id="{36561F41-1A32-495D-833F-1CC233BA28B4}"/>
                  </a:ext>
                </a:extLst>
              </p:cNvPr>
              <p:cNvSpPr txBox="1"/>
              <p:nvPr/>
            </p:nvSpPr>
            <p:spPr>
              <a:xfrm>
                <a:off x="3577514" y="5751095"/>
                <a:ext cx="401053" cy="584775"/>
              </a:xfrm>
              <a:prstGeom prst="rect">
                <a:avLst/>
              </a:prstGeom>
              <a:noFill/>
            </p:spPr>
            <p:txBody>
              <a:bodyPr wrap="square" rtlCol="0">
                <a:spAutoFit/>
              </a:bodyPr>
              <a:lstStyle/>
              <a:p>
                <a:r>
                  <a:rPr lang="nl-NL" sz="3200" dirty="0"/>
                  <a:t>3</a:t>
                </a:r>
              </a:p>
            </p:txBody>
          </p:sp>
          <p:sp>
            <p:nvSpPr>
              <p:cNvPr id="25" name="Tekstvak 24">
                <a:extLst>
                  <a:ext uri="{FF2B5EF4-FFF2-40B4-BE49-F238E27FC236}">
                    <a16:creationId xmlns:a16="http://schemas.microsoft.com/office/drawing/2014/main" id="{BC8D638C-1787-4585-9810-C95BA0AD0BA7}"/>
                  </a:ext>
                </a:extLst>
              </p:cNvPr>
              <p:cNvSpPr txBox="1"/>
              <p:nvPr/>
            </p:nvSpPr>
            <p:spPr>
              <a:xfrm>
                <a:off x="4846743" y="4985892"/>
                <a:ext cx="401053" cy="584775"/>
              </a:xfrm>
              <a:prstGeom prst="rect">
                <a:avLst/>
              </a:prstGeom>
              <a:noFill/>
            </p:spPr>
            <p:txBody>
              <a:bodyPr wrap="square" rtlCol="0">
                <a:spAutoFit/>
              </a:bodyPr>
              <a:lstStyle/>
              <a:p>
                <a:r>
                  <a:rPr lang="nl-NL" sz="3200" dirty="0"/>
                  <a:t>4</a:t>
                </a:r>
              </a:p>
            </p:txBody>
          </p:sp>
          <p:sp>
            <p:nvSpPr>
              <p:cNvPr id="26" name="Tekstvak 25">
                <a:extLst>
                  <a:ext uri="{FF2B5EF4-FFF2-40B4-BE49-F238E27FC236}">
                    <a16:creationId xmlns:a16="http://schemas.microsoft.com/office/drawing/2014/main" id="{D2DC4A1C-335A-4D53-866E-B5B06805DC85}"/>
                  </a:ext>
                </a:extLst>
              </p:cNvPr>
              <p:cNvSpPr txBox="1"/>
              <p:nvPr/>
            </p:nvSpPr>
            <p:spPr>
              <a:xfrm>
                <a:off x="430277" y="3748884"/>
                <a:ext cx="1353789" cy="923330"/>
              </a:xfrm>
              <a:prstGeom prst="rect">
                <a:avLst/>
              </a:prstGeom>
              <a:noFill/>
            </p:spPr>
            <p:txBody>
              <a:bodyPr wrap="square" rtlCol="0">
                <a:spAutoFit/>
              </a:bodyPr>
              <a:lstStyle/>
              <a:p>
                <a:r>
                  <a:rPr lang="nl-NL" dirty="0"/>
                  <a:t>Balen en verzet tegen situatie</a:t>
                </a:r>
              </a:p>
            </p:txBody>
          </p:sp>
          <p:sp>
            <p:nvSpPr>
              <p:cNvPr id="27" name="Tekstvak 26">
                <a:extLst>
                  <a:ext uri="{FF2B5EF4-FFF2-40B4-BE49-F238E27FC236}">
                    <a16:creationId xmlns:a16="http://schemas.microsoft.com/office/drawing/2014/main" id="{FF1E57BF-D4AE-4AB2-A437-194425B7B634}"/>
                  </a:ext>
                </a:extLst>
              </p:cNvPr>
              <p:cNvSpPr txBox="1"/>
              <p:nvPr/>
            </p:nvSpPr>
            <p:spPr>
              <a:xfrm>
                <a:off x="368693" y="5335854"/>
                <a:ext cx="1532977" cy="646331"/>
              </a:xfrm>
              <a:prstGeom prst="rect">
                <a:avLst/>
              </a:prstGeom>
              <a:noFill/>
            </p:spPr>
            <p:txBody>
              <a:bodyPr wrap="square" rtlCol="0">
                <a:spAutoFit/>
              </a:bodyPr>
              <a:lstStyle/>
              <a:p>
                <a:r>
                  <a:rPr lang="nl-NL" dirty="0"/>
                  <a:t>Denken in problemen</a:t>
                </a:r>
              </a:p>
            </p:txBody>
          </p:sp>
          <p:sp>
            <p:nvSpPr>
              <p:cNvPr id="28" name="Tekstvak 27">
                <a:extLst>
                  <a:ext uri="{FF2B5EF4-FFF2-40B4-BE49-F238E27FC236}">
                    <a16:creationId xmlns:a16="http://schemas.microsoft.com/office/drawing/2014/main" id="{9794DDC2-D640-4A95-BC09-2119A6641294}"/>
                  </a:ext>
                </a:extLst>
              </p:cNvPr>
              <p:cNvSpPr txBox="1"/>
              <p:nvPr/>
            </p:nvSpPr>
            <p:spPr>
              <a:xfrm>
                <a:off x="2414741" y="6362108"/>
                <a:ext cx="3331660" cy="369332"/>
              </a:xfrm>
              <a:prstGeom prst="rect">
                <a:avLst/>
              </a:prstGeom>
              <a:noFill/>
            </p:spPr>
            <p:txBody>
              <a:bodyPr wrap="square" rtlCol="0">
                <a:spAutoFit/>
              </a:bodyPr>
              <a:lstStyle/>
              <a:p>
                <a:r>
                  <a:rPr lang="nl-NL" dirty="0"/>
                  <a:t>Gevoel dat je géén invloed hebt</a:t>
                </a:r>
              </a:p>
            </p:txBody>
          </p:sp>
          <p:sp>
            <p:nvSpPr>
              <p:cNvPr id="29" name="Tekstvak 28">
                <a:extLst>
                  <a:ext uri="{FF2B5EF4-FFF2-40B4-BE49-F238E27FC236}">
                    <a16:creationId xmlns:a16="http://schemas.microsoft.com/office/drawing/2014/main" id="{FA712312-0476-4FB1-A4A3-BE5E50A0B031}"/>
                  </a:ext>
                </a:extLst>
              </p:cNvPr>
              <p:cNvSpPr txBox="1"/>
              <p:nvPr/>
            </p:nvSpPr>
            <p:spPr>
              <a:xfrm>
                <a:off x="5474152" y="5043467"/>
                <a:ext cx="1532977" cy="646331"/>
              </a:xfrm>
              <a:prstGeom prst="rect">
                <a:avLst/>
              </a:prstGeom>
              <a:noFill/>
            </p:spPr>
            <p:txBody>
              <a:bodyPr wrap="square" rtlCol="0">
                <a:spAutoFit/>
              </a:bodyPr>
              <a:lstStyle/>
              <a:p>
                <a:r>
                  <a:rPr lang="nl-NL" dirty="0"/>
                  <a:t>Klagen, </a:t>
                </a:r>
              </a:p>
              <a:p>
                <a:r>
                  <a:rPr lang="nl-NL" dirty="0"/>
                  <a:t>niets doen</a:t>
                </a:r>
              </a:p>
            </p:txBody>
          </p:sp>
          <p:sp>
            <p:nvSpPr>
              <p:cNvPr id="30" name="Tekstvak 29">
                <a:extLst>
                  <a:ext uri="{FF2B5EF4-FFF2-40B4-BE49-F238E27FC236}">
                    <a16:creationId xmlns:a16="http://schemas.microsoft.com/office/drawing/2014/main" id="{669A73C6-AFFA-4467-AE0F-1C4B5F4ED944}"/>
                  </a:ext>
                </a:extLst>
              </p:cNvPr>
              <p:cNvSpPr txBox="1"/>
              <p:nvPr/>
            </p:nvSpPr>
            <p:spPr>
              <a:xfrm>
                <a:off x="4691346" y="3929628"/>
                <a:ext cx="310794" cy="584775"/>
              </a:xfrm>
              <a:prstGeom prst="rect">
                <a:avLst/>
              </a:prstGeom>
              <a:noFill/>
            </p:spPr>
            <p:txBody>
              <a:bodyPr wrap="square" rtlCol="0">
                <a:spAutoFit/>
              </a:bodyPr>
              <a:lstStyle/>
              <a:p>
                <a:r>
                  <a:rPr lang="nl-NL" sz="3200" dirty="0"/>
                  <a:t>5</a:t>
                </a:r>
              </a:p>
            </p:txBody>
          </p:sp>
          <p:sp>
            <p:nvSpPr>
              <p:cNvPr id="31" name="Tekstvak 30">
                <a:extLst>
                  <a:ext uri="{FF2B5EF4-FFF2-40B4-BE49-F238E27FC236}">
                    <a16:creationId xmlns:a16="http://schemas.microsoft.com/office/drawing/2014/main" id="{D29FB968-527F-4971-BACB-45097641680C}"/>
                  </a:ext>
                </a:extLst>
              </p:cNvPr>
              <p:cNvSpPr txBox="1"/>
              <p:nvPr/>
            </p:nvSpPr>
            <p:spPr>
              <a:xfrm>
                <a:off x="5444697" y="3767966"/>
                <a:ext cx="1626166" cy="646331"/>
              </a:xfrm>
              <a:prstGeom prst="rect">
                <a:avLst/>
              </a:prstGeom>
              <a:noFill/>
            </p:spPr>
            <p:txBody>
              <a:bodyPr wrap="square" rtlCol="0">
                <a:spAutoFit/>
              </a:bodyPr>
              <a:lstStyle/>
              <a:p>
                <a:r>
                  <a:rPr lang="nl-NL" dirty="0"/>
                  <a:t>Versterkt, blijft in de cirkel</a:t>
                </a:r>
              </a:p>
            </p:txBody>
          </p:sp>
        </p:grpSp>
        <p:sp>
          <p:nvSpPr>
            <p:cNvPr id="8" name="Tekstvak 7">
              <a:extLst>
                <a:ext uri="{FF2B5EF4-FFF2-40B4-BE49-F238E27FC236}">
                  <a16:creationId xmlns:a16="http://schemas.microsoft.com/office/drawing/2014/main" id="{A3BEEC31-94D4-496B-AD0C-AFA43C9454DF}"/>
                </a:ext>
              </a:extLst>
            </p:cNvPr>
            <p:cNvSpPr txBox="1"/>
            <p:nvPr/>
          </p:nvSpPr>
          <p:spPr>
            <a:xfrm>
              <a:off x="2815195" y="1482590"/>
              <a:ext cx="1629632" cy="923330"/>
            </a:xfrm>
            <a:prstGeom prst="rect">
              <a:avLst/>
            </a:prstGeom>
            <a:noFill/>
          </p:spPr>
          <p:txBody>
            <a:bodyPr wrap="square" rtlCol="0">
              <a:spAutoFit/>
            </a:bodyPr>
            <a:lstStyle/>
            <a:p>
              <a:r>
                <a:rPr lang="nl-NL" sz="5400" dirty="0"/>
                <a:t>K.I.K.</a:t>
              </a:r>
            </a:p>
          </p:txBody>
        </p:sp>
        <p:sp>
          <p:nvSpPr>
            <p:cNvPr id="9" name="Tekstvak 8">
              <a:extLst>
                <a:ext uri="{FF2B5EF4-FFF2-40B4-BE49-F238E27FC236}">
                  <a16:creationId xmlns:a16="http://schemas.microsoft.com/office/drawing/2014/main" id="{D6385BD7-A001-4943-9D40-C757486A50FD}"/>
                </a:ext>
              </a:extLst>
            </p:cNvPr>
            <p:cNvSpPr txBox="1"/>
            <p:nvPr/>
          </p:nvSpPr>
          <p:spPr>
            <a:xfrm>
              <a:off x="2853784" y="4355856"/>
              <a:ext cx="1629631" cy="923330"/>
            </a:xfrm>
            <a:prstGeom prst="rect">
              <a:avLst/>
            </a:prstGeom>
            <a:noFill/>
          </p:spPr>
          <p:txBody>
            <a:bodyPr wrap="square" rtlCol="0">
              <a:spAutoFit/>
            </a:bodyPr>
            <a:lstStyle/>
            <a:p>
              <a:r>
                <a:rPr lang="nl-NL" sz="5400" dirty="0"/>
                <a:t>D.I.P.</a:t>
              </a:r>
            </a:p>
          </p:txBody>
        </p:sp>
      </p:grpSp>
    </p:spTree>
    <p:extLst>
      <p:ext uri="{BB962C8B-B14F-4D97-AF65-F5344CB8AC3E}">
        <p14:creationId xmlns:p14="http://schemas.microsoft.com/office/powerpoint/2010/main" val="1970765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D8F88F0-CA53-43B6-86FB-131E73A087AF}"/>
              </a:ext>
            </a:extLst>
          </p:cNvPr>
          <p:cNvSpPr>
            <a:spLocks noGrp="1"/>
          </p:cNvSpPr>
          <p:nvPr>
            <p:ph type="title"/>
          </p:nvPr>
        </p:nvSpPr>
        <p:spPr>
          <a:xfrm>
            <a:off x="480618" y="1898238"/>
            <a:ext cx="10972800" cy="1143000"/>
          </a:xfrm>
          <a:ln>
            <a:noFill/>
          </a:ln>
        </p:spPr>
        <p:txBody>
          <a:bodyPr vert="horz" lIns="91440" tIns="45720" rIns="91440" bIns="45720" rtlCol="0" anchor="ctr">
            <a:normAutofit/>
          </a:bodyPr>
          <a:lstStyle/>
          <a:p>
            <a:r>
              <a:rPr lang="nl-NL" dirty="0">
                <a:ln>
                  <a:solidFill>
                    <a:schemeClr val="tx1"/>
                  </a:solidFill>
                </a:ln>
              </a:rPr>
              <a:t>Stop </a:t>
            </a:r>
            <a:r>
              <a:rPr lang="nl-NL" dirty="0" err="1">
                <a:ln>
                  <a:solidFill>
                    <a:schemeClr val="tx1"/>
                  </a:solidFill>
                </a:ln>
              </a:rPr>
              <a:t>scragiling</a:t>
            </a:r>
            <a:r>
              <a:rPr lang="nl-NL" dirty="0">
                <a:ln>
                  <a:solidFill>
                    <a:schemeClr val="tx1"/>
                  </a:solidFill>
                </a:ln>
              </a:rPr>
              <a:t>! </a:t>
            </a:r>
          </a:p>
        </p:txBody>
      </p:sp>
      <p:sp>
        <p:nvSpPr>
          <p:cNvPr id="8" name="Ovaal 7">
            <a:extLst>
              <a:ext uri="{FF2B5EF4-FFF2-40B4-BE49-F238E27FC236}">
                <a16:creationId xmlns:a16="http://schemas.microsoft.com/office/drawing/2014/main" id="{063BB767-B602-4E48-9E42-286EB5DB937D}"/>
              </a:ext>
            </a:extLst>
          </p:cNvPr>
          <p:cNvSpPr>
            <a:spLocks noChangeAspect="1"/>
          </p:cNvSpPr>
          <p:nvPr/>
        </p:nvSpPr>
        <p:spPr>
          <a:xfrm>
            <a:off x="738582" y="3597253"/>
            <a:ext cx="3088800" cy="3088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Een lerende/ veranderbereide werkomgeving is </a:t>
            </a:r>
            <a:r>
              <a:rPr lang="nl-NL" dirty="0" err="1">
                <a:ln>
                  <a:solidFill>
                    <a:schemeClr val="bg1"/>
                  </a:solidFill>
                </a:ln>
                <a:latin typeface="Verdana" panose="020B0604030504040204" pitchFamily="34" charset="0"/>
                <a:ea typeface="Times New Roman" panose="02020603050405020304" pitchFamily="18" charset="0"/>
                <a:cs typeface="Verdana" panose="020B0604030504040204" pitchFamily="34" charset="0"/>
              </a:rPr>
              <a:t>key</a:t>
            </a:r>
            <a:r>
              <a:rPr lang="nl-NL"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 voor agile implementatie</a:t>
            </a:r>
            <a:endParaRPr lang="nl-NL" sz="2400" dirty="0">
              <a:ln>
                <a:solidFill>
                  <a:schemeClr val="bg1"/>
                </a:solidFill>
              </a:ln>
              <a:latin typeface="Times New Roman" panose="02020603050405020304" pitchFamily="18" charset="0"/>
              <a:ea typeface="Times New Roman" panose="02020603050405020304" pitchFamily="18" charset="0"/>
            </a:endParaRPr>
          </a:p>
        </p:txBody>
      </p:sp>
      <p:sp>
        <p:nvSpPr>
          <p:cNvPr id="10" name="Ovaal 9">
            <a:extLst>
              <a:ext uri="{FF2B5EF4-FFF2-40B4-BE49-F238E27FC236}">
                <a16:creationId xmlns:a16="http://schemas.microsoft.com/office/drawing/2014/main" id="{F324411A-1DF7-4FCA-A1C7-C131D96CFAAE}"/>
              </a:ext>
            </a:extLst>
          </p:cNvPr>
          <p:cNvSpPr>
            <a:spLocks noChangeAspect="1"/>
          </p:cNvSpPr>
          <p:nvPr/>
        </p:nvSpPr>
        <p:spPr>
          <a:xfrm>
            <a:off x="8364620" y="330172"/>
            <a:ext cx="3088800" cy="3088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ln>
                  <a:solidFill>
                    <a:schemeClr val="bg1"/>
                  </a:solidFill>
                </a:ln>
                <a:latin typeface="Verdana" panose="020B0604030504040204" pitchFamily="34" charset="0"/>
              </a:rPr>
              <a:t>Overmatige focus op rechtdoor hindert een succesvolle agile implementatie</a:t>
            </a:r>
          </a:p>
        </p:txBody>
      </p:sp>
      <p:sp>
        <p:nvSpPr>
          <p:cNvPr id="11" name="Ovaal 10">
            <a:extLst>
              <a:ext uri="{FF2B5EF4-FFF2-40B4-BE49-F238E27FC236}">
                <a16:creationId xmlns:a16="http://schemas.microsoft.com/office/drawing/2014/main" id="{7F20D9D1-4255-4BB4-88B5-52A879B73AF1}"/>
              </a:ext>
            </a:extLst>
          </p:cNvPr>
          <p:cNvSpPr>
            <a:spLocks noChangeAspect="1"/>
          </p:cNvSpPr>
          <p:nvPr/>
        </p:nvSpPr>
        <p:spPr>
          <a:xfrm>
            <a:off x="8364620" y="3597253"/>
            <a:ext cx="3088800" cy="3088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ln>
                  <a:solidFill>
                    <a:schemeClr val="bg1"/>
                  </a:solidFill>
                </a:ln>
                <a:latin typeface="Verdana" panose="020B0604030504040204" pitchFamily="34" charset="0"/>
              </a:rPr>
              <a:t>Invloed van de mens op het verandertraject is alles bepalend</a:t>
            </a:r>
          </a:p>
        </p:txBody>
      </p:sp>
      <p:sp>
        <p:nvSpPr>
          <p:cNvPr id="12" name="Ovaal 11">
            <a:extLst>
              <a:ext uri="{FF2B5EF4-FFF2-40B4-BE49-F238E27FC236}">
                <a16:creationId xmlns:a16="http://schemas.microsoft.com/office/drawing/2014/main" id="{78DBDCE7-11B0-4193-8461-9AFE62038861}"/>
              </a:ext>
            </a:extLst>
          </p:cNvPr>
          <p:cNvSpPr>
            <a:spLocks noChangeAspect="1"/>
          </p:cNvSpPr>
          <p:nvPr/>
        </p:nvSpPr>
        <p:spPr>
          <a:xfrm>
            <a:off x="4551600" y="3597253"/>
            <a:ext cx="3088800" cy="3088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ln>
                  <a:solidFill>
                    <a:schemeClr val="bg1"/>
                  </a:solidFill>
                </a:ln>
                <a:latin typeface="Verdana" panose="020B0604030504040204" pitchFamily="34" charset="0"/>
              </a:rPr>
              <a:t>Maak het verschil als tester: verandering start bij jezelf</a:t>
            </a:r>
          </a:p>
        </p:txBody>
      </p:sp>
      <p:sp>
        <p:nvSpPr>
          <p:cNvPr id="13" name="Ovaal 12">
            <a:extLst>
              <a:ext uri="{FF2B5EF4-FFF2-40B4-BE49-F238E27FC236}">
                <a16:creationId xmlns:a16="http://schemas.microsoft.com/office/drawing/2014/main" id="{3552B89A-BE23-4311-BFDC-2A8F672991D3}"/>
              </a:ext>
            </a:extLst>
          </p:cNvPr>
          <p:cNvSpPr>
            <a:spLocks noChangeAspect="1"/>
          </p:cNvSpPr>
          <p:nvPr/>
        </p:nvSpPr>
        <p:spPr>
          <a:xfrm>
            <a:off x="738582" y="330172"/>
            <a:ext cx="3088800" cy="3088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Agile betekent niet automatisch scrum en </a:t>
            </a:r>
            <a:r>
              <a:rPr lang="nl-NL" dirty="0" err="1">
                <a:ln>
                  <a:solidFill>
                    <a:schemeClr val="bg1"/>
                  </a:solidFill>
                </a:ln>
                <a:latin typeface="Verdana" panose="020B0604030504040204" pitchFamily="34" charset="0"/>
                <a:ea typeface="Times New Roman" panose="02020603050405020304" pitchFamily="18" charset="0"/>
                <a:cs typeface="Verdana" panose="020B0604030504040204" pitchFamily="34" charset="0"/>
              </a:rPr>
              <a:t>vice</a:t>
            </a:r>
            <a:r>
              <a:rPr lang="nl-NL" dirty="0">
                <a:ln>
                  <a:solidFill>
                    <a:schemeClr val="bg1"/>
                  </a:solidFill>
                </a:ln>
                <a:latin typeface="Verdana" panose="020B0604030504040204" pitchFamily="34" charset="0"/>
                <a:ea typeface="Times New Roman" panose="02020603050405020304" pitchFamily="18" charset="0"/>
                <a:cs typeface="Verdana" panose="020B0604030504040204" pitchFamily="34" charset="0"/>
              </a:rPr>
              <a:t> versa</a:t>
            </a:r>
            <a:endParaRPr lang="nl-NL" sz="2400" dirty="0">
              <a:ln>
                <a:solidFill>
                  <a:schemeClr val="bg1"/>
                </a:solidFill>
              </a:ln>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416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43000" b="-43000"/>
          </a:stretch>
        </a:blip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BFFE06F-1E5D-4F1E-BC72-440767BBC363}"/>
              </a:ext>
            </a:extLst>
          </p:cNvPr>
          <p:cNvSpPr>
            <a:spLocks noGrp="1"/>
          </p:cNvSpPr>
          <p:nvPr>
            <p:ph type="ctrTitle"/>
          </p:nvPr>
        </p:nvSpPr>
        <p:spPr>
          <a:ln>
            <a:noFill/>
          </a:ln>
        </p:spPr>
        <p:txBody>
          <a:bodyPr vert="horz" lIns="91440" tIns="45720" rIns="91440" bIns="45720" rtlCol="0" anchor="ctr">
            <a:normAutofit/>
          </a:bodyPr>
          <a:lstStyle/>
          <a:p>
            <a:r>
              <a:rPr lang="nl-NL" dirty="0">
                <a:ln>
                  <a:solidFill>
                    <a:schemeClr val="tx1"/>
                  </a:solidFill>
                </a:ln>
              </a:rPr>
              <a:t>Evolutie van een tester in een agile wereld</a:t>
            </a:r>
          </a:p>
        </p:txBody>
      </p:sp>
      <p:sp>
        <p:nvSpPr>
          <p:cNvPr id="5" name="Ondertitel 4">
            <a:extLst>
              <a:ext uri="{FF2B5EF4-FFF2-40B4-BE49-F238E27FC236}">
                <a16:creationId xmlns:a16="http://schemas.microsoft.com/office/drawing/2014/main" id="{5AEE7479-F4D6-4E40-A113-399F3AE65F4F}"/>
              </a:ext>
            </a:extLst>
          </p:cNvPr>
          <p:cNvSpPr>
            <a:spLocks noGrp="1"/>
          </p:cNvSpPr>
          <p:nvPr>
            <p:ph type="subTitle" idx="1"/>
          </p:nvPr>
        </p:nvSpPr>
        <p:spPr/>
        <p:txBody>
          <a:bodyPr vert="horz" lIns="91440" tIns="45720" rIns="91440" bIns="45720" rtlCol="0">
            <a:normAutofit/>
          </a:bodyPr>
          <a:lstStyle/>
          <a:p>
            <a:r>
              <a:rPr lang="nl-NL" dirty="0">
                <a:ln>
                  <a:solidFill>
                    <a:schemeClr val="tx1">
                      <a:lumMod val="65000"/>
                      <a:lumOff val="35000"/>
                    </a:schemeClr>
                  </a:solidFill>
                </a:ln>
                <a:solidFill>
                  <a:schemeClr val="tx1">
                    <a:lumMod val="65000"/>
                    <a:lumOff val="35000"/>
                  </a:schemeClr>
                </a:solidFill>
              </a:rPr>
              <a:t>TestNet thema avond 8 november</a:t>
            </a:r>
          </a:p>
          <a:p>
            <a:r>
              <a:rPr lang="nl-NL" dirty="0">
                <a:ln>
                  <a:solidFill>
                    <a:schemeClr val="tx1">
                      <a:lumMod val="65000"/>
                      <a:lumOff val="35000"/>
                    </a:schemeClr>
                  </a:solidFill>
                </a:ln>
                <a:solidFill>
                  <a:schemeClr val="tx1">
                    <a:lumMod val="65000"/>
                    <a:lumOff val="35000"/>
                  </a:schemeClr>
                </a:solidFill>
              </a:rPr>
              <a:t>Kom jij ook?</a:t>
            </a:r>
          </a:p>
        </p:txBody>
      </p:sp>
    </p:spTree>
    <p:extLst>
      <p:ext uri="{BB962C8B-B14F-4D97-AF65-F5344CB8AC3E}">
        <p14:creationId xmlns:p14="http://schemas.microsoft.com/office/powerpoint/2010/main" val="219735111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AA14564743A8B4E9E71B1E60983BB63" ma:contentTypeVersion="6" ma:contentTypeDescription="Een nieuw document maken." ma:contentTypeScope="" ma:versionID="edd668131cd767301ff6a0bd2deaa9aa">
  <xsd:schema xmlns:xsd="http://www.w3.org/2001/XMLSchema" xmlns:xs="http://www.w3.org/2001/XMLSchema" xmlns:p="http://schemas.microsoft.com/office/2006/metadata/properties" xmlns:ns2="f28a2b78-b4f4-4fa4-a364-dee144881272" xmlns:ns3="97341332-f41a-4463-9b2f-5ea74c8a3a68" targetNamespace="http://schemas.microsoft.com/office/2006/metadata/properties" ma:root="true" ma:fieldsID="9f854faf3e12cf0a57eb195a737be76d" ns2:_="" ns3:_="">
    <xsd:import namespace="f28a2b78-b4f4-4fa4-a364-dee144881272"/>
    <xsd:import namespace="97341332-f41a-4463-9b2f-5ea74c8a3a6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8a2b78-b4f4-4fa4-a364-dee144881272"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7341332-f41a-4463-9b2f-5ea74c8a3a6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734C6B-8AE9-44F2-9210-E2C0661678F2}">
  <ds:schemaRefs>
    <ds:schemaRef ds:uri="http://schemas.microsoft.com/sharepoint/v3/contenttype/forms"/>
  </ds:schemaRefs>
</ds:datastoreItem>
</file>

<file path=customXml/itemProps2.xml><?xml version="1.0" encoding="utf-8"?>
<ds:datastoreItem xmlns:ds="http://schemas.openxmlformats.org/officeDocument/2006/customXml" ds:itemID="{FC01A0E6-3D1A-42B4-8A20-CE6172F775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8a2b78-b4f4-4fa4-a364-dee144881272"/>
    <ds:schemaRef ds:uri="97341332-f41a-4463-9b2f-5ea74c8a3a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66A223-0BC3-4768-A58F-18A02ED7F81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28a2b78-b4f4-4fa4-a364-dee144881272"/>
    <ds:schemaRef ds:uri="97341332-f41a-4463-9b2f-5ea74c8a3a6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1617</TotalTime>
  <Words>1729</Words>
  <Application>Microsoft Office PowerPoint</Application>
  <PresentationFormat>Breedbeeld</PresentationFormat>
  <Paragraphs>178</Paragraphs>
  <Slides>21</Slides>
  <Notes>17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21</vt:i4>
      </vt:variant>
    </vt:vector>
  </HeadingPairs>
  <TitlesOfParts>
    <vt:vector size="27" baseType="lpstr">
      <vt:lpstr>Arial</vt:lpstr>
      <vt:lpstr>Calibri</vt:lpstr>
      <vt:lpstr>Times New Roman</vt:lpstr>
      <vt:lpstr>Verdana</vt:lpstr>
      <vt:lpstr>Wingdings</vt:lpstr>
      <vt:lpstr>Kantoorthema</vt:lpstr>
      <vt:lpstr>PowerPoint-presentatie</vt:lpstr>
      <vt:lpstr>Benieuwd? We zien je op 10 okt!</vt:lpstr>
      <vt:lpstr>Scragile – het laatste nieuwe buzzzzzword op de markt. </vt:lpstr>
      <vt:lpstr>Scragile methode – van dale</vt:lpstr>
      <vt:lpstr>Scragile – de cijfers</vt:lpstr>
      <vt:lpstr>Succes projecten</vt:lpstr>
      <vt:lpstr>PowerPoint-presentatie</vt:lpstr>
      <vt:lpstr>Realiteit is iets weerbarstiger….. </vt:lpstr>
      <vt:lpstr>Agile en scrum in de war…..?</vt:lpstr>
      <vt:lpstr>De theorie van rechtdoor</vt:lpstr>
      <vt:lpstr>Maarreeeh….   Waarom is het dan nu toch ingewikkeld?</vt:lpstr>
      <vt:lpstr>Ze zijn mens en uniek </vt:lpstr>
      <vt:lpstr>PowerPoint-presentatie</vt:lpstr>
      <vt:lpstr>Geen unisex of one size fits all</vt:lpstr>
      <vt:lpstr>Creëer urgentie</vt:lpstr>
      <vt:lpstr>Lencioni: de 5 frustraties van teamwerk</vt:lpstr>
      <vt:lpstr>PowerPoint-presentatie</vt:lpstr>
      <vt:lpstr>PowerPoint-presentatie</vt:lpstr>
      <vt:lpstr>PowerPoint-presentatie</vt:lpstr>
      <vt:lpstr>Stop scragiling! </vt:lpstr>
      <vt:lpstr>Evolutie van een tester in een agile wereld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Chloe Burger</dc:creator>
  <cp:lastModifiedBy>Chloe Burger</cp:lastModifiedBy>
  <cp:revision>14</cp:revision>
  <dcterms:created xsi:type="dcterms:W3CDTF">2018-09-30T15:05:37Z</dcterms:created>
  <dcterms:modified xsi:type="dcterms:W3CDTF">2018-10-10T14:20:46Z</dcterms:modified>
</cp:coreProperties>
</file>