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6" r:id="rId6"/>
    <p:sldId id="265" r:id="rId7"/>
    <p:sldId id="267" r:id="rId8"/>
    <p:sldId id="268" r:id="rId9"/>
    <p:sldId id="270" r:id="rId10"/>
    <p:sldId id="271" r:id="rId11"/>
    <p:sldId id="269" r:id="rId12"/>
    <p:sldId id="272" r:id="rId13"/>
    <p:sldId id="264" r:id="rId14"/>
    <p:sldId id="274" r:id="rId15"/>
    <p:sldId id="275" r:id="rId16"/>
    <p:sldId id="276" r:id="rId17"/>
    <p:sldId id="258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6980" autoAdjust="0"/>
  </p:normalViewPr>
  <p:slideViewPr>
    <p:cSldViewPr>
      <p:cViewPr varScale="1">
        <p:scale>
          <a:sx n="85" d="100"/>
          <a:sy n="85" d="100"/>
        </p:scale>
        <p:origin x="99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5" d="100"/>
          <a:sy n="75" d="100"/>
        </p:scale>
        <p:origin x="2430" y="-4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059767" y="8532440"/>
            <a:ext cx="624167" cy="3719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AddNotifier#2"/>
          <p:cNvSpPr txBox="1">
            <a:spLocks noChangeArrowheads="1"/>
          </p:cNvSpPr>
          <p:nvPr/>
        </p:nvSpPr>
        <p:spPr bwMode="auto">
          <a:xfrm>
            <a:off x="228898" y="8544386"/>
            <a:ext cx="5913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>
            <a:no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r>
              <a:rPr lang="en-US" sz="500" dirty="0">
                <a:latin typeface="Verdana" pitchFamily="34" charset="0"/>
                <a:ea typeface="Verdana" pitchFamily="34" charset="0"/>
                <a:cs typeface="Verdana" pitchFamily="34" charset="0"/>
              </a:rPr>
              <a:t>Atos, the Atos logo, Atos Codex, Atos Consulting, Atos Worldgrid, Bull, Canopy, equensWorldline, Unify, Worldline and Zero Email are registered trademarks of the Atos group. March 2016. © 2016 Atos. Confidential information owned by Atos, to be used by the recipient only. This document, or any part of it, may not be reproduced, copied, circulated and/or distributed nor quoted without prior written approval from Atos.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786" y="179512"/>
            <a:ext cx="1354139" cy="44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91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6059767" y="8532440"/>
            <a:ext cx="624167" cy="3719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AddNotifier#3"/>
          <p:cNvSpPr txBox="1">
            <a:spLocks noChangeArrowheads="1"/>
          </p:cNvSpPr>
          <p:nvPr/>
        </p:nvSpPr>
        <p:spPr bwMode="auto">
          <a:xfrm>
            <a:off x="228898" y="8544386"/>
            <a:ext cx="5913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>
            <a:no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r>
              <a:rPr lang="en-US" sz="500" dirty="0">
                <a:latin typeface="Verdana" pitchFamily="34" charset="0"/>
                <a:ea typeface="Verdana" pitchFamily="34" charset="0"/>
                <a:cs typeface="Verdana" pitchFamily="34" charset="0"/>
              </a:rPr>
              <a:t>Atos, the Atos logo, Atos Codex, Atos Consulting, Atos Worldgrid, Bull, Canopy, equensWorldline, Unify, Worldline and Zero Email are registered trademarks of the Atos group. March 2016. © 2016 Atos. Confidential information owned by Atos, to be used by the recipient only. This document, or any part of it, may not be reproduced, copied, circulated and/or distributed nor quoted without prior written approval from Atos.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786" y="131882"/>
            <a:ext cx="1354139" cy="44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2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69BF997-9B5F-4A82-AF31-6E87F25749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3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2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64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3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477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4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278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5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49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6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4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7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73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8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61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9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24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10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25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11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605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12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9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0B12-E528-4D59-95AD-82AFC587F8BD}" type="slidenum">
              <a:rPr lang="nl-NL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13</a:t>
            </a:fld>
            <a:endParaRPr lang="nl-NL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93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ext only">
    <p:bg bwMode="gray"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5779" y="1203598"/>
            <a:ext cx="8309347" cy="11025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 b="1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Title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4879" y="2320746"/>
            <a:ext cx="8312195" cy="1115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err="1"/>
              <a:t>Subtitle</a:t>
            </a:r>
            <a:endParaRPr lang="nl-NL" dirty="0"/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313480" y="2307166"/>
            <a:ext cx="88305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982" y="4372526"/>
            <a:ext cx="1334916" cy="436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0" y="4737602"/>
            <a:ext cx="1635224" cy="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033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" y="1559341"/>
            <a:ext cx="9166852" cy="20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4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0300" y="1150978"/>
            <a:ext cx="8748000" cy="3474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0301" y="4744603"/>
            <a:ext cx="1163348" cy="180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AF489CC-3B7A-4DA5-A8C0-4984788D0EC5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115" y="4794219"/>
            <a:ext cx="624844" cy="204374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326873" y="4625878"/>
            <a:ext cx="882047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329209" y="944932"/>
            <a:ext cx="882047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6488" y="123478"/>
            <a:ext cx="8748000" cy="4320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Action Title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0" hasCustomPrompt="1"/>
          </p:nvPr>
        </p:nvSpPr>
        <p:spPr>
          <a:xfrm>
            <a:off x="216488" y="558800"/>
            <a:ext cx="8748000" cy="29326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8028384" y="3435847"/>
            <a:ext cx="864096" cy="1080592"/>
          </a:xfrm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GB" sz="1000" dirty="0"/>
              <a:t>Photo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07829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2nd top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6488" y="864363"/>
            <a:ext cx="8748000" cy="37236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0301" y="4744603"/>
            <a:ext cx="443268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AF489CC-3B7A-4DA5-A8C0-4984788D0EC5}" type="slidenum">
              <a:rPr lang="nl-NL" smtClean="0"/>
              <a:pPr/>
              <a:t>‹#›</a:t>
            </a:fld>
            <a:endParaRPr lang="nl-NL" dirty="0"/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326873" y="4625878"/>
            <a:ext cx="882047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115" y="4794219"/>
            <a:ext cx="624844" cy="20437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6488" y="123478"/>
            <a:ext cx="8748000" cy="4320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Action Title</a:t>
            </a:r>
          </a:p>
        </p:txBody>
      </p:sp>
      <p:sp>
        <p:nvSpPr>
          <p:cNvPr id="10" name="Subtitle 8"/>
          <p:cNvSpPr>
            <a:spLocks noGrp="1"/>
          </p:cNvSpPr>
          <p:nvPr>
            <p:ph type="subTitle" idx="10" hasCustomPrompt="1"/>
          </p:nvPr>
        </p:nvSpPr>
        <p:spPr>
          <a:xfrm>
            <a:off x="216488" y="558800"/>
            <a:ext cx="8748000" cy="29326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8028384" y="3435847"/>
            <a:ext cx="864096" cy="1080592"/>
          </a:xfrm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GB" sz="1000" dirty="0"/>
              <a:t>Photo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462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2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52" y="1534507"/>
            <a:ext cx="9192464" cy="205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1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3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3941"/>
            <a:ext cx="9180512" cy="20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2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4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59341"/>
            <a:ext cx="9180512" cy="20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0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5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58584"/>
            <a:ext cx="9180512" cy="202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8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6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4527"/>
            <a:ext cx="9186488" cy="20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3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7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60097"/>
            <a:ext cx="9186488" cy="20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7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8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4527"/>
            <a:ext cx="9186488" cy="20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5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9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995686"/>
            <a:ext cx="547260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4527"/>
            <a:ext cx="9186488" cy="20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70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0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35473"/>
            <a:ext cx="9204416" cy="204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7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1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72" y="1560266"/>
            <a:ext cx="9197784" cy="202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5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2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4507"/>
            <a:ext cx="9186488" cy="205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3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33769"/>
            <a:ext cx="9186488" cy="205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4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60097"/>
            <a:ext cx="9186488" cy="20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5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" y="1558584"/>
            <a:ext cx="9186488" cy="202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6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35473"/>
            <a:ext cx="9204416" cy="204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7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59509"/>
            <a:ext cx="9204416" cy="20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8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33769"/>
            <a:ext cx="9204416" cy="205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19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995686"/>
            <a:ext cx="4464496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33941"/>
            <a:ext cx="9204416" cy="20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#20">
    <p:bg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004048" y="1995686"/>
            <a:ext cx="4032448" cy="1080120"/>
          </a:xfrm>
        </p:spPr>
        <p:txBody>
          <a:bodyPr anchor="t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chapter title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04" y="1550381"/>
            <a:ext cx="9204416" cy="20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0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 bwMode="gray">
      <p:bgPr>
        <a:solidFill>
          <a:srgbClr val="006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15779" y="1203598"/>
            <a:ext cx="4950000" cy="11025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 b="1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dirty="0"/>
              <a:t>Click to edit the title</a:t>
            </a:r>
          </a:p>
        </p:txBody>
      </p:sp>
      <p:sp>
        <p:nvSpPr>
          <p:cNvPr id="7" name="AddNotifier#1"/>
          <p:cNvSpPr txBox="1">
            <a:spLocks noChangeArrowheads="1"/>
          </p:cNvSpPr>
          <p:nvPr userDrawn="1"/>
        </p:nvSpPr>
        <p:spPr bwMode="auto">
          <a:xfrm>
            <a:off x="234016" y="4208250"/>
            <a:ext cx="4914048" cy="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>
            <a:no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r>
              <a:rPr lang="en-US" sz="700" kern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Atos, the Atos logo, Atos Codex, Atos Consulting, Atos Worldgrid, Bull, Canopy, equensWorldline, Unify, Worldline and Zero Email are registered trademarks of the Atos group. March 2017. © 2017 Atos. Confidential information owned by Atos, to be used by the recipient only. This document, or any part of it, may not be reproduced, copied, circulated and/or distributed nor quoted without prior written approval from Atos.</a:t>
            </a:r>
            <a:endParaRPr lang="en-US" sz="7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313480" y="2307166"/>
            <a:ext cx="88305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982" y="4372526"/>
            <a:ext cx="1334916" cy="43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0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0301" y="4744603"/>
            <a:ext cx="443268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AF489CC-3B7A-4DA5-A8C0-4984788D0EC5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AddCustomFooter#1"/>
          <p:cNvSpPr txBox="1"/>
          <p:nvPr userDrawn="1"/>
        </p:nvSpPr>
        <p:spPr>
          <a:xfrm>
            <a:off x="236702" y="4729864"/>
            <a:ext cx="498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216488" y="1090800"/>
            <a:ext cx="8748000" cy="3474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16488" y="123478"/>
            <a:ext cx="8748000" cy="567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NL" dirty="0"/>
              <a:t>Click to edit the header</a:t>
            </a:r>
          </a:p>
        </p:txBody>
      </p:sp>
    </p:spTree>
    <p:extLst>
      <p:ext uri="{BB962C8B-B14F-4D97-AF65-F5344CB8AC3E}">
        <p14:creationId xmlns:p14="http://schemas.microsoft.com/office/powerpoint/2010/main" val="199818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53" r:id="rId3"/>
    <p:sldLayoutId id="2147483654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55" r:id="rId2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70000" indent="-270000" algn="l" defTabSz="914400" rtl="0" eaLnBrk="1" latinLnBrk="0" hangingPunct="1">
        <a:spcBef>
          <a:spcPct val="20000"/>
        </a:spcBef>
        <a:buClr>
          <a:schemeClr val="tx2"/>
        </a:buClr>
        <a:buFont typeface="Lucida Sans Unicode" pitchFamily="34" charset="0"/>
        <a:buChar char="▶"/>
        <a:defRPr sz="16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540000" indent="-270000" algn="l" defTabSz="914400" rtl="0" eaLnBrk="1" latinLnBrk="0" hangingPunct="1">
        <a:spcBef>
          <a:spcPts val="384"/>
        </a:spcBef>
        <a:buClr>
          <a:schemeClr val="tx2"/>
        </a:buClr>
        <a:buFont typeface="Arial" pitchFamily="34" charset="0"/>
        <a:buChar char="–"/>
        <a:defRPr sz="16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810000" indent="-2700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080000" indent="-2700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350000" indent="-2700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2800" dirty="0"/>
              <a:t>Low coding development</a:t>
            </a:r>
            <a:br>
              <a:rPr lang="en-US" sz="2800" dirty="0"/>
            </a:br>
            <a:r>
              <a:rPr lang="en-US" sz="2800" dirty="0"/>
              <a:t>maar   </a:t>
            </a:r>
            <a:br>
              <a:rPr lang="en-US" sz="2800" dirty="0"/>
            </a:br>
            <a:r>
              <a:rPr lang="en-US" sz="2800" dirty="0"/>
              <a:t>high coding testing?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1800" dirty="0" err="1"/>
              <a:t>Ervaringen</a:t>
            </a:r>
            <a:r>
              <a:rPr lang="en-US" sz="1800" dirty="0"/>
              <a:t> met </a:t>
            </a:r>
            <a:r>
              <a:rPr lang="en-US" sz="1800" dirty="0" err="1"/>
              <a:t>geautomatiseerde</a:t>
            </a:r>
            <a:r>
              <a:rPr lang="en-US" sz="1800" dirty="0"/>
              <a:t> </a:t>
            </a:r>
            <a:r>
              <a:rPr lang="en-US" sz="1800" dirty="0" err="1"/>
              <a:t>regressietesten</a:t>
            </a:r>
            <a:r>
              <a:rPr lang="en-US" sz="1800" dirty="0"/>
              <a:t> in </a:t>
            </a:r>
            <a:r>
              <a:rPr lang="en-US" sz="1800" dirty="0" err="1"/>
              <a:t>Outsystems</a:t>
            </a:r>
            <a:endParaRPr lang="en-US" sz="1800" dirty="0"/>
          </a:p>
          <a:p>
            <a:pPr algn="ctr"/>
            <a:endParaRPr lang="en-US" sz="1800" dirty="0"/>
          </a:p>
          <a:p>
            <a:pPr algn="ctr"/>
            <a:r>
              <a:rPr lang="en-US" sz="1400" dirty="0"/>
              <a:t>Erik van Deursen, Gerlof Hoekstra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2284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</a:t>
            </a:r>
            <a:r>
              <a:rPr lang="en-US" dirty="0" err="1"/>
              <a:t>voorstellen</a:t>
            </a:r>
            <a:endParaRPr lang="en-US" dirty="0"/>
          </a:p>
        </p:txBody>
      </p:sp>
      <p:pic>
        <p:nvPicPr>
          <p:cNvPr id="8" name="Picture 7" descr="C:\Users\A664339\Pictures\atos-profile-photo-2018.jpg">
            <a:extLst>
              <a:ext uri="{FF2B5EF4-FFF2-40B4-BE49-F238E27FC236}">
                <a16:creationId xmlns:a16="http://schemas.microsoft.com/office/drawing/2014/main" id="{9A127182-7F10-4750-84ED-042F5EF25A3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63638"/>
            <a:ext cx="2088232" cy="207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1015D2-E3D8-4501-8AF6-70F38CB5A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539" y="1579349"/>
            <a:ext cx="1881229" cy="2056810"/>
          </a:xfrm>
          <a:prstGeom prst="rect">
            <a:avLst/>
          </a:prstGeom>
        </p:spPr>
      </p:pic>
      <p:pic>
        <p:nvPicPr>
          <p:cNvPr id="1028" name="Picture 4" descr="Afbeeldingsresultaat voor outsystems logo">
            <a:extLst>
              <a:ext uri="{FF2B5EF4-FFF2-40B4-BE49-F238E27FC236}">
                <a16:creationId xmlns:a16="http://schemas.microsoft.com/office/drawing/2014/main" id="{130C3880-9C32-46CF-9AFD-942485597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572877"/>
            <a:ext cx="2063282" cy="20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katalon studio logo">
            <a:extLst>
              <a:ext uri="{FF2B5EF4-FFF2-40B4-BE49-F238E27FC236}">
                <a16:creationId xmlns:a16="http://schemas.microsoft.com/office/drawing/2014/main" id="{05BFB267-6825-4563-9B5D-5F68BA190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548" y="1563638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473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Coding is </a:t>
            </a:r>
            <a:r>
              <a:rPr lang="en-US" dirty="0" err="1"/>
              <a:t>een</a:t>
            </a:r>
            <a:r>
              <a:rPr lang="en-US" dirty="0"/>
              <a:t> trend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minuutje</a:t>
            </a:r>
            <a:r>
              <a:rPr lang="en-US" dirty="0"/>
              <a:t> </a:t>
            </a:r>
            <a:r>
              <a:rPr lang="en-US" dirty="0" err="1"/>
              <a:t>googelen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75C994-65BF-438C-A454-586A656BCB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5" y="1061523"/>
            <a:ext cx="3024336" cy="1030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CC43A-19ED-497F-A8C8-053193E6E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7" y="2092455"/>
            <a:ext cx="1985739" cy="1411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A78F2C-486E-4BF3-877B-4E54923F60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09" y="1025876"/>
            <a:ext cx="2880320" cy="20386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E68F3F-3B4A-48B7-B955-72E3BEB22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478363"/>
            <a:ext cx="2446864" cy="18747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2037BA-2E24-44D2-8C09-CC1A7C9D1B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536440"/>
            <a:ext cx="2533621" cy="19968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9823C9-5FCF-4DAD-855C-E544F4A090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4" y="3536610"/>
            <a:ext cx="3794728" cy="99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83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0300" y="1150978"/>
            <a:ext cx="8724188" cy="3474900"/>
          </a:xfrm>
        </p:spPr>
        <p:txBody>
          <a:bodyPr/>
          <a:lstStyle/>
          <a:p>
            <a:endParaRPr lang="en-US" sz="1100" dirty="0"/>
          </a:p>
          <a:p>
            <a:endParaRPr lang="en-US" sz="1100" dirty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Onder</a:t>
            </a:r>
            <a:r>
              <a:rPr lang="en-US" dirty="0"/>
              <a:t> de </a:t>
            </a:r>
            <a:r>
              <a:rPr lang="en-US" dirty="0" err="1"/>
              <a:t>motorkap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kennis</a:t>
            </a:r>
            <a:r>
              <a:rPr lang="en-US" dirty="0"/>
              <a:t> </a:t>
            </a:r>
            <a:r>
              <a:rPr lang="en-US" dirty="0" err="1"/>
              <a:t>nodig</a:t>
            </a:r>
            <a:r>
              <a:rPr lang="en-US" dirty="0"/>
              <a:t> van wat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gebeurt</a:t>
            </a:r>
            <a:r>
              <a:rPr lang="en-US" dirty="0"/>
              <a:t>?</a:t>
            </a:r>
          </a:p>
        </p:txBody>
      </p:sp>
      <p:pic>
        <p:nvPicPr>
          <p:cNvPr id="1026" name="Picture 2" descr="Afbeeldingsresultaat voor close motor hood gif">
            <a:extLst>
              <a:ext uri="{FF2B5EF4-FFF2-40B4-BE49-F238E27FC236}">
                <a16:creationId xmlns:a16="http://schemas.microsoft.com/office/drawing/2014/main" id="{D71A6EA5-F552-4AE4-9E1E-7FB37337B4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9582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11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0300" y="1150978"/>
            <a:ext cx="8724188" cy="3474900"/>
          </a:xfrm>
        </p:spPr>
        <p:txBody>
          <a:bodyPr/>
          <a:lstStyle/>
          <a:p>
            <a:endParaRPr lang="en-US" sz="1100" dirty="0"/>
          </a:p>
          <a:p>
            <a:endParaRPr lang="en-US" sz="1100" dirty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Iedereen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het </a:t>
            </a:r>
            <a:r>
              <a:rPr lang="en-US" dirty="0" err="1"/>
              <a:t>leren</a:t>
            </a:r>
            <a:r>
              <a:rPr lang="en-US" dirty="0"/>
              <a:t>…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…</a:t>
            </a:r>
            <a:r>
              <a:rPr lang="en-US" dirty="0" err="1"/>
              <a:t>toch</a:t>
            </a:r>
            <a:r>
              <a:rPr lang="en-US" dirty="0"/>
              <a:t>?</a:t>
            </a:r>
          </a:p>
        </p:txBody>
      </p:sp>
      <p:pic>
        <p:nvPicPr>
          <p:cNvPr id="2" name="Picture 2" descr="Afbeeldingsresultaat voor inexperienced">
            <a:extLst>
              <a:ext uri="{FF2B5EF4-FFF2-40B4-BE49-F238E27FC236}">
                <a16:creationId xmlns:a16="http://schemas.microsoft.com/office/drawing/2014/main" id="{D2896DED-47F9-498D-B224-9729099A0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654" y="1032254"/>
            <a:ext cx="4915207" cy="345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05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0300" y="1150978"/>
            <a:ext cx="8724188" cy="3474900"/>
          </a:xfrm>
        </p:spPr>
        <p:txBody>
          <a:bodyPr/>
          <a:lstStyle/>
          <a:p>
            <a:endParaRPr lang="en-US" sz="1100" dirty="0"/>
          </a:p>
          <a:p>
            <a:endParaRPr lang="en-US" sz="1100" dirty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Valkuil</a:t>
            </a:r>
            <a:r>
              <a:rPr lang="en-US" dirty="0"/>
              <a:t>: </a:t>
            </a:r>
            <a:r>
              <a:rPr lang="en-US" dirty="0" err="1"/>
              <a:t>testbaarheid</a:t>
            </a:r>
            <a:r>
              <a:rPr lang="en-US" dirty="0"/>
              <a:t>!!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de </a:t>
            </a:r>
            <a:r>
              <a:rPr lang="en-US" dirty="0" err="1"/>
              <a:t>rol</a:t>
            </a:r>
            <a:r>
              <a:rPr lang="en-US" dirty="0"/>
              <a:t> die testers </a:t>
            </a:r>
            <a:r>
              <a:rPr lang="en-US" dirty="0" err="1"/>
              <a:t>daarin</a:t>
            </a:r>
            <a:r>
              <a:rPr lang="en-US" dirty="0"/>
              <a:t> </a:t>
            </a:r>
            <a:r>
              <a:rPr lang="en-US" dirty="0" err="1"/>
              <a:t>hebben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FA51A5-D68B-45EA-B45E-3A8A12C15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5" y="1040578"/>
            <a:ext cx="5184576" cy="341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19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0300" y="1150978"/>
            <a:ext cx="8724188" cy="3474900"/>
          </a:xfrm>
        </p:spPr>
        <p:txBody>
          <a:bodyPr/>
          <a:lstStyle/>
          <a:p>
            <a:endParaRPr lang="en-US" sz="1100" dirty="0"/>
          </a:p>
          <a:p>
            <a:endParaRPr lang="en-US" sz="1100" dirty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focus is op </a:t>
            </a:r>
            <a:r>
              <a:rPr lang="en-US" dirty="0" err="1"/>
              <a:t>geautomatiseerd</a:t>
            </a:r>
            <a:r>
              <a:rPr lang="en-US" dirty="0"/>
              <a:t> </a:t>
            </a:r>
            <a:r>
              <a:rPr lang="en-US" dirty="0" err="1"/>
              <a:t>testen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.. maar die term </a:t>
            </a:r>
            <a:r>
              <a:rPr lang="en-US" dirty="0" err="1"/>
              <a:t>gebruiken</a:t>
            </a:r>
            <a:r>
              <a:rPr lang="en-US" dirty="0"/>
              <a:t> we </a:t>
            </a:r>
            <a:r>
              <a:rPr lang="en-US" dirty="0" err="1"/>
              <a:t>liever</a:t>
            </a:r>
            <a:r>
              <a:rPr lang="en-US" dirty="0"/>
              <a:t> </a:t>
            </a:r>
            <a:r>
              <a:rPr lang="en-US" dirty="0" err="1"/>
              <a:t>niet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EFB677-C57A-48FC-AC33-25C75E2A8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032253"/>
            <a:ext cx="3603294" cy="35209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C32C68-3F21-45C3-90A0-3F4E36B95601}"/>
              </a:ext>
            </a:extLst>
          </p:cNvPr>
          <p:cNvSpPr txBox="1"/>
          <p:nvPr/>
        </p:nvSpPr>
        <p:spPr>
          <a:xfrm>
            <a:off x="3635896" y="4205325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 </a:t>
            </a:r>
            <a:r>
              <a:rPr lang="en-US" sz="1200" dirty="0" err="1"/>
              <a:t>geautomatiseerde</a:t>
            </a:r>
            <a:r>
              <a:rPr lang="en-US" sz="1200" dirty="0"/>
              <a:t> tester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08633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Diverse </a:t>
            </a:r>
            <a:r>
              <a:rPr lang="en-US" dirty="0" err="1"/>
              <a:t>oplossingen</a:t>
            </a:r>
            <a:r>
              <a:rPr lang="en-US" dirty="0"/>
              <a:t> </a:t>
            </a:r>
            <a:r>
              <a:rPr lang="en-US" dirty="0" err="1"/>
              <a:t>mogelijk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is </a:t>
            </a:r>
            <a:r>
              <a:rPr lang="en-US" dirty="0" err="1"/>
              <a:t>niet</a:t>
            </a:r>
            <a:r>
              <a:rPr lang="en-US" dirty="0"/>
              <a:t> per </a:t>
            </a:r>
            <a:r>
              <a:rPr lang="en-US" dirty="0" err="1"/>
              <a:t>sé</a:t>
            </a:r>
            <a:r>
              <a:rPr lang="en-US" dirty="0"/>
              <a:t> </a:t>
            </a:r>
            <a:r>
              <a:rPr lang="en-US" dirty="0" err="1"/>
              <a:t>één</a:t>
            </a:r>
            <a:r>
              <a:rPr lang="en-US" dirty="0"/>
              <a:t> de </a:t>
            </a:r>
            <a:r>
              <a:rPr lang="en-US" dirty="0" err="1"/>
              <a:t>beste</a:t>
            </a:r>
            <a:endParaRPr lang="en-US" dirty="0"/>
          </a:p>
        </p:txBody>
      </p:sp>
      <p:pic>
        <p:nvPicPr>
          <p:cNvPr id="1026" name="Picture 2" descr="Afbeeldingsresultaat voor vele wegen leiden naar rome">
            <a:extLst>
              <a:ext uri="{FF2B5EF4-FFF2-40B4-BE49-F238E27FC236}">
                <a16:creationId xmlns:a16="http://schemas.microsoft.com/office/drawing/2014/main" id="{2F98ABF7-B6FD-42D5-87B9-4F8B58747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914" y="1034701"/>
            <a:ext cx="5400600" cy="352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451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33097-2405-4145-8922-141691CE7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491630"/>
            <a:ext cx="4318879" cy="2895550"/>
          </a:xfrm>
          <a:prstGeom prst="rect">
            <a:avLst/>
          </a:prstGeom>
        </p:spPr>
      </p:pic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1 - </a:t>
            </a:r>
            <a:r>
              <a:rPr lang="en-US" dirty="0" err="1"/>
              <a:t>Levensfasecalculator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Bouw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test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applicatie</a:t>
            </a:r>
            <a:r>
              <a:rPr lang="en-US" dirty="0"/>
              <a:t> in </a:t>
            </a:r>
            <a:r>
              <a:rPr lang="en-US" dirty="0" err="1"/>
              <a:t>slechts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muisklikken</a:t>
            </a:r>
            <a:r>
              <a:rPr lang="en-US" dirty="0"/>
              <a:t>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114395-F492-4C38-92E2-10A83632F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059582"/>
            <a:ext cx="4284201" cy="261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96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2 – </a:t>
            </a:r>
            <a:r>
              <a:rPr lang="en-US" dirty="0" err="1"/>
              <a:t>Voorbeelden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de </a:t>
            </a:r>
            <a:r>
              <a:rPr lang="en-US" dirty="0" err="1"/>
              <a:t>praktijk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>
          <a:xfrm>
            <a:off x="243248" y="558800"/>
            <a:ext cx="8361200" cy="284758"/>
          </a:xfrm>
        </p:spPr>
        <p:txBody>
          <a:bodyPr/>
          <a:lstStyle/>
          <a:p>
            <a:r>
              <a:rPr lang="en-US" dirty="0" err="1"/>
              <a:t>Navigatie</a:t>
            </a:r>
            <a:r>
              <a:rPr lang="en-US" dirty="0"/>
              <a:t>, pop-up’s, drop downs</a:t>
            </a:r>
          </a:p>
        </p:txBody>
      </p:sp>
      <p:pic>
        <p:nvPicPr>
          <p:cNvPr id="3074" name="Picture 2" descr="Afbeeldingsresultaat voor met de voeten in de modder">
            <a:extLst>
              <a:ext uri="{FF2B5EF4-FFF2-40B4-BE49-F238E27FC236}">
                <a16:creationId xmlns:a16="http://schemas.microsoft.com/office/drawing/2014/main" id="{602146AA-19E1-4202-9827-95950FAD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83585"/>
            <a:ext cx="504056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492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3 – </a:t>
            </a:r>
            <a:r>
              <a:rPr lang="en-US" dirty="0" err="1"/>
              <a:t>Testfunctionaliteit</a:t>
            </a:r>
            <a:r>
              <a:rPr lang="en-US" dirty="0"/>
              <a:t> </a:t>
            </a:r>
            <a:r>
              <a:rPr lang="en-US" dirty="0" err="1"/>
              <a:t>inbouwen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Bijvoorbeeld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REST API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D5C553-C5D1-469F-8839-1C364DC63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147125"/>
            <a:ext cx="5182594" cy="3388619"/>
          </a:xfrm>
          <a:prstGeom prst="rect">
            <a:avLst/>
          </a:prstGeom>
        </p:spPr>
      </p:pic>
      <p:pic>
        <p:nvPicPr>
          <p:cNvPr id="5124" name="Picture 4" descr="Afbeeldingsresultaat voor is testability a reason to change you design">
            <a:extLst>
              <a:ext uri="{FF2B5EF4-FFF2-40B4-BE49-F238E27FC236}">
                <a16:creationId xmlns:a16="http://schemas.microsoft.com/office/drawing/2014/main" id="{132ADBF2-9845-4A70-8696-18DD657F8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0113">
            <a:off x="6305365" y="1317193"/>
            <a:ext cx="2945904" cy="147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217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coding testing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Soms</a:t>
            </a:r>
            <a:r>
              <a:rPr lang="en-US" dirty="0"/>
              <a:t> </a:t>
            </a:r>
            <a:r>
              <a:rPr lang="en-US" dirty="0" err="1"/>
              <a:t>ontkom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, doe het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goed</a:t>
            </a:r>
            <a:r>
              <a:rPr lang="en-US" dirty="0"/>
              <a:t>!</a:t>
            </a:r>
          </a:p>
        </p:txBody>
      </p:sp>
      <p:pic>
        <p:nvPicPr>
          <p:cNvPr id="2" name="Picture 2" descr="Afbeeldingsresultaat voor java automated testing">
            <a:extLst>
              <a:ext uri="{FF2B5EF4-FFF2-40B4-BE49-F238E27FC236}">
                <a16:creationId xmlns:a16="http://schemas.microsoft.com/office/drawing/2014/main" id="{38BF9613-5EDE-4CA4-A68B-F36BD8388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34027"/>
            <a:ext cx="6276967" cy="352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932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F489CC-3B7A-4DA5-A8C0-4984788D0EC5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4 – </a:t>
            </a:r>
            <a:r>
              <a:rPr lang="en-US" dirty="0" err="1"/>
              <a:t>Ingebouwde</a:t>
            </a:r>
            <a:r>
              <a:rPr lang="en-US" dirty="0"/>
              <a:t> </a:t>
            </a:r>
            <a:r>
              <a:rPr lang="en-US" dirty="0" err="1"/>
              <a:t>testfaciliteiten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err="1"/>
              <a:t>Bijvoorbeeld</a:t>
            </a:r>
            <a:r>
              <a:rPr lang="en-US" dirty="0"/>
              <a:t> het </a:t>
            </a:r>
            <a:r>
              <a:rPr lang="en-US" dirty="0" err="1"/>
              <a:t>OutSystems</a:t>
            </a:r>
            <a:r>
              <a:rPr lang="en-US" dirty="0"/>
              <a:t> BDD framework</a:t>
            </a:r>
          </a:p>
        </p:txBody>
      </p:sp>
      <p:pic>
        <p:nvPicPr>
          <p:cNvPr id="1026" name="Picture 2" descr="Afbeeldingsresultaat voor outsystems bdd framework">
            <a:extLst>
              <a:ext uri="{FF2B5EF4-FFF2-40B4-BE49-F238E27FC236}">
                <a16:creationId xmlns:a16="http://schemas.microsoft.com/office/drawing/2014/main" id="{5441D88E-7A77-4CA7-B361-3CA15D740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45685"/>
            <a:ext cx="6048672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4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2355726"/>
            <a:ext cx="4950000" cy="1656184"/>
          </a:xfrm>
        </p:spPr>
        <p:txBody>
          <a:bodyPr anchor="t"/>
          <a:lstStyle/>
          <a:p>
            <a:r>
              <a:rPr lang="en-US" dirty="0"/>
              <a:t>Thanks</a:t>
            </a:r>
            <a:br>
              <a:rPr lang="en-US" dirty="0"/>
            </a:br>
            <a:br>
              <a:rPr lang="en-US" sz="1200" dirty="0"/>
            </a:br>
            <a:r>
              <a:rPr lang="en-US" sz="1200" b="0" dirty="0"/>
              <a:t>For more information please contact:</a:t>
            </a:r>
            <a:br>
              <a:rPr lang="en-US" sz="1200" b="0" dirty="0"/>
            </a:br>
            <a:r>
              <a:rPr lang="en-US" sz="1200" b="0" dirty="0"/>
              <a:t>M+ 31 651288478</a:t>
            </a:r>
            <a:br>
              <a:rPr lang="en-US" sz="1200" b="0" dirty="0"/>
            </a:br>
            <a:r>
              <a:rPr lang="en-US" sz="1200" b="0" dirty="0"/>
              <a:t>gerlof.hoekstra@atos.net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03467"/>
      </p:ext>
    </p:extLst>
  </p:cSld>
  <p:clrMapOvr>
    <a:masterClrMapping/>
  </p:clrMapOvr>
</p:sld>
</file>

<file path=ppt/theme/theme1.xml><?xml version="1.0" encoding="utf-8"?>
<a:theme xmlns:a="http://schemas.openxmlformats.org/drawingml/2006/main" name="Atos v4.0">
  <a:themeElements>
    <a:clrScheme name="Custom 1">
      <a:dk1>
        <a:sysClr val="windowText" lastClr="000000"/>
      </a:dk1>
      <a:lt1>
        <a:sysClr val="window" lastClr="FFFFFF"/>
      </a:lt1>
      <a:dk2>
        <a:srgbClr val="0066A1"/>
      </a:dk2>
      <a:lt2>
        <a:srgbClr val="FFFFFF"/>
      </a:lt2>
      <a:accent1>
        <a:srgbClr val="0066A1"/>
      </a:accent1>
      <a:accent2>
        <a:srgbClr val="0089C4"/>
      </a:accent2>
      <a:accent3>
        <a:srgbClr val="00AFD8"/>
      </a:accent3>
      <a:accent4>
        <a:srgbClr val="0066A1"/>
      </a:accent4>
      <a:accent5>
        <a:srgbClr val="0089C4"/>
      </a:accent5>
      <a:accent6>
        <a:srgbClr val="0066A1"/>
      </a:accent6>
      <a:hlink>
        <a:srgbClr val="0066A1"/>
      </a:hlink>
      <a:folHlink>
        <a:srgbClr val="00AFD8"/>
      </a:folHlink>
    </a:clrScheme>
    <a:fontScheme name="Atos Font 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Atos Primary Color Atos Blue">
      <a:srgbClr val="0066A1"/>
    </a:custClr>
    <a:custClr name="Atos Primary Color White">
      <a:srgbClr val="FFFFFF"/>
    </a:custClr>
    <a:custClr name="Atos Primary Color Grey">
      <a:srgbClr val="808080"/>
    </a:custClr>
    <a:custClr name="Atos Primary Color Black">
      <a:srgbClr val="000000"/>
    </a:custClr>
    <a:custClr name="Atos Secondary Color Orange">
      <a:srgbClr val="FA6119"/>
    </a:custClr>
    <a:custClr name="Atos Secondary Color Yellow">
      <a:srgbClr val="9E9500"/>
    </a:custClr>
    <a:custClr name="Atos Secondary Color Dark purple">
      <a:srgbClr val="6639B7"/>
    </a:custClr>
    <a:custClr name="Atos Secondary Color Light purple">
      <a:srgbClr val="A626AA"/>
    </a:custClr>
    <a:custClr name="Atos Secondary Color Teal">
      <a:srgbClr val="00A59C"/>
    </a:custClr>
    <a:custClr name="Atos Complementary Color Green">
      <a:srgbClr val="3F9C35"/>
    </a:custClr>
    <a:custClr name="Atos Complementary Color Pink">
      <a:srgbClr val="D71F85"/>
    </a:custClr>
    <a:custClr name="Atos Complementary Color Dark grey">
      <a:srgbClr val="898D8D"/>
    </a:custClr>
    <a:custClr name="Atos Complementary Color Light blue">
      <a:srgbClr val="00AFD8"/>
    </a:custClr>
    <a:custClr name="Atos Complementary Color Blue">
      <a:srgbClr val="0089C4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E5E72545FEE4EA413C9F33B92CDDC" ma:contentTypeVersion="1" ma:contentTypeDescription="Create a new document." ma:contentTypeScope="" ma:versionID="5fb799aac4c84f0a0e786f5b81ce7a3a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E02D938-E4F2-40AC-ABEF-165C072F9E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066CE0DF-F14B-480E-8BB2-075A909740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29B44A-4CF7-434C-A278-462478FDE8D7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173</Words>
  <Application>Microsoft Office PowerPoint</Application>
  <PresentationFormat>On-screen Show (16:9)</PresentationFormat>
  <Paragraphs>66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Lucida Sans Unicode</vt:lpstr>
      <vt:lpstr>Verdana</vt:lpstr>
      <vt:lpstr>Atos v4.0</vt:lpstr>
      <vt:lpstr>Low coding development maar    high coding testing? </vt:lpstr>
      <vt:lpstr>Even voorstellen</vt:lpstr>
      <vt:lpstr>Low Coding is een trend</vt:lpstr>
      <vt:lpstr>Onder de motorkap</vt:lpstr>
      <vt:lpstr>Iedereen kan het leren…</vt:lpstr>
      <vt:lpstr>Valkuil: testbaarheid!!</vt:lpstr>
      <vt:lpstr>De focus is op geautomatiseerd testen</vt:lpstr>
      <vt:lpstr>Diverse oplossingen mogelijk</vt:lpstr>
      <vt:lpstr>Demo 1 - Levensfasecalculator</vt:lpstr>
      <vt:lpstr>Demo 2 – Voorbeelden uit de praktijk</vt:lpstr>
      <vt:lpstr>Demo 3 – Testfunctionaliteit inbouwen</vt:lpstr>
      <vt:lpstr>High coding testing</vt:lpstr>
      <vt:lpstr>Demo 4 – Ingebouwde testfaciliteiten</vt:lpstr>
      <vt:lpstr>Thanks  For more information please contact: M+ 31 651288478 gerlof.hoekstra@atos.net</vt:lpstr>
    </vt:vector>
  </TitlesOfParts>
  <Company>Atos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Gerlof Hoekstra</dc:creator>
  <cp:lastModifiedBy>Hoekstra, Gerlof</cp:lastModifiedBy>
  <cp:revision>187</cp:revision>
  <dcterms:created xsi:type="dcterms:W3CDTF">2016-04-04T15:49:24Z</dcterms:created>
  <dcterms:modified xsi:type="dcterms:W3CDTF">2018-09-05T11:07:32Z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um">
    <vt:lpwstr>dd-mm-yyyy</vt:lpwstr>
  </property>
  <property fmtid="{D5CDD505-2E9C-101B-9397-08002B2CF9AE}" pid="3" name="Author">
    <vt:lpwstr/>
  </property>
  <property fmtid="{D5CDD505-2E9C-101B-9397-08002B2CF9AE}" pid="4" name="GBU">
    <vt:lpwstr/>
  </property>
  <property fmtid="{D5CDD505-2E9C-101B-9397-08002B2CF9AE}" pid="5" name="Division">
    <vt:lpwstr/>
  </property>
  <property fmtid="{D5CDD505-2E9C-101B-9397-08002B2CF9AE}" pid="6" name="Department">
    <vt:lpwstr/>
  </property>
  <property fmtid="{D5CDD505-2E9C-101B-9397-08002B2CF9AE}" pid="7" name="Classification">
    <vt:lpwstr>© Atos - For internal use</vt:lpwstr>
  </property>
  <property fmtid="{D5CDD505-2E9C-101B-9397-08002B2CF9AE}" pid="8" name="ContentTypeId">
    <vt:lpwstr>0x0101007E5E5E72545FEE4EA413C9F33B92CDDC</vt:lpwstr>
  </property>
  <property fmtid="{D5CDD505-2E9C-101B-9397-08002B2CF9AE}" pid="9" name="TemplateUrl">
    <vt:lpwstr/>
  </property>
  <property fmtid="{D5CDD505-2E9C-101B-9397-08002B2CF9AE}" pid="10" name="_SourceUrl">
    <vt:lpwstr/>
  </property>
  <property fmtid="{D5CDD505-2E9C-101B-9397-08002B2CF9AE}" pid="11" name="_SharedFileIndex">
    <vt:lpwstr/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AdHocReviewCycleID">
    <vt:i4>-737396550</vt:i4>
  </property>
  <property fmtid="{D5CDD505-2E9C-101B-9397-08002B2CF9AE}" pid="15" name="_NewReviewCycle">
    <vt:lpwstr/>
  </property>
  <property fmtid="{D5CDD505-2E9C-101B-9397-08002B2CF9AE}" pid="16" name="_EmailSubject">
    <vt:lpwstr>Presentatie voor de website</vt:lpwstr>
  </property>
  <property fmtid="{D5CDD505-2E9C-101B-9397-08002B2CF9AE}" pid="17" name="_AuthorEmail">
    <vt:lpwstr>Gerlof.Hoekstra@atos.net</vt:lpwstr>
  </property>
  <property fmtid="{D5CDD505-2E9C-101B-9397-08002B2CF9AE}" pid="18" name="_AuthorEmailDisplayName">
    <vt:lpwstr>Hoekstra, Gerlof</vt:lpwstr>
  </property>
</Properties>
</file>