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pptx" ContentType="application/vnd.openxmlformats-officedocument.presentationml.presentation"/>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76" r:id="rId1"/>
  </p:sldMasterIdLst>
  <p:notesMasterIdLst>
    <p:notesMasterId r:id="rId22"/>
  </p:notesMasterIdLst>
  <p:sldIdLst>
    <p:sldId id="256" r:id="rId2"/>
    <p:sldId id="257" r:id="rId3"/>
    <p:sldId id="258" r:id="rId4"/>
    <p:sldId id="273" r:id="rId5"/>
    <p:sldId id="274" r:id="rId6"/>
    <p:sldId id="275" r:id="rId7"/>
    <p:sldId id="276" r:id="rId8"/>
    <p:sldId id="278" r:id="rId9"/>
    <p:sldId id="259" r:id="rId10"/>
    <p:sldId id="270" r:id="rId11"/>
    <p:sldId id="268" r:id="rId12"/>
    <p:sldId id="269" r:id="rId13"/>
    <p:sldId id="272" r:id="rId14"/>
    <p:sldId id="261" r:id="rId15"/>
    <p:sldId id="262" r:id="rId16"/>
    <p:sldId id="263" r:id="rId17"/>
    <p:sldId id="277" r:id="rId18"/>
    <p:sldId id="264" r:id="rId19"/>
    <p:sldId id="279" r:id="rId20"/>
    <p:sldId id="267" r:id="rId21"/>
  </p:sldIdLst>
  <p:sldSz cx="9144000" cy="6858000" type="screen4x3"/>
  <p:notesSz cx="6805613" cy="99441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0778" autoAdjust="0"/>
  </p:normalViewPr>
  <p:slideViewPr>
    <p:cSldViewPr>
      <p:cViewPr varScale="1">
        <p:scale>
          <a:sx n="79" d="100"/>
          <a:sy n="79" d="100"/>
        </p:scale>
        <p:origin x="-1620"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9099" cy="497205"/>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54939" y="0"/>
            <a:ext cx="2949099" cy="497205"/>
          </a:xfrm>
          <a:prstGeom prst="rect">
            <a:avLst/>
          </a:prstGeom>
        </p:spPr>
        <p:txBody>
          <a:bodyPr vert="horz" lIns="91440" tIns="45720" rIns="91440" bIns="45720" rtlCol="0"/>
          <a:lstStyle>
            <a:lvl1pPr algn="r">
              <a:defRPr sz="1200"/>
            </a:lvl1pPr>
          </a:lstStyle>
          <a:p>
            <a:fld id="{79F3377E-1694-4A2F-B1BA-D922F4B97D89}" type="datetimeFigureOut">
              <a:rPr lang="nl-NL" smtClean="0"/>
              <a:t>18-10-2018</a:t>
            </a:fld>
            <a:endParaRPr lang="nl-NL"/>
          </a:p>
        </p:txBody>
      </p:sp>
      <p:sp>
        <p:nvSpPr>
          <p:cNvPr id="4" name="Tijdelijke aanduiding voor dia-afbeelding 3"/>
          <p:cNvSpPr>
            <a:spLocks noGrp="1" noRot="1" noChangeAspect="1"/>
          </p:cNvSpPr>
          <p:nvPr>
            <p:ph type="sldImg" idx="2"/>
          </p:nvPr>
        </p:nvSpPr>
        <p:spPr>
          <a:xfrm>
            <a:off x="917575" y="746125"/>
            <a:ext cx="4972050" cy="3729038"/>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0562" y="4723448"/>
            <a:ext cx="5444490" cy="4474845"/>
          </a:xfrm>
          <a:prstGeom prst="rect">
            <a:avLst/>
          </a:prstGeom>
        </p:spPr>
        <p:txBody>
          <a:bodyPr vert="horz" lIns="91440" tIns="45720" rIns="91440" bIns="45720" rtlCol="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9445169"/>
            <a:ext cx="2949099" cy="497205"/>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54939" y="9445169"/>
            <a:ext cx="2949099" cy="497205"/>
          </a:xfrm>
          <a:prstGeom prst="rect">
            <a:avLst/>
          </a:prstGeom>
        </p:spPr>
        <p:txBody>
          <a:bodyPr vert="horz" lIns="91440" tIns="45720" rIns="91440" bIns="45720" rtlCol="0" anchor="b"/>
          <a:lstStyle>
            <a:lvl1pPr algn="r">
              <a:defRPr sz="1200"/>
            </a:lvl1pPr>
          </a:lstStyle>
          <a:p>
            <a:fld id="{6D82CCB3-175C-486C-89F5-E42295B5AC0F}" type="slidenum">
              <a:rPr lang="nl-NL" smtClean="0"/>
              <a:t>‹nr.›</a:t>
            </a:fld>
            <a:endParaRPr lang="nl-NL"/>
          </a:p>
        </p:txBody>
      </p:sp>
    </p:spTree>
    <p:extLst>
      <p:ext uri="{BB962C8B-B14F-4D97-AF65-F5344CB8AC3E}">
        <p14:creationId xmlns:p14="http://schemas.microsoft.com/office/powerpoint/2010/main" val="42853245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dirty="0" smtClean="0"/>
              <a:t>DSO-LV is </a:t>
            </a:r>
            <a:r>
              <a:rPr lang="nl-NL" sz="1200" dirty="0"/>
              <a:t>een voorziening met een aantal centrale functionaliteiten waarop de bevoegde gezagen </a:t>
            </a:r>
            <a:r>
              <a:rPr lang="nl-NL" sz="1200" dirty="0" smtClean="0"/>
              <a:t>(b.v. Gemeenten en</a:t>
            </a:r>
            <a:r>
              <a:rPr lang="nl-NL" sz="1200" baseline="0" dirty="0" smtClean="0"/>
              <a:t> Waterschappen) </a:t>
            </a:r>
            <a:r>
              <a:rPr lang="nl-NL" sz="1200" dirty="0" smtClean="0"/>
              <a:t>aansluiten</a:t>
            </a:r>
            <a:r>
              <a:rPr lang="nl-NL" sz="1200" dirty="0"/>
              <a:t>. Denk aan een centraal loket, een voorziening voor het centraal opslaan van omgevingsdocumenten en een catalogus met begrippen. DSO LV wordt ontwikkeld door de ontwikkelpartners RWS, </a:t>
            </a:r>
            <a:r>
              <a:rPr lang="nl-NL" sz="1200" dirty="0" smtClean="0"/>
              <a:t>Kadaster </a:t>
            </a:r>
            <a:r>
              <a:rPr lang="nl-NL" sz="1200" dirty="0"/>
              <a:t>en KOOP.</a:t>
            </a:r>
          </a:p>
          <a:p>
            <a:endParaRPr lang="nl-NL" sz="1200" dirty="0"/>
          </a:p>
          <a:p>
            <a:r>
              <a:rPr lang="nl-NL" sz="1200" dirty="0"/>
              <a:t>De lokale overheden sluiten aan met hun systemen op de LV om zo de initiatiefnemer in de hele keten te ondersteunen.</a:t>
            </a:r>
          </a:p>
          <a:p>
            <a:endParaRPr lang="nl-NL" sz="1200" dirty="0"/>
          </a:p>
          <a:p>
            <a:r>
              <a:rPr lang="nl-NL" sz="1200" b="1" dirty="0"/>
              <a:t>De </a:t>
            </a:r>
            <a:r>
              <a:rPr lang="nl-NL" sz="1200" b="1" dirty="0" smtClean="0"/>
              <a:t>initiatiefnemer </a:t>
            </a:r>
            <a:r>
              <a:rPr lang="nl-NL" sz="1200" b="1" dirty="0"/>
              <a:t>doet zijn aanvraag bij het landelijk loket. De LV wordt gevuld met content vanuit de bevoegde gezagen. Denk aan omgevingsplannen en toepasbare regels om de </a:t>
            </a:r>
            <a:r>
              <a:rPr lang="nl-NL" sz="1200" b="1" dirty="0" smtClean="0"/>
              <a:t>initiatiefnemer </a:t>
            </a:r>
            <a:r>
              <a:rPr lang="nl-NL" sz="1200" b="1" dirty="0"/>
              <a:t>te ondersteunen. Deze informatie is natuurlijk ook beschikbaar voor overheidsgebruikers, denk aan VTH of planmakers bij andere </a:t>
            </a:r>
            <a:r>
              <a:rPr lang="nl-NL" sz="1200" b="1" dirty="0" smtClean="0"/>
              <a:t>overheidslagen.</a:t>
            </a:r>
            <a:endParaRPr lang="nl-NL" sz="1200" b="1" dirty="0"/>
          </a:p>
          <a:p>
            <a:endParaRPr lang="nl-NL" sz="1200" b="1" dirty="0"/>
          </a:p>
        </p:txBody>
      </p:sp>
      <p:sp>
        <p:nvSpPr>
          <p:cNvPr id="4" name="Tijdelijke aanduiding voor dianummer 3"/>
          <p:cNvSpPr>
            <a:spLocks noGrp="1"/>
          </p:cNvSpPr>
          <p:nvPr>
            <p:ph type="sldNum" sz="quarter" idx="10"/>
          </p:nvPr>
        </p:nvSpPr>
        <p:spPr/>
        <p:txBody>
          <a:bodyPr/>
          <a:lstStyle/>
          <a:p>
            <a:fld id="{6D82CCB3-175C-486C-89F5-E42295B5AC0F}" type="slidenum">
              <a:rPr lang="nl-NL" smtClean="0"/>
              <a:t>5</a:t>
            </a:fld>
            <a:endParaRPr lang="nl-NL"/>
          </a:p>
        </p:txBody>
      </p:sp>
    </p:spTree>
    <p:extLst>
      <p:ext uri="{BB962C8B-B14F-4D97-AF65-F5344CB8AC3E}">
        <p14:creationId xmlns:p14="http://schemas.microsoft.com/office/powerpoint/2010/main" val="12276696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6D82CCB3-175C-486C-89F5-E42295B5AC0F}" type="slidenum">
              <a:rPr lang="nl-NL" smtClean="0"/>
              <a:t>7</a:t>
            </a:fld>
            <a:endParaRPr lang="nl-NL"/>
          </a:p>
        </p:txBody>
      </p:sp>
    </p:spTree>
    <p:extLst>
      <p:ext uri="{BB962C8B-B14F-4D97-AF65-F5344CB8AC3E}">
        <p14:creationId xmlns:p14="http://schemas.microsoft.com/office/powerpoint/2010/main" val="12276696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err="1"/>
              <a:t>SAFe</a:t>
            </a:r>
            <a:r>
              <a:rPr lang="nl-NL" dirty="0"/>
              <a:t> is </a:t>
            </a:r>
            <a:r>
              <a:rPr lang="nl-NL" dirty="0" err="1"/>
              <a:t>Scaled</a:t>
            </a:r>
            <a:r>
              <a:rPr lang="nl-NL" dirty="0"/>
              <a:t> Agile Framework.</a:t>
            </a:r>
          </a:p>
          <a:p>
            <a:r>
              <a:rPr lang="nl-NL" baseline="0" dirty="0" smtClean="0"/>
              <a:t>Het </a:t>
            </a:r>
            <a:r>
              <a:rPr lang="nl-NL" baseline="0" dirty="0"/>
              <a:t>is een </a:t>
            </a:r>
            <a:r>
              <a:rPr lang="nl-NL" baseline="0" dirty="0" err="1"/>
              <a:t>framework</a:t>
            </a:r>
            <a:r>
              <a:rPr lang="nl-NL" baseline="0" dirty="0"/>
              <a:t> waarbij veel Development teams samen een oplossing realiseren op company niveau</a:t>
            </a:r>
            <a:r>
              <a:rPr lang="nl-NL" baseline="0" dirty="0" smtClean="0"/>
              <a:t>.</a:t>
            </a:r>
            <a:endParaRPr lang="nl-NL" baseline="0" dirty="0"/>
          </a:p>
        </p:txBody>
      </p:sp>
      <p:sp>
        <p:nvSpPr>
          <p:cNvPr id="4" name="Tijdelijke aanduiding voor dianummer 3"/>
          <p:cNvSpPr>
            <a:spLocks noGrp="1"/>
          </p:cNvSpPr>
          <p:nvPr>
            <p:ph type="sldNum" sz="quarter" idx="10"/>
          </p:nvPr>
        </p:nvSpPr>
        <p:spPr/>
        <p:txBody>
          <a:bodyPr/>
          <a:lstStyle/>
          <a:p>
            <a:fld id="{6D82CCB3-175C-486C-89F5-E42295B5AC0F}" type="slidenum">
              <a:rPr lang="nl-NL" smtClean="0"/>
              <a:t>8</a:t>
            </a:fld>
            <a:endParaRPr lang="nl-NL"/>
          </a:p>
        </p:txBody>
      </p:sp>
    </p:spTree>
    <p:extLst>
      <p:ext uri="{BB962C8B-B14F-4D97-AF65-F5344CB8AC3E}">
        <p14:creationId xmlns:p14="http://schemas.microsoft.com/office/powerpoint/2010/main" val="40042438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0" i="0" u="none" strike="noStrike" kern="1200" dirty="0">
                <a:solidFill>
                  <a:schemeClr val="tx1"/>
                </a:solidFill>
                <a:effectLst/>
                <a:latin typeface="+mn-lt"/>
                <a:ea typeface="+mn-ea"/>
                <a:cs typeface="+mn-cs"/>
              </a:rPr>
              <a:t>Een sprint overstijgend samenhangend geheel van user </a:t>
            </a:r>
            <a:r>
              <a:rPr lang="nl-NL" sz="1200" b="0" i="0" u="none" strike="noStrike" kern="1200" dirty="0" err="1">
                <a:solidFill>
                  <a:schemeClr val="tx1"/>
                </a:solidFill>
                <a:effectLst/>
                <a:latin typeface="+mn-lt"/>
                <a:ea typeface="+mn-ea"/>
                <a:cs typeface="+mn-cs"/>
              </a:rPr>
              <a:t>stories</a:t>
            </a:r>
            <a:r>
              <a:rPr lang="nl-NL" sz="1200" b="0" i="0" u="none" strike="noStrike" kern="1200" dirty="0">
                <a:solidFill>
                  <a:schemeClr val="tx1"/>
                </a:solidFill>
                <a:effectLst/>
                <a:latin typeface="+mn-lt"/>
                <a:ea typeface="+mn-ea"/>
                <a:cs typeface="+mn-cs"/>
              </a:rPr>
              <a:t> wat als geheel waarde oplevert voor de business.</a:t>
            </a:r>
          </a:p>
          <a:p>
            <a:r>
              <a:rPr lang="nl-NL" dirty="0"/>
              <a:t>Zie ook :  https://www.scrum.nl/scrum-begrippen-agile-scrum/</a:t>
            </a:r>
          </a:p>
        </p:txBody>
      </p:sp>
      <p:sp>
        <p:nvSpPr>
          <p:cNvPr id="4" name="Tijdelijke aanduiding voor dianummer 3"/>
          <p:cNvSpPr>
            <a:spLocks noGrp="1"/>
          </p:cNvSpPr>
          <p:nvPr>
            <p:ph type="sldNum" sz="quarter" idx="10"/>
          </p:nvPr>
        </p:nvSpPr>
        <p:spPr/>
        <p:txBody>
          <a:bodyPr/>
          <a:lstStyle/>
          <a:p>
            <a:fld id="{6D82CCB3-175C-486C-89F5-E42295B5AC0F}" type="slidenum">
              <a:rPr lang="nl-NL" smtClean="0"/>
              <a:t>9</a:t>
            </a:fld>
            <a:endParaRPr lang="nl-NL"/>
          </a:p>
        </p:txBody>
      </p:sp>
    </p:spTree>
    <p:extLst>
      <p:ext uri="{BB962C8B-B14F-4D97-AF65-F5344CB8AC3E}">
        <p14:creationId xmlns:p14="http://schemas.microsoft.com/office/powerpoint/2010/main" val="40042438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6D82CCB3-175C-486C-89F5-E42295B5AC0F}" type="slidenum">
              <a:rPr lang="nl-NL" smtClean="0"/>
              <a:t>11</a:t>
            </a:fld>
            <a:endParaRPr lang="nl-NL"/>
          </a:p>
        </p:txBody>
      </p:sp>
    </p:spTree>
    <p:extLst>
      <p:ext uri="{BB962C8B-B14F-4D97-AF65-F5344CB8AC3E}">
        <p14:creationId xmlns:p14="http://schemas.microsoft.com/office/powerpoint/2010/main" val="42782141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0" i="0" u="none" strike="noStrike" kern="1200" dirty="0">
                <a:solidFill>
                  <a:schemeClr val="tx1"/>
                </a:solidFill>
                <a:effectLst/>
                <a:latin typeface="+mn-lt"/>
                <a:ea typeface="+mn-ea"/>
                <a:cs typeface="+mn-cs"/>
              </a:rPr>
              <a:t>Een Product </a:t>
            </a:r>
            <a:r>
              <a:rPr lang="nl-NL" sz="1200" b="0" i="0" u="none" strike="noStrike" kern="1200" dirty="0" err="1">
                <a:solidFill>
                  <a:schemeClr val="tx1"/>
                </a:solidFill>
                <a:effectLst/>
                <a:latin typeface="+mn-lt"/>
                <a:ea typeface="+mn-ea"/>
                <a:cs typeface="+mn-cs"/>
              </a:rPr>
              <a:t>Backlog</a:t>
            </a:r>
            <a:r>
              <a:rPr lang="nl-NL" sz="1200" b="0" i="0" u="none" strike="noStrike" kern="1200" dirty="0">
                <a:solidFill>
                  <a:schemeClr val="tx1"/>
                </a:solidFill>
                <a:effectLst/>
                <a:latin typeface="+mn-lt"/>
                <a:ea typeface="+mn-ea"/>
                <a:cs typeface="+mn-cs"/>
              </a:rPr>
              <a:t> item dat beschrijft ‘wat’ en ‘waarom’ de klant deze functionaliteit wil hebben. Het ‘hoe’ staat niet in de Story, omdat dit aan het team wordt overgelaten in de Sprint Planning meeting. User </a:t>
            </a:r>
            <a:r>
              <a:rPr lang="nl-NL" sz="1200" b="0" i="0" u="none" strike="noStrike" kern="1200" dirty="0" err="1">
                <a:solidFill>
                  <a:schemeClr val="tx1"/>
                </a:solidFill>
                <a:effectLst/>
                <a:latin typeface="+mn-lt"/>
                <a:ea typeface="+mn-ea"/>
                <a:cs typeface="+mn-cs"/>
              </a:rPr>
              <a:t>Stories</a:t>
            </a:r>
            <a:r>
              <a:rPr lang="nl-NL" sz="1200" b="0" i="0" u="none" strike="noStrike" kern="1200" dirty="0">
                <a:solidFill>
                  <a:schemeClr val="tx1"/>
                </a:solidFill>
                <a:effectLst/>
                <a:latin typeface="+mn-lt"/>
                <a:ea typeface="+mn-ea"/>
                <a:cs typeface="+mn-cs"/>
              </a:rPr>
              <a:t> worden als volgt geschreven: Als (gebruiker), wil ik (feature), zodat ik (reden waarom/achterliggende behoefte)</a:t>
            </a:r>
            <a:endParaRPr lang="nl-NL" dirty="0"/>
          </a:p>
        </p:txBody>
      </p:sp>
      <p:sp>
        <p:nvSpPr>
          <p:cNvPr id="4" name="Tijdelijke aanduiding voor dianummer 3"/>
          <p:cNvSpPr>
            <a:spLocks noGrp="1"/>
          </p:cNvSpPr>
          <p:nvPr>
            <p:ph type="sldNum" sz="quarter" idx="10"/>
          </p:nvPr>
        </p:nvSpPr>
        <p:spPr/>
        <p:txBody>
          <a:bodyPr/>
          <a:lstStyle/>
          <a:p>
            <a:fld id="{6D82CCB3-175C-486C-89F5-E42295B5AC0F}" type="slidenum">
              <a:rPr lang="nl-NL" smtClean="0"/>
              <a:t>12</a:t>
            </a:fld>
            <a:endParaRPr lang="nl-NL"/>
          </a:p>
        </p:txBody>
      </p:sp>
    </p:spTree>
    <p:extLst>
      <p:ext uri="{BB962C8B-B14F-4D97-AF65-F5344CB8AC3E}">
        <p14:creationId xmlns:p14="http://schemas.microsoft.com/office/powerpoint/2010/main" val="16194678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0" i="0" u="none" strike="noStrike" kern="1200" dirty="0">
                <a:solidFill>
                  <a:schemeClr val="tx1"/>
                </a:solidFill>
                <a:effectLst/>
                <a:latin typeface="+mn-lt"/>
                <a:ea typeface="+mn-ea"/>
                <a:cs typeface="+mn-cs"/>
              </a:rPr>
              <a:t>De Definition of </a:t>
            </a:r>
            <a:r>
              <a:rPr lang="nl-NL" sz="1200" b="0" i="0" u="none" strike="noStrike" kern="1200" dirty="0" err="1">
                <a:solidFill>
                  <a:schemeClr val="tx1"/>
                </a:solidFill>
                <a:effectLst/>
                <a:latin typeface="+mn-lt"/>
                <a:ea typeface="+mn-ea"/>
                <a:cs typeface="+mn-cs"/>
              </a:rPr>
              <a:t>Done</a:t>
            </a:r>
            <a:r>
              <a:rPr lang="nl-NL" sz="1200" b="0" i="0" u="none" strike="noStrike" kern="1200" dirty="0">
                <a:solidFill>
                  <a:schemeClr val="tx1"/>
                </a:solidFill>
                <a:effectLst/>
                <a:latin typeface="+mn-lt"/>
                <a:ea typeface="+mn-ea"/>
                <a:cs typeface="+mn-cs"/>
              </a:rPr>
              <a:t> beschrijft waar het resultaat van een Sprint aan moet voldoen. Het is een hulpmiddel voor het team om de kwaliteit van het werk constant te houden. De Definition of </a:t>
            </a:r>
            <a:r>
              <a:rPr lang="nl-NL" sz="1200" b="0" i="0" u="none" strike="noStrike" kern="1200" dirty="0" err="1">
                <a:solidFill>
                  <a:schemeClr val="tx1"/>
                </a:solidFill>
                <a:effectLst/>
                <a:latin typeface="+mn-lt"/>
                <a:ea typeface="+mn-ea"/>
                <a:cs typeface="+mn-cs"/>
              </a:rPr>
              <a:t>Done</a:t>
            </a:r>
            <a:r>
              <a:rPr lang="nl-NL" sz="1200" b="0" i="0" u="none" strike="noStrike" kern="1200" dirty="0">
                <a:solidFill>
                  <a:schemeClr val="tx1"/>
                </a:solidFill>
                <a:effectLst/>
                <a:latin typeface="+mn-lt"/>
                <a:ea typeface="+mn-ea"/>
                <a:cs typeface="+mn-cs"/>
              </a:rPr>
              <a:t> wordt door het team zelf opgesteld en beschrijft dingen als testen, unittesten, documentatie enz.</a:t>
            </a:r>
            <a:endParaRPr lang="nl-NL" dirty="0"/>
          </a:p>
        </p:txBody>
      </p:sp>
      <p:sp>
        <p:nvSpPr>
          <p:cNvPr id="4" name="Tijdelijke aanduiding voor dianummer 3"/>
          <p:cNvSpPr>
            <a:spLocks noGrp="1"/>
          </p:cNvSpPr>
          <p:nvPr>
            <p:ph type="sldNum" sz="quarter" idx="10"/>
          </p:nvPr>
        </p:nvSpPr>
        <p:spPr/>
        <p:txBody>
          <a:bodyPr/>
          <a:lstStyle/>
          <a:p>
            <a:fld id="{6D82CCB3-175C-486C-89F5-E42295B5AC0F}" type="slidenum">
              <a:rPr lang="nl-NL" smtClean="0"/>
              <a:t>13</a:t>
            </a:fld>
            <a:endParaRPr lang="nl-NL"/>
          </a:p>
        </p:txBody>
      </p:sp>
    </p:spTree>
    <p:extLst>
      <p:ext uri="{BB962C8B-B14F-4D97-AF65-F5344CB8AC3E}">
        <p14:creationId xmlns:p14="http://schemas.microsoft.com/office/powerpoint/2010/main" val="16993847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spcBef>
                <a:spcPts val="0"/>
              </a:spcBef>
              <a:spcAft>
                <a:spcPts val="0"/>
              </a:spcAft>
              <a:buFont typeface="+mj-lt"/>
              <a:buAutoNum type="arabicPeriod"/>
            </a:pPr>
            <a:r>
              <a:rPr lang="nl-NL" sz="1200" dirty="0">
                <a:latin typeface="Arial" panose="020B0604020202020204" pitchFamily="34" charset="0"/>
                <a:ea typeface="Calibri"/>
                <a:cs typeface="Arial" panose="020B0604020202020204" pitchFamily="34" charset="0"/>
              </a:rPr>
              <a:t>  Het programma is verantwoordelijk om aan te tonen dat alle ketens in z’n totaliteit (als samenwerking tussen de verschillende diensten en producten) (functioneel en technisch) correct werken.</a:t>
            </a:r>
          </a:p>
          <a:p>
            <a:pPr>
              <a:spcBef>
                <a:spcPts val="0"/>
              </a:spcBef>
              <a:spcAft>
                <a:spcPts val="0"/>
              </a:spcAft>
              <a:buFont typeface="+mj-lt"/>
              <a:buAutoNum type="arabicPeriod"/>
            </a:pPr>
            <a:r>
              <a:rPr lang="nl-NL" sz="1200" dirty="0">
                <a:latin typeface="Arial" panose="020B0604020202020204" pitchFamily="34" charset="0"/>
                <a:ea typeface="Calibri"/>
                <a:cs typeface="Arial" panose="020B0604020202020204" pitchFamily="34" charset="0"/>
              </a:rPr>
              <a:t>  Er wordt waar mogelijk ontwikkeld en getest via </a:t>
            </a:r>
            <a:r>
              <a:rPr lang="nl-NL" sz="1200" dirty="0" err="1">
                <a:latin typeface="Arial" panose="020B0604020202020204" pitchFamily="34" charset="0"/>
                <a:ea typeface="Calibri"/>
                <a:cs typeface="Arial" panose="020B0604020202020204" pitchFamily="34" charset="0"/>
              </a:rPr>
              <a:t>DevOps</a:t>
            </a:r>
            <a:r>
              <a:rPr lang="nl-NL" sz="1200" dirty="0">
                <a:latin typeface="Arial" panose="020B0604020202020204" pitchFamily="34" charset="0"/>
                <a:ea typeface="Calibri"/>
                <a:cs typeface="Arial" panose="020B0604020202020204" pitchFamily="34" charset="0"/>
              </a:rPr>
              <a:t> principes; </a:t>
            </a:r>
            <a:r>
              <a:rPr lang="nl-NL" sz="1200" dirty="0">
                <a:latin typeface="Arial" panose="020B0604020202020204" pitchFamily="34" charset="0"/>
                <a:cs typeface="Arial" panose="020B0604020202020204" pitchFamily="34" charset="0"/>
              </a:rPr>
              <a:t>de (tijdelijk) beheerder en ontwikkelaar zijn dus dezelfde partij / organisatie en testen maakt integraal onderdeel uit van alle fasen van het ontwikkel- en beheerproces. Dit is een groeitraject; het  huidige ontwikkelproces wordt niet direct losgelaten.</a:t>
            </a:r>
            <a:endParaRPr lang="nl-NL" sz="1200" dirty="0">
              <a:latin typeface="Arial" panose="020B0604020202020204" pitchFamily="34" charset="0"/>
              <a:ea typeface="Calibri"/>
              <a:cs typeface="Arial" panose="020B0604020202020204" pitchFamily="34" charset="0"/>
            </a:endParaRPr>
          </a:p>
          <a:p>
            <a:pPr lvl="0">
              <a:spcBef>
                <a:spcPts val="0"/>
              </a:spcBef>
              <a:spcAft>
                <a:spcPts val="0"/>
              </a:spcAft>
              <a:buFont typeface="+mj-lt"/>
              <a:buAutoNum type="arabicPeriod"/>
            </a:pPr>
            <a:r>
              <a:rPr lang="nl-NL" sz="1200" dirty="0">
                <a:latin typeface="Arial" panose="020B0604020202020204" pitchFamily="34" charset="0"/>
                <a:ea typeface="Calibri"/>
                <a:cs typeface="Arial" panose="020B0604020202020204" pitchFamily="34" charset="0"/>
              </a:rPr>
              <a:t>  Er moet scheiding aangebracht kunnen  worden tussen functionaliteiten die via DSO releases en die via </a:t>
            </a:r>
            <a:r>
              <a:rPr lang="nl-NL" sz="1200" dirty="0" err="1">
                <a:latin typeface="Arial" panose="020B0604020202020204" pitchFamily="34" charset="0"/>
                <a:ea typeface="Calibri"/>
                <a:cs typeface="Arial" panose="020B0604020202020204" pitchFamily="34" charset="0"/>
              </a:rPr>
              <a:t>continuous</a:t>
            </a:r>
            <a:r>
              <a:rPr lang="nl-NL" sz="1200" dirty="0">
                <a:latin typeface="Arial" panose="020B0604020202020204" pitchFamily="34" charset="0"/>
                <a:ea typeface="Calibri"/>
                <a:cs typeface="Arial" panose="020B0604020202020204" pitchFamily="34" charset="0"/>
              </a:rPr>
              <a:t> delivery (verantwoordelijkheid scrumteam) worden gerealiseerd . Dit kan o.a. door gebruik te maken van feature </a:t>
            </a:r>
            <a:r>
              <a:rPr lang="nl-NL" sz="1200" dirty="0" err="1">
                <a:latin typeface="Arial" panose="020B0604020202020204" pitchFamily="34" charset="0"/>
                <a:ea typeface="Calibri"/>
                <a:cs typeface="Arial" panose="020B0604020202020204" pitchFamily="34" charset="0"/>
              </a:rPr>
              <a:t>toggles</a:t>
            </a:r>
            <a:r>
              <a:rPr lang="nl-NL" sz="1200" dirty="0">
                <a:latin typeface="Arial" panose="020B0604020202020204" pitchFamily="34" charset="0"/>
                <a:ea typeface="Calibri"/>
                <a:cs typeface="Arial" panose="020B0604020202020204" pitchFamily="34" charset="0"/>
              </a:rPr>
              <a:t> (aan en uit kunnen zetten van een functionaliteit). Een andere mogelijkheid is </a:t>
            </a:r>
            <a:r>
              <a:rPr lang="nl-NL" sz="1200" dirty="0" err="1">
                <a:latin typeface="Arial" panose="020B0604020202020204" pitchFamily="34" charset="0"/>
                <a:ea typeface="Calibri"/>
                <a:cs typeface="Arial" panose="020B0604020202020204" pitchFamily="34" charset="0"/>
              </a:rPr>
              <a:t>versionering</a:t>
            </a:r>
            <a:r>
              <a:rPr lang="nl-NL" sz="1200" dirty="0">
                <a:latin typeface="Arial" panose="020B0604020202020204" pitchFamily="34" charset="0"/>
                <a:ea typeface="Calibri"/>
                <a:cs typeface="Arial" panose="020B0604020202020204" pitchFamily="34" charset="0"/>
              </a:rPr>
              <a:t> waarbij het uitgangspunt zou zijn dat via </a:t>
            </a:r>
            <a:r>
              <a:rPr lang="nl-NL" sz="1200" dirty="0" err="1">
                <a:latin typeface="Arial" panose="020B0604020202020204" pitchFamily="34" charset="0"/>
                <a:ea typeface="Calibri"/>
                <a:cs typeface="Arial" panose="020B0604020202020204" pitchFamily="34" charset="0"/>
              </a:rPr>
              <a:t>continuous</a:t>
            </a:r>
            <a:r>
              <a:rPr lang="nl-NL" sz="1200" dirty="0">
                <a:latin typeface="Arial" panose="020B0604020202020204" pitchFamily="34" charset="0"/>
                <a:ea typeface="Calibri"/>
                <a:cs typeface="Arial" panose="020B0604020202020204" pitchFamily="34" charset="0"/>
              </a:rPr>
              <a:t> delivery alles is toegestaan in een bestaande major versie van de software mits het </a:t>
            </a:r>
            <a:r>
              <a:rPr lang="nl-NL" sz="1200" dirty="0" err="1">
                <a:latin typeface="Arial" panose="020B0604020202020204" pitchFamily="34" charset="0"/>
                <a:ea typeface="Calibri"/>
                <a:cs typeface="Arial" panose="020B0604020202020204" pitchFamily="34" charset="0"/>
              </a:rPr>
              <a:t>backwards</a:t>
            </a:r>
            <a:r>
              <a:rPr lang="nl-NL" sz="1200" dirty="0">
                <a:latin typeface="Arial" panose="020B0604020202020204" pitchFamily="34" charset="0"/>
                <a:ea typeface="Calibri"/>
                <a:cs typeface="Arial" panose="020B0604020202020204" pitchFamily="34" charset="0"/>
              </a:rPr>
              <a:t> compatible is en niet </a:t>
            </a:r>
            <a:r>
              <a:rPr lang="nl-NL" sz="1200" dirty="0" err="1">
                <a:latin typeface="Arial" panose="020B0604020202020204" pitchFamily="34" charset="0"/>
                <a:ea typeface="Calibri"/>
                <a:cs typeface="Arial" panose="020B0604020202020204" pitchFamily="34" charset="0"/>
              </a:rPr>
              <a:t>backwards</a:t>
            </a:r>
            <a:r>
              <a:rPr lang="nl-NL" sz="1200" dirty="0">
                <a:latin typeface="Arial" panose="020B0604020202020204" pitchFamily="34" charset="0"/>
                <a:ea typeface="Calibri"/>
                <a:cs typeface="Arial" panose="020B0604020202020204" pitchFamily="34" charset="0"/>
              </a:rPr>
              <a:t> compatible zaken alleen via een nieuwe major versie mogen. Dit laatste wordt mede bepaald door het  release management (incl. regieprocessen), dat op programmaniveau nog uitgewerkt dient te worden.</a:t>
            </a:r>
          </a:p>
          <a:p>
            <a:pPr lvl="0">
              <a:spcBef>
                <a:spcPts val="0"/>
              </a:spcBef>
              <a:spcAft>
                <a:spcPts val="0"/>
              </a:spcAft>
              <a:buFont typeface="+mj-lt"/>
              <a:buAutoNum type="arabicPeriod" startAt="7"/>
            </a:pPr>
            <a:r>
              <a:rPr lang="nl-NL" sz="1200" dirty="0">
                <a:latin typeface="Arial" panose="020B0604020202020204" pitchFamily="34" charset="0"/>
                <a:ea typeface="Calibri"/>
                <a:cs typeface="Arial" panose="020B0604020202020204" pitchFamily="34" charset="0"/>
              </a:rPr>
              <a:t>  De (scrum) teams </a:t>
            </a:r>
            <a:r>
              <a:rPr lang="nl-NL" sz="1200" dirty="0" smtClean="0">
                <a:latin typeface="Arial" panose="020B0604020202020204" pitchFamily="34" charset="0"/>
                <a:ea typeface="Calibri"/>
                <a:cs typeface="Arial" panose="020B0604020202020204" pitchFamily="34" charset="0"/>
              </a:rPr>
              <a:t>zijn </a:t>
            </a:r>
            <a:r>
              <a:rPr lang="nl-NL" sz="1200" dirty="0">
                <a:latin typeface="Arial" panose="020B0604020202020204" pitchFamily="34" charset="0"/>
                <a:ea typeface="Calibri"/>
                <a:cs typeface="Arial" panose="020B0604020202020204" pitchFamily="34" charset="0"/>
              </a:rPr>
              <a:t>verantwoordelijk voor het (automatisch) </a:t>
            </a:r>
            <a:r>
              <a:rPr lang="nl-NL" sz="1200" dirty="0" err="1">
                <a:latin typeface="Arial" panose="020B0604020202020204" pitchFamily="34" charset="0"/>
                <a:ea typeface="Calibri"/>
                <a:cs typeface="Arial" panose="020B0604020202020204" pitchFamily="34" charset="0"/>
              </a:rPr>
              <a:t>deployen</a:t>
            </a:r>
            <a:r>
              <a:rPr lang="nl-NL" sz="1200" dirty="0">
                <a:latin typeface="Arial" panose="020B0604020202020204" pitchFamily="34" charset="0"/>
                <a:ea typeface="Calibri"/>
                <a:cs typeface="Arial" panose="020B0604020202020204" pitchFamily="34" charset="0"/>
              </a:rPr>
              <a:t> en beheren van de software naar / in de diverse (test en productie) omgevingen conform de afgesproken (DSO) normen. </a:t>
            </a:r>
            <a:r>
              <a:rPr lang="nl-NL" sz="1200" dirty="0" smtClean="0">
                <a:latin typeface="Arial" panose="020B0604020202020204" pitchFamily="34" charset="0"/>
                <a:ea typeface="Calibri"/>
                <a:cs typeface="Arial" panose="020B0604020202020204" pitchFamily="34" charset="0"/>
              </a:rPr>
              <a:t>Het </a:t>
            </a:r>
            <a:r>
              <a:rPr lang="nl-NL" sz="1200" dirty="0">
                <a:latin typeface="Arial" panose="020B0604020202020204" pitchFamily="34" charset="0"/>
                <a:ea typeface="Calibri"/>
                <a:cs typeface="Arial" panose="020B0604020202020204" pitchFamily="34" charset="0"/>
              </a:rPr>
              <a:t>valideren van ontwikkelde functionaliteiten geschiedt zo vroeg mogelijk in het ontwikkelproces.</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a:latin typeface="Arial" panose="020B0604020202020204" pitchFamily="34" charset="0"/>
                <a:ea typeface="Calibri"/>
                <a:cs typeface="Arial" panose="020B0604020202020204" pitchFamily="34" charset="0"/>
              </a:rPr>
              <a:t>10.  Een dienst /product, die in opdracht van het DSO wordt ontwikkeld,  die een koppelvlak aanbiedt voor gebruik door “derden”, dient er voor te zorgen dat dit koppelvlak voldoende is getest. Als koppelvlakken van andere diensten worden gebruikt, dan worden deze uit de DSO App Store gehaald (hier staan altijd de in gebruik zijnde versies). De verantwoordelijkheid voor het correct werken van de ketens gaat tot en met de koppelvlakken met externe partijen (zoals b.v. bevoegd gezagen)).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a:latin typeface="Arial" panose="020B0604020202020204" pitchFamily="34" charset="0"/>
                <a:ea typeface="Calibri"/>
                <a:cs typeface="Arial" panose="020B0604020202020204" pitchFamily="34" charset="0"/>
              </a:rPr>
              <a:t>12.</a:t>
            </a:r>
            <a:r>
              <a:rPr lang="nl-NL" sz="1200" baseline="0" dirty="0">
                <a:latin typeface="Arial" panose="020B0604020202020204" pitchFamily="34" charset="0"/>
                <a:ea typeface="Calibri"/>
                <a:cs typeface="Arial" panose="020B0604020202020204" pitchFamily="34" charset="0"/>
              </a:rPr>
              <a:t> </a:t>
            </a:r>
            <a:r>
              <a:rPr lang="nl-NL" sz="1200" dirty="0">
                <a:latin typeface="Arial" panose="020B0604020202020204" pitchFamily="34" charset="0"/>
                <a:ea typeface="Calibri"/>
                <a:cs typeface="Arial" panose="020B0604020202020204" pitchFamily="34" charset="0"/>
              </a:rPr>
              <a:t>Voor elk project is een (initiële) </a:t>
            </a:r>
            <a:r>
              <a:rPr lang="nl-NL" sz="1200" dirty="0" err="1">
                <a:latin typeface="Arial" panose="020B0604020202020204" pitchFamily="34" charset="0"/>
                <a:ea typeface="Calibri"/>
                <a:cs typeface="Arial" panose="020B0604020202020204" pitchFamily="34" charset="0"/>
              </a:rPr>
              <a:t>risico-analyse</a:t>
            </a:r>
            <a:r>
              <a:rPr lang="nl-NL" sz="1200" dirty="0">
                <a:latin typeface="Arial" panose="020B0604020202020204" pitchFamily="34" charset="0"/>
                <a:ea typeface="Calibri"/>
                <a:cs typeface="Arial" panose="020B0604020202020204" pitchFamily="34" charset="0"/>
              </a:rPr>
              <a:t> uitgevoerd. Uitgangspunt is dat de geconstateerde risico’s door het project zelf afgedekt worden. In overleg tussen het project en de integraal Testmanager kan besloten om op programmaniveau testen uit te voeren om vast te stellen dat het risico is afgedekt door gerealiseerde adequaat werkende functionaliteiten.</a:t>
            </a:r>
          </a:p>
          <a:p>
            <a:endParaRPr lang="nl-NL" dirty="0"/>
          </a:p>
        </p:txBody>
      </p:sp>
      <p:sp>
        <p:nvSpPr>
          <p:cNvPr id="4" name="Tijdelijke aanduiding voor dianummer 3"/>
          <p:cNvSpPr>
            <a:spLocks noGrp="1"/>
          </p:cNvSpPr>
          <p:nvPr>
            <p:ph type="sldNum" sz="quarter" idx="10"/>
          </p:nvPr>
        </p:nvSpPr>
        <p:spPr/>
        <p:txBody>
          <a:bodyPr/>
          <a:lstStyle/>
          <a:p>
            <a:fld id="{6D82CCB3-175C-486C-89F5-E42295B5AC0F}" type="slidenum">
              <a:rPr lang="nl-NL" smtClean="0"/>
              <a:t>14</a:t>
            </a:fld>
            <a:endParaRPr lang="nl-NL"/>
          </a:p>
        </p:txBody>
      </p:sp>
    </p:spTree>
    <p:extLst>
      <p:ext uri="{BB962C8B-B14F-4D97-AF65-F5344CB8AC3E}">
        <p14:creationId xmlns:p14="http://schemas.microsoft.com/office/powerpoint/2010/main" val="1563104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Proces realiseren </a:t>
            </a:r>
            <a:r>
              <a:rPr lang="nl-NL" dirty="0" err="1"/>
              <a:t>API’s</a:t>
            </a:r>
            <a:r>
              <a:rPr lang="nl-NL" dirty="0"/>
              <a:t>:</a:t>
            </a:r>
          </a:p>
          <a:p>
            <a:pPr marL="171450" indent="-171450">
              <a:buFont typeface="Arial" panose="020B0604020202020204" pitchFamily="34" charset="0"/>
              <a:buChar char="•"/>
            </a:pPr>
            <a:r>
              <a:rPr lang="nl-NL" dirty="0"/>
              <a:t>Ontwikkelen en testen door team</a:t>
            </a:r>
            <a:r>
              <a:rPr lang="nl-NL" baseline="0" dirty="0"/>
              <a:t> zelf (T-omgeving)</a:t>
            </a:r>
          </a:p>
          <a:p>
            <a:pPr marL="171450" indent="-171450">
              <a:buFont typeface="Arial" panose="020B0604020202020204" pitchFamily="34" charset="0"/>
              <a:buChar char="•"/>
            </a:pPr>
            <a:r>
              <a:rPr lang="nl-NL" baseline="0" dirty="0"/>
              <a:t>Integratietesten met andere (relevante) teams (Int-omgeving)</a:t>
            </a:r>
          </a:p>
          <a:p>
            <a:pPr marL="171450" indent="-171450">
              <a:buFont typeface="Arial" panose="020B0604020202020204" pitchFamily="34" charset="0"/>
              <a:buChar char="•"/>
            </a:pPr>
            <a:r>
              <a:rPr lang="nl-NL" dirty="0"/>
              <a:t>Testen met 1 of 2 leveranciers</a:t>
            </a:r>
            <a:r>
              <a:rPr lang="nl-NL" baseline="0" dirty="0"/>
              <a:t> (Int-omgeving)</a:t>
            </a:r>
          </a:p>
          <a:p>
            <a:pPr marL="171450" indent="-171450">
              <a:buFont typeface="Arial" panose="020B0604020202020204" pitchFamily="34" charset="0"/>
              <a:buChar char="•"/>
            </a:pPr>
            <a:r>
              <a:rPr lang="nl-NL" dirty="0"/>
              <a:t>Uitleveren naar PRE-omgeving (na akkoord)</a:t>
            </a:r>
          </a:p>
          <a:p>
            <a:pPr marL="171450" indent="-171450">
              <a:buFont typeface="Arial" panose="020B0604020202020204" pitchFamily="34" charset="0"/>
              <a:buChar char="•"/>
            </a:pPr>
            <a:r>
              <a:rPr lang="nl-NL" dirty="0"/>
              <a:t>Leveranciers</a:t>
            </a:r>
            <a:r>
              <a:rPr lang="nl-NL" baseline="0" dirty="0"/>
              <a:t> testen hun aangepaste SW </a:t>
            </a:r>
            <a:r>
              <a:rPr lang="nl-NL" baseline="0" dirty="0" err="1"/>
              <a:t>irt</a:t>
            </a:r>
            <a:r>
              <a:rPr lang="nl-NL" baseline="0" dirty="0"/>
              <a:t> DSO API in aansluitomgeving</a:t>
            </a:r>
          </a:p>
          <a:p>
            <a:pPr marL="171450" indent="-171450">
              <a:buFont typeface="Arial" panose="020B0604020202020204" pitchFamily="34" charset="0"/>
              <a:buChar char="•"/>
            </a:pPr>
            <a:r>
              <a:rPr lang="nl-NL" baseline="0" dirty="0"/>
              <a:t>Na akkoord kan </a:t>
            </a:r>
            <a:r>
              <a:rPr lang="nl-NL" baseline="0" dirty="0" smtClean="0"/>
              <a:t>Bevoegd Gezag </a:t>
            </a:r>
            <a:r>
              <a:rPr lang="nl-NL" baseline="0" dirty="0"/>
              <a:t>oefenen in oefen-omgeving met aangepaste SW van leverancier</a:t>
            </a:r>
            <a:endParaRPr lang="nl-NL" dirty="0"/>
          </a:p>
        </p:txBody>
      </p:sp>
      <p:sp>
        <p:nvSpPr>
          <p:cNvPr id="4" name="Tijdelijke aanduiding voor dianummer 3"/>
          <p:cNvSpPr>
            <a:spLocks noGrp="1"/>
          </p:cNvSpPr>
          <p:nvPr>
            <p:ph type="sldNum" sz="quarter" idx="10"/>
          </p:nvPr>
        </p:nvSpPr>
        <p:spPr/>
        <p:txBody>
          <a:bodyPr/>
          <a:lstStyle/>
          <a:p>
            <a:fld id="{6D82CCB3-175C-486C-89F5-E42295B5AC0F}" type="slidenum">
              <a:rPr lang="nl-NL" smtClean="0"/>
              <a:t>15</a:t>
            </a:fld>
            <a:endParaRPr lang="nl-NL"/>
          </a:p>
        </p:txBody>
      </p:sp>
    </p:spTree>
    <p:extLst>
      <p:ext uri="{BB962C8B-B14F-4D97-AF65-F5344CB8AC3E}">
        <p14:creationId xmlns:p14="http://schemas.microsoft.com/office/powerpoint/2010/main" val="18324951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 eerste instantie beoordelen opzet / bestaan proces (proces audit)</a:t>
            </a:r>
          </a:p>
          <a:p>
            <a:r>
              <a:rPr lang="nl-NL" dirty="0"/>
              <a:t>Daarna werking proces (steekproef m.n. user </a:t>
            </a:r>
            <a:r>
              <a:rPr lang="nl-NL" dirty="0" err="1"/>
              <a:t>stories</a:t>
            </a:r>
            <a:r>
              <a:rPr lang="nl-NL" dirty="0"/>
              <a:t>, testgevallen, testresultaten)</a:t>
            </a:r>
          </a:p>
          <a:p>
            <a:endParaRPr lang="nl-NL" dirty="0"/>
          </a:p>
          <a:p>
            <a:r>
              <a:rPr lang="nl-NL" dirty="0"/>
              <a:t>Eindgebruikers,</a:t>
            </a:r>
            <a:r>
              <a:rPr lang="nl-NL" baseline="0" dirty="0"/>
              <a:t> </a:t>
            </a:r>
            <a:r>
              <a:rPr lang="nl-NL" baseline="0" dirty="0" err="1"/>
              <a:t>BLM’ers</a:t>
            </a:r>
            <a:r>
              <a:rPr lang="nl-NL" baseline="0" dirty="0"/>
              <a:t>, beheerders</a:t>
            </a:r>
            <a:endParaRPr lang="nl-NL" dirty="0"/>
          </a:p>
        </p:txBody>
      </p:sp>
      <p:sp>
        <p:nvSpPr>
          <p:cNvPr id="4" name="Tijdelijke aanduiding voor dianummer 3"/>
          <p:cNvSpPr>
            <a:spLocks noGrp="1"/>
          </p:cNvSpPr>
          <p:nvPr>
            <p:ph type="sldNum" sz="quarter" idx="10"/>
          </p:nvPr>
        </p:nvSpPr>
        <p:spPr/>
        <p:txBody>
          <a:bodyPr/>
          <a:lstStyle/>
          <a:p>
            <a:fld id="{6D82CCB3-175C-486C-89F5-E42295B5AC0F}" type="slidenum">
              <a:rPr lang="nl-NL" smtClean="0"/>
              <a:t>16</a:t>
            </a:fld>
            <a:endParaRPr lang="nl-NL"/>
          </a:p>
        </p:txBody>
      </p:sp>
    </p:spTree>
    <p:extLst>
      <p:ext uri="{BB962C8B-B14F-4D97-AF65-F5344CB8AC3E}">
        <p14:creationId xmlns:p14="http://schemas.microsoft.com/office/powerpoint/2010/main" val="10663957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Opgeleverde features staan op </a:t>
            </a:r>
            <a:r>
              <a:rPr lang="nl-NL" dirty="0" err="1"/>
              <a:t>implemented</a:t>
            </a:r>
            <a:r>
              <a:rPr lang="nl-NL" dirty="0"/>
              <a:t> en na meeting op </a:t>
            </a:r>
            <a:r>
              <a:rPr lang="nl-NL" dirty="0" err="1"/>
              <a:t>validated</a:t>
            </a:r>
            <a:endParaRPr lang="nl-NL" dirty="0"/>
          </a:p>
          <a:p>
            <a:r>
              <a:rPr lang="nl-NL" dirty="0"/>
              <a:t>Aantonen dat ontwikkeld</a:t>
            </a:r>
            <a:r>
              <a:rPr lang="nl-NL" baseline="0" dirty="0"/>
              <a:t> wordt conform </a:t>
            </a:r>
            <a:r>
              <a:rPr lang="nl-NL" baseline="0" dirty="0" err="1"/>
              <a:t>GPvE</a:t>
            </a:r>
            <a:r>
              <a:rPr lang="nl-NL" baseline="0" dirty="0"/>
              <a:t> </a:t>
            </a:r>
            <a:r>
              <a:rPr lang="nl-NL" baseline="0" dirty="0" smtClean="0"/>
              <a:t>(Globaal Programma van Eisen) en </a:t>
            </a:r>
            <a:r>
              <a:rPr lang="nl-NL" baseline="0" dirty="0"/>
              <a:t>OGAS op stelsel niveau</a:t>
            </a:r>
            <a:endParaRPr lang="nl-NL" dirty="0"/>
          </a:p>
          <a:p>
            <a:r>
              <a:rPr lang="nl-NL" dirty="0" err="1" smtClean="0"/>
              <a:t>NFR’s</a:t>
            </a:r>
            <a:r>
              <a:rPr lang="nl-NL" dirty="0" smtClean="0"/>
              <a:t> (Non-</a:t>
            </a:r>
            <a:r>
              <a:rPr lang="nl-NL" dirty="0" err="1" smtClean="0"/>
              <a:t>Functional</a:t>
            </a:r>
            <a:r>
              <a:rPr lang="nl-NL" dirty="0" smtClean="0"/>
              <a:t> </a:t>
            </a:r>
            <a:r>
              <a:rPr lang="nl-NL" dirty="0" err="1" smtClean="0"/>
              <a:t>Requirements</a:t>
            </a:r>
            <a:r>
              <a:rPr lang="nl-NL" dirty="0" smtClean="0"/>
              <a:t>): </a:t>
            </a:r>
            <a:r>
              <a:rPr lang="nl-NL" dirty="0"/>
              <a:t>discussie wie is voor welke NFR verantwoordelijk (Project, Stelsel, Extern)</a:t>
            </a:r>
          </a:p>
          <a:p>
            <a:r>
              <a:rPr lang="nl-NL" dirty="0"/>
              <a:t>Beheer in principe door team zelf (</a:t>
            </a:r>
            <a:r>
              <a:rPr lang="nl-NL" dirty="0" err="1"/>
              <a:t>DevOps</a:t>
            </a:r>
            <a:r>
              <a:rPr lang="nl-NL" dirty="0"/>
              <a:t>). Bij nieuwe</a:t>
            </a:r>
            <a:r>
              <a:rPr lang="nl-NL" baseline="0" dirty="0"/>
              <a:t> zaken (componenten) is dit nog niet altijd het geval. Eerst ontwikkelteam die ook beheert, daarna beheerteam die ook ontwikkelt</a:t>
            </a:r>
            <a:endParaRPr lang="nl-NL" dirty="0"/>
          </a:p>
        </p:txBody>
      </p:sp>
      <p:sp>
        <p:nvSpPr>
          <p:cNvPr id="4" name="Tijdelijke aanduiding voor dianummer 3"/>
          <p:cNvSpPr>
            <a:spLocks noGrp="1"/>
          </p:cNvSpPr>
          <p:nvPr>
            <p:ph type="sldNum" sz="quarter" idx="10"/>
          </p:nvPr>
        </p:nvSpPr>
        <p:spPr/>
        <p:txBody>
          <a:bodyPr/>
          <a:lstStyle/>
          <a:p>
            <a:fld id="{6D82CCB3-175C-486C-89F5-E42295B5AC0F}" type="slidenum">
              <a:rPr lang="nl-NL" smtClean="0"/>
              <a:t>17</a:t>
            </a:fld>
            <a:endParaRPr lang="nl-NL"/>
          </a:p>
        </p:txBody>
      </p:sp>
    </p:spTree>
    <p:extLst>
      <p:ext uri="{BB962C8B-B14F-4D97-AF65-F5344CB8AC3E}">
        <p14:creationId xmlns:p14="http://schemas.microsoft.com/office/powerpoint/2010/main" val="2926771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lvl="0"/>
            <a:r>
              <a:rPr lang="nl-NL" sz="800" b="1" kern="1200" dirty="0">
                <a:solidFill>
                  <a:schemeClr val="tx1"/>
                </a:solidFill>
                <a:effectLst/>
                <a:latin typeface="+mn-lt"/>
                <a:ea typeface="+mn-ea"/>
                <a:cs typeface="+mn-cs"/>
              </a:rPr>
              <a:t>1. Voordat een story gerealiseerd wordt is aantoonbaar bepaald wat er getest wordt en met welke diepgang.</a:t>
            </a:r>
            <a:endParaRPr lang="nl-NL" sz="800" kern="1200" dirty="0">
              <a:solidFill>
                <a:schemeClr val="tx1"/>
              </a:solidFill>
              <a:effectLst/>
              <a:latin typeface="+mn-lt"/>
              <a:ea typeface="+mn-ea"/>
              <a:cs typeface="+mn-cs"/>
            </a:endParaRPr>
          </a:p>
          <a:p>
            <a:r>
              <a:rPr lang="nl-NL" sz="800" b="1" i="1" kern="1200" dirty="0">
                <a:solidFill>
                  <a:schemeClr val="tx1"/>
                </a:solidFill>
                <a:effectLst/>
                <a:latin typeface="+mn-lt"/>
                <a:ea typeface="+mn-ea"/>
                <a:cs typeface="+mn-cs"/>
              </a:rPr>
              <a:t>    Achteraf wel aantoonbaar dat in ieder geval RT is uitgevoerd</a:t>
            </a:r>
            <a:endParaRPr lang="nl-NL" sz="800" kern="1200" dirty="0">
              <a:solidFill>
                <a:schemeClr val="tx1"/>
              </a:solidFill>
              <a:effectLst/>
              <a:latin typeface="+mn-lt"/>
              <a:ea typeface="+mn-ea"/>
              <a:cs typeface="+mn-cs"/>
            </a:endParaRPr>
          </a:p>
          <a:p>
            <a:r>
              <a:rPr lang="nl-NL" sz="800" b="1" kern="1200" dirty="0">
                <a:solidFill>
                  <a:schemeClr val="tx1"/>
                </a:solidFill>
                <a:effectLst/>
                <a:latin typeface="+mn-lt"/>
                <a:ea typeface="+mn-ea"/>
                <a:cs typeface="+mn-cs"/>
              </a:rPr>
              <a:t>    Aan het begin van een increment en in een sprint verfijnd (per user story) zijn de volgende onderwerpen in het scrumteam aantoonbaar besproken:</a:t>
            </a:r>
            <a:endParaRPr lang="nl-NL" sz="800" kern="1200" dirty="0">
              <a:solidFill>
                <a:schemeClr val="tx1"/>
              </a:solidFill>
              <a:effectLst/>
              <a:latin typeface="+mn-lt"/>
              <a:ea typeface="+mn-ea"/>
              <a:cs typeface="+mn-cs"/>
            </a:endParaRPr>
          </a:p>
          <a:p>
            <a:pPr lvl="1"/>
            <a:r>
              <a:rPr lang="nl-NL" sz="800" b="1" kern="1200" dirty="0">
                <a:solidFill>
                  <a:schemeClr val="tx1"/>
                </a:solidFill>
                <a:effectLst/>
                <a:latin typeface="+mn-lt"/>
                <a:ea typeface="+mn-ea"/>
                <a:cs typeface="+mn-cs"/>
              </a:rPr>
              <a:t>Welke testen wil de Product </a:t>
            </a:r>
            <a:r>
              <a:rPr lang="nl-NL" sz="800" b="1" kern="1200" dirty="0" err="1">
                <a:solidFill>
                  <a:schemeClr val="tx1"/>
                </a:solidFill>
                <a:effectLst/>
                <a:latin typeface="+mn-lt"/>
                <a:ea typeface="+mn-ea"/>
                <a:cs typeface="+mn-cs"/>
              </a:rPr>
              <a:t>Owner</a:t>
            </a:r>
            <a:r>
              <a:rPr lang="nl-NL" sz="800" b="1" kern="1200" dirty="0">
                <a:solidFill>
                  <a:schemeClr val="tx1"/>
                </a:solidFill>
                <a:effectLst/>
                <a:latin typeface="+mn-lt"/>
                <a:ea typeface="+mn-ea"/>
                <a:cs typeface="+mn-cs"/>
              </a:rPr>
              <a:t> om te zien dat het opgeleverde werkt?</a:t>
            </a:r>
            <a:endParaRPr lang="nl-NL" sz="800" kern="1200" dirty="0">
              <a:solidFill>
                <a:schemeClr val="tx1"/>
              </a:solidFill>
              <a:effectLst/>
              <a:latin typeface="+mn-lt"/>
              <a:ea typeface="+mn-ea"/>
              <a:cs typeface="+mn-cs"/>
            </a:endParaRPr>
          </a:p>
          <a:p>
            <a:pPr lvl="1"/>
            <a:r>
              <a:rPr lang="nl-NL" sz="800" b="1" kern="1200" dirty="0">
                <a:solidFill>
                  <a:schemeClr val="tx1"/>
                </a:solidFill>
                <a:effectLst/>
                <a:latin typeface="+mn-lt"/>
                <a:ea typeface="+mn-ea"/>
                <a:cs typeface="+mn-cs"/>
              </a:rPr>
              <a:t>Wat zijn de belangrijkste testen volgens het scrumteam die er uitgevoerd moeten worden en met welke diepgang?</a:t>
            </a:r>
            <a:endParaRPr lang="nl-NL" sz="800" kern="1200" dirty="0">
              <a:solidFill>
                <a:schemeClr val="tx1"/>
              </a:solidFill>
              <a:effectLst/>
              <a:latin typeface="+mn-lt"/>
              <a:ea typeface="+mn-ea"/>
              <a:cs typeface="+mn-cs"/>
            </a:endParaRPr>
          </a:p>
          <a:p>
            <a:pPr lvl="1"/>
            <a:r>
              <a:rPr lang="nl-NL" sz="800" b="1" kern="1200" dirty="0">
                <a:solidFill>
                  <a:schemeClr val="tx1"/>
                </a:solidFill>
                <a:effectLst/>
                <a:latin typeface="+mn-lt"/>
                <a:ea typeface="+mn-ea"/>
                <a:cs typeface="+mn-cs"/>
              </a:rPr>
              <a:t>Welke negatieve testen dienen er uitgevoerd te worden?</a:t>
            </a:r>
            <a:endParaRPr lang="nl-NL" sz="800" kern="1200" dirty="0">
              <a:solidFill>
                <a:schemeClr val="tx1"/>
              </a:solidFill>
              <a:effectLst/>
              <a:latin typeface="+mn-lt"/>
              <a:ea typeface="+mn-ea"/>
              <a:cs typeface="+mn-cs"/>
            </a:endParaRPr>
          </a:p>
          <a:p>
            <a:pPr lvl="1"/>
            <a:r>
              <a:rPr lang="nl-NL" sz="800" b="1" kern="1200" dirty="0">
                <a:solidFill>
                  <a:schemeClr val="tx1"/>
                </a:solidFill>
                <a:effectLst/>
                <a:latin typeface="+mn-lt"/>
                <a:ea typeface="+mn-ea"/>
                <a:cs typeface="+mn-cs"/>
              </a:rPr>
              <a:t>Welke testen dienen geautomatiseerd te worden en met welke tools, verdeeld over de unit testen en de systeemtesten?</a:t>
            </a:r>
            <a:endParaRPr lang="nl-NL" sz="800" kern="1200" dirty="0">
              <a:solidFill>
                <a:schemeClr val="tx1"/>
              </a:solidFill>
              <a:effectLst/>
              <a:latin typeface="+mn-lt"/>
              <a:ea typeface="+mn-ea"/>
              <a:cs typeface="+mn-cs"/>
            </a:endParaRPr>
          </a:p>
          <a:p>
            <a:pPr lvl="1"/>
            <a:r>
              <a:rPr lang="nl-NL" sz="800" b="1" kern="1200" dirty="0">
                <a:solidFill>
                  <a:schemeClr val="tx1"/>
                </a:solidFill>
                <a:effectLst/>
                <a:latin typeface="+mn-lt"/>
                <a:ea typeface="+mn-ea"/>
                <a:cs typeface="+mn-cs"/>
              </a:rPr>
              <a:t>Waar verwachten we de meeste issues (risico inschatting)?</a:t>
            </a:r>
            <a:endParaRPr lang="nl-NL" sz="800" kern="1200" dirty="0">
              <a:solidFill>
                <a:schemeClr val="tx1"/>
              </a:solidFill>
              <a:effectLst/>
              <a:latin typeface="+mn-lt"/>
              <a:ea typeface="+mn-ea"/>
              <a:cs typeface="+mn-cs"/>
            </a:endParaRPr>
          </a:p>
          <a:p>
            <a:pPr lvl="1"/>
            <a:r>
              <a:rPr lang="nl-NL" sz="800" b="1" kern="1200" dirty="0">
                <a:solidFill>
                  <a:schemeClr val="tx1"/>
                </a:solidFill>
                <a:effectLst/>
                <a:latin typeface="+mn-lt"/>
                <a:ea typeface="+mn-ea"/>
                <a:cs typeface="+mn-cs"/>
              </a:rPr>
              <a:t>Waar kunnen we </a:t>
            </a:r>
            <a:r>
              <a:rPr lang="nl-NL" sz="800" b="1" kern="1200" dirty="0" err="1">
                <a:solidFill>
                  <a:schemeClr val="tx1"/>
                </a:solidFill>
                <a:effectLst/>
                <a:latin typeface="+mn-lt"/>
                <a:ea typeface="+mn-ea"/>
                <a:cs typeface="+mn-cs"/>
              </a:rPr>
              <a:t>exploratory</a:t>
            </a:r>
            <a:r>
              <a:rPr lang="nl-NL" sz="800" b="1" kern="1200" dirty="0">
                <a:solidFill>
                  <a:schemeClr val="tx1"/>
                </a:solidFill>
                <a:effectLst/>
                <a:latin typeface="+mn-lt"/>
                <a:ea typeface="+mn-ea"/>
                <a:cs typeface="+mn-cs"/>
              </a:rPr>
              <a:t> testen inzetten?</a:t>
            </a:r>
            <a:endParaRPr lang="nl-NL" sz="800" kern="1200" dirty="0">
              <a:solidFill>
                <a:schemeClr val="tx1"/>
              </a:solidFill>
              <a:effectLst/>
              <a:latin typeface="+mn-lt"/>
              <a:ea typeface="+mn-ea"/>
              <a:cs typeface="+mn-cs"/>
            </a:endParaRPr>
          </a:p>
          <a:p>
            <a:pPr lvl="1"/>
            <a:r>
              <a:rPr lang="nl-NL" sz="800" b="1" kern="1200" dirty="0">
                <a:solidFill>
                  <a:schemeClr val="tx1"/>
                </a:solidFill>
                <a:effectLst/>
                <a:latin typeface="+mn-lt"/>
                <a:ea typeface="+mn-ea"/>
                <a:cs typeface="+mn-cs"/>
              </a:rPr>
              <a:t>In welke omgevingen voeren we welke testen uit?</a:t>
            </a:r>
            <a:endParaRPr lang="nl-NL" sz="800" kern="1200" dirty="0">
              <a:solidFill>
                <a:schemeClr val="tx1"/>
              </a:solidFill>
              <a:effectLst/>
              <a:latin typeface="+mn-lt"/>
              <a:ea typeface="+mn-ea"/>
              <a:cs typeface="+mn-cs"/>
            </a:endParaRPr>
          </a:p>
          <a:p>
            <a:r>
              <a:rPr lang="nl-NL" sz="800" b="1" kern="1200" dirty="0">
                <a:solidFill>
                  <a:schemeClr val="tx1"/>
                </a:solidFill>
                <a:effectLst/>
                <a:latin typeface="+mn-lt"/>
                <a:ea typeface="+mn-ea"/>
                <a:cs typeface="+mn-cs"/>
              </a:rPr>
              <a:t>     Per sprint is aangegeven welke testen in een </a:t>
            </a:r>
            <a:r>
              <a:rPr lang="nl-NL" sz="800" b="1" kern="1200" dirty="0" err="1">
                <a:solidFill>
                  <a:schemeClr val="tx1"/>
                </a:solidFill>
                <a:effectLst/>
                <a:latin typeface="+mn-lt"/>
                <a:ea typeface="+mn-ea"/>
                <a:cs typeface="+mn-cs"/>
              </a:rPr>
              <a:t>regressietestset</a:t>
            </a:r>
            <a:r>
              <a:rPr lang="nl-NL" sz="800" b="1" kern="1200" dirty="0">
                <a:solidFill>
                  <a:schemeClr val="tx1"/>
                </a:solidFill>
                <a:effectLst/>
                <a:latin typeface="+mn-lt"/>
                <a:ea typeface="+mn-ea"/>
                <a:cs typeface="+mn-cs"/>
              </a:rPr>
              <a:t> opgenomen worden, welke onderdelen van de </a:t>
            </a:r>
            <a:r>
              <a:rPr lang="nl-NL" sz="800" b="1" kern="1200" dirty="0" err="1">
                <a:solidFill>
                  <a:schemeClr val="tx1"/>
                </a:solidFill>
                <a:effectLst/>
                <a:latin typeface="+mn-lt"/>
                <a:ea typeface="+mn-ea"/>
                <a:cs typeface="+mn-cs"/>
              </a:rPr>
              <a:t>regressietestset</a:t>
            </a:r>
            <a:r>
              <a:rPr lang="nl-NL" sz="800" b="1" kern="1200" dirty="0">
                <a:solidFill>
                  <a:schemeClr val="tx1"/>
                </a:solidFill>
                <a:effectLst/>
                <a:latin typeface="+mn-lt"/>
                <a:ea typeface="+mn-ea"/>
                <a:cs typeface="+mn-cs"/>
              </a:rPr>
              <a:t> aangepast moeten worden en</a:t>
            </a:r>
          </a:p>
          <a:p>
            <a:r>
              <a:rPr lang="nl-NL" sz="800" b="1" kern="1200" dirty="0">
                <a:solidFill>
                  <a:schemeClr val="tx1"/>
                </a:solidFill>
                <a:effectLst/>
                <a:latin typeface="+mn-lt"/>
                <a:ea typeface="+mn-ea"/>
                <a:cs typeface="+mn-cs"/>
              </a:rPr>
              <a:t>     welke onderdelen van de </a:t>
            </a:r>
            <a:r>
              <a:rPr lang="nl-NL" sz="800" b="1" kern="1200" dirty="0" err="1">
                <a:solidFill>
                  <a:schemeClr val="tx1"/>
                </a:solidFill>
                <a:effectLst/>
                <a:latin typeface="+mn-lt"/>
                <a:ea typeface="+mn-ea"/>
                <a:cs typeface="+mn-cs"/>
              </a:rPr>
              <a:t>regressietestset</a:t>
            </a:r>
            <a:r>
              <a:rPr lang="nl-NL" sz="800" b="1" kern="1200" dirty="0">
                <a:solidFill>
                  <a:schemeClr val="tx1"/>
                </a:solidFill>
                <a:effectLst/>
                <a:latin typeface="+mn-lt"/>
                <a:ea typeface="+mn-ea"/>
                <a:cs typeface="+mn-cs"/>
              </a:rPr>
              <a:t> uitgevoerd moeten worden.</a:t>
            </a:r>
          </a:p>
          <a:p>
            <a:pPr marL="228600" marR="0" lvl="0" indent="-228600" algn="l" defTabSz="914400" rtl="0" eaLnBrk="1" fontAlgn="auto" latinLnBrk="0" hangingPunct="1">
              <a:lnSpc>
                <a:spcPct val="100000"/>
              </a:lnSpc>
              <a:spcBef>
                <a:spcPts val="0"/>
              </a:spcBef>
              <a:spcAft>
                <a:spcPts val="0"/>
              </a:spcAft>
              <a:buClrTx/>
              <a:buSzTx/>
              <a:buFontTx/>
              <a:buAutoNum type="arabicPeriod" startAt="2"/>
              <a:tabLst/>
              <a:defRPr/>
            </a:pPr>
            <a:r>
              <a:rPr lang="nl-NL" sz="1200" b="1" kern="1200" dirty="0">
                <a:solidFill>
                  <a:schemeClr val="tx1"/>
                </a:solidFill>
                <a:effectLst/>
                <a:latin typeface="+mn-lt"/>
                <a:ea typeface="+mn-ea"/>
                <a:cs typeface="+mn-cs"/>
              </a:rPr>
              <a:t>Als er een PRA (Product Risico Analyse) is uitgevoerd, dan is bij het testen daar rekening mee gehouden.</a:t>
            </a:r>
          </a:p>
          <a:p>
            <a:pPr marL="228600" marR="0" lvl="0" indent="-228600" algn="l" defTabSz="914400" rtl="0" eaLnBrk="1" fontAlgn="auto" latinLnBrk="0" hangingPunct="1">
              <a:lnSpc>
                <a:spcPct val="100000"/>
              </a:lnSpc>
              <a:spcBef>
                <a:spcPts val="0"/>
              </a:spcBef>
              <a:spcAft>
                <a:spcPts val="0"/>
              </a:spcAft>
              <a:buClrTx/>
              <a:buSzTx/>
              <a:buFontTx/>
              <a:buAutoNum type="arabicPeriod" startAt="2"/>
              <a:tabLst/>
              <a:defRPr/>
            </a:pPr>
            <a:r>
              <a:rPr lang="nl-NL" sz="1200" b="1" kern="1200" dirty="0">
                <a:solidFill>
                  <a:schemeClr val="tx1"/>
                </a:solidFill>
                <a:effectLst/>
                <a:latin typeface="+mn-lt"/>
                <a:ea typeface="+mn-ea"/>
                <a:cs typeface="+mn-cs"/>
              </a:rPr>
              <a:t>Het is inzichtelijk gemaakt wat de relatie is tussen de in een increment op te leveren features, </a:t>
            </a:r>
            <a:r>
              <a:rPr lang="nl-NL" sz="1200" b="1" kern="1200" dirty="0" err="1">
                <a:solidFill>
                  <a:schemeClr val="tx1"/>
                </a:solidFill>
                <a:effectLst/>
                <a:latin typeface="+mn-lt"/>
                <a:ea typeface="+mn-ea"/>
                <a:cs typeface="+mn-cs"/>
              </a:rPr>
              <a:t>GPvE</a:t>
            </a:r>
            <a:r>
              <a:rPr lang="nl-NL" sz="1200" b="1" kern="1200" dirty="0">
                <a:solidFill>
                  <a:schemeClr val="tx1"/>
                </a:solidFill>
                <a:effectLst/>
                <a:latin typeface="+mn-lt"/>
                <a:ea typeface="+mn-ea"/>
                <a:cs typeface="+mn-cs"/>
              </a:rPr>
              <a:t> (relatie met features op programmaniveau), PSA, en user </a:t>
            </a:r>
            <a:r>
              <a:rPr lang="nl-NL" sz="1200" b="1" kern="1200" dirty="0" err="1">
                <a:solidFill>
                  <a:schemeClr val="tx1"/>
                </a:solidFill>
                <a:effectLst/>
                <a:latin typeface="+mn-lt"/>
                <a:ea typeface="+mn-ea"/>
                <a:cs typeface="+mn-cs"/>
              </a:rPr>
              <a:t>stories</a:t>
            </a:r>
            <a:r>
              <a:rPr lang="nl-NL" sz="1200" b="1" kern="1200" dirty="0">
                <a:solidFill>
                  <a:schemeClr val="tx1"/>
                </a:solidFill>
                <a:effectLst/>
                <a:latin typeface="+mn-lt"/>
                <a:ea typeface="+mn-ea"/>
                <a:cs typeface="+mn-cs"/>
              </a:rPr>
              <a:t>.</a:t>
            </a:r>
            <a:endParaRPr lang="nl-NL" sz="1200" kern="1200" dirty="0">
              <a:solidFill>
                <a:schemeClr val="tx1"/>
              </a:solidFill>
              <a:effectLst/>
              <a:latin typeface="+mn-lt"/>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Tx/>
              <a:buAutoNum type="arabicPeriod" startAt="2"/>
              <a:tabLst/>
              <a:defRPr/>
            </a:pPr>
            <a:r>
              <a:rPr lang="nl-NL" sz="1200" b="1" kern="1200" dirty="0">
                <a:solidFill>
                  <a:schemeClr val="tx1"/>
                </a:solidFill>
                <a:effectLst/>
                <a:latin typeface="+mn-lt"/>
                <a:ea typeface="+mn-ea"/>
                <a:cs typeface="+mn-cs"/>
              </a:rPr>
              <a:t>Het is inzichtelijk met welke testgevallen een user story is getest.</a:t>
            </a:r>
            <a:endParaRPr lang="nl-NL" sz="1200" kern="1200" dirty="0">
              <a:solidFill>
                <a:schemeClr val="tx1"/>
              </a:solidFill>
              <a:effectLst/>
              <a:latin typeface="+mn-lt"/>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Tx/>
              <a:buAutoNum type="arabicPeriod" startAt="2"/>
              <a:tabLst/>
              <a:defRPr/>
            </a:pPr>
            <a:r>
              <a:rPr lang="nl-NL" sz="1200" b="1" kern="1200" dirty="0">
                <a:solidFill>
                  <a:schemeClr val="tx1"/>
                </a:solidFill>
                <a:effectLst/>
                <a:latin typeface="+mn-lt"/>
                <a:ea typeface="+mn-ea"/>
                <a:cs typeface="+mn-cs"/>
              </a:rPr>
              <a:t>De resultaten van de uitvoering van testgevallen zijn vastgelegd / inzichtelijk.</a:t>
            </a:r>
            <a:endParaRPr lang="nl-NL" sz="1200" kern="1200" dirty="0">
              <a:solidFill>
                <a:schemeClr val="tx1"/>
              </a:solidFill>
              <a:effectLst/>
              <a:latin typeface="+mn-lt"/>
              <a:ea typeface="+mn-ea"/>
              <a:cs typeface="+mn-cs"/>
            </a:endParaRPr>
          </a:p>
          <a:p>
            <a:pPr lvl="0"/>
            <a:r>
              <a:rPr lang="nl-NL" sz="1200" b="1" kern="1200" dirty="0">
                <a:solidFill>
                  <a:schemeClr val="tx1"/>
                </a:solidFill>
                <a:effectLst/>
                <a:latin typeface="+mn-lt"/>
                <a:ea typeface="+mn-ea"/>
                <a:cs typeface="+mn-cs"/>
              </a:rPr>
              <a:t>6.  Er is een </a:t>
            </a:r>
            <a:r>
              <a:rPr lang="nl-NL" sz="1200" b="1" kern="1200" dirty="0" err="1">
                <a:solidFill>
                  <a:schemeClr val="tx1"/>
                </a:solidFill>
                <a:effectLst/>
                <a:latin typeface="+mn-lt"/>
                <a:ea typeface="+mn-ea"/>
                <a:cs typeface="+mn-cs"/>
              </a:rPr>
              <a:t>DoD</a:t>
            </a:r>
            <a:r>
              <a:rPr lang="nl-NL" sz="1200" b="1" kern="1200" dirty="0">
                <a:solidFill>
                  <a:schemeClr val="tx1"/>
                </a:solidFill>
                <a:effectLst/>
                <a:latin typeface="+mn-lt"/>
                <a:ea typeface="+mn-ea"/>
                <a:cs typeface="+mn-cs"/>
              </a:rPr>
              <a:t> opgesteld, die gebruikt wordt voor het afronden van de user </a:t>
            </a:r>
            <a:r>
              <a:rPr lang="nl-NL" sz="1200" b="1" kern="1200" dirty="0" err="1">
                <a:solidFill>
                  <a:schemeClr val="tx1"/>
                </a:solidFill>
                <a:effectLst/>
                <a:latin typeface="+mn-lt"/>
                <a:ea typeface="+mn-ea"/>
                <a:cs typeface="+mn-cs"/>
              </a:rPr>
              <a:t>stories</a:t>
            </a:r>
            <a:r>
              <a:rPr lang="nl-NL" sz="1200" b="1" kern="1200" dirty="0">
                <a:solidFill>
                  <a:schemeClr val="tx1"/>
                </a:solidFill>
                <a:effectLst/>
                <a:latin typeface="+mn-lt"/>
                <a:ea typeface="+mn-ea"/>
                <a:cs typeface="+mn-cs"/>
              </a:rPr>
              <a:t>, met daarin minimaal de volgende punten m.b.t. testen:</a:t>
            </a:r>
            <a:endParaRPr lang="nl-NL" sz="1600" kern="1200" dirty="0">
              <a:solidFill>
                <a:schemeClr val="tx1"/>
              </a:solidFill>
              <a:effectLst/>
              <a:latin typeface="+mn-lt"/>
              <a:ea typeface="+mn-ea"/>
              <a:cs typeface="+mn-cs"/>
            </a:endParaRPr>
          </a:p>
          <a:p>
            <a:pPr lvl="1"/>
            <a:r>
              <a:rPr lang="nl-NL" sz="1200" b="1" kern="1200" dirty="0">
                <a:solidFill>
                  <a:schemeClr val="tx1"/>
                </a:solidFill>
                <a:effectLst/>
                <a:latin typeface="+mn-lt"/>
                <a:ea typeface="+mn-ea"/>
                <a:cs typeface="+mn-cs"/>
              </a:rPr>
              <a:t>Alle geplande unit en functionele testen zijn uitgevoerd, waarbij het resultaat “groen is;</a:t>
            </a:r>
            <a:endParaRPr lang="nl-NL" sz="1600" kern="1200" dirty="0">
              <a:solidFill>
                <a:schemeClr val="tx1"/>
              </a:solidFill>
              <a:effectLst/>
              <a:latin typeface="+mn-lt"/>
              <a:ea typeface="+mn-ea"/>
              <a:cs typeface="+mn-cs"/>
            </a:endParaRPr>
          </a:p>
          <a:p>
            <a:pPr lvl="1"/>
            <a:r>
              <a:rPr lang="nl-NL" sz="1200" b="1" kern="1200" dirty="0">
                <a:solidFill>
                  <a:schemeClr val="tx1"/>
                </a:solidFill>
                <a:effectLst/>
                <a:latin typeface="+mn-lt"/>
                <a:ea typeface="+mn-ea"/>
                <a:cs typeface="+mn-cs"/>
              </a:rPr>
              <a:t>De regressie </a:t>
            </a:r>
            <a:r>
              <a:rPr lang="nl-NL" sz="1200" b="1" kern="1200" dirty="0" err="1">
                <a:solidFill>
                  <a:schemeClr val="tx1"/>
                </a:solidFill>
                <a:effectLst/>
                <a:latin typeface="+mn-lt"/>
                <a:ea typeface="+mn-ea"/>
                <a:cs typeface="+mn-cs"/>
              </a:rPr>
              <a:t>testset</a:t>
            </a:r>
            <a:r>
              <a:rPr lang="nl-NL" sz="1200" b="1" kern="1200" dirty="0">
                <a:solidFill>
                  <a:schemeClr val="tx1"/>
                </a:solidFill>
                <a:effectLst/>
                <a:latin typeface="+mn-lt"/>
                <a:ea typeface="+mn-ea"/>
                <a:cs typeface="+mn-cs"/>
              </a:rPr>
              <a:t> is uitgevoerd met als resultaat “groen”;</a:t>
            </a:r>
            <a:endParaRPr lang="nl-NL" sz="1600" kern="1200" dirty="0">
              <a:solidFill>
                <a:schemeClr val="tx1"/>
              </a:solidFill>
              <a:effectLst/>
              <a:latin typeface="+mn-lt"/>
              <a:ea typeface="+mn-ea"/>
              <a:cs typeface="+mn-cs"/>
            </a:endParaRPr>
          </a:p>
          <a:p>
            <a:pPr lvl="1"/>
            <a:r>
              <a:rPr lang="nl-NL" sz="1200" b="1" kern="1200" dirty="0">
                <a:solidFill>
                  <a:schemeClr val="tx1"/>
                </a:solidFill>
                <a:effectLst/>
                <a:latin typeface="+mn-lt"/>
                <a:ea typeface="+mn-ea"/>
                <a:cs typeface="+mn-cs"/>
              </a:rPr>
              <a:t>Niet opgeloste bevindingen zijn opgenomen op de </a:t>
            </a:r>
            <a:r>
              <a:rPr lang="nl-NL" sz="1200" b="1" kern="1200" dirty="0" err="1">
                <a:solidFill>
                  <a:schemeClr val="tx1"/>
                </a:solidFill>
                <a:effectLst/>
                <a:latin typeface="+mn-lt"/>
                <a:ea typeface="+mn-ea"/>
                <a:cs typeface="+mn-cs"/>
              </a:rPr>
              <a:t>backlog</a:t>
            </a:r>
            <a:r>
              <a:rPr lang="nl-NL" sz="1200" b="1" kern="1200" dirty="0">
                <a:solidFill>
                  <a:schemeClr val="tx1"/>
                </a:solidFill>
                <a:effectLst/>
                <a:latin typeface="+mn-lt"/>
                <a:ea typeface="+mn-ea"/>
                <a:cs typeface="+mn-cs"/>
              </a:rPr>
              <a:t>;</a:t>
            </a:r>
            <a:endParaRPr lang="nl-NL" sz="1600" kern="1200" dirty="0">
              <a:solidFill>
                <a:schemeClr val="tx1"/>
              </a:solidFill>
              <a:effectLst/>
              <a:latin typeface="+mn-lt"/>
              <a:ea typeface="+mn-ea"/>
              <a:cs typeface="+mn-cs"/>
            </a:endParaRPr>
          </a:p>
          <a:p>
            <a:pPr lvl="1"/>
            <a:r>
              <a:rPr lang="nl-NL" sz="1200" b="1" kern="1200" dirty="0">
                <a:solidFill>
                  <a:schemeClr val="tx1"/>
                </a:solidFill>
                <a:effectLst/>
                <a:latin typeface="+mn-lt"/>
                <a:ea typeface="+mn-ea"/>
                <a:cs typeface="+mn-cs"/>
              </a:rPr>
              <a:t>Welke testdekking wordt gebruikt en met welke dekking;</a:t>
            </a:r>
            <a:endParaRPr lang="nl-NL" sz="1600" kern="1200" dirty="0">
              <a:solidFill>
                <a:schemeClr val="tx1"/>
              </a:solidFill>
              <a:effectLst/>
              <a:latin typeface="+mn-lt"/>
              <a:ea typeface="+mn-ea"/>
              <a:cs typeface="+mn-cs"/>
            </a:endParaRPr>
          </a:p>
          <a:p>
            <a:pPr lvl="1"/>
            <a:r>
              <a:rPr lang="nl-NL" sz="1200" b="1" kern="1200" dirty="0">
                <a:solidFill>
                  <a:schemeClr val="tx1"/>
                </a:solidFill>
                <a:effectLst/>
                <a:latin typeface="+mn-lt"/>
                <a:ea typeface="+mn-ea"/>
                <a:cs typeface="+mn-cs"/>
              </a:rPr>
              <a:t>De regressie </a:t>
            </a:r>
            <a:r>
              <a:rPr lang="nl-NL" sz="1200" b="1" kern="1200" dirty="0" err="1">
                <a:solidFill>
                  <a:schemeClr val="tx1"/>
                </a:solidFill>
                <a:effectLst/>
                <a:latin typeface="+mn-lt"/>
                <a:ea typeface="+mn-ea"/>
                <a:cs typeface="+mn-cs"/>
              </a:rPr>
              <a:t>testset</a:t>
            </a:r>
            <a:r>
              <a:rPr lang="nl-NL" sz="1200" b="1" kern="1200" dirty="0">
                <a:solidFill>
                  <a:schemeClr val="tx1"/>
                </a:solidFill>
                <a:effectLst/>
                <a:latin typeface="+mn-lt"/>
                <a:ea typeface="+mn-ea"/>
                <a:cs typeface="+mn-cs"/>
              </a:rPr>
              <a:t> is aangepast.</a:t>
            </a:r>
            <a:endParaRPr lang="nl-NL" sz="1600" kern="1200" dirty="0">
              <a:solidFill>
                <a:schemeClr val="tx1"/>
              </a:solidFill>
              <a:effectLst/>
              <a:latin typeface="+mn-lt"/>
              <a:ea typeface="+mn-ea"/>
              <a:cs typeface="+mn-cs"/>
            </a:endParaRPr>
          </a:p>
          <a:p>
            <a:r>
              <a:rPr lang="nl-NL" sz="1200" b="1" kern="1200" dirty="0">
                <a:solidFill>
                  <a:schemeClr val="tx1"/>
                </a:solidFill>
                <a:effectLst/>
                <a:latin typeface="+mn-lt"/>
                <a:ea typeface="+mn-ea"/>
                <a:cs typeface="+mn-cs"/>
              </a:rPr>
              <a:t>     Het is inzichtelijk op basis waarvan de </a:t>
            </a:r>
            <a:r>
              <a:rPr lang="nl-NL" sz="1200" b="1" kern="1200" dirty="0" err="1">
                <a:solidFill>
                  <a:schemeClr val="tx1"/>
                </a:solidFill>
                <a:effectLst/>
                <a:latin typeface="+mn-lt"/>
                <a:ea typeface="+mn-ea"/>
                <a:cs typeface="+mn-cs"/>
              </a:rPr>
              <a:t>DoD</a:t>
            </a:r>
            <a:r>
              <a:rPr lang="nl-NL" sz="1200" b="1" kern="1200" dirty="0">
                <a:solidFill>
                  <a:schemeClr val="tx1"/>
                </a:solidFill>
                <a:effectLst/>
                <a:latin typeface="+mn-lt"/>
                <a:ea typeface="+mn-ea"/>
                <a:cs typeface="+mn-cs"/>
              </a:rPr>
              <a:t> op </a:t>
            </a:r>
            <a:r>
              <a:rPr lang="nl-NL" sz="1200" b="1" kern="1200" dirty="0" err="1">
                <a:solidFill>
                  <a:schemeClr val="tx1"/>
                </a:solidFill>
                <a:effectLst/>
                <a:latin typeface="+mn-lt"/>
                <a:ea typeface="+mn-ea"/>
                <a:cs typeface="+mn-cs"/>
              </a:rPr>
              <a:t>Done</a:t>
            </a:r>
            <a:r>
              <a:rPr lang="nl-NL" sz="1200" b="1" kern="1200" dirty="0">
                <a:solidFill>
                  <a:schemeClr val="tx1"/>
                </a:solidFill>
                <a:effectLst/>
                <a:latin typeface="+mn-lt"/>
                <a:ea typeface="+mn-ea"/>
                <a:cs typeface="+mn-cs"/>
              </a:rPr>
              <a:t> is gezet.</a:t>
            </a:r>
          </a:p>
          <a:p>
            <a:pPr marL="228600" lvl="0" indent="-228600">
              <a:buAutoNum type="arabicPeriod" startAt="7"/>
            </a:pPr>
            <a:r>
              <a:rPr lang="nl-NL" sz="1200" b="1" kern="1200" dirty="0">
                <a:solidFill>
                  <a:schemeClr val="tx1"/>
                </a:solidFill>
                <a:effectLst/>
                <a:latin typeface="+mn-lt"/>
                <a:ea typeface="+mn-ea"/>
                <a:cs typeface="+mn-cs"/>
              </a:rPr>
              <a:t>Bij aanvang van het increment is door de project architect inzichtelijk gemaakt welke non-</a:t>
            </a:r>
            <a:r>
              <a:rPr lang="nl-NL" sz="1200" b="1" kern="1200" dirty="0" err="1">
                <a:solidFill>
                  <a:schemeClr val="tx1"/>
                </a:solidFill>
                <a:effectLst/>
                <a:latin typeface="+mn-lt"/>
                <a:ea typeface="+mn-ea"/>
                <a:cs typeface="+mn-cs"/>
              </a:rPr>
              <a:t>functionals</a:t>
            </a:r>
            <a:r>
              <a:rPr lang="nl-NL" sz="1200" b="1" kern="1200" dirty="0">
                <a:solidFill>
                  <a:schemeClr val="tx1"/>
                </a:solidFill>
                <a:effectLst/>
                <a:latin typeface="+mn-lt"/>
                <a:ea typeface="+mn-ea"/>
                <a:cs typeface="+mn-cs"/>
              </a:rPr>
              <a:t> uit het document “Non </a:t>
            </a:r>
            <a:r>
              <a:rPr lang="nl-NL" sz="1200" b="1" kern="1200" dirty="0" err="1">
                <a:solidFill>
                  <a:schemeClr val="tx1"/>
                </a:solidFill>
                <a:effectLst/>
                <a:latin typeface="+mn-lt"/>
                <a:ea typeface="+mn-ea"/>
                <a:cs typeface="+mn-cs"/>
              </a:rPr>
              <a:t>Functional</a:t>
            </a:r>
            <a:r>
              <a:rPr lang="nl-NL" sz="1200" b="1" kern="1200" dirty="0">
                <a:solidFill>
                  <a:schemeClr val="tx1"/>
                </a:solidFill>
                <a:effectLst/>
                <a:latin typeface="+mn-lt"/>
                <a:ea typeface="+mn-ea"/>
                <a:cs typeface="+mn-cs"/>
              </a:rPr>
              <a:t> </a:t>
            </a:r>
            <a:r>
              <a:rPr lang="nl-NL" sz="1200" b="1" kern="1200" dirty="0" err="1">
                <a:solidFill>
                  <a:schemeClr val="tx1"/>
                </a:solidFill>
                <a:effectLst/>
                <a:latin typeface="+mn-lt"/>
                <a:ea typeface="+mn-ea"/>
                <a:cs typeface="+mn-cs"/>
              </a:rPr>
              <a:t>Requirements</a:t>
            </a:r>
            <a:r>
              <a:rPr lang="nl-NL" sz="1200" b="1" kern="1200" dirty="0">
                <a:solidFill>
                  <a:schemeClr val="tx1"/>
                </a:solidFill>
                <a:effectLst/>
                <a:latin typeface="+mn-lt"/>
                <a:ea typeface="+mn-ea"/>
                <a:cs typeface="+mn-cs"/>
              </a:rPr>
              <a:t> DSO” in</a:t>
            </a:r>
          </a:p>
          <a:p>
            <a:pPr marL="0" lvl="0" indent="0">
              <a:buNone/>
            </a:pPr>
            <a:r>
              <a:rPr lang="nl-NL" sz="1200" b="1" kern="1200" dirty="0">
                <a:solidFill>
                  <a:schemeClr val="tx1"/>
                </a:solidFill>
                <a:effectLst/>
                <a:latin typeface="+mn-lt"/>
                <a:ea typeface="+mn-ea"/>
                <a:cs typeface="+mn-cs"/>
              </a:rPr>
              <a:t>     het betreffende increment door het scrumteam worden gerealiseerd en hoe en (hoe) getest (prioritering door wie). Dit is afgestemd met de betreffende domein </a:t>
            </a:r>
          </a:p>
          <a:p>
            <a:pPr marL="0" lvl="0" indent="0">
              <a:buNone/>
            </a:pPr>
            <a:r>
              <a:rPr lang="nl-NL" sz="1200" b="1" kern="1200" dirty="0">
                <a:solidFill>
                  <a:schemeClr val="tx1"/>
                </a:solidFill>
                <a:effectLst/>
                <a:latin typeface="+mn-lt"/>
                <a:ea typeface="+mn-ea"/>
                <a:cs typeface="+mn-cs"/>
              </a:rPr>
              <a:t>     architect.</a:t>
            </a:r>
            <a:endParaRPr lang="nl-NL" sz="1200" kern="1200" dirty="0">
              <a:solidFill>
                <a:schemeClr val="tx1"/>
              </a:solidFill>
              <a:effectLst/>
              <a:latin typeface="+mn-lt"/>
              <a:ea typeface="+mn-ea"/>
              <a:cs typeface="+mn-cs"/>
            </a:endParaRPr>
          </a:p>
          <a:p>
            <a:r>
              <a:rPr lang="nl-NL" sz="1200" b="1" kern="1200" dirty="0">
                <a:solidFill>
                  <a:schemeClr val="tx1"/>
                </a:solidFill>
                <a:effectLst/>
                <a:latin typeface="+mn-lt"/>
                <a:ea typeface="+mn-ea"/>
                <a:cs typeface="+mn-cs"/>
              </a:rPr>
              <a:t>     Er is in ieder geval inzichtelijk gemaakt welke testen hebben plaatsgevonden m.b.t. performance en security.</a:t>
            </a:r>
          </a:p>
          <a:p>
            <a:pPr marL="228600" marR="0" lvl="0" indent="-228600" algn="l" defTabSz="914400" rtl="0" eaLnBrk="1" fontAlgn="auto" latinLnBrk="0" hangingPunct="1">
              <a:lnSpc>
                <a:spcPct val="100000"/>
              </a:lnSpc>
              <a:spcBef>
                <a:spcPts val="0"/>
              </a:spcBef>
              <a:spcAft>
                <a:spcPts val="0"/>
              </a:spcAft>
              <a:buClrTx/>
              <a:buSzTx/>
              <a:buFontTx/>
              <a:buAutoNum type="arabicPeriod" startAt="8"/>
              <a:tabLst/>
              <a:defRPr/>
            </a:pPr>
            <a:r>
              <a:rPr lang="nl-NL" sz="1200" b="1" kern="1200" dirty="0">
                <a:solidFill>
                  <a:schemeClr val="tx1"/>
                </a:solidFill>
                <a:effectLst/>
                <a:latin typeface="+mn-lt"/>
                <a:ea typeface="+mn-ea"/>
                <a:cs typeface="+mn-cs"/>
              </a:rPr>
              <a:t>De oplevering is getest met de direct aanliggende applicatiecomponenten.</a:t>
            </a:r>
          </a:p>
          <a:p>
            <a:pPr marL="228600" marR="0" lvl="0" indent="-228600" algn="l" defTabSz="914400" rtl="0" eaLnBrk="1" fontAlgn="auto" latinLnBrk="0" hangingPunct="1">
              <a:lnSpc>
                <a:spcPct val="100000"/>
              </a:lnSpc>
              <a:spcBef>
                <a:spcPts val="0"/>
              </a:spcBef>
              <a:spcAft>
                <a:spcPts val="0"/>
              </a:spcAft>
              <a:buClrTx/>
              <a:buSzTx/>
              <a:buFontTx/>
              <a:buAutoNum type="arabicPeriod" startAt="8"/>
              <a:tabLst/>
              <a:defRPr/>
            </a:pPr>
            <a:r>
              <a:rPr lang="nl-NL" sz="1200" b="1" kern="1200" dirty="0">
                <a:solidFill>
                  <a:schemeClr val="tx1"/>
                </a:solidFill>
                <a:effectLst/>
                <a:latin typeface="+mn-lt"/>
                <a:ea typeface="+mn-ea"/>
                <a:cs typeface="+mn-cs"/>
              </a:rPr>
              <a:t>De opgeleverde features voldoen aan de op programmaniveau vastgestelde architectuur (</a:t>
            </a:r>
            <a:r>
              <a:rPr lang="nl-NL" sz="1200" b="1" kern="1200" dirty="0" smtClean="0">
                <a:solidFill>
                  <a:schemeClr val="tx1"/>
                </a:solidFill>
                <a:effectLst/>
                <a:latin typeface="+mn-lt"/>
                <a:ea typeface="+mn-ea"/>
                <a:cs typeface="+mn-cs"/>
              </a:rPr>
              <a:t>OPSA (Overall PSA), </a:t>
            </a:r>
            <a:r>
              <a:rPr lang="nl-NL" sz="1200" b="1" kern="1200" dirty="0">
                <a:solidFill>
                  <a:schemeClr val="tx1"/>
                </a:solidFill>
                <a:effectLst/>
                <a:latin typeface="+mn-lt"/>
                <a:ea typeface="+mn-ea"/>
                <a:cs typeface="+mn-cs"/>
              </a:rPr>
              <a:t>OGAS).</a:t>
            </a:r>
            <a:endParaRPr lang="nl-NL" sz="1200" kern="1200" dirty="0">
              <a:solidFill>
                <a:schemeClr val="tx1"/>
              </a:solidFill>
              <a:effectLst/>
              <a:latin typeface="+mn-lt"/>
              <a:ea typeface="+mn-ea"/>
              <a:cs typeface="+mn-cs"/>
            </a:endParaRPr>
          </a:p>
          <a:p>
            <a:endParaRPr lang="nl-NL" sz="1200" kern="1200" dirty="0">
              <a:solidFill>
                <a:schemeClr val="tx1"/>
              </a:solidFill>
              <a:effectLst/>
              <a:latin typeface="+mn-lt"/>
              <a:ea typeface="+mn-ea"/>
              <a:cs typeface="+mn-cs"/>
            </a:endParaRPr>
          </a:p>
          <a:p>
            <a:endParaRPr lang="nl-NL" sz="1600" kern="1200" dirty="0">
              <a:solidFill>
                <a:schemeClr val="tx1"/>
              </a:solidFill>
              <a:effectLst/>
              <a:latin typeface="+mn-lt"/>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Tx/>
              <a:buAutoNum type="arabicPeriod" startAt="2"/>
              <a:tabLst/>
              <a:defRPr/>
            </a:pPr>
            <a:endParaRPr lang="nl-NL" sz="1200" kern="1200" dirty="0">
              <a:solidFill>
                <a:schemeClr val="tx1"/>
              </a:solidFill>
              <a:effectLst/>
              <a:latin typeface="+mn-lt"/>
              <a:ea typeface="+mn-ea"/>
              <a:cs typeface="+mn-cs"/>
            </a:endParaRPr>
          </a:p>
          <a:p>
            <a:endParaRPr lang="nl-NL" sz="800" b="1" kern="1200" dirty="0">
              <a:solidFill>
                <a:schemeClr val="tx1"/>
              </a:solidFill>
              <a:effectLst/>
              <a:latin typeface="+mn-lt"/>
              <a:ea typeface="+mn-ea"/>
              <a:cs typeface="+mn-cs"/>
            </a:endParaRPr>
          </a:p>
          <a:p>
            <a:endParaRPr lang="nl-NL" sz="800" b="1" kern="1200" dirty="0">
              <a:solidFill>
                <a:schemeClr val="tx1"/>
              </a:solidFill>
              <a:effectLst/>
              <a:latin typeface="+mn-lt"/>
              <a:ea typeface="+mn-ea"/>
              <a:cs typeface="+mn-cs"/>
            </a:endParaRPr>
          </a:p>
          <a:p>
            <a:endParaRPr lang="nl-NL" sz="800" b="1" kern="1200" dirty="0">
              <a:solidFill>
                <a:schemeClr val="tx1"/>
              </a:solidFill>
              <a:effectLst/>
              <a:latin typeface="+mn-lt"/>
              <a:ea typeface="+mn-ea"/>
              <a:cs typeface="+mn-cs"/>
            </a:endParaRPr>
          </a:p>
          <a:p>
            <a:endParaRPr lang="nl-NL" sz="800" kern="1200" dirty="0">
              <a:solidFill>
                <a:schemeClr val="tx1"/>
              </a:solidFill>
              <a:effectLst/>
              <a:latin typeface="+mn-lt"/>
              <a:ea typeface="+mn-ea"/>
              <a:cs typeface="+mn-cs"/>
            </a:endParaRPr>
          </a:p>
          <a:p>
            <a:endParaRPr lang="nl-NL" sz="800" dirty="0"/>
          </a:p>
        </p:txBody>
      </p:sp>
      <p:sp>
        <p:nvSpPr>
          <p:cNvPr id="4" name="Tijdelijke aanduiding voor dianummer 3"/>
          <p:cNvSpPr>
            <a:spLocks noGrp="1"/>
          </p:cNvSpPr>
          <p:nvPr>
            <p:ph type="sldNum" sz="quarter" idx="10"/>
          </p:nvPr>
        </p:nvSpPr>
        <p:spPr/>
        <p:txBody>
          <a:bodyPr/>
          <a:lstStyle/>
          <a:p>
            <a:fld id="{6D82CCB3-175C-486C-89F5-E42295B5AC0F}" type="slidenum">
              <a:rPr lang="nl-NL" smtClean="0"/>
              <a:t>18</a:t>
            </a:fld>
            <a:endParaRPr lang="nl-NL"/>
          </a:p>
        </p:txBody>
      </p:sp>
    </p:spTree>
    <p:extLst>
      <p:ext uri="{BB962C8B-B14F-4D97-AF65-F5344CB8AC3E}">
        <p14:creationId xmlns:p14="http://schemas.microsoft.com/office/powerpoint/2010/main" val="1551238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Verantwoordelijkheden:</a:t>
            </a:r>
            <a:r>
              <a:rPr lang="nl-NL" baseline="0" dirty="0"/>
              <a:t> </a:t>
            </a:r>
            <a:r>
              <a:rPr lang="nl-NL" baseline="0" dirty="0" err="1"/>
              <a:t>ipv</a:t>
            </a:r>
            <a:r>
              <a:rPr lang="nl-NL" baseline="0" dirty="0"/>
              <a:t> dat programma alles definieert, ook de teams zelf definiëren</a:t>
            </a:r>
          </a:p>
          <a:p>
            <a:r>
              <a:rPr lang="nl-NL" baseline="0" dirty="0"/>
              <a:t>Openheid: in elkaars keuken mogen kijken</a:t>
            </a:r>
          </a:p>
          <a:p>
            <a:r>
              <a:rPr lang="nl-NL" baseline="0" dirty="0"/>
              <a:t>Verantwoordingsvastlegging: voldoen aan </a:t>
            </a:r>
            <a:r>
              <a:rPr lang="nl-NL" baseline="0" dirty="0" err="1"/>
              <a:t>DoD</a:t>
            </a:r>
            <a:endParaRPr lang="nl-NL" baseline="0" dirty="0"/>
          </a:p>
          <a:p>
            <a:r>
              <a:rPr lang="nl-NL" baseline="0" dirty="0"/>
              <a:t>Kwaliteitssysteem: iedereen op één lijn te krijgen</a:t>
            </a:r>
          </a:p>
          <a:p>
            <a:endParaRPr lang="nl-NL" baseline="0" dirty="0"/>
          </a:p>
          <a:p>
            <a:endParaRPr lang="nl-NL" dirty="0"/>
          </a:p>
        </p:txBody>
      </p:sp>
      <p:sp>
        <p:nvSpPr>
          <p:cNvPr id="4" name="Tijdelijke aanduiding voor dianummer 3"/>
          <p:cNvSpPr>
            <a:spLocks noGrp="1"/>
          </p:cNvSpPr>
          <p:nvPr>
            <p:ph type="sldNum" sz="quarter" idx="10"/>
          </p:nvPr>
        </p:nvSpPr>
        <p:spPr/>
        <p:txBody>
          <a:bodyPr/>
          <a:lstStyle/>
          <a:p>
            <a:fld id="{6D82CCB3-175C-486C-89F5-E42295B5AC0F}" type="slidenum">
              <a:rPr lang="nl-NL" smtClean="0"/>
              <a:t>19</a:t>
            </a:fld>
            <a:endParaRPr lang="nl-NL"/>
          </a:p>
        </p:txBody>
      </p:sp>
    </p:spTree>
    <p:extLst>
      <p:ext uri="{BB962C8B-B14F-4D97-AF65-F5344CB8AC3E}">
        <p14:creationId xmlns:p14="http://schemas.microsoft.com/office/powerpoint/2010/main" val="2926771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nl-NL"/>
              <a:t>Klik om de stijl te bewerken</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ondertitelstijl van het model te bewerken</a:t>
            </a:r>
            <a:endParaRPr lang="en-US" dirty="0"/>
          </a:p>
        </p:txBody>
      </p:sp>
      <p:sp>
        <p:nvSpPr>
          <p:cNvPr id="4" name="Date Placeholder 3"/>
          <p:cNvSpPr>
            <a:spLocks noGrp="1"/>
          </p:cNvSpPr>
          <p:nvPr>
            <p:ph type="dt" sz="half" idx="10"/>
          </p:nvPr>
        </p:nvSpPr>
        <p:spPr/>
        <p:txBody>
          <a:bodyPr/>
          <a:lstStyle/>
          <a:p>
            <a:fld id="{7A6C051F-FE52-4851-9D2D-89DD5A9D5D6B}" type="datetime1">
              <a:rPr lang="nl-NL" smtClean="0"/>
              <a:t>18-10-2018</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432CEF03-5CAD-47F6-964F-5761FE565BF2}" type="slidenum">
              <a:rPr lang="nl-NL" smtClean="0"/>
              <a:t>‹nr.›</a:t>
            </a:fld>
            <a:endParaRPr lang="nl-N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10"/>
          </p:nvPr>
        </p:nvSpPr>
        <p:spPr/>
        <p:txBody>
          <a:bodyPr/>
          <a:lstStyle/>
          <a:p>
            <a:fld id="{E42FEA34-6646-4F38-B409-DCB67D03E77D}" type="datetime1">
              <a:rPr lang="nl-NL" smtClean="0"/>
              <a:t>18-10-2018</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432CEF03-5CAD-47F6-964F-5761FE565BF2}" type="slidenum">
              <a:rPr lang="nl-NL" smtClean="0"/>
              <a:t>‹nr.›</a:t>
            </a:fld>
            <a:endParaRPr lang="nl-NL"/>
          </a:p>
        </p:txBody>
      </p:sp>
      <p:sp>
        <p:nvSpPr>
          <p:cNvPr id="7" name="Title 6"/>
          <p:cNvSpPr>
            <a:spLocks noGrp="1"/>
          </p:cNvSpPr>
          <p:nvPr>
            <p:ph type="title"/>
          </p:nvPr>
        </p:nvSpPr>
        <p:spPr/>
        <p:txBody>
          <a:bodyPr/>
          <a:lstStyle/>
          <a:p>
            <a:r>
              <a:rPr lang="nl-NL"/>
              <a:t>Klik om de stijl te bewerken</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ekop">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nl-NL"/>
              <a:t>Klik om de stijl te bewerken</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Date Placeholder 3"/>
          <p:cNvSpPr>
            <a:spLocks noGrp="1"/>
          </p:cNvSpPr>
          <p:nvPr>
            <p:ph type="dt" sz="half" idx="10"/>
          </p:nvPr>
        </p:nvSpPr>
        <p:spPr/>
        <p:txBody>
          <a:bodyPr/>
          <a:lstStyle/>
          <a:p>
            <a:fld id="{3BBC4119-B39C-45C6-9567-4C89A806949B}" type="datetime1">
              <a:rPr lang="nl-NL" smtClean="0"/>
              <a:t>18-10-2018</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432CEF03-5CAD-47F6-964F-5761FE565BF2}" type="slidenum">
              <a:rPr lang="nl-NL" smtClean="0"/>
              <a:t>‹nr.›</a:t>
            </a:fld>
            <a:endParaRPr lang="nl-N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en-US"/>
          </a:p>
        </p:txBody>
      </p:sp>
      <p:sp>
        <p:nvSpPr>
          <p:cNvPr id="5" name="Date Placeholder 4"/>
          <p:cNvSpPr>
            <a:spLocks noGrp="1"/>
          </p:cNvSpPr>
          <p:nvPr>
            <p:ph type="dt" sz="half" idx="10"/>
          </p:nvPr>
        </p:nvSpPr>
        <p:spPr/>
        <p:txBody>
          <a:bodyPr/>
          <a:lstStyle/>
          <a:p>
            <a:fld id="{47B361B4-E032-4D71-92D6-15482E0B1A8F}" type="datetime1">
              <a:rPr lang="nl-NL" smtClean="0"/>
              <a:t>18-10-2018</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432CEF03-5CAD-47F6-964F-5761FE565BF2}" type="slidenum">
              <a:rPr lang="nl-NL" smtClean="0"/>
              <a:t>‹nr.›</a:t>
            </a:fld>
            <a:endParaRPr lang="nl-NL"/>
          </a:p>
        </p:txBody>
      </p:sp>
      <p:sp>
        <p:nvSpPr>
          <p:cNvPr id="9" name="Content Placeholder 8"/>
          <p:cNvSpPr>
            <a:spLocks noGrp="1"/>
          </p:cNvSpPr>
          <p:nvPr>
            <p:ph sz="quarter" idx="13"/>
          </p:nvPr>
        </p:nvSpPr>
        <p:spPr>
          <a:xfrm>
            <a:off x="676655" y="2679192"/>
            <a:ext cx="3822192" cy="344728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nl-NL"/>
              <a:t>Klik om de stijl te bewerken</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p:txBody>
          <a:bodyPr/>
          <a:lstStyle/>
          <a:p>
            <a:fld id="{2E3A3FAB-B723-403C-A8C1-ABAD3EB3CA22}" type="datetime1">
              <a:rPr lang="nl-NL" smtClean="0"/>
              <a:t>18-10-2018</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432CEF03-5CAD-47F6-964F-5761FE565BF2}" type="slidenum">
              <a:rPr lang="nl-NL" smtClean="0"/>
              <a:t>‹nr.›</a:t>
            </a:fld>
            <a:endParaRPr lang="nl-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en-US"/>
          </a:p>
        </p:txBody>
      </p:sp>
      <p:sp>
        <p:nvSpPr>
          <p:cNvPr id="3" name="Date Placeholder 2"/>
          <p:cNvSpPr>
            <a:spLocks noGrp="1"/>
          </p:cNvSpPr>
          <p:nvPr>
            <p:ph type="dt" sz="half" idx="10"/>
          </p:nvPr>
        </p:nvSpPr>
        <p:spPr/>
        <p:txBody>
          <a:bodyPr/>
          <a:lstStyle/>
          <a:p>
            <a:fld id="{C809D896-DC35-49C8-9112-287B7B40A60E}" type="datetime1">
              <a:rPr lang="nl-NL" smtClean="0"/>
              <a:t>18-10-2018</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432CEF03-5CAD-47F6-964F-5761FE565BF2}" type="slidenum">
              <a:rPr lang="nl-NL" smtClean="0"/>
              <a:t>‹nr.›</a:t>
            </a:fld>
            <a:endParaRPr lang="nl-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Leeg">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BE45D278-476C-48DC-8339-C4A2C1A6F6B3}" type="datetime1">
              <a:rPr lang="nl-NL" smtClean="0"/>
              <a:t>18-10-2018</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432CEF03-5CAD-47F6-964F-5761FE565BF2}" type="slidenum">
              <a:rPr lang="nl-NL" smtClean="0"/>
              <a:t>‹nr.›</a:t>
            </a:fld>
            <a:endParaRPr lang="nl-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houd met bijschrift">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65C0881B-8B66-4A03-83D6-9AE4FF83E959}" type="datetime1">
              <a:rPr lang="nl-NL" smtClean="0"/>
              <a:t>18-10-2018</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432CEF03-5CAD-47F6-964F-5761FE565BF2}" type="slidenum">
              <a:rPr lang="nl-NL" smtClean="0"/>
              <a:t>‹nr.›</a:t>
            </a:fld>
            <a:endParaRPr lang="nl-NL"/>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nl-NL"/>
              <a:t>Klik om de stijl te bewerken</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Afbeelding met bijschrift">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nl-NL"/>
              <a:t>Klik om de stijl te bewerken</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Date Placeholder 4"/>
          <p:cNvSpPr>
            <a:spLocks noGrp="1"/>
          </p:cNvSpPr>
          <p:nvPr>
            <p:ph type="dt" sz="half" idx="10"/>
          </p:nvPr>
        </p:nvSpPr>
        <p:spPr/>
        <p:txBody>
          <a:bodyPr/>
          <a:lstStyle/>
          <a:p>
            <a:fld id="{D14C6EB4-875E-42D7-959B-732E134BD4F5}" type="datetime1">
              <a:rPr lang="nl-NL" smtClean="0"/>
              <a:t>18-10-2018</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432CEF03-5CAD-47F6-964F-5761FE565BF2}" type="slidenum">
              <a:rPr lang="nl-NL" smtClean="0"/>
              <a:t>‹nr.›</a:t>
            </a:fld>
            <a:endParaRPr lang="nl-NL"/>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10"/>
          </p:nvPr>
        </p:nvSpPr>
        <p:spPr/>
        <p:txBody>
          <a:bodyPr/>
          <a:lstStyle/>
          <a:p>
            <a:fld id="{FCC9DD47-F03C-43CA-AF73-844A377B338C}" type="datetime1">
              <a:rPr lang="nl-NL" smtClean="0"/>
              <a:t>18-10-2018</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432CEF03-5CAD-47F6-964F-5761FE565BF2}" type="slidenum">
              <a:rPr lang="nl-NL" smtClean="0"/>
              <a:t>‹nr.›</a:t>
            </a:fld>
            <a:endParaRPr lang="nl-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e titel en teks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13239F28-3D5F-4BD9-8A01-081EF811F536}" type="datetime1">
              <a:rPr lang="nl-NL" smtClean="0"/>
              <a:t>18-10-2018</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432CEF03-5CAD-47F6-964F-5761FE565BF2}" type="slidenum">
              <a:rPr lang="nl-NL" smtClean="0"/>
              <a:t>‹nr.›</a:t>
            </a:fld>
            <a:endParaRPr lang="nl-NL"/>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nl-NL"/>
              <a:t>Klik om de stijl te bewerken</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nl-NL"/>
              <a:t>Klik om de stijl te bewerken</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BC9FD67B-0439-42FE-A118-08511E79A8AA}" type="datetime1">
              <a:rPr lang="nl-NL" smtClean="0"/>
              <a:t>18-10-2018</a:t>
            </a:fld>
            <a:endParaRPr lang="nl-NL"/>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nl-NL"/>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432CEF03-5CAD-47F6-964F-5761FE565BF2}" type="slidenum">
              <a:rPr lang="nl-NL" smtClean="0"/>
              <a:t>‹nr.›</a:t>
            </a:fld>
            <a:endParaRPr lang="nl-NL"/>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Tree>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hf hdr="0" ftr="0" dt="0"/>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6.emf"/><Relationship Id="rId4" Type="http://schemas.openxmlformats.org/officeDocument/2006/relationships/package" Target="../embeddings/Microsoft_PowerPoint_Presentation1.pptx"/></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mailto:bob.ranzijn@capgemini.com" TargetMode="External"/><Relationship Id="rId2" Type="http://schemas.openxmlformats.org/officeDocument/2006/relationships/image" Target="../media/image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normAutofit fontScale="90000"/>
          </a:bodyPr>
          <a:lstStyle/>
          <a:p>
            <a:pPr algn="l"/>
            <a:r>
              <a:rPr lang="nl-NL" dirty="0"/>
              <a:t>Levert testen in een </a:t>
            </a:r>
            <a:r>
              <a:rPr lang="nl-NL" dirty="0" err="1"/>
              <a:t>SAFe</a:t>
            </a:r>
            <a:r>
              <a:rPr lang="nl-NL" dirty="0"/>
              <a:t> programma wel voldoende inzicht in de opgeleverde kwaliteit?</a:t>
            </a:r>
          </a:p>
        </p:txBody>
      </p:sp>
      <p:sp>
        <p:nvSpPr>
          <p:cNvPr id="3" name="Ondertitel 2"/>
          <p:cNvSpPr>
            <a:spLocks noGrp="1"/>
          </p:cNvSpPr>
          <p:nvPr>
            <p:ph type="subTitle" idx="1"/>
          </p:nvPr>
        </p:nvSpPr>
        <p:spPr>
          <a:xfrm>
            <a:off x="755576" y="3756000"/>
            <a:ext cx="6400800" cy="1473200"/>
          </a:xfrm>
        </p:spPr>
        <p:txBody>
          <a:bodyPr/>
          <a:lstStyle/>
          <a:p>
            <a:pPr algn="l"/>
            <a:r>
              <a:rPr lang="nl-NL" dirty="0"/>
              <a:t>Bob Ranzijn</a:t>
            </a:r>
          </a:p>
          <a:p>
            <a:pPr algn="l"/>
            <a:r>
              <a:rPr lang="nl-NL" dirty="0" err="1"/>
              <a:t>Najaarsevenement</a:t>
            </a:r>
            <a:r>
              <a:rPr lang="nl-NL" dirty="0"/>
              <a:t> </a:t>
            </a:r>
            <a:r>
              <a:rPr lang="nl-NL" dirty="0" err="1"/>
              <a:t>Testnet</a:t>
            </a:r>
            <a:endParaRPr lang="nl-NL" dirty="0"/>
          </a:p>
          <a:p>
            <a:pPr algn="l"/>
            <a:r>
              <a:rPr lang="nl-NL" dirty="0"/>
              <a:t>10 oktober 2018</a:t>
            </a:r>
          </a:p>
        </p:txBody>
      </p:sp>
      <p:pic>
        <p:nvPicPr>
          <p:cNvPr id="1026" name="il_fi" descr="http://myonlinegardennet.be/home/images/stories/logos/testnetlogo.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2240" y="404664"/>
            <a:ext cx="2089150" cy="1076325"/>
          </a:xfrm>
          <a:prstGeom prst="rect">
            <a:avLst/>
          </a:prstGeom>
          <a:noFill/>
          <a:extLst>
            <a:ext uri="{909E8E84-426E-40DD-AFC4-6F175D3DCCD1}">
              <a14:hiddenFill xmlns:a14="http://schemas.microsoft.com/office/drawing/2010/main">
                <a:solidFill>
                  <a:srgbClr val="FFFFFF"/>
                </a:solidFill>
              </a14:hiddenFill>
            </a:ext>
          </a:extLst>
        </p:spPr>
      </p:pic>
      <p:pic>
        <p:nvPicPr>
          <p:cNvPr id="4" name="Afbeelding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81710" y="6093296"/>
            <a:ext cx="3240360" cy="720080"/>
          </a:xfrm>
          <a:prstGeom prst="rect">
            <a:avLst/>
          </a:prstGeom>
        </p:spPr>
      </p:pic>
      <p:pic>
        <p:nvPicPr>
          <p:cNvPr id="5" name="Afbeelding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7944" y="5877272"/>
            <a:ext cx="4386064" cy="1008112"/>
          </a:xfrm>
          <a:prstGeom prst="rect">
            <a:avLst/>
          </a:prstGeom>
        </p:spPr>
      </p:pic>
    </p:spTree>
    <p:extLst>
      <p:ext uri="{BB962C8B-B14F-4D97-AF65-F5344CB8AC3E}">
        <p14:creationId xmlns:p14="http://schemas.microsoft.com/office/powerpoint/2010/main" val="11913908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a:xfrm>
            <a:off x="872067" y="2276872"/>
            <a:ext cx="7408333" cy="3849291"/>
          </a:xfrm>
        </p:spPr>
        <p:txBody>
          <a:bodyPr/>
          <a:lstStyle/>
          <a:p>
            <a:pPr marL="0" indent="0">
              <a:buNone/>
            </a:pPr>
            <a:r>
              <a:rPr lang="nl-NL" dirty="0"/>
              <a:t>Bob Ranzijn:</a:t>
            </a:r>
          </a:p>
          <a:p>
            <a:r>
              <a:rPr lang="nl-NL" dirty="0"/>
              <a:t>Testmanager</a:t>
            </a:r>
          </a:p>
          <a:p>
            <a:r>
              <a:rPr lang="nl-NL" dirty="0"/>
              <a:t>IT-auditor</a:t>
            </a:r>
          </a:p>
          <a:p>
            <a:r>
              <a:rPr lang="nl-NL" dirty="0"/>
              <a:t>Security specialist</a:t>
            </a:r>
          </a:p>
          <a:p>
            <a:r>
              <a:rPr lang="nl-NL" dirty="0"/>
              <a:t>Projectmanager</a:t>
            </a:r>
          </a:p>
          <a:p>
            <a:endParaRPr lang="nl-NL" dirty="0"/>
          </a:p>
          <a:p>
            <a:r>
              <a:rPr lang="nl-NL" dirty="0"/>
              <a:t>Heel veel verschillende bedrijven</a:t>
            </a:r>
          </a:p>
          <a:p>
            <a:r>
              <a:rPr lang="nl-NL" dirty="0"/>
              <a:t>Nu: Capgemini </a:t>
            </a:r>
          </a:p>
        </p:txBody>
      </p:sp>
      <p:sp>
        <p:nvSpPr>
          <p:cNvPr id="3" name="Titel 2"/>
          <p:cNvSpPr>
            <a:spLocks noGrp="1"/>
          </p:cNvSpPr>
          <p:nvPr>
            <p:ph type="title"/>
          </p:nvPr>
        </p:nvSpPr>
        <p:spPr>
          <a:xfrm>
            <a:off x="457200" y="188640"/>
            <a:ext cx="8229600" cy="936104"/>
          </a:xfrm>
        </p:spPr>
        <p:txBody>
          <a:bodyPr/>
          <a:lstStyle/>
          <a:p>
            <a:r>
              <a:rPr lang="nl-NL" dirty="0"/>
              <a:t>Even voorstellen</a:t>
            </a:r>
          </a:p>
        </p:txBody>
      </p:sp>
      <p:sp>
        <p:nvSpPr>
          <p:cNvPr id="4" name="Tijdelijke aanduiding voor dianummer 3"/>
          <p:cNvSpPr>
            <a:spLocks noGrp="1"/>
          </p:cNvSpPr>
          <p:nvPr>
            <p:ph type="sldNum" sz="quarter" idx="12"/>
          </p:nvPr>
        </p:nvSpPr>
        <p:spPr/>
        <p:txBody>
          <a:bodyPr/>
          <a:lstStyle/>
          <a:p>
            <a:fld id="{432CEF03-5CAD-47F6-964F-5761FE565BF2}" type="slidenum">
              <a:rPr lang="nl-NL" smtClean="0"/>
              <a:t>2</a:t>
            </a:fld>
            <a:endParaRPr lang="nl-NL"/>
          </a:p>
        </p:txBody>
      </p:sp>
    </p:spTree>
    <p:extLst>
      <p:ext uri="{BB962C8B-B14F-4D97-AF65-F5344CB8AC3E}">
        <p14:creationId xmlns:p14="http://schemas.microsoft.com/office/powerpoint/2010/main" val="14427039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p:txBody>
          <a:bodyPr/>
          <a:lstStyle/>
          <a:p>
            <a:r>
              <a:rPr lang="nl-NL" dirty="0"/>
              <a:t>Programma “Invoering Omgevingswet”</a:t>
            </a:r>
          </a:p>
          <a:p>
            <a:r>
              <a:rPr lang="nl-NL" dirty="0" err="1"/>
              <a:t>Buzz</a:t>
            </a:r>
            <a:r>
              <a:rPr lang="nl-NL" dirty="0"/>
              <a:t> woorden</a:t>
            </a:r>
          </a:p>
          <a:p>
            <a:r>
              <a:rPr lang="nl-NL" dirty="0"/>
              <a:t>Testvisie / -strategie</a:t>
            </a:r>
          </a:p>
          <a:p>
            <a:r>
              <a:rPr lang="nl-NL" dirty="0"/>
              <a:t>Testomgevingen</a:t>
            </a:r>
          </a:p>
          <a:p>
            <a:r>
              <a:rPr lang="nl-NL" dirty="0"/>
              <a:t>Acceptatieproces</a:t>
            </a:r>
          </a:p>
          <a:p>
            <a:r>
              <a:rPr lang="nl-NL" dirty="0"/>
              <a:t>Beoordelen ontwikkel- / testproces bij de projecten</a:t>
            </a:r>
          </a:p>
          <a:p>
            <a:endParaRPr lang="nl-NL" dirty="0"/>
          </a:p>
          <a:p>
            <a:endParaRPr lang="nl-NL" dirty="0"/>
          </a:p>
        </p:txBody>
      </p:sp>
      <p:sp>
        <p:nvSpPr>
          <p:cNvPr id="3" name="Titel 2"/>
          <p:cNvSpPr>
            <a:spLocks noGrp="1"/>
          </p:cNvSpPr>
          <p:nvPr>
            <p:ph type="title"/>
          </p:nvPr>
        </p:nvSpPr>
        <p:spPr>
          <a:xfrm>
            <a:off x="457200" y="188640"/>
            <a:ext cx="8229600" cy="1008112"/>
          </a:xfrm>
        </p:spPr>
        <p:txBody>
          <a:bodyPr/>
          <a:lstStyle/>
          <a:p>
            <a:r>
              <a:rPr lang="nl-NL" dirty="0"/>
              <a:t>Agenda</a:t>
            </a:r>
          </a:p>
        </p:txBody>
      </p:sp>
      <p:sp>
        <p:nvSpPr>
          <p:cNvPr id="4" name="Tijdelijke aanduiding voor dianummer 3"/>
          <p:cNvSpPr>
            <a:spLocks noGrp="1"/>
          </p:cNvSpPr>
          <p:nvPr>
            <p:ph type="sldNum" sz="quarter" idx="12"/>
          </p:nvPr>
        </p:nvSpPr>
        <p:spPr/>
        <p:txBody>
          <a:bodyPr/>
          <a:lstStyle/>
          <a:p>
            <a:fld id="{432CEF03-5CAD-47F6-964F-5761FE565BF2}" type="slidenum">
              <a:rPr lang="nl-NL" smtClean="0"/>
              <a:t>3</a:t>
            </a:fld>
            <a:endParaRPr lang="nl-NL"/>
          </a:p>
        </p:txBody>
      </p:sp>
    </p:spTree>
    <p:extLst>
      <p:ext uri="{BB962C8B-B14F-4D97-AF65-F5344CB8AC3E}">
        <p14:creationId xmlns:p14="http://schemas.microsoft.com/office/powerpoint/2010/main" val="7704365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a:xfrm>
            <a:off x="683568" y="2564904"/>
            <a:ext cx="7920880" cy="4104456"/>
          </a:xfrm>
        </p:spPr>
        <p:txBody>
          <a:bodyPr>
            <a:normAutofit fontScale="92500" lnSpcReduction="20000"/>
          </a:bodyPr>
          <a:lstStyle/>
          <a:p>
            <a:r>
              <a:rPr lang="nl-NL" dirty="0"/>
              <a:t>De Omgevingswet bundelt de wetgeving en de regels voor ruimte, wonen, infrastructuur, milieu, natuur en water. Daarmee vormt de wet de basis voor de samenhangende benadering van de fysieke leefomgeving</a:t>
            </a:r>
          </a:p>
          <a:p>
            <a:r>
              <a:rPr lang="nl-NL" dirty="0"/>
              <a:t>Van 26 wetten naar 1 omgevingswet</a:t>
            </a:r>
          </a:p>
          <a:p>
            <a:r>
              <a:rPr lang="nl-NL" dirty="0"/>
              <a:t>Vanaf 1-2021 treedt de wet in werking</a:t>
            </a:r>
          </a:p>
          <a:p>
            <a:r>
              <a:rPr lang="nl-NL" dirty="0"/>
              <a:t>Van 3 voorzieningen naar 1 geïntegreerde voorziening</a:t>
            </a:r>
          </a:p>
          <a:p>
            <a:r>
              <a:rPr lang="nl-NL" dirty="0"/>
              <a:t>Alle bevoegd gezagen (Rijk, Gemeenten, Provincies, Waterschappen) betrokken</a:t>
            </a:r>
          </a:p>
          <a:p>
            <a:r>
              <a:rPr lang="nl-NL" dirty="0"/>
              <a:t>Hoofdrolspelers zijn Initiatiefnemer, Belanghebbende, Planmaker, Vergunningverlener</a:t>
            </a:r>
          </a:p>
          <a:p>
            <a:pPr marL="0" indent="0">
              <a:buNone/>
            </a:pPr>
            <a:endParaRPr lang="nl-NL" dirty="0"/>
          </a:p>
          <a:p>
            <a:r>
              <a:rPr lang="nl-NL" dirty="0"/>
              <a:t>www.aandeslagmetdeomgevingswet.nl</a:t>
            </a:r>
          </a:p>
        </p:txBody>
      </p:sp>
      <p:sp>
        <p:nvSpPr>
          <p:cNvPr id="3" name="Titel 2"/>
          <p:cNvSpPr>
            <a:spLocks noGrp="1"/>
          </p:cNvSpPr>
          <p:nvPr>
            <p:ph type="title"/>
          </p:nvPr>
        </p:nvSpPr>
        <p:spPr>
          <a:xfrm>
            <a:off x="179512" y="116632"/>
            <a:ext cx="8784976" cy="1008112"/>
          </a:xfrm>
        </p:spPr>
        <p:txBody>
          <a:bodyPr>
            <a:normAutofit fontScale="90000"/>
          </a:bodyPr>
          <a:lstStyle/>
          <a:p>
            <a:r>
              <a:rPr lang="nl-NL" dirty="0"/>
              <a:t>Programma “Invoering Omgevingswet”</a:t>
            </a:r>
          </a:p>
        </p:txBody>
      </p:sp>
      <p:sp>
        <p:nvSpPr>
          <p:cNvPr id="4" name="Tijdelijke aanduiding voor dianummer 3"/>
          <p:cNvSpPr>
            <a:spLocks noGrp="1"/>
          </p:cNvSpPr>
          <p:nvPr>
            <p:ph type="sldNum" sz="quarter" idx="12"/>
          </p:nvPr>
        </p:nvSpPr>
        <p:spPr/>
        <p:txBody>
          <a:bodyPr/>
          <a:lstStyle/>
          <a:p>
            <a:fld id="{432CEF03-5CAD-47F6-964F-5761FE565BF2}" type="slidenum">
              <a:rPr lang="nl-NL" smtClean="0"/>
              <a:t>4</a:t>
            </a:fld>
            <a:endParaRPr lang="nl-NL"/>
          </a:p>
        </p:txBody>
      </p:sp>
    </p:spTree>
    <p:extLst>
      <p:ext uri="{BB962C8B-B14F-4D97-AF65-F5344CB8AC3E}">
        <p14:creationId xmlns:p14="http://schemas.microsoft.com/office/powerpoint/2010/main" val="21760160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179512" y="116632"/>
            <a:ext cx="8784976" cy="1008112"/>
          </a:xfrm>
        </p:spPr>
        <p:txBody>
          <a:bodyPr>
            <a:normAutofit/>
          </a:bodyPr>
          <a:lstStyle/>
          <a:p>
            <a:r>
              <a:rPr lang="nl-NL" dirty="0"/>
              <a:t>DSO Landelijke voorziening (1)</a:t>
            </a:r>
          </a:p>
        </p:txBody>
      </p:sp>
      <p:grpSp>
        <p:nvGrpSpPr>
          <p:cNvPr id="4" name="Groep 3"/>
          <p:cNvGrpSpPr/>
          <p:nvPr/>
        </p:nvGrpSpPr>
        <p:grpSpPr>
          <a:xfrm>
            <a:off x="238341" y="1420120"/>
            <a:ext cx="8720062" cy="5048517"/>
            <a:chOff x="244426" y="1412776"/>
            <a:chExt cx="8720062" cy="5048517"/>
          </a:xfrm>
        </p:grpSpPr>
        <p:sp>
          <p:nvSpPr>
            <p:cNvPr id="5" name="Rechthoek 4"/>
            <p:cNvSpPr/>
            <p:nvPr/>
          </p:nvSpPr>
          <p:spPr>
            <a:xfrm>
              <a:off x="2814104" y="2953037"/>
              <a:ext cx="3486088" cy="2089030"/>
            </a:xfrm>
            <a:prstGeom prst="rect">
              <a:avLst/>
            </a:prstGeom>
            <a:solidFill>
              <a:srgbClr val="39870C">
                <a:alpha val="51000"/>
              </a:srgbClr>
            </a:solidFill>
            <a:ln w="3175" cap="flat" cmpd="sng" algn="ctr">
              <a:noFill/>
              <a:prstDash val="solid"/>
            </a:ln>
            <a:effectLst/>
          </p:spPr>
          <p:txBody>
            <a:bodyPr rtlCol="0" anchor="ctr"/>
            <a:lstStyle/>
            <a:p>
              <a:pPr algn="ctr" defTabSz="457200" eaLnBrk="1" hangingPunct="1">
                <a:spcBef>
                  <a:spcPct val="0"/>
                </a:spcBef>
                <a:defRPr/>
              </a:pPr>
              <a:endParaRPr lang="nl-NL" sz="1100" kern="0">
                <a:solidFill>
                  <a:prstClr val="black">
                    <a:lumMod val="65000"/>
                    <a:lumOff val="35000"/>
                  </a:prstClr>
                </a:solidFill>
                <a:latin typeface="Calibri"/>
                <a:ea typeface="Geneva" charset="-128"/>
                <a:cs typeface="Arial"/>
              </a:endParaRPr>
            </a:p>
          </p:txBody>
        </p:sp>
        <p:sp>
          <p:nvSpPr>
            <p:cNvPr id="6" name="Rechthoek 5"/>
            <p:cNvSpPr/>
            <p:nvPr/>
          </p:nvSpPr>
          <p:spPr>
            <a:xfrm>
              <a:off x="4572000" y="1412776"/>
              <a:ext cx="1687074" cy="973593"/>
            </a:xfrm>
            <a:prstGeom prst="rect">
              <a:avLst/>
            </a:prstGeom>
            <a:solidFill>
              <a:srgbClr val="F79646"/>
            </a:solidFill>
            <a:ln w="25400" cap="flat" cmpd="sng" algn="ctr">
              <a:noFill/>
              <a:prstDash val="solid"/>
            </a:ln>
            <a:effectLst/>
          </p:spPr>
          <p:txBody>
            <a:bodyPr rtlCol="0" anchor="ctr"/>
            <a:lstStyle/>
            <a:p>
              <a:pPr algn="ctr" defTabSz="457200" eaLnBrk="1" fontAlgn="auto" hangingPunct="1">
                <a:spcBef>
                  <a:spcPts val="0"/>
                </a:spcBef>
                <a:spcAft>
                  <a:spcPts val="0"/>
                </a:spcAft>
                <a:defRPr/>
              </a:pPr>
              <a:endParaRPr lang="nl-NL" sz="1800" kern="0">
                <a:solidFill>
                  <a:prstClr val="white"/>
                </a:solidFill>
                <a:latin typeface="Calibri"/>
                <a:ea typeface="Geneva" charset="-128"/>
              </a:endParaRPr>
            </a:p>
          </p:txBody>
        </p:sp>
        <p:sp>
          <p:nvSpPr>
            <p:cNvPr id="7" name="TextBox 83"/>
            <p:cNvSpPr txBox="1"/>
            <p:nvPr/>
          </p:nvSpPr>
          <p:spPr>
            <a:xfrm>
              <a:off x="4860032" y="1571459"/>
              <a:ext cx="1296144" cy="646331"/>
            </a:xfrm>
            <a:prstGeom prst="rect">
              <a:avLst/>
            </a:prstGeom>
            <a:noFill/>
          </p:spPr>
          <p:txBody>
            <a:bodyPr wrap="square" rtlCol="0">
              <a:spAutoFit/>
            </a:bodyPr>
            <a:lstStyle/>
            <a:p>
              <a:pPr algn="ctr" eaLnBrk="1" hangingPunct="1">
                <a:spcBef>
                  <a:spcPct val="0"/>
                </a:spcBef>
                <a:defRPr/>
              </a:pPr>
              <a:r>
                <a:rPr lang="nl-NL" sz="1200" kern="0" dirty="0">
                  <a:solidFill>
                    <a:prstClr val="black"/>
                  </a:solidFill>
                  <a:latin typeface="Arial" charset="0"/>
                  <a:ea typeface="Geneva" charset="-128"/>
                </a:rPr>
                <a:t>Vragenbomen/ Toepasbare regels</a:t>
              </a:r>
            </a:p>
          </p:txBody>
        </p:sp>
        <p:sp>
          <p:nvSpPr>
            <p:cNvPr id="8" name="Rechthoek 7"/>
            <p:cNvSpPr/>
            <p:nvPr/>
          </p:nvSpPr>
          <p:spPr>
            <a:xfrm>
              <a:off x="2627784" y="1412776"/>
              <a:ext cx="1656184" cy="973593"/>
            </a:xfrm>
            <a:prstGeom prst="rect">
              <a:avLst/>
            </a:prstGeom>
            <a:solidFill>
              <a:srgbClr val="F79646"/>
            </a:solidFill>
            <a:ln w="25400" cap="flat" cmpd="sng" algn="ctr">
              <a:noFill/>
              <a:prstDash val="solid"/>
            </a:ln>
            <a:effectLst/>
          </p:spPr>
          <p:txBody>
            <a:bodyPr rtlCol="0" anchor="ctr"/>
            <a:lstStyle/>
            <a:p>
              <a:pPr algn="ctr" defTabSz="457200" eaLnBrk="1" fontAlgn="auto" hangingPunct="1">
                <a:spcBef>
                  <a:spcPts val="0"/>
                </a:spcBef>
                <a:spcAft>
                  <a:spcPts val="0"/>
                </a:spcAft>
                <a:defRPr/>
              </a:pPr>
              <a:endParaRPr lang="nl-NL" sz="1800" kern="0">
                <a:solidFill>
                  <a:prstClr val="white"/>
                </a:solidFill>
                <a:latin typeface="Calibri"/>
                <a:ea typeface="Geneva" charset="-128"/>
              </a:endParaRPr>
            </a:p>
          </p:txBody>
        </p:sp>
        <p:sp>
          <p:nvSpPr>
            <p:cNvPr id="9" name="TextBox 83"/>
            <p:cNvSpPr txBox="1"/>
            <p:nvPr/>
          </p:nvSpPr>
          <p:spPr>
            <a:xfrm>
              <a:off x="2816748" y="1576407"/>
              <a:ext cx="1323204" cy="646331"/>
            </a:xfrm>
            <a:prstGeom prst="rect">
              <a:avLst/>
            </a:prstGeom>
            <a:noFill/>
          </p:spPr>
          <p:txBody>
            <a:bodyPr wrap="square" rtlCol="0">
              <a:spAutoFit/>
            </a:bodyPr>
            <a:lstStyle/>
            <a:p>
              <a:pPr algn="ctr" eaLnBrk="1" hangingPunct="1">
                <a:spcBef>
                  <a:spcPct val="0"/>
                </a:spcBef>
                <a:defRPr/>
              </a:pPr>
              <a:r>
                <a:rPr lang="nl-NL" sz="1200" kern="0" dirty="0">
                  <a:solidFill>
                    <a:prstClr val="black"/>
                  </a:solidFill>
                  <a:latin typeface="Arial" charset="0"/>
                  <a:ea typeface="Geneva" charset="-128"/>
                </a:rPr>
                <a:t>Omgevings-documenten/ Juridische regels</a:t>
              </a:r>
            </a:p>
          </p:txBody>
        </p:sp>
        <p:sp>
          <p:nvSpPr>
            <p:cNvPr id="10" name="Rechthoek 9"/>
            <p:cNvSpPr/>
            <p:nvPr/>
          </p:nvSpPr>
          <p:spPr>
            <a:xfrm>
              <a:off x="7277414" y="3049369"/>
              <a:ext cx="1687074" cy="1896363"/>
            </a:xfrm>
            <a:prstGeom prst="rect">
              <a:avLst/>
            </a:prstGeom>
            <a:solidFill>
              <a:srgbClr val="F79646"/>
            </a:solidFill>
            <a:ln w="25400" cap="flat" cmpd="sng" algn="ctr">
              <a:noFill/>
              <a:prstDash val="solid"/>
            </a:ln>
            <a:effectLst/>
          </p:spPr>
          <p:txBody>
            <a:bodyPr rtlCol="0" anchor="ctr"/>
            <a:lstStyle/>
            <a:p>
              <a:pPr algn="ctr" defTabSz="457200" eaLnBrk="1" fontAlgn="auto" hangingPunct="1">
                <a:spcBef>
                  <a:spcPts val="0"/>
                </a:spcBef>
                <a:spcAft>
                  <a:spcPts val="0"/>
                </a:spcAft>
                <a:defRPr/>
              </a:pPr>
              <a:endParaRPr lang="nl-NL" sz="1800" kern="0">
                <a:solidFill>
                  <a:prstClr val="white"/>
                </a:solidFill>
                <a:latin typeface="Calibri"/>
                <a:ea typeface="Geneva" charset="-128"/>
              </a:endParaRPr>
            </a:p>
          </p:txBody>
        </p:sp>
        <p:sp>
          <p:nvSpPr>
            <p:cNvPr id="11" name="TextBox 83"/>
            <p:cNvSpPr txBox="1"/>
            <p:nvPr/>
          </p:nvSpPr>
          <p:spPr>
            <a:xfrm>
              <a:off x="7277414" y="3246656"/>
              <a:ext cx="1687074" cy="1200329"/>
            </a:xfrm>
            <a:prstGeom prst="rect">
              <a:avLst/>
            </a:prstGeom>
            <a:noFill/>
          </p:spPr>
          <p:txBody>
            <a:bodyPr wrap="square" rtlCol="0">
              <a:spAutoFit/>
            </a:bodyPr>
            <a:lstStyle/>
            <a:p>
              <a:pPr algn="ctr" eaLnBrk="1" hangingPunct="1">
                <a:spcBef>
                  <a:spcPct val="0"/>
                </a:spcBef>
                <a:defRPr/>
              </a:pPr>
              <a:r>
                <a:rPr lang="nl-NL" sz="1200" kern="0" dirty="0">
                  <a:solidFill>
                    <a:prstClr val="black"/>
                  </a:solidFill>
                  <a:latin typeface="Arial" charset="0"/>
                  <a:ea typeface="Geneva" charset="-128"/>
                </a:rPr>
                <a:t>Aanvragen en meldingen </a:t>
              </a:r>
            </a:p>
            <a:p>
              <a:pPr algn="ctr" eaLnBrk="1" hangingPunct="1">
                <a:spcBef>
                  <a:spcPct val="0"/>
                </a:spcBef>
                <a:defRPr/>
              </a:pPr>
              <a:endParaRPr lang="nl-NL" sz="1200" kern="0" dirty="0">
                <a:solidFill>
                  <a:prstClr val="black"/>
                </a:solidFill>
                <a:latin typeface="Arial" charset="0"/>
                <a:ea typeface="Geneva" charset="-128"/>
              </a:endParaRPr>
            </a:p>
            <a:p>
              <a:pPr algn="ctr" eaLnBrk="1" hangingPunct="1">
                <a:spcBef>
                  <a:spcPct val="0"/>
                </a:spcBef>
                <a:defRPr/>
              </a:pPr>
              <a:r>
                <a:rPr lang="nl-NL" sz="1200" kern="0" dirty="0">
                  <a:solidFill>
                    <a:prstClr val="black"/>
                  </a:solidFill>
                  <a:latin typeface="Arial" charset="0"/>
                  <a:ea typeface="Geneva" charset="-128"/>
                </a:rPr>
                <a:t>Vergunningverlening</a:t>
              </a:r>
            </a:p>
            <a:p>
              <a:pPr algn="ctr" eaLnBrk="1" hangingPunct="1">
                <a:spcBef>
                  <a:spcPct val="0"/>
                </a:spcBef>
                <a:defRPr/>
              </a:pPr>
              <a:r>
                <a:rPr lang="nl-NL" sz="1200" kern="0" dirty="0">
                  <a:solidFill>
                    <a:prstClr val="black"/>
                  </a:solidFill>
                  <a:latin typeface="Arial" charset="0"/>
                  <a:ea typeface="Geneva" charset="-128"/>
                </a:rPr>
                <a:t>Toezicht &amp; Handhaving</a:t>
              </a:r>
            </a:p>
          </p:txBody>
        </p:sp>
        <p:sp>
          <p:nvSpPr>
            <p:cNvPr id="12" name="PIJL-RECHTS 11"/>
            <p:cNvSpPr/>
            <p:nvPr/>
          </p:nvSpPr>
          <p:spPr>
            <a:xfrm rot="5400000">
              <a:off x="2989146" y="2624639"/>
              <a:ext cx="978408" cy="484632"/>
            </a:xfrm>
            <a:prstGeom prst="rightArrow">
              <a:avLst/>
            </a:prstGeom>
            <a:solidFill>
              <a:sysClr val="window" lastClr="FFFFFF">
                <a:lumMod val="65000"/>
              </a:sysClr>
            </a:solidFill>
            <a:ln w="3175" cap="flat" cmpd="sng" algn="ctr">
              <a:solidFill>
                <a:srgbClr val="4F81BD">
                  <a:shade val="50000"/>
                </a:srgbClr>
              </a:solidFill>
              <a:prstDash val="solid"/>
            </a:ln>
            <a:effectLst>
              <a:outerShdw blurRad="50800" dist="38100" dir="2700000" algn="tl" rotWithShape="0">
                <a:prstClr val="black">
                  <a:alpha val="40000"/>
                </a:prstClr>
              </a:outerShdw>
            </a:effectLst>
          </p:spPr>
          <p:txBody>
            <a:bodyPr rtlCol="0" anchor="ctr"/>
            <a:lstStyle/>
            <a:p>
              <a:pPr algn="ctr" eaLnBrk="1" hangingPunct="1">
                <a:spcBef>
                  <a:spcPct val="0"/>
                </a:spcBef>
                <a:defRPr/>
              </a:pPr>
              <a:endParaRPr lang="nl-NL" sz="1100" kern="0">
                <a:solidFill>
                  <a:prstClr val="white"/>
                </a:solidFill>
                <a:latin typeface="Calibri"/>
              </a:endParaRPr>
            </a:p>
          </p:txBody>
        </p:sp>
        <p:sp>
          <p:nvSpPr>
            <p:cNvPr id="13" name="PIJL-RECHTS 12"/>
            <p:cNvSpPr/>
            <p:nvPr/>
          </p:nvSpPr>
          <p:spPr>
            <a:xfrm rot="5400000">
              <a:off x="4926333" y="2624639"/>
              <a:ext cx="978408" cy="484632"/>
            </a:xfrm>
            <a:prstGeom prst="rightArrow">
              <a:avLst/>
            </a:prstGeom>
            <a:solidFill>
              <a:sysClr val="window" lastClr="FFFFFF">
                <a:lumMod val="65000"/>
              </a:sysClr>
            </a:solidFill>
            <a:ln w="3175" cap="flat" cmpd="sng" algn="ctr">
              <a:solidFill>
                <a:srgbClr val="4F81BD">
                  <a:shade val="50000"/>
                </a:srgbClr>
              </a:solidFill>
              <a:prstDash val="solid"/>
            </a:ln>
            <a:effectLst>
              <a:outerShdw blurRad="50800" dist="38100" dir="2700000" algn="tl" rotWithShape="0">
                <a:prstClr val="black">
                  <a:alpha val="40000"/>
                </a:prstClr>
              </a:outerShdw>
            </a:effectLst>
          </p:spPr>
          <p:txBody>
            <a:bodyPr rtlCol="0" anchor="ctr"/>
            <a:lstStyle/>
            <a:p>
              <a:pPr algn="ctr" eaLnBrk="1" hangingPunct="1">
                <a:spcBef>
                  <a:spcPct val="0"/>
                </a:spcBef>
                <a:defRPr/>
              </a:pPr>
              <a:endParaRPr lang="nl-NL" sz="1100" kern="0">
                <a:solidFill>
                  <a:prstClr val="white"/>
                </a:solidFill>
                <a:latin typeface="Calibri"/>
              </a:endParaRPr>
            </a:p>
          </p:txBody>
        </p:sp>
        <p:sp>
          <p:nvSpPr>
            <p:cNvPr id="14" name="Rechthoek 13"/>
            <p:cNvSpPr/>
            <p:nvPr/>
          </p:nvSpPr>
          <p:spPr>
            <a:xfrm>
              <a:off x="3720667" y="5487700"/>
              <a:ext cx="1512168" cy="973593"/>
            </a:xfrm>
            <a:prstGeom prst="rect">
              <a:avLst/>
            </a:prstGeom>
            <a:solidFill>
              <a:srgbClr val="F79646"/>
            </a:solidFill>
            <a:ln w="25400" cap="flat" cmpd="sng" algn="ctr">
              <a:noFill/>
              <a:prstDash val="solid"/>
            </a:ln>
            <a:effectLst/>
          </p:spPr>
          <p:txBody>
            <a:bodyPr rtlCol="0" anchor="ctr"/>
            <a:lstStyle/>
            <a:p>
              <a:pPr algn="ctr" defTabSz="457200" eaLnBrk="1" fontAlgn="auto" hangingPunct="1">
                <a:spcBef>
                  <a:spcPts val="0"/>
                </a:spcBef>
                <a:spcAft>
                  <a:spcPts val="0"/>
                </a:spcAft>
                <a:defRPr/>
              </a:pPr>
              <a:endParaRPr lang="nl-NL" sz="1800" kern="0">
                <a:solidFill>
                  <a:prstClr val="white"/>
                </a:solidFill>
                <a:latin typeface="Calibri"/>
                <a:ea typeface="Geneva" charset="-128"/>
              </a:endParaRPr>
            </a:p>
          </p:txBody>
        </p:sp>
        <p:sp>
          <p:nvSpPr>
            <p:cNvPr id="15" name="TextBox 83"/>
            <p:cNvSpPr txBox="1"/>
            <p:nvPr/>
          </p:nvSpPr>
          <p:spPr>
            <a:xfrm>
              <a:off x="3966194" y="5743662"/>
              <a:ext cx="1021113" cy="461665"/>
            </a:xfrm>
            <a:prstGeom prst="rect">
              <a:avLst/>
            </a:prstGeom>
            <a:noFill/>
          </p:spPr>
          <p:txBody>
            <a:bodyPr wrap="square" rtlCol="0">
              <a:spAutoFit/>
            </a:bodyPr>
            <a:lstStyle/>
            <a:p>
              <a:pPr algn="ctr" eaLnBrk="1" hangingPunct="1">
                <a:spcBef>
                  <a:spcPct val="0"/>
                </a:spcBef>
                <a:defRPr/>
              </a:pPr>
              <a:r>
                <a:rPr lang="nl-NL" sz="1200" kern="0" dirty="0">
                  <a:solidFill>
                    <a:prstClr val="black"/>
                  </a:solidFill>
                  <a:latin typeface="Arial" charset="0"/>
                  <a:ea typeface="Geneva" charset="-128"/>
                </a:rPr>
                <a:t>Bron informatie</a:t>
              </a:r>
            </a:p>
          </p:txBody>
        </p:sp>
        <p:sp>
          <p:nvSpPr>
            <p:cNvPr id="16" name="PIJL-RECHTS 15"/>
            <p:cNvSpPr/>
            <p:nvPr/>
          </p:nvSpPr>
          <p:spPr>
            <a:xfrm rot="16200000">
              <a:off x="3961650" y="4985577"/>
              <a:ext cx="978408" cy="484632"/>
            </a:xfrm>
            <a:prstGeom prst="rightArrow">
              <a:avLst/>
            </a:prstGeom>
            <a:solidFill>
              <a:sysClr val="window" lastClr="FFFFFF">
                <a:lumMod val="65000"/>
              </a:sysClr>
            </a:solidFill>
            <a:ln w="3175" cap="flat" cmpd="sng" algn="ctr">
              <a:solidFill>
                <a:srgbClr val="4F81BD">
                  <a:shade val="50000"/>
                </a:srgbClr>
              </a:solidFill>
              <a:prstDash val="solid"/>
            </a:ln>
            <a:effectLst>
              <a:outerShdw blurRad="50800" dist="38100" dir="2700000" algn="tl" rotWithShape="0">
                <a:prstClr val="black">
                  <a:alpha val="40000"/>
                </a:prstClr>
              </a:outerShdw>
            </a:effectLst>
          </p:spPr>
          <p:txBody>
            <a:bodyPr rtlCol="0" anchor="ctr"/>
            <a:lstStyle/>
            <a:p>
              <a:pPr algn="ctr" eaLnBrk="1" hangingPunct="1">
                <a:spcBef>
                  <a:spcPct val="0"/>
                </a:spcBef>
                <a:defRPr/>
              </a:pPr>
              <a:endParaRPr lang="nl-NL" sz="1100" kern="0">
                <a:solidFill>
                  <a:prstClr val="white"/>
                </a:solidFill>
                <a:latin typeface="Calibri"/>
              </a:endParaRPr>
            </a:p>
          </p:txBody>
        </p:sp>
        <p:sp>
          <p:nvSpPr>
            <p:cNvPr id="17" name="TextBox 83"/>
            <p:cNvSpPr txBox="1"/>
            <p:nvPr/>
          </p:nvSpPr>
          <p:spPr>
            <a:xfrm>
              <a:off x="3569081" y="3769876"/>
              <a:ext cx="1633053" cy="523220"/>
            </a:xfrm>
            <a:prstGeom prst="rect">
              <a:avLst/>
            </a:prstGeom>
            <a:noFill/>
            <a:ln>
              <a:noFill/>
            </a:ln>
          </p:spPr>
          <p:txBody>
            <a:bodyPr wrap="square" rtlCol="0">
              <a:spAutoFit/>
            </a:bodyPr>
            <a:lstStyle/>
            <a:p>
              <a:pPr algn="ctr" eaLnBrk="1" hangingPunct="1">
                <a:spcBef>
                  <a:spcPct val="0"/>
                </a:spcBef>
                <a:defRPr/>
              </a:pPr>
              <a:r>
                <a:rPr lang="nl-NL" sz="1400" kern="0" dirty="0">
                  <a:solidFill>
                    <a:prstClr val="black"/>
                  </a:solidFill>
                  <a:latin typeface="Arial" charset="0"/>
                  <a:ea typeface="Geneva" charset="-128"/>
                </a:rPr>
                <a:t>DSO Landelijke Voorziening</a:t>
              </a:r>
            </a:p>
          </p:txBody>
        </p:sp>
        <p:grpSp>
          <p:nvGrpSpPr>
            <p:cNvPr id="18" name="Groep 17"/>
            <p:cNvGrpSpPr/>
            <p:nvPr/>
          </p:nvGrpSpPr>
          <p:grpSpPr>
            <a:xfrm>
              <a:off x="244426" y="2975582"/>
              <a:ext cx="2034355" cy="1453051"/>
              <a:chOff x="4797991" y="1215043"/>
              <a:chExt cx="3464548" cy="2465284"/>
            </a:xfrm>
          </p:grpSpPr>
          <p:pic>
            <p:nvPicPr>
              <p:cNvPr id="21" name="Afbeelding 20"/>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797991" y="1444997"/>
                <a:ext cx="3464548" cy="2235330"/>
              </a:xfrm>
              <a:prstGeom prst="rect">
                <a:avLst/>
              </a:prstGeom>
            </p:spPr>
          </p:pic>
          <p:sp>
            <p:nvSpPr>
              <p:cNvPr id="22" name="Tijdelijke aanduiding voor tekst 3"/>
              <p:cNvSpPr txBox="1">
                <a:spLocks/>
              </p:cNvSpPr>
              <p:nvPr/>
            </p:nvSpPr>
            <p:spPr>
              <a:xfrm>
                <a:off x="4797991" y="1215043"/>
                <a:ext cx="3270930" cy="2013518"/>
              </a:xfrm>
              <a:prstGeom prst="rect">
                <a:avLst/>
              </a:prstGeom>
            </p:spPr>
            <p:txBody>
              <a:bodyPr vert="horz" lIns="91440" tIns="45720" rIns="91440" bIns="45720" rtlCol="0">
                <a:normAutofit/>
              </a:bodyPr>
              <a:lstStyle>
                <a:lvl1pPr marL="0" indent="0" algn="l" defTabSz="457200" rtl="0" eaLnBrk="1" latinLnBrk="0" hangingPunct="1">
                  <a:lnSpc>
                    <a:spcPct val="100000"/>
                  </a:lnSpc>
                  <a:spcBef>
                    <a:spcPct val="20000"/>
                  </a:spcBef>
                  <a:buFontTx/>
                  <a:buNone/>
                  <a:defRPr sz="1600" b="0" i="0" kern="1200">
                    <a:solidFill>
                      <a:srgbClr val="275937"/>
                    </a:solidFill>
                    <a:latin typeface="Verdana"/>
                    <a:ea typeface="+mn-ea"/>
                    <a:cs typeface="Verdana"/>
                  </a:defRPr>
                </a:lvl1pPr>
                <a:lvl2pPr marL="457200" indent="0" algn="l" defTabSz="457200" rtl="0" eaLnBrk="1" latinLnBrk="0" hangingPunct="1">
                  <a:lnSpc>
                    <a:spcPct val="100000"/>
                  </a:lnSpc>
                  <a:spcBef>
                    <a:spcPct val="20000"/>
                  </a:spcBef>
                  <a:buFontTx/>
                  <a:buNone/>
                  <a:defRPr sz="1600" b="0" i="0" kern="1200">
                    <a:solidFill>
                      <a:srgbClr val="275937"/>
                    </a:solidFill>
                    <a:latin typeface="Verdana"/>
                    <a:ea typeface="+mn-ea"/>
                    <a:cs typeface="Verdana"/>
                  </a:defRPr>
                </a:lvl2pPr>
                <a:lvl3pPr marL="914400" indent="0" algn="l" defTabSz="457200" rtl="0" eaLnBrk="1" latinLnBrk="0" hangingPunct="1">
                  <a:lnSpc>
                    <a:spcPct val="100000"/>
                  </a:lnSpc>
                  <a:spcBef>
                    <a:spcPct val="20000"/>
                  </a:spcBef>
                  <a:buFontTx/>
                  <a:buNone/>
                  <a:defRPr sz="1600" b="0" i="0" kern="1200">
                    <a:solidFill>
                      <a:srgbClr val="275937"/>
                    </a:solidFill>
                    <a:latin typeface="Verdana"/>
                    <a:ea typeface="+mn-ea"/>
                    <a:cs typeface="Verdana"/>
                  </a:defRPr>
                </a:lvl3pPr>
                <a:lvl4pPr marL="1274763" indent="-285750" algn="l" defTabSz="457200" rtl="0" eaLnBrk="1" latinLnBrk="0" hangingPunct="1">
                  <a:lnSpc>
                    <a:spcPct val="100000"/>
                  </a:lnSpc>
                  <a:spcBef>
                    <a:spcPct val="20000"/>
                  </a:spcBef>
                  <a:buFont typeface="Verdana" pitchFamily="34" charset="0"/>
                  <a:buChar char="–"/>
                  <a:defRPr sz="1800" b="0" i="0" kern="1200">
                    <a:solidFill>
                      <a:srgbClr val="275937"/>
                    </a:solidFill>
                    <a:latin typeface="Verdana"/>
                    <a:ea typeface="+mn-ea"/>
                    <a:cs typeface="Verdana"/>
                  </a:defRPr>
                </a:lvl4pPr>
                <a:lvl5pPr marL="1631950" indent="-285750" algn="l" defTabSz="457200" rtl="0" eaLnBrk="1" latinLnBrk="0" hangingPunct="1">
                  <a:lnSpc>
                    <a:spcPct val="100000"/>
                  </a:lnSpc>
                  <a:spcBef>
                    <a:spcPct val="20000"/>
                  </a:spcBef>
                  <a:buFont typeface="Verdana" pitchFamily="34" charset="0"/>
                  <a:buChar char="»"/>
                  <a:defRPr sz="1600" b="0" i="0" kern="1200">
                    <a:solidFill>
                      <a:srgbClr val="275937"/>
                    </a:solidFill>
                    <a:latin typeface="Verdana"/>
                    <a:ea typeface="+mn-ea"/>
                    <a:cs typeface="Verdan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fontAlgn="auto">
                  <a:spcAft>
                    <a:spcPts val="0"/>
                  </a:spcAft>
                  <a:defRPr/>
                </a:pPr>
                <a:r>
                  <a:rPr lang="nl-NL" sz="1200" dirty="0"/>
                  <a:t>Initiatiefnemer	</a:t>
                </a:r>
              </a:p>
            </p:txBody>
          </p:sp>
        </p:grpSp>
        <p:sp>
          <p:nvSpPr>
            <p:cNvPr id="19" name="PIJL-RECHTS 18"/>
            <p:cNvSpPr/>
            <p:nvPr/>
          </p:nvSpPr>
          <p:spPr>
            <a:xfrm>
              <a:off x="2068271" y="3713286"/>
              <a:ext cx="978408" cy="484632"/>
            </a:xfrm>
            <a:prstGeom prst="rightArrow">
              <a:avLst/>
            </a:prstGeom>
            <a:solidFill>
              <a:sysClr val="window" lastClr="FFFFFF">
                <a:lumMod val="65000"/>
              </a:sysClr>
            </a:solidFill>
            <a:ln w="3175" cap="flat" cmpd="sng" algn="ctr">
              <a:solidFill>
                <a:srgbClr val="4F81BD">
                  <a:shade val="50000"/>
                </a:srgbClr>
              </a:solidFill>
              <a:prstDash val="solid"/>
            </a:ln>
            <a:effectLst>
              <a:outerShdw blurRad="50800" dist="38100" dir="2700000" algn="tl" rotWithShape="0">
                <a:prstClr val="black">
                  <a:alpha val="40000"/>
                </a:prstClr>
              </a:outerShdw>
            </a:effectLst>
          </p:spPr>
          <p:txBody>
            <a:bodyPr rtlCol="0" anchor="ctr"/>
            <a:lstStyle/>
            <a:p>
              <a:pPr algn="ctr" eaLnBrk="1" hangingPunct="1">
                <a:spcBef>
                  <a:spcPct val="0"/>
                </a:spcBef>
                <a:defRPr/>
              </a:pPr>
              <a:endParaRPr lang="nl-NL" sz="1100" kern="0">
                <a:solidFill>
                  <a:prstClr val="white"/>
                </a:solidFill>
                <a:latin typeface="Calibri"/>
              </a:endParaRPr>
            </a:p>
          </p:txBody>
        </p:sp>
        <p:sp>
          <p:nvSpPr>
            <p:cNvPr id="20" name="PIJL-RECHTS 19"/>
            <p:cNvSpPr/>
            <p:nvPr/>
          </p:nvSpPr>
          <p:spPr>
            <a:xfrm>
              <a:off x="6156175" y="3755234"/>
              <a:ext cx="1230222" cy="484632"/>
            </a:xfrm>
            <a:prstGeom prst="rightArrow">
              <a:avLst/>
            </a:prstGeom>
            <a:solidFill>
              <a:sysClr val="window" lastClr="FFFFFF">
                <a:lumMod val="65000"/>
              </a:sysClr>
            </a:solidFill>
            <a:ln w="3175" cap="flat" cmpd="sng" algn="ctr">
              <a:solidFill>
                <a:srgbClr val="4F81BD">
                  <a:shade val="50000"/>
                </a:srgbClr>
              </a:solidFill>
              <a:prstDash val="solid"/>
            </a:ln>
            <a:effectLst>
              <a:outerShdw blurRad="50800" dist="38100" dir="2700000" algn="tl" rotWithShape="0">
                <a:prstClr val="black">
                  <a:alpha val="40000"/>
                </a:prstClr>
              </a:outerShdw>
            </a:effectLst>
          </p:spPr>
          <p:txBody>
            <a:bodyPr rtlCol="0" anchor="ctr"/>
            <a:lstStyle/>
            <a:p>
              <a:pPr algn="ctr" eaLnBrk="1" hangingPunct="1">
                <a:spcBef>
                  <a:spcPct val="0"/>
                </a:spcBef>
                <a:defRPr/>
              </a:pPr>
              <a:endParaRPr lang="nl-NL" sz="1100" kern="0">
                <a:solidFill>
                  <a:prstClr val="white"/>
                </a:solidFill>
                <a:latin typeface="Calibri"/>
              </a:endParaRPr>
            </a:p>
          </p:txBody>
        </p:sp>
      </p:grpSp>
      <p:sp>
        <p:nvSpPr>
          <p:cNvPr id="2" name="Tijdelijke aanduiding voor dianummer 1"/>
          <p:cNvSpPr>
            <a:spLocks noGrp="1"/>
          </p:cNvSpPr>
          <p:nvPr>
            <p:ph type="sldNum" sz="quarter" idx="12"/>
          </p:nvPr>
        </p:nvSpPr>
        <p:spPr/>
        <p:txBody>
          <a:bodyPr/>
          <a:lstStyle/>
          <a:p>
            <a:fld id="{432CEF03-5CAD-47F6-964F-5761FE565BF2}" type="slidenum">
              <a:rPr lang="nl-NL" smtClean="0"/>
              <a:t>5</a:t>
            </a:fld>
            <a:endParaRPr lang="nl-NL"/>
          </a:p>
        </p:txBody>
      </p:sp>
    </p:spTree>
    <p:extLst>
      <p:ext uri="{BB962C8B-B14F-4D97-AF65-F5344CB8AC3E}">
        <p14:creationId xmlns:p14="http://schemas.microsoft.com/office/powerpoint/2010/main" val="22515509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a:xfrm>
            <a:off x="683568" y="2420888"/>
            <a:ext cx="7920880" cy="3921299"/>
          </a:xfrm>
        </p:spPr>
        <p:txBody>
          <a:bodyPr>
            <a:normAutofit fontScale="92500" lnSpcReduction="10000"/>
          </a:bodyPr>
          <a:lstStyle/>
          <a:p>
            <a:r>
              <a:rPr lang="nl-NL" dirty="0"/>
              <a:t>3 ketens:</a:t>
            </a:r>
          </a:p>
          <a:p>
            <a:pPr lvl="1"/>
            <a:r>
              <a:rPr lang="nl-NL" dirty="0"/>
              <a:t>Registreren en publiceren omgevingsdocumenten</a:t>
            </a:r>
          </a:p>
          <a:p>
            <a:pPr lvl="1"/>
            <a:r>
              <a:rPr lang="nl-NL" dirty="0"/>
              <a:t>Registreren toepasbare regels</a:t>
            </a:r>
          </a:p>
          <a:p>
            <a:pPr lvl="1"/>
            <a:r>
              <a:rPr lang="nl-NL" dirty="0"/>
              <a:t>Opstellen / Indienen aanvraag</a:t>
            </a:r>
          </a:p>
          <a:p>
            <a:r>
              <a:rPr lang="nl-NL" dirty="0"/>
              <a:t>4 ontwikkelpartijen, RWS (4 projecten), Kadaster (4 projecten), KOOP (1 project), Geonovum (1 project)</a:t>
            </a:r>
          </a:p>
          <a:p>
            <a:r>
              <a:rPr lang="nl-NL" dirty="0"/>
              <a:t>Programmateam met o.a. 3 productmanagers, system team en domein architecten</a:t>
            </a:r>
          </a:p>
          <a:p>
            <a:r>
              <a:rPr lang="nl-NL" dirty="0"/>
              <a:t>Daarnaast veel relaties met andere stakeholders, die bezig zijn met de implementatie (o.a. </a:t>
            </a:r>
            <a:r>
              <a:rPr lang="nl-NL" dirty="0" err="1"/>
              <a:t>BLM’ers</a:t>
            </a:r>
            <a:r>
              <a:rPr lang="nl-NL" dirty="0"/>
              <a:t> en Uitvoeringsorganisatie Implementatie)</a:t>
            </a:r>
          </a:p>
          <a:p>
            <a:endParaRPr lang="nl-NL" dirty="0"/>
          </a:p>
          <a:p>
            <a:endParaRPr lang="nl-NL" dirty="0"/>
          </a:p>
        </p:txBody>
      </p:sp>
      <p:sp>
        <p:nvSpPr>
          <p:cNvPr id="3" name="Titel 2"/>
          <p:cNvSpPr>
            <a:spLocks noGrp="1"/>
          </p:cNvSpPr>
          <p:nvPr>
            <p:ph type="title"/>
          </p:nvPr>
        </p:nvSpPr>
        <p:spPr>
          <a:xfrm>
            <a:off x="179512" y="116632"/>
            <a:ext cx="8784976" cy="1008112"/>
          </a:xfrm>
        </p:spPr>
        <p:txBody>
          <a:bodyPr>
            <a:normAutofit/>
          </a:bodyPr>
          <a:lstStyle/>
          <a:p>
            <a:r>
              <a:rPr lang="nl-NL" dirty="0"/>
              <a:t>DSO Landelijk voorziening (2)</a:t>
            </a:r>
          </a:p>
        </p:txBody>
      </p:sp>
      <p:sp>
        <p:nvSpPr>
          <p:cNvPr id="4" name="Tijdelijke aanduiding voor dianummer 3"/>
          <p:cNvSpPr>
            <a:spLocks noGrp="1"/>
          </p:cNvSpPr>
          <p:nvPr>
            <p:ph type="sldNum" sz="quarter" idx="12"/>
          </p:nvPr>
        </p:nvSpPr>
        <p:spPr/>
        <p:txBody>
          <a:bodyPr/>
          <a:lstStyle/>
          <a:p>
            <a:fld id="{432CEF03-5CAD-47F6-964F-5761FE565BF2}" type="slidenum">
              <a:rPr lang="nl-NL" smtClean="0"/>
              <a:t>6</a:t>
            </a:fld>
            <a:endParaRPr lang="nl-NL"/>
          </a:p>
        </p:txBody>
      </p:sp>
    </p:spTree>
    <p:extLst>
      <p:ext uri="{BB962C8B-B14F-4D97-AF65-F5344CB8AC3E}">
        <p14:creationId xmlns:p14="http://schemas.microsoft.com/office/powerpoint/2010/main" val="16480134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179512" y="116632"/>
            <a:ext cx="8784976" cy="1008112"/>
          </a:xfrm>
        </p:spPr>
        <p:txBody>
          <a:bodyPr>
            <a:normAutofit/>
          </a:bodyPr>
          <a:lstStyle/>
          <a:p>
            <a:r>
              <a:rPr lang="nl-NL" dirty="0"/>
              <a:t>DSO Landelijke voorziening (3)</a:t>
            </a:r>
          </a:p>
        </p:txBody>
      </p:sp>
      <p:graphicFrame>
        <p:nvGraphicFramePr>
          <p:cNvPr id="2" name="Object 1">
            <a:hlinkClick r:id="" action="ppaction://ole?verb=0"/>
          </p:cNvPr>
          <p:cNvGraphicFramePr>
            <a:graphicFrameLocks noChangeAspect="1"/>
          </p:cNvGraphicFramePr>
          <p:nvPr>
            <p:extLst>
              <p:ext uri="{D42A27DB-BD31-4B8C-83A1-F6EECF244321}">
                <p14:modId xmlns:p14="http://schemas.microsoft.com/office/powerpoint/2010/main" val="241071775"/>
              </p:ext>
            </p:extLst>
          </p:nvPr>
        </p:nvGraphicFramePr>
        <p:xfrm>
          <a:off x="827584" y="1412776"/>
          <a:ext cx="7048500" cy="5286375"/>
        </p:xfrm>
        <a:graphic>
          <a:graphicData uri="http://schemas.openxmlformats.org/presentationml/2006/ole">
            <mc:AlternateContent xmlns:mc="http://schemas.openxmlformats.org/markup-compatibility/2006">
              <mc:Choice xmlns:v="urn:schemas-microsoft-com:vml" Requires="v">
                <p:oleObj spid="_x0000_s1068" name="Presentatie" r:id="rId4" imgW="4160641" imgH="3121121" progId="PowerPoint.Show.12">
                  <p:embed/>
                </p:oleObj>
              </mc:Choice>
              <mc:Fallback>
                <p:oleObj name="Presentatie" r:id="rId4" imgW="4160641" imgH="3121121" progId="PowerPoint.Show.12">
                  <p:embed/>
                  <p:pic>
                    <p:nvPicPr>
                      <p:cNvPr id="0" name="Object 2"/>
                      <p:cNvPicPr>
                        <a:picLocks noChangeAspect="1" noChangeArrowheads="1"/>
                      </p:cNvPicPr>
                      <p:nvPr/>
                    </p:nvPicPr>
                    <p:blipFill>
                      <a:blip r:embed="rId5"/>
                      <a:srcRect/>
                      <a:stretch>
                        <a:fillRect/>
                      </a:stretch>
                    </p:blipFill>
                    <p:spPr bwMode="auto">
                      <a:xfrm>
                        <a:off x="827584" y="1412776"/>
                        <a:ext cx="7048500" cy="528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 name="Tijdelijke aanduiding voor dianummer 3"/>
          <p:cNvSpPr>
            <a:spLocks noGrp="1"/>
          </p:cNvSpPr>
          <p:nvPr>
            <p:ph type="sldNum" sz="quarter" idx="12"/>
          </p:nvPr>
        </p:nvSpPr>
        <p:spPr/>
        <p:txBody>
          <a:bodyPr/>
          <a:lstStyle/>
          <a:p>
            <a:fld id="{432CEF03-5CAD-47F6-964F-5761FE565BF2}" type="slidenum">
              <a:rPr lang="nl-NL" smtClean="0"/>
              <a:t>7</a:t>
            </a:fld>
            <a:endParaRPr lang="nl-NL"/>
          </a:p>
        </p:txBody>
      </p:sp>
    </p:spTree>
    <p:extLst>
      <p:ext uri="{BB962C8B-B14F-4D97-AF65-F5344CB8AC3E}">
        <p14:creationId xmlns:p14="http://schemas.microsoft.com/office/powerpoint/2010/main" val="23568123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457200" y="116632"/>
            <a:ext cx="8229600" cy="1008112"/>
          </a:xfrm>
        </p:spPr>
        <p:txBody>
          <a:bodyPr/>
          <a:lstStyle/>
          <a:p>
            <a:r>
              <a:rPr lang="nl-NL" dirty="0"/>
              <a:t>Even wat </a:t>
            </a:r>
            <a:r>
              <a:rPr lang="nl-NL" dirty="0" err="1"/>
              <a:t>Buzz</a:t>
            </a:r>
            <a:r>
              <a:rPr lang="nl-NL" dirty="0"/>
              <a:t> woorden (1)</a:t>
            </a:r>
          </a:p>
        </p:txBody>
      </p:sp>
      <p:pic>
        <p:nvPicPr>
          <p:cNvPr id="2050" name="Picture 2" descr="I:\CapGemini\Testnet\BP_45_LargeSolutio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008" y="1556791"/>
            <a:ext cx="8921488" cy="4986883"/>
          </a:xfrm>
          <a:prstGeom prst="rect">
            <a:avLst/>
          </a:prstGeom>
          <a:noFill/>
          <a:extLst>
            <a:ext uri="{909E8E84-426E-40DD-AFC4-6F175D3DCCD1}">
              <a14:hiddenFill xmlns:a14="http://schemas.microsoft.com/office/drawing/2010/main">
                <a:solidFill>
                  <a:srgbClr val="FFFFFF"/>
                </a:solidFill>
              </a14:hiddenFill>
            </a:ext>
          </a:extLst>
        </p:spPr>
      </p:pic>
      <p:sp>
        <p:nvSpPr>
          <p:cNvPr id="2" name="Tijdelijke aanduiding voor dianummer 1"/>
          <p:cNvSpPr>
            <a:spLocks noGrp="1"/>
          </p:cNvSpPr>
          <p:nvPr>
            <p:ph type="sldNum" sz="quarter" idx="12"/>
          </p:nvPr>
        </p:nvSpPr>
        <p:spPr/>
        <p:txBody>
          <a:bodyPr/>
          <a:lstStyle/>
          <a:p>
            <a:fld id="{432CEF03-5CAD-47F6-964F-5761FE565BF2}" type="slidenum">
              <a:rPr lang="nl-NL" smtClean="0"/>
              <a:t>8</a:t>
            </a:fld>
            <a:endParaRPr lang="nl-NL"/>
          </a:p>
        </p:txBody>
      </p:sp>
    </p:spTree>
    <p:extLst>
      <p:ext uri="{BB962C8B-B14F-4D97-AF65-F5344CB8AC3E}">
        <p14:creationId xmlns:p14="http://schemas.microsoft.com/office/powerpoint/2010/main" val="5099626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a:xfrm>
            <a:off x="872067" y="2675466"/>
            <a:ext cx="7408333" cy="3705861"/>
          </a:xfrm>
        </p:spPr>
        <p:txBody>
          <a:bodyPr>
            <a:normAutofit fontScale="92500" lnSpcReduction="10000"/>
          </a:bodyPr>
          <a:lstStyle/>
          <a:p>
            <a:pPr marL="0" lvl="0" indent="0">
              <a:buNone/>
            </a:pPr>
            <a:r>
              <a:rPr lang="nl-NL" sz="2600" b="1" dirty="0" err="1"/>
              <a:t>Epic</a:t>
            </a:r>
            <a:r>
              <a:rPr lang="nl-NL" sz="2600" b="1" dirty="0"/>
              <a:t>: </a:t>
            </a:r>
          </a:p>
          <a:p>
            <a:pPr lvl="0"/>
            <a:r>
              <a:rPr lang="nl-NL" dirty="0"/>
              <a:t>Is een vanuit gebruikersoptiek beschreven ‘verhaal’ wat hij wil (kunnen) doen</a:t>
            </a:r>
          </a:p>
          <a:p>
            <a:pPr lvl="0"/>
            <a:r>
              <a:rPr lang="nl-NL" dirty="0"/>
              <a:t>Wordt geformuleerd vanuit een persona (een ‘soort’ gebruiker)</a:t>
            </a:r>
          </a:p>
          <a:p>
            <a:pPr marL="0" lvl="0" indent="0">
              <a:buNone/>
            </a:pPr>
            <a:endParaRPr lang="nl-NL" dirty="0"/>
          </a:p>
          <a:p>
            <a:pPr marL="0" lvl="0" indent="0">
              <a:buNone/>
            </a:pPr>
            <a:r>
              <a:rPr lang="nl-NL" dirty="0"/>
              <a:t>Voorbeeld:</a:t>
            </a:r>
          </a:p>
          <a:p>
            <a:pPr marL="301943" lvl="1" indent="0">
              <a:buNone/>
            </a:pPr>
            <a:r>
              <a:rPr lang="nl-NL" sz="2400" dirty="0"/>
              <a:t>Als Bevoegd Gezag wil ik een omgevingsdocument kunnen aanleveren aan DSO, incl. validatie en toetsing op begrippen. Kunnen tonen op de kaart.</a:t>
            </a:r>
          </a:p>
          <a:p>
            <a:pPr lvl="0"/>
            <a:endParaRPr lang="nl-NL" dirty="0"/>
          </a:p>
          <a:p>
            <a:pPr lvl="0"/>
            <a:endParaRPr lang="nl-NL" dirty="0">
              <a:solidFill>
                <a:schemeClr val="tx1"/>
              </a:solidFill>
            </a:endParaRPr>
          </a:p>
          <a:p>
            <a:endParaRPr lang="nl-NL" dirty="0"/>
          </a:p>
          <a:p>
            <a:endParaRPr lang="nl-NL" dirty="0"/>
          </a:p>
        </p:txBody>
      </p:sp>
      <p:sp>
        <p:nvSpPr>
          <p:cNvPr id="3" name="Titel 2"/>
          <p:cNvSpPr>
            <a:spLocks noGrp="1"/>
          </p:cNvSpPr>
          <p:nvPr>
            <p:ph type="title"/>
          </p:nvPr>
        </p:nvSpPr>
        <p:spPr>
          <a:xfrm>
            <a:off x="457200" y="116632"/>
            <a:ext cx="8229600" cy="1008112"/>
          </a:xfrm>
        </p:spPr>
        <p:txBody>
          <a:bodyPr/>
          <a:lstStyle/>
          <a:p>
            <a:r>
              <a:rPr lang="nl-NL" dirty="0"/>
              <a:t>Even wat </a:t>
            </a:r>
            <a:r>
              <a:rPr lang="nl-NL" dirty="0" err="1"/>
              <a:t>Buzz</a:t>
            </a:r>
            <a:r>
              <a:rPr lang="nl-NL" dirty="0"/>
              <a:t> woorden (2)</a:t>
            </a:r>
          </a:p>
        </p:txBody>
      </p:sp>
      <p:sp>
        <p:nvSpPr>
          <p:cNvPr id="4" name="Tijdelijke aanduiding voor dianummer 3"/>
          <p:cNvSpPr>
            <a:spLocks noGrp="1"/>
          </p:cNvSpPr>
          <p:nvPr>
            <p:ph type="sldNum" sz="quarter" idx="12"/>
          </p:nvPr>
        </p:nvSpPr>
        <p:spPr/>
        <p:txBody>
          <a:bodyPr/>
          <a:lstStyle/>
          <a:p>
            <a:fld id="{432CEF03-5CAD-47F6-964F-5761FE565BF2}" type="slidenum">
              <a:rPr lang="nl-NL" smtClean="0"/>
              <a:t>9</a:t>
            </a:fld>
            <a:endParaRPr lang="nl-NL"/>
          </a:p>
        </p:txBody>
      </p:sp>
    </p:spTree>
    <p:extLst>
      <p:ext uri="{BB962C8B-B14F-4D97-AF65-F5344CB8AC3E}">
        <p14:creationId xmlns:p14="http://schemas.microsoft.com/office/powerpoint/2010/main" val="24026517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p:txBody>
          <a:bodyPr/>
          <a:lstStyle/>
          <a:p>
            <a:pPr marL="0" indent="0">
              <a:buNone/>
            </a:pPr>
            <a:r>
              <a:rPr lang="nl-NL" b="1" dirty="0" err="1"/>
              <a:t>Capability</a:t>
            </a:r>
            <a:r>
              <a:rPr lang="nl-NL" b="1" dirty="0"/>
              <a:t>:</a:t>
            </a:r>
          </a:p>
          <a:p>
            <a:r>
              <a:rPr lang="nl-NL" sz="2200" dirty="0"/>
              <a:t>Een groep van bij elkaar behorende features</a:t>
            </a:r>
          </a:p>
          <a:p>
            <a:pPr marL="0" indent="0">
              <a:buNone/>
            </a:pPr>
            <a:endParaRPr lang="nl-NL" dirty="0"/>
          </a:p>
          <a:p>
            <a:pPr marL="0" indent="0">
              <a:buNone/>
            </a:pPr>
            <a:r>
              <a:rPr lang="nl-NL" sz="2200" dirty="0"/>
              <a:t>Voorbeelden:</a:t>
            </a:r>
          </a:p>
          <a:p>
            <a:pPr lvl="1"/>
            <a:r>
              <a:rPr lang="nl-NL" dirty="0"/>
              <a:t>Kunnen aanleveren van omgevingsdocumenten</a:t>
            </a:r>
          </a:p>
          <a:p>
            <a:pPr lvl="1"/>
            <a:r>
              <a:rPr lang="nl-NL" dirty="0"/>
              <a:t>Kunnen valideren van omgevingsdocumenten</a:t>
            </a:r>
          </a:p>
          <a:p>
            <a:pPr marL="0" indent="0">
              <a:buNone/>
            </a:pPr>
            <a:endParaRPr lang="nl-NL" dirty="0"/>
          </a:p>
        </p:txBody>
      </p:sp>
      <p:sp>
        <p:nvSpPr>
          <p:cNvPr id="3" name="Titel 2"/>
          <p:cNvSpPr>
            <a:spLocks noGrp="1"/>
          </p:cNvSpPr>
          <p:nvPr>
            <p:ph type="title"/>
          </p:nvPr>
        </p:nvSpPr>
        <p:spPr>
          <a:xfrm>
            <a:off x="457200" y="116632"/>
            <a:ext cx="8229600" cy="1008112"/>
          </a:xfrm>
        </p:spPr>
        <p:txBody>
          <a:bodyPr/>
          <a:lstStyle/>
          <a:p>
            <a:r>
              <a:rPr lang="nl-NL" dirty="0"/>
              <a:t>Even wat </a:t>
            </a:r>
            <a:r>
              <a:rPr lang="nl-NL" dirty="0" err="1"/>
              <a:t>Buzz</a:t>
            </a:r>
            <a:r>
              <a:rPr lang="nl-NL" dirty="0"/>
              <a:t> woorden (3)</a:t>
            </a:r>
          </a:p>
        </p:txBody>
      </p:sp>
      <p:sp>
        <p:nvSpPr>
          <p:cNvPr id="4" name="Tijdelijke aanduiding voor dianummer 3"/>
          <p:cNvSpPr>
            <a:spLocks noGrp="1"/>
          </p:cNvSpPr>
          <p:nvPr>
            <p:ph type="sldNum" sz="quarter" idx="12"/>
          </p:nvPr>
        </p:nvSpPr>
        <p:spPr/>
        <p:txBody>
          <a:bodyPr/>
          <a:lstStyle/>
          <a:p>
            <a:fld id="{432CEF03-5CAD-47F6-964F-5761FE565BF2}" type="slidenum">
              <a:rPr lang="nl-NL" smtClean="0"/>
              <a:t>10</a:t>
            </a:fld>
            <a:endParaRPr lang="nl-NL"/>
          </a:p>
        </p:txBody>
      </p:sp>
    </p:spTree>
    <p:extLst>
      <p:ext uri="{BB962C8B-B14F-4D97-AF65-F5344CB8AC3E}">
        <p14:creationId xmlns:p14="http://schemas.microsoft.com/office/powerpoint/2010/main" val="41562524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p:txBody>
          <a:bodyPr>
            <a:normAutofit lnSpcReduction="10000"/>
          </a:bodyPr>
          <a:lstStyle/>
          <a:p>
            <a:pPr marL="0" indent="0">
              <a:buNone/>
            </a:pPr>
            <a:r>
              <a:rPr lang="nl-NL" b="1" dirty="0"/>
              <a:t>Feature:</a:t>
            </a:r>
          </a:p>
          <a:p>
            <a:r>
              <a:rPr lang="nl-NL" sz="2200" dirty="0"/>
              <a:t>Een functionaliteit</a:t>
            </a:r>
          </a:p>
          <a:p>
            <a:r>
              <a:rPr lang="nl-NL" sz="2200" dirty="0"/>
              <a:t>Business of </a:t>
            </a:r>
            <a:r>
              <a:rPr lang="nl-NL" sz="2200" dirty="0" err="1"/>
              <a:t>enabling</a:t>
            </a:r>
            <a:r>
              <a:rPr lang="nl-NL" sz="2200" dirty="0"/>
              <a:t> feature</a:t>
            </a:r>
          </a:p>
          <a:p>
            <a:pPr marL="0" indent="0">
              <a:buNone/>
            </a:pPr>
            <a:endParaRPr lang="nl-NL" dirty="0"/>
          </a:p>
          <a:p>
            <a:pPr marL="0" indent="0">
              <a:buNone/>
            </a:pPr>
            <a:r>
              <a:rPr lang="nl-NL" sz="2200" dirty="0"/>
              <a:t>Voorbeelden:</a:t>
            </a:r>
          </a:p>
          <a:p>
            <a:pPr lvl="1"/>
            <a:r>
              <a:rPr lang="nl-NL" dirty="0"/>
              <a:t>Kunnen valideren van locatie-aanduidingen in een omgevingsdocument</a:t>
            </a:r>
          </a:p>
          <a:p>
            <a:pPr lvl="1"/>
            <a:r>
              <a:rPr lang="nl-NL" dirty="0"/>
              <a:t>Valideren van was-wordt in een wijziging omgevingsdocument</a:t>
            </a:r>
          </a:p>
          <a:p>
            <a:pPr marL="0" indent="0">
              <a:buNone/>
            </a:pPr>
            <a:endParaRPr lang="nl-NL" dirty="0"/>
          </a:p>
        </p:txBody>
      </p:sp>
      <p:sp>
        <p:nvSpPr>
          <p:cNvPr id="3" name="Titel 2"/>
          <p:cNvSpPr>
            <a:spLocks noGrp="1"/>
          </p:cNvSpPr>
          <p:nvPr>
            <p:ph type="title"/>
          </p:nvPr>
        </p:nvSpPr>
        <p:spPr>
          <a:xfrm>
            <a:off x="457200" y="116632"/>
            <a:ext cx="8229600" cy="1008112"/>
          </a:xfrm>
        </p:spPr>
        <p:txBody>
          <a:bodyPr/>
          <a:lstStyle/>
          <a:p>
            <a:r>
              <a:rPr lang="nl-NL" dirty="0"/>
              <a:t>Even wat </a:t>
            </a:r>
            <a:r>
              <a:rPr lang="nl-NL" dirty="0" err="1"/>
              <a:t>Buzz</a:t>
            </a:r>
            <a:r>
              <a:rPr lang="nl-NL" dirty="0"/>
              <a:t> woorden (4)</a:t>
            </a:r>
          </a:p>
        </p:txBody>
      </p:sp>
      <p:sp>
        <p:nvSpPr>
          <p:cNvPr id="4" name="Tijdelijke aanduiding voor dianummer 3"/>
          <p:cNvSpPr>
            <a:spLocks noGrp="1"/>
          </p:cNvSpPr>
          <p:nvPr>
            <p:ph type="sldNum" sz="quarter" idx="12"/>
          </p:nvPr>
        </p:nvSpPr>
        <p:spPr/>
        <p:txBody>
          <a:bodyPr/>
          <a:lstStyle/>
          <a:p>
            <a:fld id="{432CEF03-5CAD-47F6-964F-5761FE565BF2}" type="slidenum">
              <a:rPr lang="nl-NL" smtClean="0"/>
              <a:t>11</a:t>
            </a:fld>
            <a:endParaRPr lang="nl-NL"/>
          </a:p>
        </p:txBody>
      </p:sp>
    </p:spTree>
    <p:extLst>
      <p:ext uri="{BB962C8B-B14F-4D97-AF65-F5344CB8AC3E}">
        <p14:creationId xmlns:p14="http://schemas.microsoft.com/office/powerpoint/2010/main" val="23638892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p:txBody>
          <a:bodyPr>
            <a:normAutofit/>
          </a:bodyPr>
          <a:lstStyle/>
          <a:p>
            <a:pPr marL="0" indent="0">
              <a:buNone/>
            </a:pPr>
            <a:r>
              <a:rPr lang="nl-NL" b="1" dirty="0"/>
              <a:t>User story:</a:t>
            </a:r>
          </a:p>
          <a:p>
            <a:r>
              <a:rPr lang="nl-NL" sz="2200" dirty="0"/>
              <a:t>Een product </a:t>
            </a:r>
            <a:r>
              <a:rPr lang="nl-NL" sz="2200" dirty="0" err="1"/>
              <a:t>backlog</a:t>
            </a:r>
            <a:r>
              <a:rPr lang="nl-NL" sz="2200" dirty="0"/>
              <a:t> item dat beschrijft ‘wat’ en ‘waarom’ de klant / ik deze functionaliteit wil hebben</a:t>
            </a:r>
          </a:p>
          <a:p>
            <a:endParaRPr lang="nl-NL" dirty="0"/>
          </a:p>
          <a:p>
            <a:pPr marL="0" indent="0">
              <a:buNone/>
            </a:pPr>
            <a:r>
              <a:rPr lang="nl-NL" sz="2200" dirty="0"/>
              <a:t>Template:</a:t>
            </a:r>
          </a:p>
          <a:p>
            <a:pPr marL="301943" lvl="1" indent="0">
              <a:buNone/>
            </a:pPr>
            <a:r>
              <a:rPr lang="nl-NL" dirty="0"/>
              <a:t>Als (gebruiker), wil ik (functionaliteit), zodat ik (reden waarom / achterliggende behoefte)</a:t>
            </a:r>
          </a:p>
        </p:txBody>
      </p:sp>
      <p:sp>
        <p:nvSpPr>
          <p:cNvPr id="3" name="Titel 2"/>
          <p:cNvSpPr>
            <a:spLocks noGrp="1"/>
          </p:cNvSpPr>
          <p:nvPr>
            <p:ph type="title"/>
          </p:nvPr>
        </p:nvSpPr>
        <p:spPr>
          <a:xfrm>
            <a:off x="457200" y="116632"/>
            <a:ext cx="8229600" cy="1008112"/>
          </a:xfrm>
        </p:spPr>
        <p:txBody>
          <a:bodyPr/>
          <a:lstStyle/>
          <a:p>
            <a:r>
              <a:rPr lang="nl-NL" dirty="0"/>
              <a:t>Even wat </a:t>
            </a:r>
            <a:r>
              <a:rPr lang="nl-NL" dirty="0" err="1"/>
              <a:t>Buzz</a:t>
            </a:r>
            <a:r>
              <a:rPr lang="nl-NL" dirty="0"/>
              <a:t> woorden (5)</a:t>
            </a:r>
          </a:p>
        </p:txBody>
      </p:sp>
      <p:sp>
        <p:nvSpPr>
          <p:cNvPr id="4" name="Tijdelijke aanduiding voor dianummer 3"/>
          <p:cNvSpPr>
            <a:spLocks noGrp="1"/>
          </p:cNvSpPr>
          <p:nvPr>
            <p:ph type="sldNum" sz="quarter" idx="12"/>
          </p:nvPr>
        </p:nvSpPr>
        <p:spPr/>
        <p:txBody>
          <a:bodyPr/>
          <a:lstStyle/>
          <a:p>
            <a:fld id="{432CEF03-5CAD-47F6-964F-5761FE565BF2}" type="slidenum">
              <a:rPr lang="nl-NL" smtClean="0"/>
              <a:t>12</a:t>
            </a:fld>
            <a:endParaRPr lang="nl-NL"/>
          </a:p>
        </p:txBody>
      </p:sp>
    </p:spTree>
    <p:extLst>
      <p:ext uri="{BB962C8B-B14F-4D97-AF65-F5344CB8AC3E}">
        <p14:creationId xmlns:p14="http://schemas.microsoft.com/office/powerpoint/2010/main" val="23638892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a:xfrm>
            <a:off x="872067" y="2204864"/>
            <a:ext cx="7408333" cy="4536504"/>
          </a:xfrm>
        </p:spPr>
        <p:txBody>
          <a:bodyPr>
            <a:normAutofit fontScale="92500" lnSpcReduction="10000"/>
          </a:bodyPr>
          <a:lstStyle/>
          <a:p>
            <a:pPr marL="0" indent="0">
              <a:buNone/>
            </a:pPr>
            <a:r>
              <a:rPr lang="nl-NL" sz="2600" b="1" dirty="0"/>
              <a:t>Definition of </a:t>
            </a:r>
            <a:r>
              <a:rPr lang="nl-NL" sz="2600" b="1" dirty="0" err="1"/>
              <a:t>Done</a:t>
            </a:r>
            <a:r>
              <a:rPr lang="nl-NL" sz="2600" b="1" dirty="0"/>
              <a:t>:</a:t>
            </a:r>
          </a:p>
          <a:p>
            <a:r>
              <a:rPr lang="nl-NL" dirty="0"/>
              <a:t>Beschrijft waar het resultaat van een sprint  / user story aan moet voldoen</a:t>
            </a:r>
          </a:p>
          <a:p>
            <a:r>
              <a:rPr lang="nl-NL" dirty="0"/>
              <a:t>Door team zelf opgesteld</a:t>
            </a:r>
          </a:p>
          <a:p>
            <a:endParaRPr lang="nl-NL" dirty="0"/>
          </a:p>
          <a:p>
            <a:pPr marL="0" indent="0">
              <a:buNone/>
            </a:pPr>
            <a:r>
              <a:rPr lang="nl-NL" dirty="0"/>
              <a:t>Voorbeelden criteria van een </a:t>
            </a:r>
            <a:r>
              <a:rPr lang="nl-NL" dirty="0" err="1"/>
              <a:t>DoD</a:t>
            </a:r>
            <a:r>
              <a:rPr lang="nl-NL" dirty="0"/>
              <a:t>:</a:t>
            </a:r>
          </a:p>
          <a:p>
            <a:pPr lvl="1"/>
            <a:r>
              <a:rPr lang="nl-NL" sz="2400" dirty="0"/>
              <a:t>Peer code review is uitgevoerd</a:t>
            </a:r>
          </a:p>
          <a:p>
            <a:pPr lvl="1"/>
            <a:r>
              <a:rPr lang="nl-NL" sz="2400" dirty="0"/>
              <a:t>Master </a:t>
            </a:r>
            <a:r>
              <a:rPr lang="nl-NL" sz="2400" dirty="0" err="1"/>
              <a:t>builds</a:t>
            </a:r>
            <a:r>
              <a:rPr lang="nl-NL" sz="2400" dirty="0"/>
              <a:t> slagen</a:t>
            </a:r>
          </a:p>
          <a:p>
            <a:pPr lvl="1"/>
            <a:r>
              <a:rPr lang="nl-NL" sz="2400" dirty="0"/>
              <a:t>De documentatie is bijgewerkt</a:t>
            </a:r>
          </a:p>
          <a:p>
            <a:pPr lvl="1"/>
            <a:r>
              <a:rPr lang="nl-NL" sz="2400" dirty="0"/>
              <a:t>De regressietest is bijgewerkt</a:t>
            </a:r>
          </a:p>
          <a:p>
            <a:pPr lvl="1"/>
            <a:r>
              <a:rPr lang="nl-NL" sz="2400" dirty="0"/>
              <a:t>Sprint demo heeft plaatsgevonden</a:t>
            </a:r>
          </a:p>
          <a:p>
            <a:pPr lvl="1"/>
            <a:r>
              <a:rPr lang="nl-NL" sz="2400" dirty="0"/>
              <a:t>Alle taken op </a:t>
            </a:r>
            <a:r>
              <a:rPr lang="nl-NL" sz="2400" dirty="0" err="1"/>
              <a:t>Done</a:t>
            </a:r>
            <a:r>
              <a:rPr lang="nl-NL" sz="2400" dirty="0"/>
              <a:t>, </a:t>
            </a:r>
            <a:r>
              <a:rPr lang="nl-NL" sz="2400" dirty="0" err="1"/>
              <a:t>Backlog</a:t>
            </a:r>
            <a:r>
              <a:rPr lang="nl-NL" sz="2400" dirty="0"/>
              <a:t> item op </a:t>
            </a:r>
            <a:r>
              <a:rPr lang="nl-NL" sz="2400" dirty="0" err="1"/>
              <a:t>Done</a:t>
            </a:r>
            <a:endParaRPr lang="nl-NL" sz="2400" dirty="0"/>
          </a:p>
          <a:p>
            <a:endParaRPr lang="nl-NL" dirty="0"/>
          </a:p>
        </p:txBody>
      </p:sp>
      <p:sp>
        <p:nvSpPr>
          <p:cNvPr id="3" name="Titel 2"/>
          <p:cNvSpPr>
            <a:spLocks noGrp="1"/>
          </p:cNvSpPr>
          <p:nvPr>
            <p:ph type="title"/>
          </p:nvPr>
        </p:nvSpPr>
        <p:spPr>
          <a:xfrm>
            <a:off x="457200" y="116632"/>
            <a:ext cx="8229600" cy="1008112"/>
          </a:xfrm>
        </p:spPr>
        <p:txBody>
          <a:bodyPr/>
          <a:lstStyle/>
          <a:p>
            <a:r>
              <a:rPr lang="nl-NL" dirty="0"/>
              <a:t>Even wat </a:t>
            </a:r>
            <a:r>
              <a:rPr lang="nl-NL" dirty="0" err="1"/>
              <a:t>Buzz</a:t>
            </a:r>
            <a:r>
              <a:rPr lang="nl-NL" dirty="0"/>
              <a:t> woorden (6)</a:t>
            </a:r>
          </a:p>
        </p:txBody>
      </p:sp>
      <p:sp>
        <p:nvSpPr>
          <p:cNvPr id="4" name="Tijdelijke aanduiding voor dianummer 3"/>
          <p:cNvSpPr>
            <a:spLocks noGrp="1"/>
          </p:cNvSpPr>
          <p:nvPr>
            <p:ph type="sldNum" sz="quarter" idx="12"/>
          </p:nvPr>
        </p:nvSpPr>
        <p:spPr/>
        <p:txBody>
          <a:bodyPr/>
          <a:lstStyle/>
          <a:p>
            <a:fld id="{432CEF03-5CAD-47F6-964F-5761FE565BF2}" type="slidenum">
              <a:rPr lang="nl-NL" smtClean="0"/>
              <a:t>13</a:t>
            </a:fld>
            <a:endParaRPr lang="nl-NL"/>
          </a:p>
        </p:txBody>
      </p:sp>
    </p:spTree>
    <p:extLst>
      <p:ext uri="{BB962C8B-B14F-4D97-AF65-F5344CB8AC3E}">
        <p14:creationId xmlns:p14="http://schemas.microsoft.com/office/powerpoint/2010/main" val="9006966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a:xfrm>
            <a:off x="539552" y="2492896"/>
            <a:ext cx="8064895" cy="4320480"/>
          </a:xfrm>
        </p:spPr>
        <p:txBody>
          <a:bodyPr>
            <a:normAutofit fontScale="85000" lnSpcReduction="10000"/>
          </a:bodyPr>
          <a:lstStyle/>
          <a:p>
            <a:r>
              <a:rPr lang="nl-NL" dirty="0"/>
              <a:t>Aantonen dat alle ketens in z’n totaliteit correct werken (programmaniveau)</a:t>
            </a:r>
          </a:p>
          <a:p>
            <a:r>
              <a:rPr lang="nl-NL" dirty="0"/>
              <a:t>Ontwikkeling via </a:t>
            </a:r>
            <a:r>
              <a:rPr lang="nl-NL" dirty="0" err="1"/>
              <a:t>DevOps</a:t>
            </a:r>
            <a:r>
              <a:rPr lang="nl-NL" dirty="0"/>
              <a:t> principes. Testen is integraal onderdeel van alle fasen van het ontwikkel- en beheerproces</a:t>
            </a:r>
          </a:p>
          <a:p>
            <a:r>
              <a:rPr lang="nl-NL" dirty="0"/>
              <a:t>Scheiding functionaliteiten via DSO releases en via </a:t>
            </a:r>
            <a:r>
              <a:rPr lang="en-GB" dirty="0"/>
              <a:t>continuous</a:t>
            </a:r>
            <a:r>
              <a:rPr lang="nl-NL" dirty="0"/>
              <a:t> delivery. Feature </a:t>
            </a:r>
            <a:r>
              <a:rPr lang="nl-NL" dirty="0" err="1"/>
              <a:t>toggles</a:t>
            </a:r>
            <a:r>
              <a:rPr lang="nl-NL" dirty="0"/>
              <a:t>, </a:t>
            </a:r>
            <a:r>
              <a:rPr lang="nl-NL" dirty="0" err="1"/>
              <a:t>versioning</a:t>
            </a:r>
            <a:r>
              <a:rPr lang="nl-NL" dirty="0"/>
              <a:t> (</a:t>
            </a:r>
            <a:r>
              <a:rPr lang="nl-NL" dirty="0" err="1"/>
              <a:t>backwards</a:t>
            </a:r>
            <a:r>
              <a:rPr lang="nl-NL" dirty="0"/>
              <a:t> compatible)</a:t>
            </a:r>
          </a:p>
          <a:p>
            <a:r>
              <a:rPr lang="nl-NL" dirty="0"/>
              <a:t>Automatisch </a:t>
            </a:r>
            <a:r>
              <a:rPr lang="nl-NL" dirty="0" err="1"/>
              <a:t>deployen</a:t>
            </a:r>
            <a:r>
              <a:rPr lang="nl-NL" dirty="0"/>
              <a:t> en beheren van de software door de (scrum)teams o.bv. afgesproken (DSO) normen</a:t>
            </a:r>
          </a:p>
          <a:p>
            <a:r>
              <a:rPr lang="nl-NL" dirty="0"/>
              <a:t>Valideren van ontwikkelde software zo vroeg mogelijk in ontwikkelproces</a:t>
            </a:r>
          </a:p>
          <a:p>
            <a:r>
              <a:rPr lang="nl-NL" dirty="0"/>
              <a:t>Een dienst/product zorgt ervoor dat een koppelvlak voldoende is getest (in ieder geval met de direct aangrenzende (externe) partij)</a:t>
            </a:r>
          </a:p>
          <a:p>
            <a:r>
              <a:rPr lang="nl-NL" dirty="0" err="1"/>
              <a:t>Risico-analyse</a:t>
            </a:r>
            <a:r>
              <a:rPr lang="nl-NL" dirty="0"/>
              <a:t> uitgevoerd. Uitgangspunt is geconstateerde risico’s worden afgedekt door team zelf.</a:t>
            </a:r>
          </a:p>
        </p:txBody>
      </p:sp>
      <p:sp>
        <p:nvSpPr>
          <p:cNvPr id="3" name="Titel 2"/>
          <p:cNvSpPr>
            <a:spLocks noGrp="1"/>
          </p:cNvSpPr>
          <p:nvPr>
            <p:ph type="title"/>
          </p:nvPr>
        </p:nvSpPr>
        <p:spPr>
          <a:xfrm>
            <a:off x="457200" y="188640"/>
            <a:ext cx="8229600" cy="936104"/>
          </a:xfrm>
        </p:spPr>
        <p:txBody>
          <a:bodyPr/>
          <a:lstStyle/>
          <a:p>
            <a:r>
              <a:rPr lang="nl-NL" dirty="0"/>
              <a:t>Testvisie / -strategie</a:t>
            </a:r>
          </a:p>
        </p:txBody>
      </p:sp>
      <p:sp>
        <p:nvSpPr>
          <p:cNvPr id="4" name="Tijdelijke aanduiding voor dianummer 3"/>
          <p:cNvSpPr>
            <a:spLocks noGrp="1"/>
          </p:cNvSpPr>
          <p:nvPr>
            <p:ph type="sldNum" sz="quarter" idx="12"/>
          </p:nvPr>
        </p:nvSpPr>
        <p:spPr/>
        <p:txBody>
          <a:bodyPr/>
          <a:lstStyle/>
          <a:p>
            <a:fld id="{432CEF03-5CAD-47F6-964F-5761FE565BF2}" type="slidenum">
              <a:rPr lang="nl-NL" smtClean="0"/>
              <a:t>14</a:t>
            </a:fld>
            <a:endParaRPr lang="nl-NL"/>
          </a:p>
        </p:txBody>
      </p:sp>
    </p:spTree>
    <p:extLst>
      <p:ext uri="{BB962C8B-B14F-4D97-AF65-F5344CB8AC3E}">
        <p14:creationId xmlns:p14="http://schemas.microsoft.com/office/powerpoint/2010/main" val="24026517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p:txBody>
          <a:bodyPr/>
          <a:lstStyle/>
          <a:p>
            <a:r>
              <a:rPr lang="nl-NL" dirty="0"/>
              <a:t>OTAP-straat per ontwikkelpartner (incl. Int)</a:t>
            </a:r>
          </a:p>
          <a:p>
            <a:r>
              <a:rPr lang="nl-NL" dirty="0"/>
              <a:t>Denk ook aan </a:t>
            </a:r>
            <a:r>
              <a:rPr lang="nl-NL" dirty="0" err="1"/>
              <a:t>hotfix</a:t>
            </a:r>
            <a:r>
              <a:rPr lang="nl-NL" dirty="0"/>
              <a:t> “straat” </a:t>
            </a:r>
            <a:r>
              <a:rPr lang="nl-NL" dirty="0" err="1"/>
              <a:t>irt</a:t>
            </a:r>
            <a:r>
              <a:rPr lang="nl-NL" dirty="0"/>
              <a:t> </a:t>
            </a:r>
            <a:r>
              <a:rPr lang="nl-NL" dirty="0" err="1"/>
              <a:t>DevOps</a:t>
            </a:r>
            <a:endParaRPr lang="nl-NL" dirty="0"/>
          </a:p>
          <a:p>
            <a:r>
              <a:rPr lang="nl-NL" dirty="0"/>
              <a:t>Denk na over welke omgeving van elke ontwikkelpartner met welke omgeving van de andere partners koppelt</a:t>
            </a:r>
          </a:p>
          <a:p>
            <a:r>
              <a:rPr lang="nl-NL" dirty="0"/>
              <a:t>Aansluitomgeving (t.b.v. testen </a:t>
            </a:r>
            <a:r>
              <a:rPr lang="nl-NL" dirty="0" err="1"/>
              <a:t>API’s</a:t>
            </a:r>
            <a:r>
              <a:rPr lang="nl-NL" dirty="0"/>
              <a:t>)</a:t>
            </a:r>
          </a:p>
          <a:p>
            <a:r>
              <a:rPr lang="nl-NL" dirty="0"/>
              <a:t>Oefenomgeving</a:t>
            </a:r>
          </a:p>
        </p:txBody>
      </p:sp>
      <p:sp>
        <p:nvSpPr>
          <p:cNvPr id="3" name="Titel 2"/>
          <p:cNvSpPr>
            <a:spLocks noGrp="1"/>
          </p:cNvSpPr>
          <p:nvPr>
            <p:ph type="title"/>
          </p:nvPr>
        </p:nvSpPr>
        <p:spPr>
          <a:xfrm>
            <a:off x="457200" y="260648"/>
            <a:ext cx="8229600" cy="936104"/>
          </a:xfrm>
        </p:spPr>
        <p:txBody>
          <a:bodyPr/>
          <a:lstStyle/>
          <a:p>
            <a:r>
              <a:rPr lang="nl-NL" dirty="0"/>
              <a:t>Testomgevingen</a:t>
            </a:r>
          </a:p>
        </p:txBody>
      </p:sp>
      <p:sp>
        <p:nvSpPr>
          <p:cNvPr id="4" name="Tijdelijke aanduiding voor dianummer 3"/>
          <p:cNvSpPr>
            <a:spLocks noGrp="1"/>
          </p:cNvSpPr>
          <p:nvPr>
            <p:ph type="sldNum" sz="quarter" idx="12"/>
          </p:nvPr>
        </p:nvSpPr>
        <p:spPr/>
        <p:txBody>
          <a:bodyPr/>
          <a:lstStyle/>
          <a:p>
            <a:fld id="{432CEF03-5CAD-47F6-964F-5761FE565BF2}" type="slidenum">
              <a:rPr lang="nl-NL" smtClean="0"/>
              <a:t>15</a:t>
            </a:fld>
            <a:endParaRPr lang="nl-NL"/>
          </a:p>
        </p:txBody>
      </p:sp>
    </p:spTree>
    <p:extLst>
      <p:ext uri="{BB962C8B-B14F-4D97-AF65-F5344CB8AC3E}">
        <p14:creationId xmlns:p14="http://schemas.microsoft.com/office/powerpoint/2010/main" val="24026517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p:txBody>
          <a:bodyPr>
            <a:normAutofit lnSpcReduction="10000"/>
          </a:bodyPr>
          <a:lstStyle/>
          <a:p>
            <a:r>
              <a:rPr lang="nl-NL" dirty="0"/>
              <a:t>Eén meeting per scrumteam per increment met bespreking van:</a:t>
            </a:r>
          </a:p>
          <a:p>
            <a:pPr lvl="1"/>
            <a:r>
              <a:rPr lang="nl-NL" dirty="0"/>
              <a:t>Door product </a:t>
            </a:r>
            <a:r>
              <a:rPr lang="nl-NL" dirty="0" err="1"/>
              <a:t>owner</a:t>
            </a:r>
            <a:r>
              <a:rPr lang="nl-NL" dirty="0"/>
              <a:t> opgesteld opleverdocument</a:t>
            </a:r>
          </a:p>
          <a:p>
            <a:pPr lvl="1"/>
            <a:r>
              <a:rPr lang="nl-NL" dirty="0"/>
              <a:t>Door Integraal Testmanager beoordeelde </a:t>
            </a:r>
            <a:r>
              <a:rPr lang="nl-NL" dirty="0" err="1"/>
              <a:t>evidence</a:t>
            </a:r>
            <a:endParaRPr lang="nl-NL" dirty="0"/>
          </a:p>
          <a:p>
            <a:pPr lvl="1"/>
            <a:r>
              <a:rPr lang="nl-NL" dirty="0"/>
              <a:t>Demo aan belangrijke stakeholders (geschiedt ook al tijdens de 2-wekelijkse sprint reviews)</a:t>
            </a:r>
          </a:p>
          <a:p>
            <a:pPr lvl="1"/>
            <a:endParaRPr lang="nl-NL" dirty="0"/>
          </a:p>
          <a:p>
            <a:r>
              <a:rPr lang="nl-NL" dirty="0"/>
              <a:t>Gebruikerservaringen nog toetsen door praktijkproeven uitvoeren</a:t>
            </a:r>
          </a:p>
        </p:txBody>
      </p:sp>
      <p:sp>
        <p:nvSpPr>
          <p:cNvPr id="3" name="Titel 2"/>
          <p:cNvSpPr>
            <a:spLocks noGrp="1"/>
          </p:cNvSpPr>
          <p:nvPr>
            <p:ph type="title"/>
          </p:nvPr>
        </p:nvSpPr>
        <p:spPr>
          <a:xfrm>
            <a:off x="457200" y="260648"/>
            <a:ext cx="8229600" cy="936104"/>
          </a:xfrm>
        </p:spPr>
        <p:txBody>
          <a:bodyPr/>
          <a:lstStyle/>
          <a:p>
            <a:r>
              <a:rPr lang="nl-NL" dirty="0"/>
              <a:t>Acceptatieproces</a:t>
            </a:r>
          </a:p>
        </p:txBody>
      </p:sp>
      <p:sp>
        <p:nvSpPr>
          <p:cNvPr id="4" name="Tijdelijke aanduiding voor dianummer 3"/>
          <p:cNvSpPr>
            <a:spLocks noGrp="1"/>
          </p:cNvSpPr>
          <p:nvPr>
            <p:ph type="sldNum" sz="quarter" idx="12"/>
          </p:nvPr>
        </p:nvSpPr>
        <p:spPr/>
        <p:txBody>
          <a:bodyPr/>
          <a:lstStyle/>
          <a:p>
            <a:fld id="{432CEF03-5CAD-47F6-964F-5761FE565BF2}" type="slidenum">
              <a:rPr lang="nl-NL" smtClean="0"/>
              <a:t>16</a:t>
            </a:fld>
            <a:endParaRPr lang="nl-NL"/>
          </a:p>
        </p:txBody>
      </p:sp>
    </p:spTree>
    <p:extLst>
      <p:ext uri="{BB962C8B-B14F-4D97-AF65-F5344CB8AC3E}">
        <p14:creationId xmlns:p14="http://schemas.microsoft.com/office/powerpoint/2010/main" val="24026517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a:xfrm>
            <a:off x="872067" y="2747475"/>
            <a:ext cx="7408333" cy="3561845"/>
          </a:xfrm>
        </p:spPr>
        <p:txBody>
          <a:bodyPr/>
          <a:lstStyle/>
          <a:p>
            <a:pPr lvl="1"/>
            <a:r>
              <a:rPr lang="nl-NL" dirty="0"/>
              <a:t>Opgeleverde  en niet opgeleverde (business) features</a:t>
            </a:r>
          </a:p>
          <a:p>
            <a:pPr lvl="1"/>
            <a:r>
              <a:rPr lang="nl-NL" dirty="0" err="1"/>
              <a:t>Tracebility</a:t>
            </a:r>
            <a:r>
              <a:rPr lang="nl-NL" dirty="0"/>
              <a:t> matrix (features, user </a:t>
            </a:r>
            <a:r>
              <a:rPr lang="nl-NL" dirty="0" err="1"/>
              <a:t>stories</a:t>
            </a:r>
            <a:r>
              <a:rPr lang="nl-NL" dirty="0"/>
              <a:t>, GAS, PSA en </a:t>
            </a:r>
            <a:r>
              <a:rPr lang="nl-NL" dirty="0" err="1"/>
              <a:t>GPvE</a:t>
            </a:r>
            <a:r>
              <a:rPr lang="nl-NL" dirty="0"/>
              <a:t>)</a:t>
            </a:r>
          </a:p>
          <a:p>
            <a:pPr lvl="1"/>
            <a:r>
              <a:rPr lang="nl-NL" dirty="0"/>
              <a:t>Uitgevoerde testsoorten (globaal)</a:t>
            </a:r>
          </a:p>
          <a:p>
            <a:pPr lvl="1"/>
            <a:r>
              <a:rPr lang="nl-NL" dirty="0"/>
              <a:t>Openstaande issues</a:t>
            </a:r>
          </a:p>
          <a:p>
            <a:pPr lvl="1"/>
            <a:r>
              <a:rPr lang="nl-NL" dirty="0"/>
              <a:t>Non-</a:t>
            </a:r>
            <a:r>
              <a:rPr lang="nl-NL" dirty="0" err="1"/>
              <a:t>functional</a:t>
            </a:r>
            <a:r>
              <a:rPr lang="nl-NL" dirty="0"/>
              <a:t> </a:t>
            </a:r>
            <a:r>
              <a:rPr lang="nl-NL" dirty="0" err="1"/>
              <a:t>requirements</a:t>
            </a:r>
            <a:r>
              <a:rPr lang="nl-NL" dirty="0"/>
              <a:t> (status)</a:t>
            </a:r>
          </a:p>
          <a:p>
            <a:pPr lvl="1"/>
            <a:r>
              <a:rPr lang="nl-NL" dirty="0"/>
              <a:t>(Applicatie)Beheer</a:t>
            </a:r>
          </a:p>
          <a:p>
            <a:pPr lvl="1"/>
            <a:r>
              <a:rPr lang="nl-NL" dirty="0"/>
              <a:t>Advies in </a:t>
            </a:r>
            <a:r>
              <a:rPr lang="nl-NL" dirty="0" err="1"/>
              <a:t>productiename</a:t>
            </a:r>
            <a:r>
              <a:rPr lang="nl-NL" dirty="0"/>
              <a:t> en risico’s</a:t>
            </a:r>
          </a:p>
          <a:p>
            <a:pPr lvl="1"/>
            <a:endParaRPr lang="nl-NL" dirty="0"/>
          </a:p>
        </p:txBody>
      </p:sp>
      <p:sp>
        <p:nvSpPr>
          <p:cNvPr id="3" name="Titel 2"/>
          <p:cNvSpPr>
            <a:spLocks noGrp="1"/>
          </p:cNvSpPr>
          <p:nvPr>
            <p:ph type="title"/>
          </p:nvPr>
        </p:nvSpPr>
        <p:spPr>
          <a:xfrm>
            <a:off x="457200" y="260648"/>
            <a:ext cx="8229600" cy="936104"/>
          </a:xfrm>
        </p:spPr>
        <p:txBody>
          <a:bodyPr>
            <a:normAutofit fontScale="90000"/>
          </a:bodyPr>
          <a:lstStyle/>
          <a:p>
            <a:r>
              <a:rPr lang="nl-NL" dirty="0"/>
              <a:t>Inhoud opleverdocument</a:t>
            </a:r>
            <a:br>
              <a:rPr lang="nl-NL" dirty="0"/>
            </a:br>
            <a:endParaRPr lang="nl-NL" dirty="0"/>
          </a:p>
        </p:txBody>
      </p:sp>
      <p:sp>
        <p:nvSpPr>
          <p:cNvPr id="4" name="Tijdelijke aanduiding voor dianummer 3"/>
          <p:cNvSpPr>
            <a:spLocks noGrp="1"/>
          </p:cNvSpPr>
          <p:nvPr>
            <p:ph type="sldNum" sz="quarter" idx="12"/>
          </p:nvPr>
        </p:nvSpPr>
        <p:spPr/>
        <p:txBody>
          <a:bodyPr/>
          <a:lstStyle/>
          <a:p>
            <a:fld id="{432CEF03-5CAD-47F6-964F-5761FE565BF2}" type="slidenum">
              <a:rPr lang="nl-NL" smtClean="0"/>
              <a:t>17</a:t>
            </a:fld>
            <a:endParaRPr lang="nl-NL"/>
          </a:p>
        </p:txBody>
      </p:sp>
    </p:spTree>
    <p:extLst>
      <p:ext uri="{BB962C8B-B14F-4D97-AF65-F5344CB8AC3E}">
        <p14:creationId xmlns:p14="http://schemas.microsoft.com/office/powerpoint/2010/main" val="25995036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a:xfrm>
            <a:off x="539552" y="2564904"/>
            <a:ext cx="8064895" cy="4104456"/>
          </a:xfrm>
        </p:spPr>
        <p:txBody>
          <a:bodyPr>
            <a:normAutofit fontScale="92500" lnSpcReduction="10000"/>
          </a:bodyPr>
          <a:lstStyle/>
          <a:p>
            <a:r>
              <a:rPr lang="nl-NL" dirty="0"/>
              <a:t>Relatie inzichtelijk tussen features, user </a:t>
            </a:r>
            <a:r>
              <a:rPr lang="nl-NL" dirty="0" err="1"/>
              <a:t>stories</a:t>
            </a:r>
            <a:r>
              <a:rPr lang="nl-NL" dirty="0"/>
              <a:t>, </a:t>
            </a:r>
            <a:r>
              <a:rPr lang="nl-NL" dirty="0" err="1"/>
              <a:t>GPvE</a:t>
            </a:r>
            <a:r>
              <a:rPr lang="nl-NL" dirty="0"/>
              <a:t> en PSA (GAS)</a:t>
            </a:r>
          </a:p>
          <a:p>
            <a:r>
              <a:rPr lang="nl-NL" dirty="0"/>
              <a:t>Vooraf bepaald wat en hoe er getest gaat worden</a:t>
            </a:r>
          </a:p>
          <a:p>
            <a:r>
              <a:rPr lang="nl-NL" dirty="0"/>
              <a:t>Wordt rekening gehouden met een PRA</a:t>
            </a:r>
          </a:p>
          <a:p>
            <a:r>
              <a:rPr lang="nl-NL" dirty="0"/>
              <a:t>Inzichtelijk met welke testgevallen een user story is getest en vastlegging resultaten</a:t>
            </a:r>
          </a:p>
          <a:p>
            <a:r>
              <a:rPr lang="nl-NL" dirty="0" err="1"/>
              <a:t>DoD</a:t>
            </a:r>
            <a:r>
              <a:rPr lang="nl-NL" dirty="0"/>
              <a:t> opgesteld en inzichtelijk waarom een user story op </a:t>
            </a:r>
            <a:r>
              <a:rPr lang="nl-NL" dirty="0" err="1"/>
              <a:t>Done</a:t>
            </a:r>
            <a:r>
              <a:rPr lang="nl-NL" dirty="0"/>
              <a:t> (</a:t>
            </a:r>
            <a:r>
              <a:rPr lang="nl-NL" dirty="0" err="1"/>
              <a:t>obv</a:t>
            </a:r>
            <a:r>
              <a:rPr lang="nl-NL" dirty="0"/>
              <a:t> </a:t>
            </a:r>
            <a:r>
              <a:rPr lang="nl-NL" dirty="0" err="1"/>
              <a:t>DoD</a:t>
            </a:r>
            <a:r>
              <a:rPr lang="nl-NL" dirty="0"/>
              <a:t>) is gezet.</a:t>
            </a:r>
          </a:p>
          <a:p>
            <a:r>
              <a:rPr lang="nl-NL" dirty="0"/>
              <a:t>Inzichtelijk welke Non-</a:t>
            </a:r>
            <a:r>
              <a:rPr lang="nl-NL" dirty="0" err="1"/>
              <a:t>Functionals</a:t>
            </a:r>
            <a:r>
              <a:rPr lang="nl-NL" dirty="0"/>
              <a:t> worden/zijn gerealiseerd</a:t>
            </a:r>
          </a:p>
          <a:p>
            <a:r>
              <a:rPr lang="nl-NL" dirty="0"/>
              <a:t>“Ketentesten” uitgevoerd</a:t>
            </a:r>
          </a:p>
          <a:p>
            <a:r>
              <a:rPr lang="nl-NL" dirty="0"/>
              <a:t>Opgeleverde features voldoen aan (overall) architectuur </a:t>
            </a:r>
          </a:p>
        </p:txBody>
      </p:sp>
      <p:sp>
        <p:nvSpPr>
          <p:cNvPr id="3" name="Titel 2"/>
          <p:cNvSpPr>
            <a:spLocks noGrp="1"/>
          </p:cNvSpPr>
          <p:nvPr>
            <p:ph type="title"/>
          </p:nvPr>
        </p:nvSpPr>
        <p:spPr>
          <a:xfrm>
            <a:off x="457200" y="260648"/>
            <a:ext cx="8229600" cy="1252728"/>
          </a:xfrm>
        </p:spPr>
        <p:txBody>
          <a:bodyPr>
            <a:normAutofit fontScale="90000"/>
          </a:bodyPr>
          <a:lstStyle/>
          <a:p>
            <a:r>
              <a:rPr lang="nl-NL" dirty="0"/>
              <a:t>Beoordelen ontwikkel- / testproces bij de scrumteams</a:t>
            </a:r>
          </a:p>
        </p:txBody>
      </p:sp>
      <p:sp>
        <p:nvSpPr>
          <p:cNvPr id="4" name="Tijdelijke aanduiding voor dianummer 3"/>
          <p:cNvSpPr>
            <a:spLocks noGrp="1"/>
          </p:cNvSpPr>
          <p:nvPr>
            <p:ph type="sldNum" sz="quarter" idx="12"/>
          </p:nvPr>
        </p:nvSpPr>
        <p:spPr/>
        <p:txBody>
          <a:bodyPr/>
          <a:lstStyle/>
          <a:p>
            <a:fld id="{432CEF03-5CAD-47F6-964F-5761FE565BF2}" type="slidenum">
              <a:rPr lang="nl-NL" smtClean="0"/>
              <a:t>18</a:t>
            </a:fld>
            <a:endParaRPr lang="nl-NL"/>
          </a:p>
        </p:txBody>
      </p:sp>
    </p:spTree>
    <p:extLst>
      <p:ext uri="{BB962C8B-B14F-4D97-AF65-F5344CB8AC3E}">
        <p14:creationId xmlns:p14="http://schemas.microsoft.com/office/powerpoint/2010/main" val="39703192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a:xfrm>
            <a:off x="872067" y="2564904"/>
            <a:ext cx="7408333" cy="4104456"/>
          </a:xfrm>
        </p:spPr>
        <p:txBody>
          <a:bodyPr>
            <a:normAutofit fontScale="92500" lnSpcReduction="20000"/>
          </a:bodyPr>
          <a:lstStyle/>
          <a:p>
            <a:pPr marL="301943" lvl="1" indent="0">
              <a:buNone/>
            </a:pPr>
            <a:r>
              <a:rPr lang="nl-NL" sz="2600" dirty="0"/>
              <a:t>Levert testen in een </a:t>
            </a:r>
            <a:r>
              <a:rPr lang="nl-NL" sz="2600" dirty="0" err="1"/>
              <a:t>SAFe</a:t>
            </a:r>
            <a:r>
              <a:rPr lang="nl-NL" sz="2600" dirty="0"/>
              <a:t> programma wel voldoende inzicht in de opgeleverde kwaliteit?</a:t>
            </a:r>
          </a:p>
          <a:p>
            <a:pPr marL="301943" lvl="1" indent="0">
              <a:buNone/>
            </a:pPr>
            <a:endParaRPr lang="nl-NL" dirty="0"/>
          </a:p>
          <a:p>
            <a:pPr lvl="1">
              <a:buFont typeface="Symbol"/>
              <a:buChar char="Þ"/>
            </a:pPr>
            <a:r>
              <a:rPr lang="nl-NL" sz="2400" b="1" dirty="0"/>
              <a:t>Ja, maar …..</a:t>
            </a:r>
          </a:p>
          <a:p>
            <a:pPr lvl="1"/>
            <a:r>
              <a:rPr lang="nl-NL" dirty="0"/>
              <a:t>Willen samenwerken (team en programma) / niet altijd strak vasthouden aan elkaars verantwoordelijkheden</a:t>
            </a:r>
          </a:p>
          <a:p>
            <a:pPr lvl="1"/>
            <a:r>
              <a:rPr lang="nl-NL" dirty="0"/>
              <a:t>Openheid</a:t>
            </a:r>
          </a:p>
          <a:p>
            <a:pPr lvl="1"/>
            <a:r>
              <a:rPr lang="nl-NL" dirty="0"/>
              <a:t>Wat leg je vast om te kunnen verantwoorden </a:t>
            </a:r>
          </a:p>
          <a:p>
            <a:pPr lvl="1"/>
            <a:r>
              <a:rPr lang="nl-NL" dirty="0"/>
              <a:t>Teams onderling communiceren en testen, incl. externe partijen</a:t>
            </a:r>
          </a:p>
          <a:p>
            <a:pPr lvl="1"/>
            <a:r>
              <a:rPr lang="nl-NL" dirty="0"/>
              <a:t>Kwaliteitssysteem kost veel tijd om op te zetten</a:t>
            </a:r>
          </a:p>
          <a:p>
            <a:pPr lvl="1"/>
            <a:r>
              <a:rPr lang="nl-NL" dirty="0"/>
              <a:t>Volwassenheid van de scrumteams en ontwikkelpartners verschillend</a:t>
            </a:r>
          </a:p>
          <a:p>
            <a:pPr lvl="1"/>
            <a:endParaRPr lang="nl-NL" dirty="0"/>
          </a:p>
          <a:p>
            <a:pPr marL="301943" lvl="1" indent="0">
              <a:buNone/>
            </a:pPr>
            <a:endParaRPr lang="nl-NL" dirty="0"/>
          </a:p>
        </p:txBody>
      </p:sp>
      <p:sp>
        <p:nvSpPr>
          <p:cNvPr id="3" name="Titel 2"/>
          <p:cNvSpPr>
            <a:spLocks noGrp="1"/>
          </p:cNvSpPr>
          <p:nvPr>
            <p:ph type="title"/>
          </p:nvPr>
        </p:nvSpPr>
        <p:spPr>
          <a:xfrm>
            <a:off x="457200" y="260648"/>
            <a:ext cx="8229600" cy="936104"/>
          </a:xfrm>
        </p:spPr>
        <p:txBody>
          <a:bodyPr>
            <a:normAutofit fontScale="90000"/>
          </a:bodyPr>
          <a:lstStyle/>
          <a:p>
            <a:r>
              <a:rPr lang="nl-NL" dirty="0"/>
              <a:t>Conclusies</a:t>
            </a:r>
            <a:br>
              <a:rPr lang="nl-NL" dirty="0"/>
            </a:br>
            <a:endParaRPr lang="nl-NL" dirty="0"/>
          </a:p>
        </p:txBody>
      </p:sp>
      <p:sp>
        <p:nvSpPr>
          <p:cNvPr id="4" name="Tijdelijke aanduiding voor dianummer 3"/>
          <p:cNvSpPr>
            <a:spLocks noGrp="1"/>
          </p:cNvSpPr>
          <p:nvPr>
            <p:ph type="sldNum" sz="quarter" idx="12"/>
          </p:nvPr>
        </p:nvSpPr>
        <p:spPr/>
        <p:txBody>
          <a:bodyPr/>
          <a:lstStyle/>
          <a:p>
            <a:fld id="{432CEF03-5CAD-47F6-964F-5761FE565BF2}" type="slidenum">
              <a:rPr lang="nl-NL" smtClean="0"/>
              <a:t>19</a:t>
            </a:fld>
            <a:endParaRPr lang="nl-NL"/>
          </a:p>
        </p:txBody>
      </p:sp>
    </p:spTree>
    <p:extLst>
      <p:ext uri="{BB962C8B-B14F-4D97-AF65-F5344CB8AC3E}">
        <p14:creationId xmlns:p14="http://schemas.microsoft.com/office/powerpoint/2010/main" val="39245478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nl-NL" dirty="0"/>
              <a:t>Dank voor jullie aandacht !</a:t>
            </a:r>
          </a:p>
        </p:txBody>
      </p:sp>
      <p:pic>
        <p:nvPicPr>
          <p:cNvPr id="3074" name="Picture 2" descr="http://animatieplaatjes.nl/plaatjesV/vraagtekens-2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89558" y="3063974"/>
            <a:ext cx="2381250" cy="2381250"/>
          </a:xfrm>
          <a:prstGeom prst="rect">
            <a:avLst/>
          </a:prstGeom>
          <a:noFill/>
          <a:extLst>
            <a:ext uri="{909E8E84-426E-40DD-AFC4-6F175D3DCCD1}">
              <a14:hiddenFill xmlns:a14="http://schemas.microsoft.com/office/drawing/2010/main">
                <a:solidFill>
                  <a:srgbClr val="FFFFFF"/>
                </a:solidFill>
              </a14:hiddenFill>
            </a:ext>
          </a:extLst>
        </p:spPr>
      </p:pic>
      <p:sp>
        <p:nvSpPr>
          <p:cNvPr id="5" name="Tekstvak 4"/>
          <p:cNvSpPr txBox="1"/>
          <p:nvPr/>
        </p:nvSpPr>
        <p:spPr>
          <a:xfrm>
            <a:off x="2411760" y="6093296"/>
            <a:ext cx="3779128" cy="646331"/>
          </a:xfrm>
          <a:prstGeom prst="rect">
            <a:avLst/>
          </a:prstGeom>
          <a:noFill/>
        </p:spPr>
        <p:txBody>
          <a:bodyPr wrap="square" rtlCol="0">
            <a:spAutoFit/>
          </a:bodyPr>
          <a:lstStyle/>
          <a:p>
            <a:r>
              <a:rPr lang="nl-NL" dirty="0"/>
              <a:t>Email:  </a:t>
            </a:r>
            <a:r>
              <a:rPr lang="nl-NL" dirty="0">
                <a:hlinkClick r:id="rId3"/>
              </a:rPr>
              <a:t>bob.ranzijn@capgemini.com</a:t>
            </a:r>
            <a:endParaRPr lang="nl-NL" dirty="0"/>
          </a:p>
          <a:p>
            <a:r>
              <a:rPr lang="nl-NL" dirty="0"/>
              <a:t>Mobiel: 06-21193059</a:t>
            </a:r>
          </a:p>
        </p:txBody>
      </p:sp>
      <p:sp>
        <p:nvSpPr>
          <p:cNvPr id="2" name="Tijdelijke aanduiding voor dianummer 1"/>
          <p:cNvSpPr>
            <a:spLocks noGrp="1"/>
          </p:cNvSpPr>
          <p:nvPr>
            <p:ph type="sldNum" sz="quarter" idx="12"/>
          </p:nvPr>
        </p:nvSpPr>
        <p:spPr/>
        <p:txBody>
          <a:bodyPr/>
          <a:lstStyle/>
          <a:p>
            <a:fld id="{432CEF03-5CAD-47F6-964F-5761FE565BF2}" type="slidenum">
              <a:rPr lang="nl-NL" smtClean="0"/>
              <a:t>20</a:t>
            </a:fld>
            <a:endParaRPr lang="nl-NL"/>
          </a:p>
        </p:txBody>
      </p:sp>
    </p:spTree>
    <p:extLst>
      <p:ext uri="{BB962C8B-B14F-4D97-AF65-F5344CB8AC3E}">
        <p14:creationId xmlns:p14="http://schemas.microsoft.com/office/powerpoint/2010/main" val="405238622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olfvorm">
  <a:themeElements>
    <a:clrScheme name="Golfv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Golfv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Golfv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39</TotalTime>
  <Words>2272</Words>
  <Application>Microsoft Office PowerPoint</Application>
  <PresentationFormat>Diavoorstelling (4:3)</PresentationFormat>
  <Paragraphs>245</Paragraphs>
  <Slides>20</Slides>
  <Notes>13</Notes>
  <HiddenSlides>0</HiddenSlides>
  <MMClips>0</MMClips>
  <ScaleCrop>false</ScaleCrop>
  <HeadingPairs>
    <vt:vector size="6" baseType="variant">
      <vt:variant>
        <vt:lpstr>Thema</vt:lpstr>
      </vt:variant>
      <vt:variant>
        <vt:i4>1</vt:i4>
      </vt:variant>
      <vt:variant>
        <vt:lpstr>Ingesloten OLE-bronprogramma's</vt:lpstr>
      </vt:variant>
      <vt:variant>
        <vt:i4>1</vt:i4>
      </vt:variant>
      <vt:variant>
        <vt:lpstr>Diatitels</vt:lpstr>
      </vt:variant>
      <vt:variant>
        <vt:i4>20</vt:i4>
      </vt:variant>
    </vt:vector>
  </HeadingPairs>
  <TitlesOfParts>
    <vt:vector size="22" baseType="lpstr">
      <vt:lpstr>Golfvorm</vt:lpstr>
      <vt:lpstr>Presentatie</vt:lpstr>
      <vt:lpstr>Levert testen in een SAFe programma wel voldoende inzicht in de opgeleverde kwaliteit?</vt:lpstr>
      <vt:lpstr>Even voorstellen</vt:lpstr>
      <vt:lpstr>Agenda</vt:lpstr>
      <vt:lpstr>Programma “Invoering Omgevingswet”</vt:lpstr>
      <vt:lpstr>DSO Landelijke voorziening (1)</vt:lpstr>
      <vt:lpstr>DSO Landelijk voorziening (2)</vt:lpstr>
      <vt:lpstr>DSO Landelijke voorziening (3)</vt:lpstr>
      <vt:lpstr>Even wat Buzz woorden (1)</vt:lpstr>
      <vt:lpstr>Even wat Buzz woorden (2)</vt:lpstr>
      <vt:lpstr>Even wat Buzz woorden (3)</vt:lpstr>
      <vt:lpstr>Even wat Buzz woorden (4)</vt:lpstr>
      <vt:lpstr>Even wat Buzz woorden (5)</vt:lpstr>
      <vt:lpstr>Even wat Buzz woorden (6)</vt:lpstr>
      <vt:lpstr>Testvisie / -strategie</vt:lpstr>
      <vt:lpstr>Testomgevingen</vt:lpstr>
      <vt:lpstr>Acceptatieproces</vt:lpstr>
      <vt:lpstr>Inhoud opleverdocument </vt:lpstr>
      <vt:lpstr>Beoordelen ontwikkel- / testproces bij de scrumteams</vt:lpstr>
      <vt:lpstr>Conclusies </vt:lpstr>
      <vt:lpstr>Dank voor jullie aandacht !</vt:lpstr>
    </vt:vector>
  </TitlesOfParts>
  <Company>Hunter Repacker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Levert testen in een SAFe programma wel voldoende inzicht in de opgeleverde kwaliteit?</dc:title>
  <dc:creator>Bob Ranzijn</dc:creator>
  <cp:lastModifiedBy>Bob Ranzijn</cp:lastModifiedBy>
  <cp:revision>64</cp:revision>
  <dcterms:created xsi:type="dcterms:W3CDTF">2018-09-02T11:22:39Z</dcterms:created>
  <dcterms:modified xsi:type="dcterms:W3CDTF">2018-10-18T18:52:38Z</dcterms:modified>
</cp:coreProperties>
</file>