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8" r:id="rId6"/>
    <p:sldId id="259" r:id="rId7"/>
    <p:sldId id="260" r:id="rId8"/>
    <p:sldId id="263" r:id="rId9"/>
    <p:sldId id="264" r:id="rId10"/>
    <p:sldId id="274" r:id="rId11"/>
    <p:sldId id="271" r:id="rId12"/>
    <p:sldId id="273" r:id="rId13"/>
    <p:sldId id="272" r:id="rId14"/>
    <p:sldId id="265" r:id="rId15"/>
    <p:sldId id="268" r:id="rId16"/>
    <p:sldId id="269" r:id="rId17"/>
    <p:sldId id="270" r:id="rId18"/>
  </p:sldIdLst>
  <p:sldSz cx="13439775" cy="7559675"/>
  <p:notesSz cx="7559675" cy="106918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1C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93095" autoAdjust="0"/>
  </p:normalViewPr>
  <p:slideViewPr>
    <p:cSldViewPr>
      <p:cViewPr varScale="1">
        <p:scale>
          <a:sx n="61" d="100"/>
          <a:sy n="61" d="100"/>
        </p:scale>
        <p:origin x="312" y="78"/>
      </p:cViewPr>
      <p:guideLst>
        <p:guide orient="horz" pos="2381"/>
        <p:guide pos="42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7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nl-NL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Tijdelijke aanduiding voor datum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nl-NL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4" name="Tijdelijke aanduiding voor voettekst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nl-NL" sz="1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rPr>
              <a:t>ViQiT B.V. | www.viqit.nl | info@viqit.nl</a:t>
            </a:r>
          </a:p>
        </p:txBody>
      </p:sp>
      <p:sp>
        <p:nvSpPr>
          <p:cNvPr id="5" name="Tijdelijke aanduiding voor dianummer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37DBD978-10FA-4C06-837A-1CAA08E2EC21}" type="slidenum">
              <a:t>‹nr.›</a:t>
            </a:fld>
            <a:endParaRPr lang="nl-NL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2010001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nl-NL"/>
          </a:p>
        </p:txBody>
      </p:sp>
      <p:sp>
        <p:nvSpPr>
          <p:cNvPr id="4" name="Tijdelijke aanduiding voor koptekst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nl-N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atum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nl-N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voettekst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nl-N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r>
              <a:rPr lang="nl-NL"/>
              <a:t>ViQiT B.V. | www.viqit.nl | info@viqit.nl</a:t>
            </a:r>
          </a:p>
        </p:txBody>
      </p:sp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nl-N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DDC44E7B-0A0B-49B0-9DDC-D42ACF5AD557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646988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216000" marR="0" indent="-216000" rtl="0" hangingPunct="0">
      <a:tabLst/>
      <a:defRPr lang="nl-NL" sz="2000" b="0" i="0" u="none" strike="noStrike" kern="1200">
        <a:ln>
          <a:noFill/>
        </a:ln>
        <a:latin typeface="Arial" pitchFamily="18"/>
        <a:ea typeface="Arial Unicode MS" pitchFamily="2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r>
              <a:rPr lang="nl-NL"/>
              <a:t>ViQiT B.V. | www.viqit.nl | info@viqit.nl</a:t>
            </a:r>
          </a:p>
        </p:txBody>
      </p:sp>
    </p:spTree>
    <p:extLst>
      <p:ext uri="{BB962C8B-B14F-4D97-AF65-F5344CB8AC3E}">
        <p14:creationId xmlns:p14="http://schemas.microsoft.com/office/powerpoint/2010/main" val="2889204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07455" y="2347914"/>
            <a:ext cx="11424867" cy="1620837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017026" y="4283075"/>
            <a:ext cx="9407842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4C1E5F6-7B2F-45A1-8E10-CAA37607D204}" type="slidenum">
              <a:t>‹nr.›</a:t>
            </a:fld>
            <a:endParaRPr lang="nl-NL"/>
          </a:p>
        </p:txBody>
      </p:sp>
      <p:pic>
        <p:nvPicPr>
          <p:cNvPr id="7" name="Afbeelding 6"/>
          <p:cNvPicPr preferRelativeResize="0"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6" b="27489"/>
          <a:stretch/>
        </p:blipFill>
        <p:spPr>
          <a:xfrm>
            <a:off x="10062669" y="0"/>
            <a:ext cx="3377106" cy="14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10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1946" y="301320"/>
            <a:ext cx="9576333" cy="1262160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5CE6DD9-FF72-4F05-8E91-AA857DD34F4E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1811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2483" y="4857751"/>
            <a:ext cx="11422751" cy="15017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2483" y="3203576"/>
            <a:ext cx="11422751" cy="1654175"/>
          </a:xfrm>
        </p:spPr>
        <p:txBody>
          <a:bodyPr anchor="b"/>
          <a:lstStyle>
            <a:lvl1pPr marL="0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1pPr>
            <a:lvl2pPr marL="60953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0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617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4pPr>
            <a:lvl5pPr marL="2438156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5pPr>
            <a:lvl6pPr marL="3047695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6pPr>
            <a:lvl7pPr marL="3657234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7pPr>
            <a:lvl8pPr marL="4266773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8pPr>
            <a:lvl9pPr marL="4876312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79157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70932" y="1768476"/>
            <a:ext cx="5945248" cy="498951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6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819364" y="1768476"/>
            <a:ext cx="5947365" cy="498951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6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DB8FCA8-74C3-4DB3-A6DA-28A1D0EFC41D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07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3048" y="303214"/>
            <a:ext cx="12095798" cy="1258887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73047" y="1692275"/>
            <a:ext cx="5936783" cy="70485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39" indent="0">
              <a:buNone/>
              <a:defRPr sz="2666" b="1"/>
            </a:lvl2pPr>
            <a:lvl3pPr marL="1219078" indent="0">
              <a:buNone/>
              <a:defRPr sz="2400" b="1"/>
            </a:lvl3pPr>
            <a:lvl4pPr marL="1828617" indent="0">
              <a:buNone/>
              <a:defRPr sz="2133" b="1"/>
            </a:lvl4pPr>
            <a:lvl5pPr marL="2438156" indent="0">
              <a:buNone/>
              <a:defRPr sz="2133" b="1"/>
            </a:lvl5pPr>
            <a:lvl6pPr marL="3047695" indent="0">
              <a:buNone/>
              <a:defRPr sz="2133" b="1"/>
            </a:lvl6pPr>
            <a:lvl7pPr marL="3657234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2" indent="0">
              <a:buNone/>
              <a:defRPr sz="2133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73047" y="2397125"/>
            <a:ext cx="5936783" cy="4356100"/>
          </a:xfrm>
        </p:spPr>
        <p:txBody>
          <a:bodyPr/>
          <a:lstStyle>
            <a:lvl1pPr>
              <a:defRPr sz="3200"/>
            </a:lvl1pPr>
            <a:lvl2pPr>
              <a:defRPr sz="2666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827830" y="1692275"/>
            <a:ext cx="5941016" cy="70485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39" indent="0">
              <a:buNone/>
              <a:defRPr sz="2666" b="1"/>
            </a:lvl2pPr>
            <a:lvl3pPr marL="1219078" indent="0">
              <a:buNone/>
              <a:defRPr sz="2400" b="1"/>
            </a:lvl3pPr>
            <a:lvl4pPr marL="1828617" indent="0">
              <a:buNone/>
              <a:defRPr sz="2133" b="1"/>
            </a:lvl4pPr>
            <a:lvl5pPr marL="2438156" indent="0">
              <a:buNone/>
              <a:defRPr sz="2133" b="1"/>
            </a:lvl5pPr>
            <a:lvl6pPr marL="3047695" indent="0">
              <a:buNone/>
              <a:defRPr sz="2133" b="1"/>
            </a:lvl6pPr>
            <a:lvl7pPr marL="3657234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2" indent="0">
              <a:buNone/>
              <a:defRPr sz="2133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827830" y="2397125"/>
            <a:ext cx="5941016" cy="4356100"/>
          </a:xfrm>
        </p:spPr>
        <p:txBody>
          <a:bodyPr/>
          <a:lstStyle>
            <a:lvl1pPr>
              <a:defRPr sz="3200"/>
            </a:lvl1pPr>
            <a:lvl2pPr>
              <a:defRPr sz="2666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026F88-F3F4-4710-A5B6-C7D1C40669AE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2421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1C4D181-3470-41AA-A327-C3D59B8545A5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9215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7E023DD-3E15-4A63-A659-A4326F0393C3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994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3047" y="301626"/>
            <a:ext cx="4421369" cy="1279525"/>
          </a:xfr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255271" y="301625"/>
            <a:ext cx="7513575" cy="6451600"/>
          </a:xfrm>
        </p:spPr>
        <p:txBody>
          <a:bodyPr/>
          <a:lstStyle>
            <a:lvl1pPr>
              <a:defRPr sz="4266"/>
            </a:lvl1pPr>
            <a:lvl2pPr>
              <a:defRPr sz="3733"/>
            </a:lvl2pPr>
            <a:lvl3pPr>
              <a:defRPr sz="3200"/>
            </a:lvl3pPr>
            <a:lvl4pPr>
              <a:defRPr sz="2666"/>
            </a:lvl4pPr>
            <a:lvl5pPr>
              <a:defRPr sz="2666"/>
            </a:lvl5pPr>
            <a:lvl6pPr>
              <a:defRPr sz="2666"/>
            </a:lvl6pPr>
            <a:lvl7pPr>
              <a:defRPr sz="2666"/>
            </a:lvl7pPr>
            <a:lvl8pPr>
              <a:defRPr sz="2666"/>
            </a:lvl8pPr>
            <a:lvl9pPr>
              <a:defRPr sz="2666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73047" y="1581151"/>
            <a:ext cx="4421369" cy="5172075"/>
          </a:xfrm>
        </p:spPr>
        <p:txBody>
          <a:bodyPr/>
          <a:lstStyle>
            <a:lvl1pPr marL="0" indent="0">
              <a:buNone/>
              <a:defRPr sz="1866"/>
            </a:lvl1pPr>
            <a:lvl2pPr marL="609539" indent="0">
              <a:buNone/>
              <a:defRPr sz="1600"/>
            </a:lvl2pPr>
            <a:lvl3pPr marL="1219078" indent="0">
              <a:buNone/>
              <a:defRPr sz="1333"/>
            </a:lvl3pPr>
            <a:lvl4pPr marL="1828617" indent="0">
              <a:buNone/>
              <a:defRPr sz="1200"/>
            </a:lvl4pPr>
            <a:lvl5pPr marL="2438156" indent="0">
              <a:buNone/>
              <a:defRPr sz="1200"/>
            </a:lvl5pPr>
            <a:lvl6pPr marL="3047695" indent="0">
              <a:buNone/>
              <a:defRPr sz="1200"/>
            </a:lvl6pPr>
            <a:lvl7pPr marL="3657234" indent="0">
              <a:buNone/>
              <a:defRPr sz="1200"/>
            </a:lvl7pPr>
            <a:lvl8pPr marL="4266773" indent="0">
              <a:buNone/>
              <a:defRPr sz="1200"/>
            </a:lvl8pPr>
            <a:lvl9pPr marL="4876312" indent="0">
              <a:buNone/>
              <a:defRPr sz="12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965E794-32F8-456B-AC1F-E651BC3DB70C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2771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35044" y="5291139"/>
            <a:ext cx="8063865" cy="625475"/>
          </a:xfr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635044" y="674689"/>
            <a:ext cx="8063865" cy="4537075"/>
          </a:xfrm>
        </p:spPr>
        <p:txBody>
          <a:bodyPr/>
          <a:lstStyle>
            <a:lvl1pPr marL="0" indent="0">
              <a:buNone/>
              <a:defRPr sz="4266"/>
            </a:lvl1pPr>
            <a:lvl2pPr marL="609539" indent="0">
              <a:buNone/>
              <a:defRPr sz="3733"/>
            </a:lvl2pPr>
            <a:lvl3pPr marL="1219078" indent="0">
              <a:buNone/>
              <a:defRPr sz="3200"/>
            </a:lvl3pPr>
            <a:lvl4pPr marL="1828617" indent="0">
              <a:buNone/>
              <a:defRPr sz="2666"/>
            </a:lvl4pPr>
            <a:lvl5pPr marL="2438156" indent="0">
              <a:buNone/>
              <a:defRPr sz="2666"/>
            </a:lvl5pPr>
            <a:lvl6pPr marL="3047695" indent="0">
              <a:buNone/>
              <a:defRPr sz="2666"/>
            </a:lvl6pPr>
            <a:lvl7pPr marL="3657234" indent="0">
              <a:buNone/>
              <a:defRPr sz="2666"/>
            </a:lvl7pPr>
            <a:lvl8pPr marL="4266773" indent="0">
              <a:buNone/>
              <a:defRPr sz="2666"/>
            </a:lvl8pPr>
            <a:lvl9pPr marL="4876312" indent="0">
              <a:buNone/>
              <a:defRPr sz="2666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635044" y="5916613"/>
            <a:ext cx="8063865" cy="887412"/>
          </a:xfrm>
        </p:spPr>
        <p:txBody>
          <a:bodyPr/>
          <a:lstStyle>
            <a:lvl1pPr marL="0" indent="0">
              <a:buNone/>
              <a:defRPr sz="1866"/>
            </a:lvl1pPr>
            <a:lvl2pPr marL="609539" indent="0">
              <a:buNone/>
              <a:defRPr sz="1600"/>
            </a:lvl2pPr>
            <a:lvl3pPr marL="1219078" indent="0">
              <a:buNone/>
              <a:defRPr sz="1333"/>
            </a:lvl3pPr>
            <a:lvl4pPr marL="1828617" indent="0">
              <a:buNone/>
              <a:defRPr sz="1200"/>
            </a:lvl4pPr>
            <a:lvl5pPr marL="2438156" indent="0">
              <a:buNone/>
              <a:defRPr sz="1200"/>
            </a:lvl5pPr>
            <a:lvl6pPr marL="3047695" indent="0">
              <a:buNone/>
              <a:defRPr sz="1200"/>
            </a:lvl6pPr>
            <a:lvl7pPr marL="3657234" indent="0">
              <a:buNone/>
              <a:defRPr sz="1200"/>
            </a:lvl7pPr>
            <a:lvl8pPr marL="4266773" indent="0">
              <a:buNone/>
              <a:defRPr sz="1200"/>
            </a:lvl8pPr>
            <a:lvl9pPr marL="4876312" indent="0">
              <a:buNone/>
              <a:defRPr sz="12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4AAEAFA-D899-4B5B-B37D-B0A1BAE05959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8573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A5BE464-1FBD-43B6-A19A-4E5F9948E5F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074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9744366" y="301626"/>
            <a:ext cx="3022362" cy="6456363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70931" y="301626"/>
            <a:ext cx="8870251" cy="6456363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DBBC377-B5F9-42E2-BB7E-1D815037446B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4982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 preferRelativeResize="0"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6" b="27489"/>
          <a:stretch/>
        </p:blipFill>
        <p:spPr>
          <a:xfrm>
            <a:off x="10062669" y="0"/>
            <a:ext cx="3377106" cy="1476000"/>
          </a:xfrm>
          <a:prstGeom prst="rect">
            <a:avLst/>
          </a:prstGeom>
        </p:spPr>
      </p:pic>
      <p:sp>
        <p:nvSpPr>
          <p:cNvPr id="2" name="Tijdelijke aanduiding voor titel 1"/>
          <p:cNvSpPr txBox="1">
            <a:spLocks noGrp="1"/>
          </p:cNvSpPr>
          <p:nvPr>
            <p:ph type="title"/>
          </p:nvPr>
        </p:nvSpPr>
        <p:spPr>
          <a:xfrm>
            <a:off x="671946" y="301320"/>
            <a:ext cx="9504325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nl-NL"/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1"/>
          </p:nvPr>
        </p:nvSpPr>
        <p:spPr>
          <a:xfrm>
            <a:off x="671946" y="1769040"/>
            <a:ext cx="12094568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nl-NL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nl-NL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nl-NL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nl-NL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nl-NL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nl-NL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nl-NL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nl-NL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nl-NL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nl-NL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2"/>
          </p:nvPr>
        </p:nvSpPr>
        <p:spPr>
          <a:xfrm>
            <a:off x="671946" y="6887160"/>
            <a:ext cx="3130793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nl-NL" sz="1866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3"/>
          </p:nvPr>
        </p:nvSpPr>
        <p:spPr>
          <a:xfrm>
            <a:off x="4596118" y="6887160"/>
            <a:ext cx="4259665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ctr" rtl="0" hangingPunct="0">
              <a:buNone/>
              <a:tabLst/>
              <a:defRPr lang="nl-NL" sz="1866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r>
              <a:rPr lang="nl-NL"/>
              <a:t>ViQiT B.V. | www.viqit.nl | info@viqit.nl</a:t>
            </a:r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4"/>
          </p:nvPr>
        </p:nvSpPr>
        <p:spPr>
          <a:xfrm>
            <a:off x="9635721" y="6887160"/>
            <a:ext cx="3130793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nl-NL" sz="1866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2281EE5-26C4-439D-825A-A7A925B3B183}" type="slidenum"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rtl="0" eaLnBrk="1" hangingPunct="1">
        <a:tabLst/>
        <a:defRPr lang="nl-NL" sz="6399" b="1" i="0" u="none" strike="noStrike" kern="1200">
          <a:ln>
            <a:noFill/>
          </a:ln>
          <a:solidFill>
            <a:srgbClr val="831C9D"/>
          </a:solidFill>
          <a:latin typeface="Gill Sans MT" pitchFamily="34"/>
          <a:ea typeface="Arial Unicode MS" pitchFamily="2"/>
          <a:cs typeface="Tahoma" pitchFamily="2"/>
        </a:defRPr>
      </a:lvl1pPr>
    </p:titleStyle>
    <p:bodyStyle>
      <a:lvl1pPr rtl="0" eaLnBrk="1" hangingPunct="1">
        <a:spcBef>
          <a:spcPts val="0"/>
        </a:spcBef>
        <a:spcAft>
          <a:spcPts val="1889"/>
        </a:spcAft>
        <a:tabLst/>
        <a:defRPr lang="nl-NL" sz="4266" b="0" i="0" u="none" strike="noStrike" kern="1200">
          <a:ln>
            <a:noFill/>
          </a:ln>
          <a:latin typeface="Arial" pitchFamily="18"/>
          <a:ea typeface="Arial Unicode MS" pitchFamily="2"/>
          <a:cs typeface="Tahoma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 txBox="1">
            <a:spLocks noGrp="1"/>
          </p:cNvSpPr>
          <p:nvPr>
            <p:ph type="ctrTitle"/>
          </p:nvPr>
        </p:nvSpPr>
        <p:spPr>
          <a:xfrm>
            <a:off x="1007455" y="2347914"/>
            <a:ext cx="11424867" cy="1931988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nl-NL" dirty="0">
                <a:solidFill>
                  <a:srgbClr val="FFFFFF"/>
                </a:solidFill>
              </a:rPr>
              <a:t>Ik ben een full stack consultant!</a:t>
            </a:r>
            <a:br>
              <a:rPr lang="nl-NL" dirty="0">
                <a:solidFill>
                  <a:srgbClr val="FFFFFF"/>
                </a:solidFill>
              </a:rPr>
            </a:br>
            <a:r>
              <a:rPr lang="nl-NL" sz="3200" i="1" dirty="0">
                <a:solidFill>
                  <a:srgbClr val="FFFFFF"/>
                </a:solidFill>
              </a:rPr>
              <a:t>TestNet najaarsevenement 10-10-2018</a:t>
            </a:r>
          </a:p>
        </p:txBody>
      </p:sp>
      <p:sp>
        <p:nvSpPr>
          <p:cNvPr id="2" name="Ondertitel 1"/>
          <p:cNvSpPr txBox="1">
            <a:spLocks noGrp="1"/>
          </p:cNvSpPr>
          <p:nvPr>
            <p:ph type="subTitle" idx="1"/>
          </p:nvPr>
        </p:nvSpPr>
        <p:spPr/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>
              <a:spcAft>
                <a:spcPts val="0"/>
              </a:spcAft>
              <a:buNone/>
            </a:pPr>
            <a:r>
              <a:rPr lang="nl-NL" sz="2933" dirty="0">
                <a:solidFill>
                  <a:srgbClr val="FFFFFF"/>
                </a:solidFill>
                <a:latin typeface="Gill Sans MT" pitchFamily="34"/>
              </a:rPr>
              <a:t>ViQiT B.V. | www.viqit.nl | info@viqit.nl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nl-NL" dirty="0"/>
              <a:t>Introductie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4222">
            <a:off x="4501659" y="4865042"/>
            <a:ext cx="2551090" cy="19108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1733">
            <a:off x="10594337" y="5596444"/>
            <a:ext cx="2211594" cy="10153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08054">
            <a:off x="10326242" y="3403557"/>
            <a:ext cx="2491245" cy="17349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7069">
            <a:off x="4561827" y="1949160"/>
            <a:ext cx="2397428" cy="23974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6031" y="1727591"/>
            <a:ext cx="3286125" cy="13906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2186" y="3419797"/>
            <a:ext cx="2431156" cy="24311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76" y="1895081"/>
            <a:ext cx="3601591" cy="5008017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59443" y="6104137"/>
            <a:ext cx="2752179" cy="85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97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nl-NL" dirty="0"/>
              <a:t>Situatieschets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Rabobank (Nederland en International/WRR)</a:t>
            </a:r>
          </a:p>
          <a:p>
            <a:r>
              <a:rPr lang="nl-NL" dirty="0" err="1">
                <a:solidFill>
                  <a:schemeClr val="bg1"/>
                </a:solidFill>
                <a:latin typeface="Gill Sans MT" panose="020B0502020104020203" pitchFamily="34" charset="0"/>
              </a:rPr>
              <a:t>DevOps</a:t>
            </a: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 teams voor autorisaties klant gebruikers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Vertrek collega tester</a:t>
            </a:r>
          </a:p>
          <a:p>
            <a:endParaRPr lang="nl-NL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Manager: “Full stack </a:t>
            </a:r>
            <a:r>
              <a:rPr lang="nl-NL" dirty="0" err="1">
                <a:solidFill>
                  <a:schemeClr val="bg1"/>
                </a:solidFill>
                <a:latin typeface="Gill Sans MT" panose="020B0502020104020203" pitchFamily="34" charset="0"/>
              </a:rPr>
              <a:t>developers</a:t>
            </a: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 kunnen alles. Dus ook testen. Ik wil dus een full stack </a:t>
            </a:r>
            <a:r>
              <a:rPr lang="nl-NL" dirty="0" err="1">
                <a:solidFill>
                  <a:schemeClr val="bg1"/>
                </a:solidFill>
                <a:latin typeface="Gill Sans MT" panose="020B0502020104020203" pitchFamily="34" charset="0"/>
              </a:rPr>
              <a:t>developer</a:t>
            </a: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 i.p.v. een tester!”</a:t>
            </a:r>
          </a:p>
          <a:p>
            <a:endParaRPr lang="nl-NL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HELP!		WAT NU???</a:t>
            </a:r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2999" y="4931964"/>
            <a:ext cx="3271584" cy="218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nl-NL" dirty="0"/>
              <a:t>Misverstanden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Full stack </a:t>
            </a:r>
            <a:r>
              <a:rPr lang="nl-NL" dirty="0" err="1">
                <a:solidFill>
                  <a:schemeClr val="bg1"/>
                </a:solidFill>
                <a:latin typeface="Gill Sans MT" panose="020B0502020104020203" pitchFamily="34" charset="0"/>
              </a:rPr>
              <a:t>developer</a:t>
            </a: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 is een alleskunner (generalist)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Alleskunner is specialist in alles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Iedereen moet alles kunnen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Testen hoeft alleen geautomatiseerd uitgevoerd te worden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…</a:t>
            </a:r>
          </a:p>
          <a:p>
            <a:endParaRPr lang="nl-NL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Maar hoe we gaan dit uitleggen?</a:t>
            </a:r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2052" name="Picture 4" descr="Afbeeldingsresultaat voor misunderstand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079" y="4292537"/>
            <a:ext cx="4153643" cy="276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73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nl-NL" dirty="0"/>
              <a:t>Een uitstapje: T-</a:t>
            </a:r>
            <a:r>
              <a:rPr lang="nl-NL" dirty="0" err="1"/>
              <a:t>shaped</a:t>
            </a:r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815231" y="2087334"/>
            <a:ext cx="4238780" cy="4410160"/>
            <a:chOff x="2450016" y="1415655"/>
            <a:chExt cx="3094182" cy="2613893"/>
          </a:xfrm>
        </p:grpSpPr>
        <p:sp>
          <p:nvSpPr>
            <p:cNvPr id="6" name="Cube 5"/>
            <p:cNvSpPr/>
            <p:nvPr/>
          </p:nvSpPr>
          <p:spPr>
            <a:xfrm>
              <a:off x="3761578" y="1683510"/>
              <a:ext cx="581890" cy="2346038"/>
            </a:xfrm>
            <a:prstGeom prst="cube">
              <a:avLst/>
            </a:prstGeom>
            <a:solidFill>
              <a:schemeClr val="bg2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vert" wrap="square" lIns="72000" tIns="90000" rIns="72000" bIns="9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831C9D"/>
                  </a:solidFill>
                  <a:effectLst/>
                  <a:uLnTx/>
                  <a:uFillTx/>
                  <a:latin typeface="Gill Sans MT" panose="020B0502020104020203" pitchFamily="34" charset="0"/>
                  <a:cs typeface="Myriad Pro"/>
                </a:rPr>
                <a:t>Diep:</a:t>
              </a:r>
              <a:r>
                <a:rPr kumimoji="0" lang="en-GB" sz="2000" b="1" i="0" u="none" strike="noStrike" kern="0" cap="none" spc="0" normalizeH="0" noProof="0" dirty="0">
                  <a:ln>
                    <a:noFill/>
                  </a:ln>
                  <a:solidFill>
                    <a:srgbClr val="831C9D"/>
                  </a:solidFill>
                  <a:effectLst/>
                  <a:uLnTx/>
                  <a:uFillTx/>
                  <a:latin typeface="Gill Sans MT" panose="020B0502020104020203" pitchFamily="34" charset="0"/>
                  <a:cs typeface="Myriad Pro"/>
                </a:rPr>
                <a:t> </a:t>
              </a: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831C9D"/>
                  </a:solidFill>
                  <a:effectLst/>
                  <a:uLnTx/>
                  <a:uFillTx/>
                  <a:latin typeface="Gill Sans MT" panose="020B0502020104020203" pitchFamily="34" charset="0"/>
                  <a:cs typeface="Myriad Pro"/>
                </a:rPr>
                <a:t>specialist</a:t>
              </a:r>
            </a:p>
          </p:txBody>
        </p:sp>
        <p:sp>
          <p:nvSpPr>
            <p:cNvPr id="7" name="Cube 6"/>
            <p:cNvSpPr/>
            <p:nvPr/>
          </p:nvSpPr>
          <p:spPr>
            <a:xfrm>
              <a:off x="2450016" y="1415655"/>
              <a:ext cx="3094182" cy="535709"/>
            </a:xfrm>
            <a:prstGeom prst="cube">
              <a:avLst/>
            </a:prstGeom>
            <a:solidFill>
              <a:schemeClr val="bg2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72000" tIns="90000" rIns="72000" bIns="9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831C9D"/>
                  </a:solidFill>
                  <a:effectLst/>
                  <a:uLnTx/>
                  <a:uFillTx/>
                  <a:latin typeface="Gill Sans MT" panose="020B0502020104020203" pitchFamily="34" charset="0"/>
                  <a:cs typeface="Myriad Pro"/>
                </a:rPr>
                <a:t>Breed:</a:t>
              </a:r>
              <a:r>
                <a:rPr kumimoji="0" lang="en-GB" sz="2000" b="1" i="0" u="none" strike="noStrike" kern="0" cap="none" spc="0" normalizeH="0" noProof="0" dirty="0">
                  <a:ln>
                    <a:noFill/>
                  </a:ln>
                  <a:solidFill>
                    <a:srgbClr val="831C9D"/>
                  </a:solidFill>
                  <a:effectLst/>
                  <a:uLnTx/>
                  <a:uFillTx/>
                  <a:latin typeface="Gill Sans MT" panose="020B0502020104020203" pitchFamily="34" charset="0"/>
                  <a:cs typeface="Myriad Pro"/>
                </a:rPr>
                <a:t> </a:t>
              </a: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831C9D"/>
                  </a:solidFill>
                  <a:effectLst/>
                  <a:uLnTx/>
                  <a:uFillTx/>
                  <a:latin typeface="Gill Sans MT" panose="020B0502020104020203" pitchFamily="34" charset="0"/>
                  <a:cs typeface="Myriad Pro"/>
                </a:rPr>
                <a:t>Generalist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334841" y="4243826"/>
            <a:ext cx="3640397" cy="1048180"/>
            <a:chOff x="3195782" y="2428498"/>
            <a:chExt cx="2657381" cy="621254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3195782" y="2558473"/>
              <a:ext cx="1325418" cy="184727"/>
            </a:xfrm>
            <a:prstGeom prst="line">
              <a:avLst/>
            </a:prstGeom>
            <a:ln>
              <a:solidFill>
                <a:srgbClr val="831C9D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195782" y="2780511"/>
              <a:ext cx="1325418" cy="159145"/>
            </a:xfrm>
            <a:prstGeom prst="line">
              <a:avLst/>
            </a:prstGeom>
            <a:ln>
              <a:solidFill>
                <a:srgbClr val="831C9D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615491" y="2428498"/>
              <a:ext cx="1237672" cy="237144"/>
            </a:xfrm>
            <a:prstGeom prst="rect">
              <a:avLst/>
            </a:prstGeom>
            <a:noFill/>
          </p:spPr>
          <p:txBody>
            <a:bodyPr wrap="square" lIns="0" rIns="0" rtlCol="0" anchor="t" anchorCtr="0">
              <a:spAutoFit/>
            </a:bodyPr>
            <a:lstStyle/>
            <a:p>
              <a:r>
                <a:rPr lang="en-GB" sz="2000" dirty="0" err="1">
                  <a:solidFill>
                    <a:srgbClr val="831C9D"/>
                  </a:solidFill>
                  <a:latin typeface="Gill Sans MT" panose="020B0502020104020203" pitchFamily="34" charset="0"/>
                </a:rPr>
                <a:t>Kennis</a:t>
              </a:r>
              <a:endParaRPr lang="en-GB" sz="2000" dirty="0">
                <a:solidFill>
                  <a:srgbClr val="831C9D"/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626329" y="2812608"/>
              <a:ext cx="935308" cy="237144"/>
            </a:xfrm>
            <a:prstGeom prst="rect">
              <a:avLst/>
            </a:prstGeom>
            <a:noFill/>
          </p:spPr>
          <p:txBody>
            <a:bodyPr wrap="square" lIns="0" rIns="0" rtlCol="0" anchor="t" anchorCtr="0">
              <a:spAutoFit/>
            </a:bodyPr>
            <a:lstStyle/>
            <a:p>
              <a:r>
                <a:rPr lang="en-GB" sz="2000" dirty="0" err="1">
                  <a:solidFill>
                    <a:srgbClr val="831C9D"/>
                  </a:solidFill>
                  <a:latin typeface="Gill Sans MT" panose="020B0502020104020203" pitchFamily="34" charset="0"/>
                </a:rPr>
                <a:t>Vaardigheid</a:t>
              </a:r>
              <a:endParaRPr lang="en-GB" sz="2000" dirty="0">
                <a:solidFill>
                  <a:srgbClr val="831C9D"/>
                </a:solidFill>
                <a:latin typeface="Gill Sans MT" panose="020B0502020104020203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874032" y="1969156"/>
            <a:ext cx="3403677" cy="1140203"/>
            <a:chOff x="3195782" y="2389196"/>
            <a:chExt cx="2484582" cy="675796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3195782" y="2558473"/>
              <a:ext cx="1325418" cy="184727"/>
            </a:xfrm>
            <a:prstGeom prst="line">
              <a:avLst/>
            </a:prstGeom>
            <a:ln>
              <a:solidFill>
                <a:srgbClr val="831C9D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195782" y="2780511"/>
              <a:ext cx="1325418" cy="159145"/>
            </a:xfrm>
            <a:prstGeom prst="line">
              <a:avLst/>
            </a:prstGeom>
            <a:ln>
              <a:solidFill>
                <a:srgbClr val="831C9D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626328" y="2389196"/>
              <a:ext cx="1054036" cy="237144"/>
            </a:xfrm>
            <a:prstGeom prst="rect">
              <a:avLst/>
            </a:prstGeom>
            <a:noFill/>
          </p:spPr>
          <p:txBody>
            <a:bodyPr wrap="square" lIns="0" rIns="0" rtlCol="0" anchor="t" anchorCtr="0">
              <a:spAutoFit/>
            </a:bodyPr>
            <a:lstStyle/>
            <a:p>
              <a:r>
                <a:rPr lang="en-GB" sz="2000" dirty="0" err="1">
                  <a:solidFill>
                    <a:srgbClr val="831C9D"/>
                  </a:solidFill>
                  <a:latin typeface="Gill Sans MT" panose="020B0502020104020203" pitchFamily="34" charset="0"/>
                </a:rPr>
                <a:t>Kennis</a:t>
              </a:r>
              <a:endParaRPr lang="en-GB" sz="2000" dirty="0">
                <a:solidFill>
                  <a:srgbClr val="831C9D"/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626328" y="2827848"/>
              <a:ext cx="920618" cy="237144"/>
            </a:xfrm>
            <a:prstGeom prst="rect">
              <a:avLst/>
            </a:prstGeom>
            <a:noFill/>
          </p:spPr>
          <p:txBody>
            <a:bodyPr wrap="square" lIns="0" rIns="0" rtlCol="0" anchor="t" anchorCtr="0">
              <a:spAutoFit/>
            </a:bodyPr>
            <a:lstStyle/>
            <a:p>
              <a:r>
                <a:rPr lang="en-GB" sz="2000" dirty="0" err="1">
                  <a:solidFill>
                    <a:srgbClr val="831C9D"/>
                  </a:solidFill>
                  <a:latin typeface="Gill Sans MT" panose="020B0502020104020203" pitchFamily="34" charset="0"/>
                </a:rPr>
                <a:t>Vaardigheid</a:t>
              </a:r>
              <a:endParaRPr lang="en-GB" sz="2000" dirty="0">
                <a:solidFill>
                  <a:srgbClr val="831C9D"/>
                </a:solidFill>
                <a:latin typeface="Gill Sans MT" panose="020B0502020104020203" pitchFamily="34" charset="0"/>
              </a:endParaRPr>
            </a:p>
          </p:txBody>
        </p:sp>
      </p:grp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7452665" y="4113505"/>
            <a:ext cx="5326547" cy="3122716"/>
          </a:xfrm>
        </p:spPr>
        <p:txBody>
          <a:bodyPr/>
          <a:lstStyle/>
          <a:p>
            <a:pPr marL="108000" indent="0">
              <a:buNone/>
            </a:pP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Variaties: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174" y="4681502"/>
            <a:ext cx="4640321" cy="2410703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8238954" y="1706567"/>
            <a:ext cx="2762658" cy="2005365"/>
            <a:chOff x="1870505" y="888848"/>
            <a:chExt cx="4322790" cy="2767048"/>
          </a:xfrm>
        </p:grpSpPr>
        <p:sp>
          <p:nvSpPr>
            <p:cNvPr id="21" name="Cube 20"/>
            <p:cNvSpPr/>
            <p:nvPr/>
          </p:nvSpPr>
          <p:spPr>
            <a:xfrm>
              <a:off x="3883561" y="2297120"/>
              <a:ext cx="219903" cy="1358776"/>
            </a:xfrm>
            <a:prstGeom prst="cube">
              <a:avLst/>
            </a:prstGeom>
            <a:solidFill>
              <a:schemeClr val="bg2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vert" wrap="square" lIns="72000" tIns="90000" rIns="72000" bIns="9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Myriad Pro"/>
              </a:endParaRPr>
            </a:p>
          </p:txBody>
        </p:sp>
        <p:sp>
          <p:nvSpPr>
            <p:cNvPr id="22" name="Cube 21"/>
            <p:cNvSpPr/>
            <p:nvPr/>
          </p:nvSpPr>
          <p:spPr>
            <a:xfrm>
              <a:off x="1870505" y="888848"/>
              <a:ext cx="4322790" cy="1589323"/>
            </a:xfrm>
            <a:prstGeom prst="cube">
              <a:avLst/>
            </a:prstGeom>
            <a:solidFill>
              <a:schemeClr val="bg2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72000" tIns="90000" rIns="72000" bIns="9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Myriad Pro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1541304" y="1806153"/>
            <a:ext cx="865498" cy="1905779"/>
            <a:chOff x="3251149" y="1021365"/>
            <a:chExt cx="1264819" cy="1449449"/>
          </a:xfrm>
        </p:grpSpPr>
        <p:sp>
          <p:nvSpPr>
            <p:cNvPr id="24" name="Cube 23"/>
            <p:cNvSpPr/>
            <p:nvPr/>
          </p:nvSpPr>
          <p:spPr>
            <a:xfrm>
              <a:off x="3773608" y="1112038"/>
              <a:ext cx="219903" cy="1358776"/>
            </a:xfrm>
            <a:prstGeom prst="cube">
              <a:avLst/>
            </a:prstGeom>
            <a:solidFill>
              <a:schemeClr val="bg2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vert" wrap="square" lIns="72000" tIns="90000" rIns="72000" bIns="9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Myriad Pro"/>
              </a:endParaRPr>
            </a:p>
          </p:txBody>
        </p:sp>
        <p:sp>
          <p:nvSpPr>
            <p:cNvPr id="25" name="Cube 24"/>
            <p:cNvSpPr/>
            <p:nvPr/>
          </p:nvSpPr>
          <p:spPr>
            <a:xfrm>
              <a:off x="3251149" y="1021365"/>
              <a:ext cx="1264819" cy="112746"/>
            </a:xfrm>
            <a:prstGeom prst="cube">
              <a:avLst/>
            </a:prstGeom>
            <a:solidFill>
              <a:schemeClr val="bg2"/>
            </a:solidFill>
            <a:ln w="635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72000" tIns="90000" rIns="72000" bIns="9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Myriad Pro"/>
              </a:endParaRPr>
            </a:p>
          </p:txBody>
        </p:sp>
      </p:grp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35B17409-4975-4C31-BDE6-793EF518904A}"/>
              </a:ext>
            </a:extLst>
          </p:cNvPr>
          <p:cNvCxnSpPr/>
          <p:nvPr/>
        </p:nvCxnSpPr>
        <p:spPr>
          <a:xfrm flipH="1" flipV="1">
            <a:off x="10248279" y="2991182"/>
            <a:ext cx="1650536" cy="1252644"/>
          </a:xfrm>
          <a:prstGeom prst="straightConnector1">
            <a:avLst/>
          </a:prstGeom>
          <a:ln w="1270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59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nl-NL" dirty="0"/>
              <a:t>Terug naar de realiteit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946" y="1769040"/>
            <a:ext cx="11952597" cy="4989240"/>
          </a:xfrm>
        </p:spPr>
        <p:txBody>
          <a:bodyPr/>
          <a:lstStyle/>
          <a:p>
            <a:pPr marL="108000" indent="0" algn="ctr">
              <a:buNone/>
            </a:pP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Hoe gaan we dit soort managers overtuigen van onze</a:t>
            </a:r>
            <a:b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toegevoegde waarde?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6198CE8-7B98-45D5-91D0-623538F07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664" y="2808312"/>
            <a:ext cx="6558445" cy="435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53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nl-NL" dirty="0"/>
              <a:t>Terug naar de realiteit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946" y="1769040"/>
            <a:ext cx="12240629" cy="4989240"/>
          </a:xfrm>
        </p:spPr>
        <p:txBody>
          <a:bodyPr/>
          <a:lstStyle/>
          <a:p>
            <a:pPr marL="108000" indent="0">
              <a:buNone/>
            </a:pP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Ga uit van kracht van mensen!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Full stack </a:t>
            </a:r>
            <a:r>
              <a:rPr lang="nl-NL" dirty="0" err="1">
                <a:solidFill>
                  <a:schemeClr val="bg1"/>
                </a:solidFill>
                <a:latin typeface="Gill Sans MT" panose="020B0502020104020203" pitchFamily="34" charset="0"/>
              </a:rPr>
              <a:t>developer</a:t>
            </a: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 is een ontwikkelaar met vaak andere competenties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Competentie van testers i.t.t. ontwikkelaars</a:t>
            </a:r>
          </a:p>
          <a:p>
            <a:pPr lvl="1"/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Communicatief vaardig naar IT en Business</a:t>
            </a:r>
          </a:p>
          <a:p>
            <a:pPr lvl="1"/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Analytisch en conceptueel denkend</a:t>
            </a:r>
          </a:p>
          <a:p>
            <a:pPr lvl="1"/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Context en risico gedreven</a:t>
            </a:r>
          </a:p>
          <a:p>
            <a:pPr lvl="1"/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Kwaliteitsgericht</a:t>
            </a:r>
          </a:p>
          <a:p>
            <a:pPr lvl="1"/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…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Kijk niet naar een rol, maar naar competenties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255" y="3834704"/>
            <a:ext cx="3129136" cy="312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4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nl-NL" dirty="0"/>
              <a:t>Terug naar de realiteit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3583" y="1769040"/>
            <a:ext cx="8856984" cy="4989240"/>
          </a:xfrm>
        </p:spPr>
        <p:txBody>
          <a:bodyPr/>
          <a:lstStyle/>
          <a:p>
            <a:pPr marL="108000" indent="0">
              <a:buNone/>
            </a:pP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Laat mensen hun krachten bundelen</a:t>
            </a: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!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Alle competenties moeten in het team zitten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Voor iedere competentie minimaal 1 specialist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Laat niet iedereen ‘specialist’ in alles worden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Bevorder samenwerken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…</a:t>
            </a:r>
          </a:p>
          <a:p>
            <a:endParaRPr lang="nl-NL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91" y="1769040"/>
            <a:ext cx="3312368" cy="287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4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nl-NL" dirty="0"/>
              <a:t>Terug naar de realiteit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946" y="1769040"/>
            <a:ext cx="10584445" cy="4989240"/>
          </a:xfrm>
        </p:spPr>
        <p:txBody>
          <a:bodyPr/>
          <a:lstStyle/>
          <a:p>
            <a:pPr marL="108000" indent="0">
              <a:buNone/>
            </a:pP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Resultaat voor de klant voorop</a:t>
            </a: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!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Communiceer met Business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Leg verbinding tussen Business en IT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Business </a:t>
            </a:r>
            <a:r>
              <a:rPr lang="nl-NL" dirty="0" err="1">
                <a:solidFill>
                  <a:schemeClr val="bg1"/>
                </a:solidFill>
                <a:latin typeface="Gill Sans MT" panose="020B0502020104020203" pitchFamily="34" charset="0"/>
              </a:rPr>
              <a:t>value</a:t>
            </a: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 boven IT resultaat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Focus op de context en de risico’s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…</a:t>
            </a:r>
          </a:p>
          <a:p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951" y="1748947"/>
            <a:ext cx="5958787" cy="357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1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nl-NL" dirty="0"/>
              <a:t>Terug naar de realiteit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1575" y="1770651"/>
            <a:ext cx="8873593" cy="4989240"/>
          </a:xfrm>
        </p:spPr>
        <p:txBody>
          <a:bodyPr/>
          <a:lstStyle/>
          <a:p>
            <a:pPr marL="108000" indent="0">
              <a:buNone/>
            </a:pP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Neem je kwaliteitsrol</a:t>
            </a: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!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Verificatie moet je automatiseren, validatie kan niet geautomatiseerd worden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Testautomatisering stopt bij het vinden van fouten, testen is veel meer dan dat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Focus niet alleen op product kwaliteit maar ook op proces kwaliteit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Continu verbeteren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…</a:t>
            </a:r>
          </a:p>
          <a:p>
            <a:endParaRPr lang="nl-NL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59" y="2606966"/>
            <a:ext cx="3615334" cy="331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1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nl-NL" dirty="0"/>
              <a:t>Terug naar de realiteit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946" y="1769040"/>
            <a:ext cx="10584445" cy="4989240"/>
          </a:xfrm>
        </p:spPr>
        <p:txBody>
          <a:bodyPr/>
          <a:lstStyle/>
          <a:p>
            <a:pPr marL="108000" indent="0">
              <a:buNone/>
            </a:pP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Kijk verder dan je eigen expertise</a:t>
            </a: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!</a:t>
            </a:r>
          </a:p>
          <a:p>
            <a:r>
              <a:rPr lang="nl-NL" dirty="0" err="1">
                <a:solidFill>
                  <a:schemeClr val="bg1"/>
                </a:solidFill>
                <a:latin typeface="Gill Sans MT" panose="020B0502020104020203" pitchFamily="34" charset="0"/>
              </a:rPr>
              <a:t>Requirements</a:t>
            </a: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 engineering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Programmeren (TDD)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(Functioneel) Beheer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Scrum Master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…</a:t>
            </a:r>
          </a:p>
          <a:p>
            <a:endParaRPr lang="nl-NL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marL="108000" indent="0">
              <a:buNone/>
            </a:pP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Wees een full stack consultant!</a:t>
            </a:r>
          </a:p>
          <a:p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855" y="2423094"/>
            <a:ext cx="6822883" cy="454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6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nl-NL" dirty="0"/>
              <a:t>Samenvattend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946" y="1769040"/>
            <a:ext cx="10584445" cy="4989240"/>
          </a:xfrm>
        </p:spPr>
        <p:txBody>
          <a:bodyPr/>
          <a:lstStyle/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Ga uit van kracht van mensen</a:t>
            </a:r>
            <a:endParaRPr lang="nl-NL" dirty="0">
              <a:solidFill>
                <a:schemeClr val="bg1"/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Laat mensen hun krachten bundelen (samenwerken)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Resultaat voor de klant voorop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Neem je kwaliteitsrol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Kijk verder dan je eigen expertise (T-</a:t>
            </a:r>
            <a:r>
              <a:rPr lang="nl-NL" dirty="0" err="1">
                <a:solidFill>
                  <a:schemeClr val="bg1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shaped</a:t>
            </a: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)</a:t>
            </a:r>
          </a:p>
          <a:p>
            <a:endParaRPr lang="nl-NL" dirty="0">
              <a:solidFill>
                <a:schemeClr val="bg1"/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marL="108000" indent="0">
              <a:buNone/>
            </a:pP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Kortom; wees een full stack consultant!</a:t>
            </a:r>
          </a:p>
          <a:p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11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nl-NL" dirty="0"/>
              <a:t>Vragen?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946" y="1769040"/>
            <a:ext cx="10584445" cy="4989240"/>
          </a:xfrm>
        </p:spPr>
        <p:txBody>
          <a:bodyPr/>
          <a:lstStyle/>
          <a:p>
            <a:pPr marL="108000" indent="0" algn="ctr">
              <a:buNone/>
            </a:pPr>
            <a:r>
              <a:rPr lang="nl-NL" sz="35000" dirty="0">
                <a:solidFill>
                  <a:schemeClr val="bg1"/>
                </a:solidFill>
                <a:latin typeface="Gill Sans MT" panose="020B0502020104020203" pitchFamily="34" charset="0"/>
              </a:rPr>
              <a:t>?</a:t>
            </a:r>
          </a:p>
          <a:p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297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nl-NL" dirty="0"/>
              <a:t>Bedankt!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946" y="1769040"/>
            <a:ext cx="10584445" cy="4989240"/>
          </a:xfrm>
        </p:spPr>
        <p:txBody>
          <a:bodyPr/>
          <a:lstStyle/>
          <a:p>
            <a:pPr marL="108000" indent="0">
              <a:buNone/>
            </a:pP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Bedankt voor jullie aandacht!</a:t>
            </a:r>
          </a:p>
          <a:p>
            <a:pPr marL="108000" indent="0">
              <a:buNone/>
            </a:pPr>
            <a:endParaRPr lang="nl-NL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marL="108000" indent="0">
              <a:buNone/>
            </a:pP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Sheets zijn binnenkort terug te vinden op TestNet site</a:t>
            </a:r>
          </a:p>
          <a:p>
            <a:pPr marL="108000" indent="0">
              <a:buNone/>
            </a:pPr>
            <a:endParaRPr lang="nl-NL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marL="108000" indent="0">
              <a:buNone/>
            </a:pPr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Wil je nog verder praten?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Straks in onze stand</a:t>
            </a:r>
          </a:p>
          <a:p>
            <a:r>
              <a:rPr lang="nl-NL" dirty="0">
                <a:solidFill>
                  <a:schemeClr val="bg1"/>
                </a:solidFill>
                <a:latin typeface="Gill Sans MT" panose="020B0502020104020203" pitchFamily="34" charset="0"/>
              </a:rPr>
              <a:t>gilbert.smulders@viqit.nl, 06-14327682, @</a:t>
            </a:r>
            <a:r>
              <a:rPr lang="nl-NL" dirty="0" err="1">
                <a:solidFill>
                  <a:schemeClr val="bg1"/>
                </a:solidFill>
                <a:latin typeface="Gill Sans MT" panose="020B0502020104020203" pitchFamily="34" charset="0"/>
              </a:rPr>
              <a:t>GilbertSmulders</a:t>
            </a:r>
            <a:endParaRPr lang="nl-NL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068902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 Presentatie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ndaard Presentatie breed [Read-Only]" id="{15EDD994-F84D-4F42-B743-C7A20CBD23BB}" vid="{060D9CEA-2967-4828-A755-D54B47807038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5DEA81E49EA84983A2111118F3B977" ma:contentTypeVersion="3" ma:contentTypeDescription="Een nieuw document maken." ma:contentTypeScope="" ma:versionID="e43a51e3bfbf9bb570f4580530caafea">
  <xsd:schema xmlns:xsd="http://www.w3.org/2001/XMLSchema" xmlns:xs="http://www.w3.org/2001/XMLSchema" xmlns:p="http://schemas.microsoft.com/office/2006/metadata/properties" xmlns:ns2="349414da-ac35-4a3a-ab8d-48725dfc5704" targetNamespace="http://schemas.microsoft.com/office/2006/metadata/properties" ma:root="true" ma:fieldsID="482e827c37d9635dbb6403b96d8a3aae" ns2:_="">
    <xsd:import namespace="349414da-ac35-4a3a-ab8d-48725dfc570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414da-ac35-4a3a-ab8d-48725dfc570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Hint-hash delen" ma:internalName="SharingHintHash" ma:readOnly="true">
      <xsd:simpleType>
        <xsd:restriction base="dms:Text"/>
      </xsd:simpleType>
    </xsd:element>
    <xsd:element name="SharedWithDetails" ma:index="1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CFC56F-B575-4B2D-8D51-5C2A40F25B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235A32-9768-43BC-BBD5-9C3D25D5DDFA}">
  <ds:schemaRefs>
    <ds:schemaRef ds:uri="http://purl.org/dc/terms/"/>
    <ds:schemaRef ds:uri="349414da-ac35-4a3a-ab8d-48725dfc5704"/>
    <ds:schemaRef ds:uri="http://purl.org/dc/elements/1.1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11DEC8F-C0EE-44D4-9750-3AC765B38A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9414da-ac35-4a3a-ab8d-48725dfc57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1408</TotalTime>
  <Words>434</Words>
  <Application>Microsoft Office PowerPoint</Application>
  <PresentationFormat>Aangepast</PresentationFormat>
  <Paragraphs>88</Paragraphs>
  <Slides>14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4" baseType="lpstr">
      <vt:lpstr>Arial Unicode MS</vt:lpstr>
      <vt:lpstr>Arial</vt:lpstr>
      <vt:lpstr>Calibri</vt:lpstr>
      <vt:lpstr>Gill Sans MT</vt:lpstr>
      <vt:lpstr>Myriad Pro</vt:lpstr>
      <vt:lpstr>StarSymbol</vt:lpstr>
      <vt:lpstr>Tahoma</vt:lpstr>
      <vt:lpstr>Times New Roman</vt:lpstr>
      <vt:lpstr>Wingdings</vt:lpstr>
      <vt:lpstr>Standaard Presentatie</vt:lpstr>
      <vt:lpstr>Ik ben een full stack consultant! TestNet najaarsevenement 10-10-2018</vt:lpstr>
      <vt:lpstr>Introductie</vt:lpstr>
      <vt:lpstr>Situatieschets</vt:lpstr>
      <vt:lpstr>Misverstanden</vt:lpstr>
      <vt:lpstr>Een uitstapje: T-shaped</vt:lpstr>
      <vt:lpstr>Terug naar de realiteit</vt:lpstr>
      <vt:lpstr>Terug naar de realiteit</vt:lpstr>
      <vt:lpstr>Terug naar de realiteit</vt:lpstr>
      <vt:lpstr>Terug naar de realiteit</vt:lpstr>
      <vt:lpstr>Terug naar de realiteit</vt:lpstr>
      <vt:lpstr>Terug naar de realiteit</vt:lpstr>
      <vt:lpstr>Samenvattend</vt:lpstr>
      <vt:lpstr>Vragen?</vt:lpstr>
      <vt:lpstr>Bedankt!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&lt;Titel&gt; &lt;Datum&gt;</dc:title>
  <dc:creator>Olaf Agterbosch</dc:creator>
  <cp:lastModifiedBy>Gilbert Smulders</cp:lastModifiedBy>
  <cp:revision>60</cp:revision>
  <dcterms:created xsi:type="dcterms:W3CDTF">2013-09-23T09:06:19Z</dcterms:created>
  <dcterms:modified xsi:type="dcterms:W3CDTF">2018-10-09T21:50:29Z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Info 4">
    <vt:lpwstr/>
  </property>
  <property fmtid="{D5CDD505-2E9C-101B-9397-08002B2CF9AE}" pid="6" name="ContentTypeId">
    <vt:lpwstr>0x010100FB5DEA81E49EA84983A2111118F3B977</vt:lpwstr>
  </property>
</Properties>
</file>