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8"/>
  </p:notesMasterIdLst>
  <p:sldIdLst>
    <p:sldId id="256" r:id="rId2"/>
    <p:sldId id="269" r:id="rId3"/>
    <p:sldId id="257" r:id="rId4"/>
    <p:sldId id="287" r:id="rId5"/>
    <p:sldId id="285" r:id="rId6"/>
    <p:sldId id="268" r:id="rId7"/>
    <p:sldId id="284" r:id="rId8"/>
    <p:sldId id="258" r:id="rId9"/>
    <p:sldId id="289" r:id="rId10"/>
    <p:sldId id="279" r:id="rId11"/>
    <p:sldId id="280" r:id="rId12"/>
    <p:sldId id="286" r:id="rId13"/>
    <p:sldId id="267" r:id="rId14"/>
    <p:sldId id="266" r:id="rId15"/>
    <p:sldId id="290" r:id="rId16"/>
    <p:sldId id="288" r:id="rId17"/>
  </p:sldIdLst>
  <p:sldSz cx="12192000" cy="6858000"/>
  <p:notesSz cx="6858000" cy="9144000"/>
  <p:custShowLst>
    <p:custShow name="Custom Show 1" id="0">
      <p:sldLst>
        <p:sld r:id="rId4"/>
      </p:sldLst>
    </p:custShow>
  </p:custShow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EBAE"/>
    <a:srgbClr val="F7C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93792" autoAdjust="0"/>
  </p:normalViewPr>
  <p:slideViewPr>
    <p:cSldViewPr snapToGrid="0">
      <p:cViewPr varScale="1">
        <p:scale>
          <a:sx n="70" d="100"/>
          <a:sy n="70" d="100"/>
        </p:scale>
        <p:origin x="66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Page 1</c:v>
                </c:pt>
              </c:strCache>
            </c:strRef>
          </c:tx>
          <c:spPr>
            <a:gradFill rotWithShape="1">
              <a:gsLst>
                <a:gs pos="0">
                  <a:schemeClr val="accent1">
                    <a:tint val="83000"/>
                    <a:satMod val="100000"/>
                    <a:lumMod val="100000"/>
                  </a:schemeClr>
                </a:gs>
                <a:gs pos="100000">
                  <a:schemeClr val="accent1">
                    <a:tint val="61000"/>
                    <a:satMod val="150000"/>
                    <a:lumMod val="100000"/>
                  </a:schemeClr>
                </a:gs>
              </a:gsLst>
              <a:path path="circle">
                <a:fillToRect l="100000" t="100000" r="100000" b="100000"/>
              </a:path>
            </a:gradFill>
            <a:ln w="9525" cap="flat" cmpd="sng" algn="ctr">
              <a:solidFill>
                <a:schemeClr val="accent1">
                  <a:shade val="95000"/>
                </a:schemeClr>
              </a:solidFill>
              <a:round/>
            </a:ln>
            <a:effectLst/>
          </c:spPr>
          <c:invertIfNegative val="0"/>
          <c:cat>
            <c:strRef>
              <c:f>Sheet1!$A$2:$A$5</c:f>
              <c:strCache>
                <c:ptCount val="4"/>
                <c:pt idx="0">
                  <c:v>Sprint 1</c:v>
                </c:pt>
                <c:pt idx="1">
                  <c:v>Sprint 2</c:v>
                </c:pt>
                <c:pt idx="2">
                  <c:v>Sprint 3</c:v>
                </c:pt>
                <c:pt idx="3">
                  <c:v>Sprint 4</c:v>
                </c:pt>
              </c:strCache>
            </c:strRef>
          </c:cat>
          <c:val>
            <c:numRef>
              <c:f>Sheet1!$B$2:$B$5</c:f>
              <c:numCache>
                <c:formatCode>General</c:formatCode>
                <c:ptCount val="4"/>
                <c:pt idx="0">
                  <c:v>2.2999999999999998</c:v>
                </c:pt>
                <c:pt idx="1">
                  <c:v>2.5</c:v>
                </c:pt>
                <c:pt idx="2">
                  <c:v>2.6</c:v>
                </c:pt>
                <c:pt idx="3">
                  <c:v>2.4</c:v>
                </c:pt>
              </c:numCache>
            </c:numRef>
          </c:val>
          <c:extLst>
            <c:ext xmlns:c16="http://schemas.microsoft.com/office/drawing/2014/chart" uri="{C3380CC4-5D6E-409C-BE32-E72D297353CC}">
              <c16:uniqueId val="{00000000-AC3D-4B9D-A502-96BE72302821}"/>
            </c:ext>
          </c:extLst>
        </c:ser>
        <c:ser>
          <c:idx val="1"/>
          <c:order val="1"/>
          <c:tx>
            <c:strRef>
              <c:f>Sheet1!$C$1</c:f>
              <c:strCache>
                <c:ptCount val="1"/>
                <c:pt idx="0">
                  <c:v>Page 2</c:v>
                </c:pt>
              </c:strCache>
            </c:strRef>
          </c:tx>
          <c:spPr>
            <a:gradFill rotWithShape="1">
              <a:gsLst>
                <a:gs pos="0">
                  <a:schemeClr val="accent3">
                    <a:tint val="83000"/>
                    <a:satMod val="100000"/>
                    <a:lumMod val="100000"/>
                  </a:schemeClr>
                </a:gs>
                <a:gs pos="100000">
                  <a:schemeClr val="accent3">
                    <a:tint val="61000"/>
                    <a:satMod val="150000"/>
                    <a:lumMod val="100000"/>
                  </a:schemeClr>
                </a:gs>
              </a:gsLst>
              <a:path path="circle">
                <a:fillToRect l="100000" t="100000" r="100000" b="100000"/>
              </a:path>
            </a:gradFill>
            <a:ln w="9525" cap="flat" cmpd="sng" algn="ctr">
              <a:solidFill>
                <a:schemeClr val="accent3">
                  <a:shade val="95000"/>
                </a:schemeClr>
              </a:solidFill>
              <a:round/>
            </a:ln>
            <a:effectLst/>
          </c:spPr>
          <c:invertIfNegative val="0"/>
          <c:cat>
            <c:strRef>
              <c:f>Sheet1!$A$2:$A$5</c:f>
              <c:strCache>
                <c:ptCount val="4"/>
                <c:pt idx="0">
                  <c:v>Sprint 1</c:v>
                </c:pt>
                <c:pt idx="1">
                  <c:v>Sprint 2</c:v>
                </c:pt>
                <c:pt idx="2">
                  <c:v>Sprint 3</c:v>
                </c:pt>
                <c:pt idx="3">
                  <c:v>Sprint 4</c:v>
                </c:pt>
              </c:strCache>
            </c:strRef>
          </c:cat>
          <c:val>
            <c:numRef>
              <c:f>Sheet1!$C$2:$C$5</c:f>
              <c:numCache>
                <c:formatCode>General</c:formatCode>
                <c:ptCount val="4"/>
                <c:pt idx="0">
                  <c:v>1.4</c:v>
                </c:pt>
                <c:pt idx="1">
                  <c:v>2</c:v>
                </c:pt>
                <c:pt idx="2">
                  <c:v>1.6</c:v>
                </c:pt>
                <c:pt idx="3">
                  <c:v>1.8</c:v>
                </c:pt>
              </c:numCache>
            </c:numRef>
          </c:val>
          <c:extLst>
            <c:ext xmlns:c16="http://schemas.microsoft.com/office/drawing/2014/chart" uri="{C3380CC4-5D6E-409C-BE32-E72D297353CC}">
              <c16:uniqueId val="{00000001-AC3D-4B9D-A502-96BE72302821}"/>
            </c:ext>
          </c:extLst>
        </c:ser>
        <c:dLbls>
          <c:showLegendKey val="0"/>
          <c:showVal val="0"/>
          <c:showCatName val="0"/>
          <c:showSerName val="0"/>
          <c:showPercent val="0"/>
          <c:showBubbleSize val="0"/>
        </c:dLbls>
        <c:gapWidth val="150"/>
        <c:axId val="585069184"/>
        <c:axId val="585069576"/>
      </c:barChart>
      <c:lineChart>
        <c:grouping val="standard"/>
        <c:varyColors val="0"/>
        <c:ser>
          <c:idx val="2"/>
          <c:order val="2"/>
          <c:tx>
            <c:strRef>
              <c:f>Sheet1!$D$1</c:f>
              <c:strCache>
                <c:ptCount val="1"/>
                <c:pt idx="0">
                  <c:v>Heartbeat 1</c:v>
                </c:pt>
              </c:strCache>
            </c:strRef>
          </c:tx>
          <c:spPr>
            <a:ln w="38100" cap="rnd">
              <a:solidFill>
                <a:srgbClr val="FFC000"/>
              </a:solidFill>
              <a:round/>
            </a:ln>
            <a:effectLst/>
          </c:spPr>
          <c:marker>
            <c:symbol val="none"/>
          </c:marker>
          <c:cat>
            <c:strRef>
              <c:f>Sheet1!$A$2:$A$5</c:f>
              <c:strCache>
                <c:ptCount val="4"/>
                <c:pt idx="0">
                  <c:v>Sprint 1</c:v>
                </c:pt>
                <c:pt idx="1">
                  <c:v>Sprint 2</c:v>
                </c:pt>
                <c:pt idx="2">
                  <c:v>Sprint 3</c:v>
                </c:pt>
                <c:pt idx="3">
                  <c:v>Sprint 4</c:v>
                </c:pt>
              </c:strCache>
            </c:strRef>
          </c:cat>
          <c:val>
            <c:numRef>
              <c:f>Sheet1!$D$2:$D$5</c:f>
              <c:numCache>
                <c:formatCode>General</c:formatCode>
                <c:ptCount val="4"/>
                <c:pt idx="0">
                  <c:v>2.2999999999999998</c:v>
                </c:pt>
                <c:pt idx="1">
                  <c:v>2.5</c:v>
                </c:pt>
                <c:pt idx="2">
                  <c:v>2.6</c:v>
                </c:pt>
                <c:pt idx="3">
                  <c:v>2.4</c:v>
                </c:pt>
              </c:numCache>
            </c:numRef>
          </c:val>
          <c:smooth val="0"/>
          <c:extLst>
            <c:ext xmlns:c16="http://schemas.microsoft.com/office/drawing/2014/chart" uri="{C3380CC4-5D6E-409C-BE32-E72D297353CC}">
              <c16:uniqueId val="{00000002-AC3D-4B9D-A502-96BE72302821}"/>
            </c:ext>
          </c:extLst>
        </c:ser>
        <c:ser>
          <c:idx val="3"/>
          <c:order val="3"/>
          <c:tx>
            <c:strRef>
              <c:f>Sheet1!$E$1</c:f>
              <c:strCache>
                <c:ptCount val="1"/>
                <c:pt idx="0">
                  <c:v>Heartbeat 2</c:v>
                </c:pt>
              </c:strCache>
            </c:strRef>
          </c:tx>
          <c:spPr>
            <a:ln w="28575" cap="rnd">
              <a:solidFill>
                <a:srgbClr val="002060"/>
              </a:solidFill>
              <a:round/>
            </a:ln>
            <a:effectLst/>
          </c:spPr>
          <c:marker>
            <c:symbol val="none"/>
          </c:marker>
          <c:cat>
            <c:strRef>
              <c:f>Sheet1!$A$2:$A$5</c:f>
              <c:strCache>
                <c:ptCount val="4"/>
                <c:pt idx="0">
                  <c:v>Sprint 1</c:v>
                </c:pt>
                <c:pt idx="1">
                  <c:v>Sprint 2</c:v>
                </c:pt>
                <c:pt idx="2">
                  <c:v>Sprint 3</c:v>
                </c:pt>
                <c:pt idx="3">
                  <c:v>Sprint 4</c:v>
                </c:pt>
              </c:strCache>
            </c:strRef>
          </c:cat>
          <c:val>
            <c:numRef>
              <c:f>Sheet1!$E$2:$E$5</c:f>
              <c:numCache>
                <c:formatCode>General</c:formatCode>
                <c:ptCount val="4"/>
                <c:pt idx="0">
                  <c:v>1.4</c:v>
                </c:pt>
                <c:pt idx="1">
                  <c:v>2</c:v>
                </c:pt>
                <c:pt idx="2">
                  <c:v>1.6</c:v>
                </c:pt>
                <c:pt idx="3">
                  <c:v>1.8</c:v>
                </c:pt>
              </c:numCache>
            </c:numRef>
          </c:val>
          <c:smooth val="0"/>
          <c:extLst>
            <c:ext xmlns:c16="http://schemas.microsoft.com/office/drawing/2014/chart" uri="{C3380CC4-5D6E-409C-BE32-E72D297353CC}">
              <c16:uniqueId val="{00000003-AC3D-4B9D-A502-96BE72302821}"/>
            </c:ext>
          </c:extLst>
        </c:ser>
        <c:dLbls>
          <c:showLegendKey val="0"/>
          <c:showVal val="0"/>
          <c:showCatName val="0"/>
          <c:showSerName val="0"/>
          <c:showPercent val="0"/>
          <c:showBubbleSize val="0"/>
        </c:dLbls>
        <c:marker val="1"/>
        <c:smooth val="0"/>
        <c:axId val="585069184"/>
        <c:axId val="585069576"/>
      </c:lineChart>
      <c:catAx>
        <c:axId val="585069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50000"/>
                    <a:lumOff val="50000"/>
                  </a:schemeClr>
                </a:solidFill>
                <a:latin typeface="+mn-lt"/>
                <a:ea typeface="+mn-ea"/>
                <a:cs typeface="+mn-cs"/>
              </a:defRPr>
            </a:pPr>
            <a:endParaRPr lang="en-US"/>
          </a:p>
        </c:txPr>
        <c:crossAx val="585069576"/>
        <c:crosses val="autoZero"/>
        <c:auto val="1"/>
        <c:lblAlgn val="ctr"/>
        <c:lblOffset val="100"/>
        <c:noMultiLvlLbl val="0"/>
      </c:catAx>
      <c:valAx>
        <c:axId val="58506957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97" b="0" i="0" u="none" strike="noStrike" kern="1200" cap="all" baseline="0">
                    <a:solidFill>
                      <a:schemeClr val="tx1">
                        <a:lumMod val="50000"/>
                        <a:lumOff val="50000"/>
                      </a:schemeClr>
                    </a:solidFill>
                    <a:latin typeface="+mn-lt"/>
                    <a:ea typeface="+mn-ea"/>
                    <a:cs typeface="+mn-cs"/>
                  </a:defRPr>
                </a:pPr>
                <a:r>
                  <a:rPr lang="en-GB" dirty="0" smtClean="0"/>
                  <a:t>Time</a:t>
                </a:r>
                <a:r>
                  <a:rPr lang="en-GB" baseline="0" dirty="0" smtClean="0"/>
                  <a:t> (seconds)</a:t>
                </a:r>
                <a:endParaRPr lang="en-US" dirty="0"/>
              </a:p>
            </c:rich>
          </c:tx>
          <c:layout>
            <c:manualLayout>
              <c:xMode val="edge"/>
              <c:yMode val="edge"/>
              <c:x val="5.8333333333333334E-2"/>
              <c:y val="0.32260513978268079"/>
            </c:manualLayout>
          </c:layout>
          <c:overlay val="0"/>
          <c:spPr>
            <a:noFill/>
            <a:ln>
              <a:noFill/>
            </a:ln>
            <a:effectLst/>
          </c:spPr>
          <c:txPr>
            <a:bodyPr rot="-5400000" spcFirstLastPara="1" vertOverflow="ellipsis" vert="horz" wrap="square" anchor="ctr" anchorCtr="1"/>
            <a:lstStyle/>
            <a:p>
              <a:pPr>
                <a:defRPr sz="1197" b="0" i="0" u="none" strike="noStrike" kern="1200" cap="all" baseline="0">
                  <a:solidFill>
                    <a:schemeClr val="tx1">
                      <a:lumMod val="50000"/>
                      <a:lumOff val="50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50000"/>
                    <a:lumOff val="50000"/>
                  </a:schemeClr>
                </a:solidFill>
                <a:latin typeface="+mn-lt"/>
                <a:ea typeface="+mn-ea"/>
                <a:cs typeface="+mn-cs"/>
              </a:defRPr>
            </a:pPr>
            <a:endParaRPr lang="en-US"/>
          </a:p>
        </c:txPr>
        <c:crossAx val="585069184"/>
        <c:crosses val="autoZero"/>
        <c:crossBetween val="between"/>
      </c:valAx>
      <c:dTable>
        <c:showHorzBorder val="1"/>
        <c:showVertBorder val="1"/>
        <c:showOutline val="1"/>
        <c:showKeys val="1"/>
        <c:spPr>
          <a:noFill/>
          <a:ln w="9525">
            <a:solidFill>
              <a:schemeClr val="tx1">
                <a:lumMod val="15000"/>
                <a:lumOff val="85000"/>
              </a:schemeClr>
            </a:solidFill>
          </a:ln>
          <a:effectLst/>
        </c:spPr>
        <c:txPr>
          <a:bodyPr rot="0" spcFirstLastPara="1" vertOverflow="ellipsis" vert="horz" wrap="square" anchor="ctr" anchorCtr="1"/>
          <a:lstStyle/>
          <a:p>
            <a:pPr rtl="0">
              <a:defRPr sz="1197" b="0" i="0" u="none" strike="noStrike" kern="1200" baseline="0">
                <a:solidFill>
                  <a:schemeClr val="tx1">
                    <a:lumMod val="50000"/>
                    <a:lumOff val="50000"/>
                  </a:schemeClr>
                </a:solidFill>
                <a:latin typeface="+mn-lt"/>
                <a:ea typeface="+mn-ea"/>
                <a:cs typeface="+mn-cs"/>
              </a:defRPr>
            </a:pPr>
            <a:endParaRPr lang="en-US"/>
          </a:p>
        </c:txPr>
      </c:dTable>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Page 1</c:v>
                </c:pt>
              </c:strCache>
            </c:strRef>
          </c:tx>
          <c:spPr>
            <a:gradFill rotWithShape="1">
              <a:gsLst>
                <a:gs pos="0">
                  <a:schemeClr val="accent1">
                    <a:tint val="83000"/>
                    <a:satMod val="100000"/>
                    <a:lumMod val="100000"/>
                  </a:schemeClr>
                </a:gs>
                <a:gs pos="100000">
                  <a:schemeClr val="accent1">
                    <a:tint val="61000"/>
                    <a:satMod val="150000"/>
                    <a:lumMod val="100000"/>
                  </a:schemeClr>
                </a:gs>
              </a:gsLst>
              <a:path path="circle">
                <a:fillToRect l="100000" t="100000" r="100000" b="100000"/>
              </a:path>
            </a:gradFill>
            <a:ln w="9525" cap="flat" cmpd="sng" algn="ctr">
              <a:solidFill>
                <a:schemeClr val="accent1">
                  <a:shade val="95000"/>
                </a:schemeClr>
              </a:solidFill>
              <a:round/>
            </a:ln>
            <a:effectLst/>
          </c:spPr>
          <c:invertIfNegative val="0"/>
          <c:cat>
            <c:strRef>
              <c:f>Sheet1!$A$2:$A$9</c:f>
              <c:strCache>
                <c:ptCount val="8"/>
                <c:pt idx="0">
                  <c:v>9.00 AM</c:v>
                </c:pt>
                <c:pt idx="1">
                  <c:v>9.30 AM</c:v>
                </c:pt>
                <c:pt idx="2">
                  <c:v>10.00 AM</c:v>
                </c:pt>
                <c:pt idx="3">
                  <c:v>10.30 AM</c:v>
                </c:pt>
                <c:pt idx="4">
                  <c:v>11.00 AM</c:v>
                </c:pt>
                <c:pt idx="5">
                  <c:v>11.30 AM</c:v>
                </c:pt>
                <c:pt idx="6">
                  <c:v>12.00 PM</c:v>
                </c:pt>
                <c:pt idx="7">
                  <c:v>12.30 PM</c:v>
                </c:pt>
              </c:strCache>
            </c:strRef>
          </c:cat>
          <c:val>
            <c:numRef>
              <c:f>Sheet1!$B$2:$B$9</c:f>
              <c:numCache>
                <c:formatCode>General</c:formatCode>
                <c:ptCount val="8"/>
                <c:pt idx="0">
                  <c:v>4.3</c:v>
                </c:pt>
                <c:pt idx="1">
                  <c:v>4.5</c:v>
                </c:pt>
                <c:pt idx="2">
                  <c:v>7.8</c:v>
                </c:pt>
                <c:pt idx="3">
                  <c:v>4.4000000000000004</c:v>
                </c:pt>
                <c:pt idx="4">
                  <c:v>4.9000000000000004</c:v>
                </c:pt>
                <c:pt idx="5">
                  <c:v>5.3</c:v>
                </c:pt>
                <c:pt idx="6">
                  <c:v>4.5</c:v>
                </c:pt>
                <c:pt idx="7">
                  <c:v>5.0999999999999996</c:v>
                </c:pt>
              </c:numCache>
            </c:numRef>
          </c:val>
          <c:extLst>
            <c:ext xmlns:c16="http://schemas.microsoft.com/office/drawing/2014/chart" uri="{C3380CC4-5D6E-409C-BE32-E72D297353CC}">
              <c16:uniqueId val="{00000000-708C-4495-BB7C-8F7F2F4E0FE0}"/>
            </c:ext>
          </c:extLst>
        </c:ser>
        <c:ser>
          <c:idx val="1"/>
          <c:order val="1"/>
          <c:tx>
            <c:strRef>
              <c:f>Sheet1!$C$1</c:f>
              <c:strCache>
                <c:ptCount val="1"/>
                <c:pt idx="0">
                  <c:v>Page 2</c:v>
                </c:pt>
              </c:strCache>
            </c:strRef>
          </c:tx>
          <c:spPr>
            <a:gradFill rotWithShape="1">
              <a:gsLst>
                <a:gs pos="0">
                  <a:schemeClr val="accent3">
                    <a:tint val="83000"/>
                    <a:satMod val="100000"/>
                    <a:lumMod val="100000"/>
                  </a:schemeClr>
                </a:gs>
                <a:gs pos="100000">
                  <a:schemeClr val="accent3">
                    <a:tint val="61000"/>
                    <a:satMod val="150000"/>
                    <a:lumMod val="100000"/>
                  </a:schemeClr>
                </a:gs>
              </a:gsLst>
              <a:path path="circle">
                <a:fillToRect l="100000" t="100000" r="100000" b="100000"/>
              </a:path>
            </a:gradFill>
            <a:ln w="9525" cap="flat" cmpd="sng" algn="ctr">
              <a:solidFill>
                <a:schemeClr val="accent3">
                  <a:shade val="95000"/>
                </a:schemeClr>
              </a:solidFill>
              <a:round/>
            </a:ln>
            <a:effectLst/>
          </c:spPr>
          <c:invertIfNegative val="0"/>
          <c:cat>
            <c:strRef>
              <c:f>Sheet1!$A$2:$A$9</c:f>
              <c:strCache>
                <c:ptCount val="8"/>
                <c:pt idx="0">
                  <c:v>9.00 AM</c:v>
                </c:pt>
                <c:pt idx="1">
                  <c:v>9.30 AM</c:v>
                </c:pt>
                <c:pt idx="2">
                  <c:v>10.00 AM</c:v>
                </c:pt>
                <c:pt idx="3">
                  <c:v>10.30 AM</c:v>
                </c:pt>
                <c:pt idx="4">
                  <c:v>11.00 AM</c:v>
                </c:pt>
                <c:pt idx="5">
                  <c:v>11.30 AM</c:v>
                </c:pt>
                <c:pt idx="6">
                  <c:v>12.00 PM</c:v>
                </c:pt>
                <c:pt idx="7">
                  <c:v>12.30 PM</c:v>
                </c:pt>
              </c:strCache>
            </c:strRef>
          </c:cat>
          <c:val>
            <c:numRef>
              <c:f>Sheet1!$C$2:$C$9</c:f>
              <c:numCache>
                <c:formatCode>General</c:formatCode>
                <c:ptCount val="8"/>
                <c:pt idx="0">
                  <c:v>2.4</c:v>
                </c:pt>
                <c:pt idx="1">
                  <c:v>2</c:v>
                </c:pt>
                <c:pt idx="2">
                  <c:v>2.6</c:v>
                </c:pt>
                <c:pt idx="3">
                  <c:v>3</c:v>
                </c:pt>
                <c:pt idx="4">
                  <c:v>4</c:v>
                </c:pt>
                <c:pt idx="5">
                  <c:v>2.8</c:v>
                </c:pt>
                <c:pt idx="6">
                  <c:v>2.2000000000000002</c:v>
                </c:pt>
                <c:pt idx="7">
                  <c:v>3.5</c:v>
                </c:pt>
              </c:numCache>
            </c:numRef>
          </c:val>
          <c:extLst>
            <c:ext xmlns:c16="http://schemas.microsoft.com/office/drawing/2014/chart" uri="{C3380CC4-5D6E-409C-BE32-E72D297353CC}">
              <c16:uniqueId val="{00000001-708C-4495-BB7C-8F7F2F4E0FE0}"/>
            </c:ext>
          </c:extLst>
        </c:ser>
        <c:dLbls>
          <c:showLegendKey val="0"/>
          <c:showVal val="0"/>
          <c:showCatName val="0"/>
          <c:showSerName val="0"/>
          <c:showPercent val="0"/>
          <c:showBubbleSize val="0"/>
        </c:dLbls>
        <c:gapWidth val="150"/>
        <c:axId val="580468088"/>
        <c:axId val="580468480"/>
      </c:barChart>
      <c:lineChart>
        <c:grouping val="standard"/>
        <c:varyColors val="0"/>
        <c:ser>
          <c:idx val="2"/>
          <c:order val="2"/>
          <c:tx>
            <c:strRef>
              <c:f>Sheet1!$D$1</c:f>
              <c:strCache>
                <c:ptCount val="1"/>
                <c:pt idx="0">
                  <c:v>Heartbeat 1</c:v>
                </c:pt>
              </c:strCache>
            </c:strRef>
          </c:tx>
          <c:spPr>
            <a:ln w="38100" cap="rnd">
              <a:solidFill>
                <a:srgbClr val="FFC000"/>
              </a:solidFill>
              <a:round/>
            </a:ln>
            <a:effectLst/>
          </c:spPr>
          <c:marker>
            <c:symbol val="none"/>
          </c:marker>
          <c:cat>
            <c:strRef>
              <c:f>Sheet1!$A$2:$A$9</c:f>
              <c:strCache>
                <c:ptCount val="8"/>
                <c:pt idx="0">
                  <c:v>9.00 AM</c:v>
                </c:pt>
                <c:pt idx="1">
                  <c:v>9.30 AM</c:v>
                </c:pt>
                <c:pt idx="2">
                  <c:v>10.00 AM</c:v>
                </c:pt>
                <c:pt idx="3">
                  <c:v>10.30 AM</c:v>
                </c:pt>
                <c:pt idx="4">
                  <c:v>11.00 AM</c:v>
                </c:pt>
                <c:pt idx="5">
                  <c:v>11.30 AM</c:v>
                </c:pt>
                <c:pt idx="6">
                  <c:v>12.00 PM</c:v>
                </c:pt>
                <c:pt idx="7">
                  <c:v>12.30 PM</c:v>
                </c:pt>
              </c:strCache>
            </c:strRef>
          </c:cat>
          <c:val>
            <c:numRef>
              <c:f>Sheet1!$D$2:$D$9</c:f>
              <c:numCache>
                <c:formatCode>General</c:formatCode>
                <c:ptCount val="8"/>
                <c:pt idx="0">
                  <c:v>4.3</c:v>
                </c:pt>
                <c:pt idx="1">
                  <c:v>4.5</c:v>
                </c:pt>
                <c:pt idx="2">
                  <c:v>7.8</c:v>
                </c:pt>
                <c:pt idx="3">
                  <c:v>4.4000000000000004</c:v>
                </c:pt>
                <c:pt idx="4">
                  <c:v>4.9000000000000004</c:v>
                </c:pt>
                <c:pt idx="5">
                  <c:v>5.3</c:v>
                </c:pt>
                <c:pt idx="6">
                  <c:v>4.5</c:v>
                </c:pt>
                <c:pt idx="7">
                  <c:v>5.0999999999999996</c:v>
                </c:pt>
              </c:numCache>
            </c:numRef>
          </c:val>
          <c:smooth val="0"/>
          <c:extLst>
            <c:ext xmlns:c16="http://schemas.microsoft.com/office/drawing/2014/chart" uri="{C3380CC4-5D6E-409C-BE32-E72D297353CC}">
              <c16:uniqueId val="{00000002-708C-4495-BB7C-8F7F2F4E0FE0}"/>
            </c:ext>
          </c:extLst>
        </c:ser>
        <c:ser>
          <c:idx val="3"/>
          <c:order val="3"/>
          <c:tx>
            <c:strRef>
              <c:f>Sheet1!$E$1</c:f>
              <c:strCache>
                <c:ptCount val="1"/>
                <c:pt idx="0">
                  <c:v>Heartbeat 2</c:v>
                </c:pt>
              </c:strCache>
            </c:strRef>
          </c:tx>
          <c:spPr>
            <a:ln w="28575" cap="rnd">
              <a:solidFill>
                <a:srgbClr val="002060"/>
              </a:solidFill>
              <a:round/>
            </a:ln>
            <a:effectLst/>
          </c:spPr>
          <c:marker>
            <c:symbol val="none"/>
          </c:marker>
          <c:cat>
            <c:strRef>
              <c:f>Sheet1!$A$2:$A$9</c:f>
              <c:strCache>
                <c:ptCount val="8"/>
                <c:pt idx="0">
                  <c:v>9.00 AM</c:v>
                </c:pt>
                <c:pt idx="1">
                  <c:v>9.30 AM</c:v>
                </c:pt>
                <c:pt idx="2">
                  <c:v>10.00 AM</c:v>
                </c:pt>
                <c:pt idx="3">
                  <c:v>10.30 AM</c:v>
                </c:pt>
                <c:pt idx="4">
                  <c:v>11.00 AM</c:v>
                </c:pt>
                <c:pt idx="5">
                  <c:v>11.30 AM</c:v>
                </c:pt>
                <c:pt idx="6">
                  <c:v>12.00 PM</c:v>
                </c:pt>
                <c:pt idx="7">
                  <c:v>12.30 PM</c:v>
                </c:pt>
              </c:strCache>
            </c:strRef>
          </c:cat>
          <c:val>
            <c:numRef>
              <c:f>Sheet1!$E$2:$E$9</c:f>
              <c:numCache>
                <c:formatCode>General</c:formatCode>
                <c:ptCount val="8"/>
                <c:pt idx="0">
                  <c:v>2.4</c:v>
                </c:pt>
                <c:pt idx="1">
                  <c:v>2</c:v>
                </c:pt>
                <c:pt idx="2">
                  <c:v>2.6</c:v>
                </c:pt>
                <c:pt idx="3">
                  <c:v>3</c:v>
                </c:pt>
                <c:pt idx="4">
                  <c:v>4</c:v>
                </c:pt>
                <c:pt idx="5">
                  <c:v>2.8</c:v>
                </c:pt>
                <c:pt idx="6">
                  <c:v>2.2000000000000002</c:v>
                </c:pt>
                <c:pt idx="7">
                  <c:v>3.5</c:v>
                </c:pt>
              </c:numCache>
            </c:numRef>
          </c:val>
          <c:smooth val="0"/>
          <c:extLst>
            <c:ext xmlns:c16="http://schemas.microsoft.com/office/drawing/2014/chart" uri="{C3380CC4-5D6E-409C-BE32-E72D297353CC}">
              <c16:uniqueId val="{00000003-708C-4495-BB7C-8F7F2F4E0FE0}"/>
            </c:ext>
          </c:extLst>
        </c:ser>
        <c:dLbls>
          <c:showLegendKey val="0"/>
          <c:showVal val="0"/>
          <c:showCatName val="0"/>
          <c:showSerName val="0"/>
          <c:showPercent val="0"/>
          <c:showBubbleSize val="0"/>
        </c:dLbls>
        <c:marker val="1"/>
        <c:smooth val="0"/>
        <c:axId val="580468088"/>
        <c:axId val="580468480"/>
      </c:lineChart>
      <c:catAx>
        <c:axId val="580468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50000"/>
                    <a:lumOff val="50000"/>
                  </a:schemeClr>
                </a:solidFill>
                <a:latin typeface="+mn-lt"/>
                <a:ea typeface="+mn-ea"/>
                <a:cs typeface="+mn-cs"/>
              </a:defRPr>
            </a:pPr>
            <a:endParaRPr lang="en-US"/>
          </a:p>
        </c:txPr>
        <c:crossAx val="580468480"/>
        <c:crosses val="autoZero"/>
        <c:auto val="1"/>
        <c:lblAlgn val="ctr"/>
        <c:lblOffset val="100"/>
        <c:noMultiLvlLbl val="0"/>
      </c:catAx>
      <c:valAx>
        <c:axId val="58046848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97" b="0" i="0" u="none" strike="noStrike" kern="1200" cap="all" baseline="0">
                    <a:solidFill>
                      <a:schemeClr val="tx1">
                        <a:lumMod val="50000"/>
                        <a:lumOff val="50000"/>
                      </a:schemeClr>
                    </a:solidFill>
                    <a:latin typeface="+mn-lt"/>
                    <a:ea typeface="+mn-ea"/>
                    <a:cs typeface="+mn-cs"/>
                  </a:defRPr>
                </a:pPr>
                <a:r>
                  <a:rPr lang="en-GB" dirty="0" smtClean="0"/>
                  <a:t>Time</a:t>
                </a:r>
                <a:r>
                  <a:rPr lang="en-GB" baseline="0" dirty="0" smtClean="0"/>
                  <a:t> (seconds)</a:t>
                </a:r>
                <a:endParaRPr lang="en-US" dirty="0"/>
              </a:p>
            </c:rich>
          </c:tx>
          <c:layout>
            <c:manualLayout>
              <c:xMode val="edge"/>
              <c:yMode val="edge"/>
              <c:x val="5.8333333333333334E-2"/>
              <c:y val="0.32260513978268079"/>
            </c:manualLayout>
          </c:layout>
          <c:overlay val="0"/>
          <c:spPr>
            <a:noFill/>
            <a:ln>
              <a:noFill/>
            </a:ln>
            <a:effectLst/>
          </c:spPr>
          <c:txPr>
            <a:bodyPr rot="-5400000" spcFirstLastPara="1" vertOverflow="ellipsis" vert="horz" wrap="square" anchor="ctr" anchorCtr="1"/>
            <a:lstStyle/>
            <a:p>
              <a:pPr>
                <a:defRPr sz="1197" b="0" i="0" u="none" strike="noStrike" kern="1200" cap="all" baseline="0">
                  <a:solidFill>
                    <a:schemeClr val="tx1">
                      <a:lumMod val="50000"/>
                      <a:lumOff val="50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50000"/>
                    <a:lumOff val="50000"/>
                  </a:schemeClr>
                </a:solidFill>
                <a:latin typeface="+mn-lt"/>
                <a:ea typeface="+mn-ea"/>
                <a:cs typeface="+mn-cs"/>
              </a:defRPr>
            </a:pPr>
            <a:endParaRPr lang="en-US"/>
          </a:p>
        </c:txPr>
        <c:crossAx val="580468088"/>
        <c:crosses val="autoZero"/>
        <c:crossBetween val="between"/>
      </c:valAx>
      <c:dTable>
        <c:showHorzBorder val="1"/>
        <c:showVertBorder val="1"/>
        <c:showOutline val="1"/>
        <c:showKeys val="1"/>
        <c:spPr>
          <a:noFill/>
          <a:ln w="9525">
            <a:solidFill>
              <a:schemeClr val="tx1">
                <a:lumMod val="15000"/>
                <a:lumOff val="85000"/>
              </a:schemeClr>
            </a:solidFill>
          </a:ln>
          <a:effectLst/>
        </c:spPr>
        <c:txPr>
          <a:bodyPr rot="0" spcFirstLastPara="1" vertOverflow="ellipsis" vert="horz" wrap="square" anchor="ctr" anchorCtr="1"/>
          <a:lstStyle/>
          <a:p>
            <a:pPr rtl="0">
              <a:defRPr sz="1197" b="0" i="0" u="none" strike="noStrike" kern="1200" baseline="0">
                <a:solidFill>
                  <a:schemeClr val="tx1">
                    <a:lumMod val="50000"/>
                    <a:lumOff val="50000"/>
                  </a:schemeClr>
                </a:solidFill>
                <a:latin typeface="+mn-lt"/>
                <a:ea typeface="+mn-ea"/>
                <a:cs typeface="+mn-cs"/>
              </a:defRPr>
            </a:pPr>
            <a:endParaRPr lang="en-US"/>
          </a:p>
        </c:txPr>
      </c:dTable>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cap="none" spc="20" baseline="0">
                <a:solidFill>
                  <a:schemeClr val="tx1">
                    <a:lumMod val="50000"/>
                    <a:lumOff val="50000"/>
                  </a:schemeClr>
                </a:solidFill>
                <a:latin typeface="+mn-lt"/>
                <a:ea typeface="+mn-ea"/>
                <a:cs typeface="+mn-cs"/>
              </a:defRPr>
            </a:pPr>
            <a:r>
              <a:rPr lang="en-GB" dirty="0" smtClean="0"/>
              <a:t>Real</a:t>
            </a:r>
            <a:r>
              <a:rPr lang="en-GB" baseline="0" dirty="0" smtClean="0"/>
              <a:t> Time Performance Report</a:t>
            </a:r>
            <a:endParaRPr lang="en-US" dirty="0"/>
          </a:p>
        </c:rich>
      </c:tx>
      <c:layout/>
      <c:overlay val="0"/>
      <c:spPr>
        <a:noFill/>
        <a:ln>
          <a:noFill/>
        </a:ln>
        <a:effectLst/>
      </c:spPr>
      <c:txPr>
        <a:bodyPr rot="0" spcFirstLastPara="1" vertOverflow="ellipsis" vert="horz" wrap="square" anchor="ctr" anchorCtr="1"/>
        <a:lstStyle/>
        <a:p>
          <a:pPr>
            <a:defRPr sz="1862" b="0" i="0" u="none" strike="noStrike" kern="1200" cap="none" spc="20" baseline="0">
              <a:solidFill>
                <a:schemeClr val="tx1">
                  <a:lumMod val="50000"/>
                  <a:lumOff val="50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Page 1</c:v>
                </c:pt>
              </c:strCache>
            </c:strRef>
          </c:tx>
          <c:spPr>
            <a:gradFill rotWithShape="1">
              <a:gsLst>
                <a:gs pos="0">
                  <a:schemeClr val="accent1">
                    <a:tint val="83000"/>
                    <a:satMod val="100000"/>
                    <a:lumMod val="100000"/>
                  </a:schemeClr>
                </a:gs>
                <a:gs pos="100000">
                  <a:schemeClr val="accent1">
                    <a:tint val="61000"/>
                    <a:satMod val="150000"/>
                    <a:lumMod val="100000"/>
                  </a:schemeClr>
                </a:gs>
              </a:gsLst>
              <a:path path="circle">
                <a:fillToRect l="100000" t="100000" r="100000" b="100000"/>
              </a:path>
            </a:gradFill>
            <a:ln w="9525" cap="flat" cmpd="sng" algn="ctr">
              <a:solidFill>
                <a:schemeClr val="accent1">
                  <a:shade val="95000"/>
                </a:schemeClr>
              </a:solidFill>
              <a:round/>
            </a:ln>
            <a:effectLst/>
          </c:spPr>
          <c:invertIfNegative val="0"/>
          <c:cat>
            <c:strRef>
              <c:f>Sheet1!$A$2:$A$9</c:f>
              <c:strCache>
                <c:ptCount val="8"/>
                <c:pt idx="0">
                  <c:v>10.00 AM</c:v>
                </c:pt>
                <c:pt idx="1">
                  <c:v>10.01 AM</c:v>
                </c:pt>
                <c:pt idx="2">
                  <c:v>10.02 AM</c:v>
                </c:pt>
                <c:pt idx="3">
                  <c:v>10.03 AM</c:v>
                </c:pt>
                <c:pt idx="4">
                  <c:v>10.04 AM</c:v>
                </c:pt>
                <c:pt idx="5">
                  <c:v>10.05 AM</c:v>
                </c:pt>
                <c:pt idx="6">
                  <c:v>10.06 AM</c:v>
                </c:pt>
                <c:pt idx="7">
                  <c:v>10.07 AM</c:v>
                </c:pt>
              </c:strCache>
            </c:strRef>
          </c:cat>
          <c:val>
            <c:numRef>
              <c:f>Sheet1!$B$2:$B$9</c:f>
              <c:numCache>
                <c:formatCode>General</c:formatCode>
                <c:ptCount val="8"/>
                <c:pt idx="0">
                  <c:v>4.3</c:v>
                </c:pt>
                <c:pt idx="1">
                  <c:v>4.5</c:v>
                </c:pt>
                <c:pt idx="2">
                  <c:v>7.8</c:v>
                </c:pt>
                <c:pt idx="3">
                  <c:v>4.4000000000000004</c:v>
                </c:pt>
                <c:pt idx="4">
                  <c:v>4.9000000000000004</c:v>
                </c:pt>
                <c:pt idx="5">
                  <c:v>4.7</c:v>
                </c:pt>
                <c:pt idx="6">
                  <c:v>8.4</c:v>
                </c:pt>
                <c:pt idx="7">
                  <c:v>4.4000000000000004</c:v>
                </c:pt>
              </c:numCache>
            </c:numRef>
          </c:val>
          <c:extLst>
            <c:ext xmlns:c16="http://schemas.microsoft.com/office/drawing/2014/chart" uri="{C3380CC4-5D6E-409C-BE32-E72D297353CC}">
              <c16:uniqueId val="{00000000-2A75-4990-BF07-8C678F16D00A}"/>
            </c:ext>
          </c:extLst>
        </c:ser>
        <c:ser>
          <c:idx val="1"/>
          <c:order val="1"/>
          <c:tx>
            <c:strRef>
              <c:f>Sheet1!$C$1</c:f>
              <c:strCache>
                <c:ptCount val="1"/>
                <c:pt idx="0">
                  <c:v>Page 2</c:v>
                </c:pt>
              </c:strCache>
            </c:strRef>
          </c:tx>
          <c:spPr>
            <a:gradFill rotWithShape="1">
              <a:gsLst>
                <a:gs pos="0">
                  <a:schemeClr val="accent3">
                    <a:tint val="83000"/>
                    <a:satMod val="100000"/>
                    <a:lumMod val="100000"/>
                  </a:schemeClr>
                </a:gs>
                <a:gs pos="100000">
                  <a:schemeClr val="accent3">
                    <a:tint val="61000"/>
                    <a:satMod val="150000"/>
                    <a:lumMod val="100000"/>
                  </a:schemeClr>
                </a:gs>
              </a:gsLst>
              <a:path path="circle">
                <a:fillToRect l="100000" t="100000" r="100000" b="100000"/>
              </a:path>
            </a:gradFill>
            <a:ln w="9525" cap="flat" cmpd="sng" algn="ctr">
              <a:solidFill>
                <a:schemeClr val="accent3">
                  <a:shade val="95000"/>
                </a:schemeClr>
              </a:solidFill>
              <a:round/>
            </a:ln>
            <a:effectLst/>
          </c:spPr>
          <c:invertIfNegative val="0"/>
          <c:cat>
            <c:strRef>
              <c:f>Sheet1!$A$2:$A$9</c:f>
              <c:strCache>
                <c:ptCount val="8"/>
                <c:pt idx="0">
                  <c:v>10.00 AM</c:v>
                </c:pt>
                <c:pt idx="1">
                  <c:v>10.01 AM</c:v>
                </c:pt>
                <c:pt idx="2">
                  <c:v>10.02 AM</c:v>
                </c:pt>
                <c:pt idx="3">
                  <c:v>10.03 AM</c:v>
                </c:pt>
                <c:pt idx="4">
                  <c:v>10.04 AM</c:v>
                </c:pt>
                <c:pt idx="5">
                  <c:v>10.05 AM</c:v>
                </c:pt>
                <c:pt idx="6">
                  <c:v>10.06 AM</c:v>
                </c:pt>
                <c:pt idx="7">
                  <c:v>10.07 AM</c:v>
                </c:pt>
              </c:strCache>
            </c:strRef>
          </c:cat>
          <c:val>
            <c:numRef>
              <c:f>Sheet1!$C$2:$C$9</c:f>
              <c:numCache>
                <c:formatCode>General</c:formatCode>
                <c:ptCount val="8"/>
                <c:pt idx="0">
                  <c:v>2.4</c:v>
                </c:pt>
                <c:pt idx="1">
                  <c:v>2</c:v>
                </c:pt>
                <c:pt idx="2">
                  <c:v>2.6</c:v>
                </c:pt>
                <c:pt idx="3">
                  <c:v>3</c:v>
                </c:pt>
                <c:pt idx="4">
                  <c:v>8</c:v>
                </c:pt>
                <c:pt idx="5">
                  <c:v>2.8</c:v>
                </c:pt>
                <c:pt idx="6">
                  <c:v>2.2000000000000002</c:v>
                </c:pt>
                <c:pt idx="7">
                  <c:v>3.5</c:v>
                </c:pt>
              </c:numCache>
            </c:numRef>
          </c:val>
          <c:extLst>
            <c:ext xmlns:c16="http://schemas.microsoft.com/office/drawing/2014/chart" uri="{C3380CC4-5D6E-409C-BE32-E72D297353CC}">
              <c16:uniqueId val="{00000001-2A75-4990-BF07-8C678F16D00A}"/>
            </c:ext>
          </c:extLst>
        </c:ser>
        <c:dLbls>
          <c:showLegendKey val="0"/>
          <c:showVal val="0"/>
          <c:showCatName val="0"/>
          <c:showSerName val="0"/>
          <c:showPercent val="0"/>
          <c:showBubbleSize val="0"/>
        </c:dLbls>
        <c:gapWidth val="150"/>
        <c:axId val="581916640"/>
        <c:axId val="581852840"/>
      </c:barChart>
      <c:lineChart>
        <c:grouping val="standard"/>
        <c:varyColors val="0"/>
        <c:ser>
          <c:idx val="2"/>
          <c:order val="2"/>
          <c:tx>
            <c:strRef>
              <c:f>Sheet1!$D$1</c:f>
              <c:strCache>
                <c:ptCount val="1"/>
                <c:pt idx="0">
                  <c:v>Heartbeat 1</c:v>
                </c:pt>
              </c:strCache>
            </c:strRef>
          </c:tx>
          <c:spPr>
            <a:ln w="38100" cap="rnd">
              <a:solidFill>
                <a:srgbClr val="FFC000"/>
              </a:solidFill>
              <a:round/>
            </a:ln>
            <a:effectLst/>
          </c:spPr>
          <c:marker>
            <c:symbol val="none"/>
          </c:marker>
          <c:cat>
            <c:strRef>
              <c:f>Sheet1!$A$2:$A$9</c:f>
              <c:strCache>
                <c:ptCount val="8"/>
                <c:pt idx="0">
                  <c:v>10.00 AM</c:v>
                </c:pt>
                <c:pt idx="1">
                  <c:v>10.01 AM</c:v>
                </c:pt>
                <c:pt idx="2">
                  <c:v>10.02 AM</c:v>
                </c:pt>
                <c:pt idx="3">
                  <c:v>10.03 AM</c:v>
                </c:pt>
                <c:pt idx="4">
                  <c:v>10.04 AM</c:v>
                </c:pt>
                <c:pt idx="5">
                  <c:v>10.05 AM</c:v>
                </c:pt>
                <c:pt idx="6">
                  <c:v>10.06 AM</c:v>
                </c:pt>
                <c:pt idx="7">
                  <c:v>10.07 AM</c:v>
                </c:pt>
              </c:strCache>
            </c:strRef>
          </c:cat>
          <c:val>
            <c:numRef>
              <c:f>Sheet1!$D$2:$D$9</c:f>
              <c:numCache>
                <c:formatCode>General</c:formatCode>
                <c:ptCount val="8"/>
                <c:pt idx="0">
                  <c:v>4.3</c:v>
                </c:pt>
                <c:pt idx="1">
                  <c:v>4.5</c:v>
                </c:pt>
                <c:pt idx="2">
                  <c:v>7.8</c:v>
                </c:pt>
                <c:pt idx="3">
                  <c:v>4.4000000000000004</c:v>
                </c:pt>
                <c:pt idx="4">
                  <c:v>4.9000000000000004</c:v>
                </c:pt>
                <c:pt idx="5">
                  <c:v>4.7</c:v>
                </c:pt>
                <c:pt idx="6">
                  <c:v>8.4</c:v>
                </c:pt>
                <c:pt idx="7">
                  <c:v>4.4000000000000004</c:v>
                </c:pt>
              </c:numCache>
            </c:numRef>
          </c:val>
          <c:smooth val="0"/>
          <c:extLst>
            <c:ext xmlns:c16="http://schemas.microsoft.com/office/drawing/2014/chart" uri="{C3380CC4-5D6E-409C-BE32-E72D297353CC}">
              <c16:uniqueId val="{00000002-2A75-4990-BF07-8C678F16D00A}"/>
            </c:ext>
          </c:extLst>
        </c:ser>
        <c:ser>
          <c:idx val="3"/>
          <c:order val="3"/>
          <c:tx>
            <c:strRef>
              <c:f>Sheet1!$E$1</c:f>
              <c:strCache>
                <c:ptCount val="1"/>
                <c:pt idx="0">
                  <c:v>Heartbeat 2</c:v>
                </c:pt>
              </c:strCache>
            </c:strRef>
          </c:tx>
          <c:spPr>
            <a:ln w="28575" cap="rnd">
              <a:solidFill>
                <a:srgbClr val="002060"/>
              </a:solidFill>
              <a:round/>
            </a:ln>
            <a:effectLst/>
          </c:spPr>
          <c:marker>
            <c:symbol val="none"/>
          </c:marker>
          <c:cat>
            <c:strRef>
              <c:f>Sheet1!$A$2:$A$9</c:f>
              <c:strCache>
                <c:ptCount val="8"/>
                <c:pt idx="0">
                  <c:v>10.00 AM</c:v>
                </c:pt>
                <c:pt idx="1">
                  <c:v>10.01 AM</c:v>
                </c:pt>
                <c:pt idx="2">
                  <c:v>10.02 AM</c:v>
                </c:pt>
                <c:pt idx="3">
                  <c:v>10.03 AM</c:v>
                </c:pt>
                <c:pt idx="4">
                  <c:v>10.04 AM</c:v>
                </c:pt>
                <c:pt idx="5">
                  <c:v>10.05 AM</c:v>
                </c:pt>
                <c:pt idx="6">
                  <c:v>10.06 AM</c:v>
                </c:pt>
                <c:pt idx="7">
                  <c:v>10.07 AM</c:v>
                </c:pt>
              </c:strCache>
            </c:strRef>
          </c:cat>
          <c:val>
            <c:numRef>
              <c:f>Sheet1!$E$2:$E$9</c:f>
              <c:numCache>
                <c:formatCode>General</c:formatCode>
                <c:ptCount val="8"/>
                <c:pt idx="0">
                  <c:v>2.4</c:v>
                </c:pt>
                <c:pt idx="1">
                  <c:v>2</c:v>
                </c:pt>
                <c:pt idx="2">
                  <c:v>2.6</c:v>
                </c:pt>
                <c:pt idx="3">
                  <c:v>3</c:v>
                </c:pt>
                <c:pt idx="4">
                  <c:v>8</c:v>
                </c:pt>
                <c:pt idx="5">
                  <c:v>2.8</c:v>
                </c:pt>
                <c:pt idx="6">
                  <c:v>2.2000000000000002</c:v>
                </c:pt>
                <c:pt idx="7">
                  <c:v>3.5</c:v>
                </c:pt>
              </c:numCache>
            </c:numRef>
          </c:val>
          <c:smooth val="0"/>
          <c:extLst>
            <c:ext xmlns:c16="http://schemas.microsoft.com/office/drawing/2014/chart" uri="{C3380CC4-5D6E-409C-BE32-E72D297353CC}">
              <c16:uniqueId val="{00000003-2A75-4990-BF07-8C678F16D00A}"/>
            </c:ext>
          </c:extLst>
        </c:ser>
        <c:dLbls>
          <c:showLegendKey val="0"/>
          <c:showVal val="0"/>
          <c:showCatName val="0"/>
          <c:showSerName val="0"/>
          <c:showPercent val="0"/>
          <c:showBubbleSize val="0"/>
        </c:dLbls>
        <c:marker val="1"/>
        <c:smooth val="0"/>
        <c:axId val="581916640"/>
        <c:axId val="581852840"/>
      </c:lineChart>
      <c:catAx>
        <c:axId val="581916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50000"/>
                    <a:lumOff val="50000"/>
                  </a:schemeClr>
                </a:solidFill>
                <a:latin typeface="+mn-lt"/>
                <a:ea typeface="+mn-ea"/>
                <a:cs typeface="+mn-cs"/>
              </a:defRPr>
            </a:pPr>
            <a:endParaRPr lang="en-US"/>
          </a:p>
        </c:txPr>
        <c:crossAx val="581852840"/>
        <c:crosses val="autoZero"/>
        <c:auto val="1"/>
        <c:lblAlgn val="ctr"/>
        <c:lblOffset val="100"/>
        <c:noMultiLvlLbl val="0"/>
      </c:catAx>
      <c:valAx>
        <c:axId val="5818528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97" b="0" i="0" u="none" strike="noStrike" kern="1200" cap="all" baseline="0">
                    <a:solidFill>
                      <a:schemeClr val="tx1">
                        <a:lumMod val="50000"/>
                        <a:lumOff val="50000"/>
                      </a:schemeClr>
                    </a:solidFill>
                    <a:latin typeface="+mn-lt"/>
                    <a:ea typeface="+mn-ea"/>
                    <a:cs typeface="+mn-cs"/>
                  </a:defRPr>
                </a:pPr>
                <a:r>
                  <a:rPr lang="en-GB" dirty="0" smtClean="0"/>
                  <a:t>Time</a:t>
                </a:r>
                <a:r>
                  <a:rPr lang="en-GB" baseline="0" dirty="0" smtClean="0"/>
                  <a:t> (seconds)</a:t>
                </a:r>
                <a:endParaRPr lang="en-US" dirty="0"/>
              </a:p>
            </c:rich>
          </c:tx>
          <c:layout>
            <c:manualLayout>
              <c:xMode val="edge"/>
              <c:yMode val="edge"/>
              <c:x val="5.8333333333333334E-2"/>
              <c:y val="0.32260513978268079"/>
            </c:manualLayout>
          </c:layout>
          <c:overlay val="0"/>
          <c:spPr>
            <a:noFill/>
            <a:ln>
              <a:noFill/>
            </a:ln>
            <a:effectLst/>
          </c:spPr>
          <c:txPr>
            <a:bodyPr rot="-5400000" spcFirstLastPara="1" vertOverflow="ellipsis" vert="horz" wrap="square" anchor="ctr" anchorCtr="1"/>
            <a:lstStyle/>
            <a:p>
              <a:pPr>
                <a:defRPr sz="1197" b="0" i="0" u="none" strike="noStrike" kern="1200" cap="all" baseline="0">
                  <a:solidFill>
                    <a:schemeClr val="tx1">
                      <a:lumMod val="50000"/>
                      <a:lumOff val="50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50000"/>
                    <a:lumOff val="50000"/>
                  </a:schemeClr>
                </a:solidFill>
                <a:latin typeface="+mn-lt"/>
                <a:ea typeface="+mn-ea"/>
                <a:cs typeface="+mn-cs"/>
              </a:defRPr>
            </a:pPr>
            <a:endParaRPr lang="en-US"/>
          </a:p>
        </c:txPr>
        <c:crossAx val="581916640"/>
        <c:crosses val="autoZero"/>
        <c:crossBetween val="between"/>
      </c:valAx>
      <c:dTable>
        <c:showHorzBorder val="1"/>
        <c:showVertBorder val="1"/>
        <c:showOutline val="1"/>
        <c:showKeys val="1"/>
        <c:spPr>
          <a:noFill/>
          <a:ln w="9525">
            <a:solidFill>
              <a:schemeClr val="tx1">
                <a:lumMod val="15000"/>
                <a:lumOff val="85000"/>
              </a:schemeClr>
            </a:solidFill>
          </a:ln>
          <a:effectLst/>
        </c:spPr>
        <c:txPr>
          <a:bodyPr rot="0" spcFirstLastPara="1" vertOverflow="ellipsis" vert="horz" wrap="square" anchor="ctr" anchorCtr="1"/>
          <a:lstStyle/>
          <a:p>
            <a:pPr rtl="0">
              <a:defRPr sz="1197" b="0" i="0" u="none" strike="noStrike" kern="1200" baseline="0">
                <a:solidFill>
                  <a:schemeClr val="tx1">
                    <a:lumMod val="50000"/>
                    <a:lumOff val="50000"/>
                  </a:schemeClr>
                </a:solidFill>
                <a:latin typeface="+mn-lt"/>
                <a:ea typeface="+mn-ea"/>
                <a:cs typeface="+mn-cs"/>
              </a:defRPr>
            </a:pPr>
            <a:endParaRPr lang="en-US"/>
          </a:p>
        </c:txPr>
      </c:dTable>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25">
  <cs:axisTitle>
    <cs:lnRef idx="0"/>
    <cs:fillRef idx="0"/>
    <cs:effectRef idx="0"/>
    <cs:fontRef idx="minor">
      <a:schemeClr val="tx1">
        <a:lumMod val="50000"/>
        <a:lumOff val="50000"/>
      </a:schemeClr>
    </cs:fontRef>
    <cs:defRPr sz="1197"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5"/>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75000"/>
            <a:lumOff val="25000"/>
          </a:schemeClr>
        </a:solidFill>
      </a:ln>
    </cs:spPr>
  </cs:downBar>
  <cs:dropLine>
    <cs:lnRef idx="0"/>
    <cs:fillRef idx="0"/>
    <cs:effectRef idx="0"/>
    <cs:fontRef idx="minor">
      <a:schemeClr val="dk1"/>
    </cs:fontRef>
    <cs:spPr>
      <a:ln w="9525">
        <a:solidFill>
          <a:schemeClr val="tx1">
            <a:lumMod val="75000"/>
            <a:lumOff val="25000"/>
          </a:schemeClr>
        </a:solidFill>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75000"/>
            <a:lumOff val="25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862"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325">
  <cs:axisTitle>
    <cs:lnRef idx="0"/>
    <cs:fillRef idx="0"/>
    <cs:effectRef idx="0"/>
    <cs:fontRef idx="minor">
      <a:schemeClr val="tx1">
        <a:lumMod val="50000"/>
        <a:lumOff val="50000"/>
      </a:schemeClr>
    </cs:fontRef>
    <cs:defRPr sz="1197"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5"/>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75000"/>
            <a:lumOff val="25000"/>
          </a:schemeClr>
        </a:solidFill>
      </a:ln>
    </cs:spPr>
  </cs:downBar>
  <cs:dropLine>
    <cs:lnRef idx="0"/>
    <cs:fillRef idx="0"/>
    <cs:effectRef idx="0"/>
    <cs:fontRef idx="minor">
      <a:schemeClr val="dk1"/>
    </cs:fontRef>
    <cs:spPr>
      <a:ln w="9525">
        <a:solidFill>
          <a:schemeClr val="tx1">
            <a:lumMod val="75000"/>
            <a:lumOff val="25000"/>
          </a:schemeClr>
        </a:solidFill>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75000"/>
            <a:lumOff val="25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862"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325">
  <cs:axisTitle>
    <cs:lnRef idx="0"/>
    <cs:fillRef idx="0"/>
    <cs:effectRef idx="0"/>
    <cs:fontRef idx="minor">
      <a:schemeClr val="tx1">
        <a:lumMod val="50000"/>
        <a:lumOff val="50000"/>
      </a:schemeClr>
    </cs:fontRef>
    <cs:defRPr sz="1197"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5"/>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75000"/>
            <a:lumOff val="25000"/>
          </a:schemeClr>
        </a:solidFill>
      </a:ln>
    </cs:spPr>
  </cs:downBar>
  <cs:dropLine>
    <cs:lnRef idx="0"/>
    <cs:fillRef idx="0"/>
    <cs:effectRef idx="0"/>
    <cs:fontRef idx="minor">
      <a:schemeClr val="dk1"/>
    </cs:fontRef>
    <cs:spPr>
      <a:ln w="9525">
        <a:solidFill>
          <a:schemeClr val="tx1">
            <a:lumMod val="75000"/>
            <a:lumOff val="25000"/>
          </a:schemeClr>
        </a:solidFill>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75000"/>
            <a:lumOff val="25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862"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dk1"/>
    </cs:fontRef>
  </cs:wall>
</cs:chartStyle>
</file>

<file path=ppt/diagrams/_rels/data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 Id="rId4" Type="http://schemas.openxmlformats.org/officeDocument/2006/relationships/image" Target="../media/image13.png"/></Relationships>
</file>

<file path=ppt/diagrams/_rels/drawing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 Id="rId4" Type="http://schemas.openxmlformats.org/officeDocument/2006/relationships/image" Target="../media/image13.png"/></Relationships>
</file>

<file path=ppt/diagrams/colors1.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1B207C0-9F25-4F71-A6F4-5D766007DDBC}" type="doc">
      <dgm:prSet loTypeId="urn:microsoft.com/office/officeart/2005/8/layout/cycle5" loCatId="cycle" qsTypeId="urn:microsoft.com/office/officeart/2005/8/quickstyle/simple5" qsCatId="simple" csTypeId="urn:microsoft.com/office/officeart/2005/8/colors/accent4_3" csCatId="accent4" phldr="1"/>
      <dgm:spPr/>
      <dgm:t>
        <a:bodyPr/>
        <a:lstStyle/>
        <a:p>
          <a:endParaRPr lang="en-US"/>
        </a:p>
      </dgm:t>
    </dgm:pt>
    <dgm:pt modelId="{C05BBACA-25E5-4F83-AD45-0C5F5C8EBE55}">
      <dgm:prSet phldrT="[Text]"/>
      <dgm:spPr/>
      <dgm:t>
        <a:bodyPr/>
        <a:lstStyle/>
        <a:p>
          <a:r>
            <a:rPr lang="en-GB" dirty="0" smtClean="0"/>
            <a:t>Analyse Application</a:t>
          </a:r>
          <a:endParaRPr lang="en-US" dirty="0"/>
        </a:p>
      </dgm:t>
    </dgm:pt>
    <dgm:pt modelId="{BE23E063-B16E-4AE5-B64C-99C80BFA74D5}" type="parTrans" cxnId="{6D3FF553-AB3F-4A07-AECD-3976AEAAE6BD}">
      <dgm:prSet/>
      <dgm:spPr/>
      <dgm:t>
        <a:bodyPr/>
        <a:lstStyle/>
        <a:p>
          <a:endParaRPr lang="en-US"/>
        </a:p>
      </dgm:t>
    </dgm:pt>
    <dgm:pt modelId="{382772D6-A810-4539-951E-22C0FB3BA922}" type="sibTrans" cxnId="{6D3FF553-AB3F-4A07-AECD-3976AEAAE6BD}">
      <dgm:prSet/>
      <dgm:spPr/>
      <dgm:t>
        <a:bodyPr/>
        <a:lstStyle/>
        <a:p>
          <a:endParaRPr lang="en-US"/>
        </a:p>
      </dgm:t>
    </dgm:pt>
    <dgm:pt modelId="{8DF8600E-3171-494A-B9CE-7A1FF15A6355}">
      <dgm:prSet phldrT="[Text]"/>
      <dgm:spPr/>
      <dgm:t>
        <a:bodyPr/>
        <a:lstStyle/>
        <a:p>
          <a:r>
            <a:rPr lang="en-GB" dirty="0" smtClean="0"/>
            <a:t>Plan Test</a:t>
          </a:r>
          <a:endParaRPr lang="en-US" dirty="0"/>
        </a:p>
      </dgm:t>
    </dgm:pt>
    <dgm:pt modelId="{DE0F7065-F921-465E-8776-8B1E771A1477}" type="parTrans" cxnId="{C1726843-947F-43DB-80E6-6C2B24BE8C1D}">
      <dgm:prSet/>
      <dgm:spPr/>
      <dgm:t>
        <a:bodyPr/>
        <a:lstStyle/>
        <a:p>
          <a:endParaRPr lang="en-US"/>
        </a:p>
      </dgm:t>
    </dgm:pt>
    <dgm:pt modelId="{6E36D0CD-94C1-4A47-B1A6-C6F29735914E}" type="sibTrans" cxnId="{C1726843-947F-43DB-80E6-6C2B24BE8C1D}">
      <dgm:prSet/>
      <dgm:spPr/>
      <dgm:t>
        <a:bodyPr/>
        <a:lstStyle/>
        <a:p>
          <a:endParaRPr lang="en-US"/>
        </a:p>
      </dgm:t>
    </dgm:pt>
    <dgm:pt modelId="{FF74A5C7-FF84-43EA-BDA8-4AC7444A3782}">
      <dgm:prSet phldrT="[Text]"/>
      <dgm:spPr/>
      <dgm:t>
        <a:bodyPr/>
        <a:lstStyle/>
        <a:p>
          <a:r>
            <a:rPr lang="en-GB" dirty="0" smtClean="0"/>
            <a:t>Stipulate Multiple Scenarios</a:t>
          </a:r>
          <a:endParaRPr lang="en-US" dirty="0"/>
        </a:p>
      </dgm:t>
    </dgm:pt>
    <dgm:pt modelId="{2317D7EB-E082-44A1-90FB-1B400CFE670C}" type="parTrans" cxnId="{B3D9AE19-2896-4971-B8A5-23FCC1E7B7A0}">
      <dgm:prSet/>
      <dgm:spPr/>
      <dgm:t>
        <a:bodyPr/>
        <a:lstStyle/>
        <a:p>
          <a:endParaRPr lang="en-US"/>
        </a:p>
      </dgm:t>
    </dgm:pt>
    <dgm:pt modelId="{49EC0B10-4E69-48A5-9477-F3ED066E5C3B}" type="sibTrans" cxnId="{B3D9AE19-2896-4971-B8A5-23FCC1E7B7A0}">
      <dgm:prSet/>
      <dgm:spPr/>
      <dgm:t>
        <a:bodyPr/>
        <a:lstStyle/>
        <a:p>
          <a:endParaRPr lang="en-US"/>
        </a:p>
      </dgm:t>
    </dgm:pt>
    <dgm:pt modelId="{B10A08CE-D25D-40A5-AF76-CDA8F6471259}">
      <dgm:prSet phldrT="[Text]"/>
      <dgm:spPr/>
      <dgm:t>
        <a:bodyPr/>
        <a:lstStyle/>
        <a:p>
          <a:r>
            <a:rPr lang="en-GB" dirty="0" smtClean="0"/>
            <a:t>Execute</a:t>
          </a:r>
          <a:endParaRPr lang="en-US" dirty="0"/>
        </a:p>
      </dgm:t>
    </dgm:pt>
    <dgm:pt modelId="{C831B189-9820-46B1-957A-0EB14B684164}" type="parTrans" cxnId="{A56AFB61-56E9-42B2-8260-08FAF211DBAC}">
      <dgm:prSet/>
      <dgm:spPr/>
      <dgm:t>
        <a:bodyPr/>
        <a:lstStyle/>
        <a:p>
          <a:endParaRPr lang="en-US"/>
        </a:p>
      </dgm:t>
    </dgm:pt>
    <dgm:pt modelId="{A0CE271A-F2A2-427B-8450-BB82DB400D57}" type="sibTrans" cxnId="{A56AFB61-56E9-42B2-8260-08FAF211DBAC}">
      <dgm:prSet/>
      <dgm:spPr/>
      <dgm:t>
        <a:bodyPr/>
        <a:lstStyle/>
        <a:p>
          <a:endParaRPr lang="en-US"/>
        </a:p>
      </dgm:t>
    </dgm:pt>
    <dgm:pt modelId="{7DFC3BB5-B421-44D6-88B3-027AB54C87F6}">
      <dgm:prSet phldrT="[Text]"/>
      <dgm:spPr/>
      <dgm:t>
        <a:bodyPr/>
        <a:lstStyle/>
        <a:p>
          <a:r>
            <a:rPr lang="en-GB" dirty="0" smtClean="0"/>
            <a:t>Analyse Results</a:t>
          </a:r>
          <a:endParaRPr lang="en-US" dirty="0"/>
        </a:p>
      </dgm:t>
    </dgm:pt>
    <dgm:pt modelId="{6A9CC30C-9D4A-4EBC-A5C7-5B4449172907}" type="parTrans" cxnId="{E370943F-4B35-4375-9000-1A151F6860B4}">
      <dgm:prSet/>
      <dgm:spPr/>
      <dgm:t>
        <a:bodyPr/>
        <a:lstStyle/>
        <a:p>
          <a:endParaRPr lang="en-US"/>
        </a:p>
      </dgm:t>
    </dgm:pt>
    <dgm:pt modelId="{683216CD-2FE0-42E6-AE6A-D80698D322E6}" type="sibTrans" cxnId="{E370943F-4B35-4375-9000-1A151F6860B4}">
      <dgm:prSet/>
      <dgm:spPr/>
      <dgm:t>
        <a:bodyPr/>
        <a:lstStyle/>
        <a:p>
          <a:endParaRPr lang="en-US"/>
        </a:p>
      </dgm:t>
    </dgm:pt>
    <dgm:pt modelId="{1FADDFC3-9188-4B6D-B2B8-93432452275D}">
      <dgm:prSet phldrT="[Text]"/>
      <dgm:spPr/>
      <dgm:t>
        <a:bodyPr/>
        <a:lstStyle/>
        <a:p>
          <a:r>
            <a:rPr lang="en-GB" dirty="0" smtClean="0"/>
            <a:t>Prepare Report</a:t>
          </a:r>
          <a:endParaRPr lang="en-US" dirty="0"/>
        </a:p>
      </dgm:t>
    </dgm:pt>
    <dgm:pt modelId="{01C7416F-27A4-4523-9BE6-08392A544D0F}" type="parTrans" cxnId="{34601F63-4B35-4242-9698-BCF836938089}">
      <dgm:prSet/>
      <dgm:spPr/>
      <dgm:t>
        <a:bodyPr/>
        <a:lstStyle/>
        <a:p>
          <a:endParaRPr lang="en-US"/>
        </a:p>
      </dgm:t>
    </dgm:pt>
    <dgm:pt modelId="{B4F684F5-C4A4-419C-97B8-F8B69D6C67D9}" type="sibTrans" cxnId="{34601F63-4B35-4242-9698-BCF836938089}">
      <dgm:prSet/>
      <dgm:spPr/>
      <dgm:t>
        <a:bodyPr/>
        <a:lstStyle/>
        <a:p>
          <a:endParaRPr lang="en-US"/>
        </a:p>
      </dgm:t>
    </dgm:pt>
    <dgm:pt modelId="{5773D01C-2376-44BB-9FA0-0A4736BEA95E}" type="pres">
      <dgm:prSet presAssocID="{71B207C0-9F25-4F71-A6F4-5D766007DDBC}" presName="cycle" presStyleCnt="0">
        <dgm:presLayoutVars>
          <dgm:dir/>
          <dgm:resizeHandles val="exact"/>
        </dgm:presLayoutVars>
      </dgm:prSet>
      <dgm:spPr/>
      <dgm:t>
        <a:bodyPr/>
        <a:lstStyle/>
        <a:p>
          <a:endParaRPr lang="en-US"/>
        </a:p>
      </dgm:t>
    </dgm:pt>
    <dgm:pt modelId="{D0224474-818B-4E87-953C-DA29F1568548}" type="pres">
      <dgm:prSet presAssocID="{C05BBACA-25E5-4F83-AD45-0C5F5C8EBE55}" presName="node" presStyleLbl="node1" presStyleIdx="0" presStyleCnt="6">
        <dgm:presLayoutVars>
          <dgm:bulletEnabled val="1"/>
        </dgm:presLayoutVars>
      </dgm:prSet>
      <dgm:spPr/>
      <dgm:t>
        <a:bodyPr/>
        <a:lstStyle/>
        <a:p>
          <a:endParaRPr lang="en-US"/>
        </a:p>
      </dgm:t>
    </dgm:pt>
    <dgm:pt modelId="{4E923F8A-5B64-47FE-AD4A-DF63656352F9}" type="pres">
      <dgm:prSet presAssocID="{C05BBACA-25E5-4F83-AD45-0C5F5C8EBE55}" presName="spNode" presStyleCnt="0"/>
      <dgm:spPr/>
    </dgm:pt>
    <dgm:pt modelId="{3FEBBED7-55F6-4F8D-9E94-DFD91935A7C1}" type="pres">
      <dgm:prSet presAssocID="{382772D6-A810-4539-951E-22C0FB3BA922}" presName="sibTrans" presStyleLbl="sibTrans1D1" presStyleIdx="0" presStyleCnt="6"/>
      <dgm:spPr/>
      <dgm:t>
        <a:bodyPr/>
        <a:lstStyle/>
        <a:p>
          <a:endParaRPr lang="en-US"/>
        </a:p>
      </dgm:t>
    </dgm:pt>
    <dgm:pt modelId="{B13FFA90-E64A-47F1-97B4-9C46686060D1}" type="pres">
      <dgm:prSet presAssocID="{8DF8600E-3171-494A-B9CE-7A1FF15A6355}" presName="node" presStyleLbl="node1" presStyleIdx="1" presStyleCnt="6">
        <dgm:presLayoutVars>
          <dgm:bulletEnabled val="1"/>
        </dgm:presLayoutVars>
      </dgm:prSet>
      <dgm:spPr/>
      <dgm:t>
        <a:bodyPr/>
        <a:lstStyle/>
        <a:p>
          <a:endParaRPr lang="en-US"/>
        </a:p>
      </dgm:t>
    </dgm:pt>
    <dgm:pt modelId="{122FDBA1-AFF3-4F2E-9F4C-911FDE514EAD}" type="pres">
      <dgm:prSet presAssocID="{8DF8600E-3171-494A-B9CE-7A1FF15A6355}" presName="spNode" presStyleCnt="0"/>
      <dgm:spPr/>
    </dgm:pt>
    <dgm:pt modelId="{4A8AAE63-2557-46C7-B945-8495B8482B65}" type="pres">
      <dgm:prSet presAssocID="{6E36D0CD-94C1-4A47-B1A6-C6F29735914E}" presName="sibTrans" presStyleLbl="sibTrans1D1" presStyleIdx="1" presStyleCnt="6"/>
      <dgm:spPr/>
      <dgm:t>
        <a:bodyPr/>
        <a:lstStyle/>
        <a:p>
          <a:endParaRPr lang="en-US"/>
        </a:p>
      </dgm:t>
    </dgm:pt>
    <dgm:pt modelId="{CE10CC4A-ECC5-4642-BD79-D773BD58058D}" type="pres">
      <dgm:prSet presAssocID="{FF74A5C7-FF84-43EA-BDA8-4AC7444A3782}" presName="node" presStyleLbl="node1" presStyleIdx="2" presStyleCnt="6">
        <dgm:presLayoutVars>
          <dgm:bulletEnabled val="1"/>
        </dgm:presLayoutVars>
      </dgm:prSet>
      <dgm:spPr/>
      <dgm:t>
        <a:bodyPr/>
        <a:lstStyle/>
        <a:p>
          <a:endParaRPr lang="en-US"/>
        </a:p>
      </dgm:t>
    </dgm:pt>
    <dgm:pt modelId="{D1DA751B-B69F-4A55-BE2B-DB7D12D33E9A}" type="pres">
      <dgm:prSet presAssocID="{FF74A5C7-FF84-43EA-BDA8-4AC7444A3782}" presName="spNode" presStyleCnt="0"/>
      <dgm:spPr/>
    </dgm:pt>
    <dgm:pt modelId="{8510F701-0556-440A-893E-F7895A2D0A75}" type="pres">
      <dgm:prSet presAssocID="{49EC0B10-4E69-48A5-9477-F3ED066E5C3B}" presName="sibTrans" presStyleLbl="sibTrans1D1" presStyleIdx="2" presStyleCnt="6"/>
      <dgm:spPr/>
      <dgm:t>
        <a:bodyPr/>
        <a:lstStyle/>
        <a:p>
          <a:endParaRPr lang="en-US"/>
        </a:p>
      </dgm:t>
    </dgm:pt>
    <dgm:pt modelId="{26B8FC69-5BA3-495C-8C6F-40A830BA52F8}" type="pres">
      <dgm:prSet presAssocID="{B10A08CE-D25D-40A5-AF76-CDA8F6471259}" presName="node" presStyleLbl="node1" presStyleIdx="3" presStyleCnt="6">
        <dgm:presLayoutVars>
          <dgm:bulletEnabled val="1"/>
        </dgm:presLayoutVars>
      </dgm:prSet>
      <dgm:spPr/>
      <dgm:t>
        <a:bodyPr/>
        <a:lstStyle/>
        <a:p>
          <a:endParaRPr lang="en-US"/>
        </a:p>
      </dgm:t>
    </dgm:pt>
    <dgm:pt modelId="{9F77A94D-8EF8-4861-8851-31C6043D3D0E}" type="pres">
      <dgm:prSet presAssocID="{B10A08CE-D25D-40A5-AF76-CDA8F6471259}" presName="spNode" presStyleCnt="0"/>
      <dgm:spPr/>
    </dgm:pt>
    <dgm:pt modelId="{75CE0EE9-A03A-44FF-AB18-A6A3AC2D9964}" type="pres">
      <dgm:prSet presAssocID="{A0CE271A-F2A2-427B-8450-BB82DB400D57}" presName="sibTrans" presStyleLbl="sibTrans1D1" presStyleIdx="3" presStyleCnt="6"/>
      <dgm:spPr/>
      <dgm:t>
        <a:bodyPr/>
        <a:lstStyle/>
        <a:p>
          <a:endParaRPr lang="en-US"/>
        </a:p>
      </dgm:t>
    </dgm:pt>
    <dgm:pt modelId="{3B04CB22-71F8-4F68-8769-ED2D242C3AC6}" type="pres">
      <dgm:prSet presAssocID="{7DFC3BB5-B421-44D6-88B3-027AB54C87F6}" presName="node" presStyleLbl="node1" presStyleIdx="4" presStyleCnt="6">
        <dgm:presLayoutVars>
          <dgm:bulletEnabled val="1"/>
        </dgm:presLayoutVars>
      </dgm:prSet>
      <dgm:spPr/>
      <dgm:t>
        <a:bodyPr/>
        <a:lstStyle/>
        <a:p>
          <a:endParaRPr lang="en-US"/>
        </a:p>
      </dgm:t>
    </dgm:pt>
    <dgm:pt modelId="{1B1167D4-DB1D-4FBE-986F-0576AF882E67}" type="pres">
      <dgm:prSet presAssocID="{7DFC3BB5-B421-44D6-88B3-027AB54C87F6}" presName="spNode" presStyleCnt="0"/>
      <dgm:spPr/>
    </dgm:pt>
    <dgm:pt modelId="{AA327C57-19ED-45F4-8155-21D9711D1A3F}" type="pres">
      <dgm:prSet presAssocID="{683216CD-2FE0-42E6-AE6A-D80698D322E6}" presName="sibTrans" presStyleLbl="sibTrans1D1" presStyleIdx="4" presStyleCnt="6"/>
      <dgm:spPr/>
      <dgm:t>
        <a:bodyPr/>
        <a:lstStyle/>
        <a:p>
          <a:endParaRPr lang="en-US"/>
        </a:p>
      </dgm:t>
    </dgm:pt>
    <dgm:pt modelId="{D91ADA3F-7D0E-4402-A143-82509DF9D372}" type="pres">
      <dgm:prSet presAssocID="{1FADDFC3-9188-4B6D-B2B8-93432452275D}" presName="node" presStyleLbl="node1" presStyleIdx="5" presStyleCnt="6">
        <dgm:presLayoutVars>
          <dgm:bulletEnabled val="1"/>
        </dgm:presLayoutVars>
      </dgm:prSet>
      <dgm:spPr/>
      <dgm:t>
        <a:bodyPr/>
        <a:lstStyle/>
        <a:p>
          <a:endParaRPr lang="en-US"/>
        </a:p>
      </dgm:t>
    </dgm:pt>
    <dgm:pt modelId="{82251818-7662-4FFD-9AB8-16F6982FB287}" type="pres">
      <dgm:prSet presAssocID="{1FADDFC3-9188-4B6D-B2B8-93432452275D}" presName="spNode" presStyleCnt="0"/>
      <dgm:spPr/>
    </dgm:pt>
    <dgm:pt modelId="{E96FF29E-3B3C-447E-80D8-28B46FC59AC3}" type="pres">
      <dgm:prSet presAssocID="{B4F684F5-C4A4-419C-97B8-F8B69D6C67D9}" presName="sibTrans" presStyleLbl="sibTrans1D1" presStyleIdx="5" presStyleCnt="6"/>
      <dgm:spPr/>
      <dgm:t>
        <a:bodyPr/>
        <a:lstStyle/>
        <a:p>
          <a:endParaRPr lang="en-US"/>
        </a:p>
      </dgm:t>
    </dgm:pt>
  </dgm:ptLst>
  <dgm:cxnLst>
    <dgm:cxn modelId="{F7EFD29A-EFA1-4136-AA1D-5672DF18E836}" type="presOf" srcId="{71B207C0-9F25-4F71-A6F4-5D766007DDBC}" destId="{5773D01C-2376-44BB-9FA0-0A4736BEA95E}" srcOrd="0" destOrd="0" presId="urn:microsoft.com/office/officeart/2005/8/layout/cycle5"/>
    <dgm:cxn modelId="{A1CB5F9A-3D64-4118-81DD-7CD8E4116413}" type="presOf" srcId="{FF74A5C7-FF84-43EA-BDA8-4AC7444A3782}" destId="{CE10CC4A-ECC5-4642-BD79-D773BD58058D}" srcOrd="0" destOrd="0" presId="urn:microsoft.com/office/officeart/2005/8/layout/cycle5"/>
    <dgm:cxn modelId="{6D3FF553-AB3F-4A07-AECD-3976AEAAE6BD}" srcId="{71B207C0-9F25-4F71-A6F4-5D766007DDBC}" destId="{C05BBACA-25E5-4F83-AD45-0C5F5C8EBE55}" srcOrd="0" destOrd="0" parTransId="{BE23E063-B16E-4AE5-B64C-99C80BFA74D5}" sibTransId="{382772D6-A810-4539-951E-22C0FB3BA922}"/>
    <dgm:cxn modelId="{34601F63-4B35-4242-9698-BCF836938089}" srcId="{71B207C0-9F25-4F71-A6F4-5D766007DDBC}" destId="{1FADDFC3-9188-4B6D-B2B8-93432452275D}" srcOrd="5" destOrd="0" parTransId="{01C7416F-27A4-4523-9BE6-08392A544D0F}" sibTransId="{B4F684F5-C4A4-419C-97B8-F8B69D6C67D9}"/>
    <dgm:cxn modelId="{417364E0-CC61-4682-AA35-07F744EDEF29}" type="presOf" srcId="{7DFC3BB5-B421-44D6-88B3-027AB54C87F6}" destId="{3B04CB22-71F8-4F68-8769-ED2D242C3AC6}" srcOrd="0" destOrd="0" presId="urn:microsoft.com/office/officeart/2005/8/layout/cycle5"/>
    <dgm:cxn modelId="{C66228A1-5298-4CF4-A01D-68AAC7A29591}" type="presOf" srcId="{382772D6-A810-4539-951E-22C0FB3BA922}" destId="{3FEBBED7-55F6-4F8D-9E94-DFD91935A7C1}" srcOrd="0" destOrd="0" presId="urn:microsoft.com/office/officeart/2005/8/layout/cycle5"/>
    <dgm:cxn modelId="{71605435-A64B-4289-AD82-2BA5903ADE2E}" type="presOf" srcId="{6E36D0CD-94C1-4A47-B1A6-C6F29735914E}" destId="{4A8AAE63-2557-46C7-B945-8495B8482B65}" srcOrd="0" destOrd="0" presId="urn:microsoft.com/office/officeart/2005/8/layout/cycle5"/>
    <dgm:cxn modelId="{BE77FAE1-9977-4C70-9F5B-37C0311F9DF5}" type="presOf" srcId="{1FADDFC3-9188-4B6D-B2B8-93432452275D}" destId="{D91ADA3F-7D0E-4402-A143-82509DF9D372}" srcOrd="0" destOrd="0" presId="urn:microsoft.com/office/officeart/2005/8/layout/cycle5"/>
    <dgm:cxn modelId="{6C3BECFF-A9C2-4BCA-8AF6-4C85AA8D0258}" type="presOf" srcId="{49EC0B10-4E69-48A5-9477-F3ED066E5C3B}" destId="{8510F701-0556-440A-893E-F7895A2D0A75}" srcOrd="0" destOrd="0" presId="urn:microsoft.com/office/officeart/2005/8/layout/cycle5"/>
    <dgm:cxn modelId="{B3D9AE19-2896-4971-B8A5-23FCC1E7B7A0}" srcId="{71B207C0-9F25-4F71-A6F4-5D766007DDBC}" destId="{FF74A5C7-FF84-43EA-BDA8-4AC7444A3782}" srcOrd="2" destOrd="0" parTransId="{2317D7EB-E082-44A1-90FB-1B400CFE670C}" sibTransId="{49EC0B10-4E69-48A5-9477-F3ED066E5C3B}"/>
    <dgm:cxn modelId="{C1726843-947F-43DB-80E6-6C2B24BE8C1D}" srcId="{71B207C0-9F25-4F71-A6F4-5D766007DDBC}" destId="{8DF8600E-3171-494A-B9CE-7A1FF15A6355}" srcOrd="1" destOrd="0" parTransId="{DE0F7065-F921-465E-8776-8B1E771A1477}" sibTransId="{6E36D0CD-94C1-4A47-B1A6-C6F29735914E}"/>
    <dgm:cxn modelId="{E266B876-2F49-4DB9-B2A3-86392BFBAAAA}" type="presOf" srcId="{B10A08CE-D25D-40A5-AF76-CDA8F6471259}" destId="{26B8FC69-5BA3-495C-8C6F-40A830BA52F8}" srcOrd="0" destOrd="0" presId="urn:microsoft.com/office/officeart/2005/8/layout/cycle5"/>
    <dgm:cxn modelId="{0F2FB036-4064-479A-810B-32D513B94CBA}" type="presOf" srcId="{B4F684F5-C4A4-419C-97B8-F8B69D6C67D9}" destId="{E96FF29E-3B3C-447E-80D8-28B46FC59AC3}" srcOrd="0" destOrd="0" presId="urn:microsoft.com/office/officeart/2005/8/layout/cycle5"/>
    <dgm:cxn modelId="{A56AFB61-56E9-42B2-8260-08FAF211DBAC}" srcId="{71B207C0-9F25-4F71-A6F4-5D766007DDBC}" destId="{B10A08CE-D25D-40A5-AF76-CDA8F6471259}" srcOrd="3" destOrd="0" parTransId="{C831B189-9820-46B1-957A-0EB14B684164}" sibTransId="{A0CE271A-F2A2-427B-8450-BB82DB400D57}"/>
    <dgm:cxn modelId="{A2A5F5AA-3AB8-4F47-8CB0-8AE314CDC078}" type="presOf" srcId="{8DF8600E-3171-494A-B9CE-7A1FF15A6355}" destId="{B13FFA90-E64A-47F1-97B4-9C46686060D1}" srcOrd="0" destOrd="0" presId="urn:microsoft.com/office/officeart/2005/8/layout/cycle5"/>
    <dgm:cxn modelId="{E370943F-4B35-4375-9000-1A151F6860B4}" srcId="{71B207C0-9F25-4F71-A6F4-5D766007DDBC}" destId="{7DFC3BB5-B421-44D6-88B3-027AB54C87F6}" srcOrd="4" destOrd="0" parTransId="{6A9CC30C-9D4A-4EBC-A5C7-5B4449172907}" sibTransId="{683216CD-2FE0-42E6-AE6A-D80698D322E6}"/>
    <dgm:cxn modelId="{AE197C4A-C330-4C3B-AB34-DA7641B24DDD}" type="presOf" srcId="{C05BBACA-25E5-4F83-AD45-0C5F5C8EBE55}" destId="{D0224474-818B-4E87-953C-DA29F1568548}" srcOrd="0" destOrd="0" presId="urn:microsoft.com/office/officeart/2005/8/layout/cycle5"/>
    <dgm:cxn modelId="{2983EE6B-5022-42B4-A502-770DCA262858}" type="presOf" srcId="{A0CE271A-F2A2-427B-8450-BB82DB400D57}" destId="{75CE0EE9-A03A-44FF-AB18-A6A3AC2D9964}" srcOrd="0" destOrd="0" presId="urn:microsoft.com/office/officeart/2005/8/layout/cycle5"/>
    <dgm:cxn modelId="{FA0B678C-0B59-4A8B-83C6-5ECD86134E37}" type="presOf" srcId="{683216CD-2FE0-42E6-AE6A-D80698D322E6}" destId="{AA327C57-19ED-45F4-8155-21D9711D1A3F}" srcOrd="0" destOrd="0" presId="urn:microsoft.com/office/officeart/2005/8/layout/cycle5"/>
    <dgm:cxn modelId="{A45BBA4E-984B-4BCE-98CF-168B06A79CA3}" type="presParOf" srcId="{5773D01C-2376-44BB-9FA0-0A4736BEA95E}" destId="{D0224474-818B-4E87-953C-DA29F1568548}" srcOrd="0" destOrd="0" presId="urn:microsoft.com/office/officeart/2005/8/layout/cycle5"/>
    <dgm:cxn modelId="{83FF612D-7EE4-4603-A15C-089DE945D274}" type="presParOf" srcId="{5773D01C-2376-44BB-9FA0-0A4736BEA95E}" destId="{4E923F8A-5B64-47FE-AD4A-DF63656352F9}" srcOrd="1" destOrd="0" presId="urn:microsoft.com/office/officeart/2005/8/layout/cycle5"/>
    <dgm:cxn modelId="{4FC4B4C8-B899-4E38-ACBD-A45CA868DACB}" type="presParOf" srcId="{5773D01C-2376-44BB-9FA0-0A4736BEA95E}" destId="{3FEBBED7-55F6-4F8D-9E94-DFD91935A7C1}" srcOrd="2" destOrd="0" presId="urn:microsoft.com/office/officeart/2005/8/layout/cycle5"/>
    <dgm:cxn modelId="{0659D86A-71C3-42C9-8ED6-5D0D07E802D9}" type="presParOf" srcId="{5773D01C-2376-44BB-9FA0-0A4736BEA95E}" destId="{B13FFA90-E64A-47F1-97B4-9C46686060D1}" srcOrd="3" destOrd="0" presId="urn:microsoft.com/office/officeart/2005/8/layout/cycle5"/>
    <dgm:cxn modelId="{E318397D-1D3D-4906-A653-0849F93AA666}" type="presParOf" srcId="{5773D01C-2376-44BB-9FA0-0A4736BEA95E}" destId="{122FDBA1-AFF3-4F2E-9F4C-911FDE514EAD}" srcOrd="4" destOrd="0" presId="urn:microsoft.com/office/officeart/2005/8/layout/cycle5"/>
    <dgm:cxn modelId="{0EBFD91A-6A3E-4ABB-B4EB-887F95F98C22}" type="presParOf" srcId="{5773D01C-2376-44BB-9FA0-0A4736BEA95E}" destId="{4A8AAE63-2557-46C7-B945-8495B8482B65}" srcOrd="5" destOrd="0" presId="urn:microsoft.com/office/officeart/2005/8/layout/cycle5"/>
    <dgm:cxn modelId="{FA77314C-5D54-4067-B708-AECF04A25F95}" type="presParOf" srcId="{5773D01C-2376-44BB-9FA0-0A4736BEA95E}" destId="{CE10CC4A-ECC5-4642-BD79-D773BD58058D}" srcOrd="6" destOrd="0" presId="urn:microsoft.com/office/officeart/2005/8/layout/cycle5"/>
    <dgm:cxn modelId="{414D0839-C6C5-4509-B5A9-1F7D5152A321}" type="presParOf" srcId="{5773D01C-2376-44BB-9FA0-0A4736BEA95E}" destId="{D1DA751B-B69F-4A55-BE2B-DB7D12D33E9A}" srcOrd="7" destOrd="0" presId="urn:microsoft.com/office/officeart/2005/8/layout/cycle5"/>
    <dgm:cxn modelId="{80A0CF08-D3B8-4FA7-8CAA-B5DAFBD331C0}" type="presParOf" srcId="{5773D01C-2376-44BB-9FA0-0A4736BEA95E}" destId="{8510F701-0556-440A-893E-F7895A2D0A75}" srcOrd="8" destOrd="0" presId="urn:microsoft.com/office/officeart/2005/8/layout/cycle5"/>
    <dgm:cxn modelId="{D2BC35C9-1601-4BD5-88BB-F2B894F7B5A1}" type="presParOf" srcId="{5773D01C-2376-44BB-9FA0-0A4736BEA95E}" destId="{26B8FC69-5BA3-495C-8C6F-40A830BA52F8}" srcOrd="9" destOrd="0" presId="urn:microsoft.com/office/officeart/2005/8/layout/cycle5"/>
    <dgm:cxn modelId="{67F7E84A-17AA-4911-8C92-C24E7458A6F0}" type="presParOf" srcId="{5773D01C-2376-44BB-9FA0-0A4736BEA95E}" destId="{9F77A94D-8EF8-4861-8851-31C6043D3D0E}" srcOrd="10" destOrd="0" presId="urn:microsoft.com/office/officeart/2005/8/layout/cycle5"/>
    <dgm:cxn modelId="{24C6BB7D-A5A1-45BF-9632-14BA30D85606}" type="presParOf" srcId="{5773D01C-2376-44BB-9FA0-0A4736BEA95E}" destId="{75CE0EE9-A03A-44FF-AB18-A6A3AC2D9964}" srcOrd="11" destOrd="0" presId="urn:microsoft.com/office/officeart/2005/8/layout/cycle5"/>
    <dgm:cxn modelId="{75EDDB6A-A281-4994-8D7D-7398EA856ABB}" type="presParOf" srcId="{5773D01C-2376-44BB-9FA0-0A4736BEA95E}" destId="{3B04CB22-71F8-4F68-8769-ED2D242C3AC6}" srcOrd="12" destOrd="0" presId="urn:microsoft.com/office/officeart/2005/8/layout/cycle5"/>
    <dgm:cxn modelId="{E7604775-3587-40F3-921F-7C4FDE5088E5}" type="presParOf" srcId="{5773D01C-2376-44BB-9FA0-0A4736BEA95E}" destId="{1B1167D4-DB1D-4FBE-986F-0576AF882E67}" srcOrd="13" destOrd="0" presId="urn:microsoft.com/office/officeart/2005/8/layout/cycle5"/>
    <dgm:cxn modelId="{57C0C749-8042-4BF6-9804-4CB0491E6AA0}" type="presParOf" srcId="{5773D01C-2376-44BB-9FA0-0A4736BEA95E}" destId="{AA327C57-19ED-45F4-8155-21D9711D1A3F}" srcOrd="14" destOrd="0" presId="urn:microsoft.com/office/officeart/2005/8/layout/cycle5"/>
    <dgm:cxn modelId="{337404BB-2745-469B-8133-0F87B7936836}" type="presParOf" srcId="{5773D01C-2376-44BB-9FA0-0A4736BEA95E}" destId="{D91ADA3F-7D0E-4402-A143-82509DF9D372}" srcOrd="15" destOrd="0" presId="urn:microsoft.com/office/officeart/2005/8/layout/cycle5"/>
    <dgm:cxn modelId="{2A7B3D8C-BEB3-4B63-A17B-EC2DDB69542A}" type="presParOf" srcId="{5773D01C-2376-44BB-9FA0-0A4736BEA95E}" destId="{82251818-7662-4FFD-9AB8-16F6982FB287}" srcOrd="16" destOrd="0" presId="urn:microsoft.com/office/officeart/2005/8/layout/cycle5"/>
    <dgm:cxn modelId="{204F1AA5-1885-4F3C-9A1A-B4939CFD49F1}" type="presParOf" srcId="{5773D01C-2376-44BB-9FA0-0A4736BEA95E}" destId="{E96FF29E-3B3C-447E-80D8-28B46FC59AC3}" srcOrd="17"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EFB6A0C-B2D8-48C8-83AD-866763CCB55D}" type="doc">
      <dgm:prSet loTypeId="urn:microsoft.com/office/officeart/2005/8/layout/hProcess4" loCatId="process" qsTypeId="urn:microsoft.com/office/officeart/2005/8/quickstyle/simple1" qsCatId="simple" csTypeId="urn:microsoft.com/office/officeart/2005/8/colors/colorful2" csCatId="colorful" phldr="1"/>
      <dgm:spPr/>
    </dgm:pt>
    <dgm:pt modelId="{7DA637E8-438B-4947-97D2-E569D6D4CEA3}">
      <dgm:prSet phldrT="[Text]"/>
      <dgm:spPr/>
      <dgm:t>
        <a:bodyPr/>
        <a:lstStyle/>
        <a:p>
          <a:r>
            <a:rPr lang="en-GB" dirty="0" smtClean="0"/>
            <a:t>Functional Test</a:t>
          </a:r>
          <a:endParaRPr lang="en-US" dirty="0"/>
        </a:p>
      </dgm:t>
    </dgm:pt>
    <dgm:pt modelId="{B6A8FE48-D23F-42A7-A7F5-7185516C3A6F}" type="parTrans" cxnId="{5E14BC3D-D0E0-4B22-A19D-011617B467DA}">
      <dgm:prSet/>
      <dgm:spPr/>
      <dgm:t>
        <a:bodyPr/>
        <a:lstStyle/>
        <a:p>
          <a:endParaRPr lang="en-US"/>
        </a:p>
      </dgm:t>
    </dgm:pt>
    <dgm:pt modelId="{63F28856-FEE7-4454-B67E-C926C4DECBA7}" type="sibTrans" cxnId="{5E14BC3D-D0E0-4B22-A19D-011617B467DA}">
      <dgm:prSet/>
      <dgm:spPr/>
      <dgm:t>
        <a:bodyPr/>
        <a:lstStyle/>
        <a:p>
          <a:endParaRPr lang="en-US"/>
        </a:p>
      </dgm:t>
    </dgm:pt>
    <dgm:pt modelId="{BFBEC3AB-5DE7-40A3-A9EA-28B79D5B90E3}">
      <dgm:prSet phldrT="[Text]"/>
      <dgm:spPr/>
      <dgm:t>
        <a:bodyPr/>
        <a:lstStyle/>
        <a:p>
          <a:r>
            <a:rPr lang="en-GB" dirty="0" smtClean="0"/>
            <a:t>Performance Test</a:t>
          </a:r>
          <a:endParaRPr lang="en-US" dirty="0"/>
        </a:p>
      </dgm:t>
    </dgm:pt>
    <dgm:pt modelId="{F7893137-51F4-42CC-86AF-6647C3D9225E}" type="parTrans" cxnId="{41AB72E8-78E5-4FBB-B160-49AB57B09307}">
      <dgm:prSet/>
      <dgm:spPr/>
      <dgm:t>
        <a:bodyPr/>
        <a:lstStyle/>
        <a:p>
          <a:endParaRPr lang="en-US"/>
        </a:p>
      </dgm:t>
    </dgm:pt>
    <dgm:pt modelId="{4FB92685-6A8D-43A4-97B5-3B43AE4A4D33}" type="sibTrans" cxnId="{41AB72E8-78E5-4FBB-B160-49AB57B09307}">
      <dgm:prSet/>
      <dgm:spPr/>
      <dgm:t>
        <a:bodyPr/>
        <a:lstStyle/>
        <a:p>
          <a:endParaRPr lang="en-US"/>
        </a:p>
      </dgm:t>
    </dgm:pt>
    <dgm:pt modelId="{6BA6EBFE-14F7-41CB-A83C-7CCEBD60AE7A}">
      <dgm:prSet phldrT="[Text]"/>
      <dgm:spPr/>
      <dgm:t>
        <a:bodyPr/>
        <a:lstStyle/>
        <a:p>
          <a:r>
            <a:rPr lang="en-GB" dirty="0" smtClean="0"/>
            <a:t>Performance Monitoring</a:t>
          </a:r>
          <a:endParaRPr lang="en-US" dirty="0"/>
        </a:p>
      </dgm:t>
    </dgm:pt>
    <dgm:pt modelId="{9E7A3E44-B7D8-4624-83E2-4C0804F0D671}" type="parTrans" cxnId="{43DAADD3-90EA-4360-91CE-DEA22DA2D0AD}">
      <dgm:prSet/>
      <dgm:spPr/>
      <dgm:t>
        <a:bodyPr/>
        <a:lstStyle/>
        <a:p>
          <a:endParaRPr lang="en-US"/>
        </a:p>
      </dgm:t>
    </dgm:pt>
    <dgm:pt modelId="{37873D49-DEE4-418A-9CCA-B3590663E58B}" type="sibTrans" cxnId="{43DAADD3-90EA-4360-91CE-DEA22DA2D0AD}">
      <dgm:prSet/>
      <dgm:spPr/>
      <dgm:t>
        <a:bodyPr/>
        <a:lstStyle/>
        <a:p>
          <a:endParaRPr lang="en-US"/>
        </a:p>
      </dgm:t>
    </dgm:pt>
    <dgm:pt modelId="{92C468AA-E9DB-407E-91DB-558E7367DA9A}">
      <dgm:prSet phldrT="[Text]"/>
      <dgm:spPr/>
      <dgm:t>
        <a:bodyPr/>
        <a:lstStyle/>
        <a:p>
          <a:r>
            <a:rPr lang="en-GB" dirty="0" smtClean="0"/>
            <a:t>Real Time Performance Monitoring</a:t>
          </a:r>
          <a:endParaRPr lang="en-US" dirty="0"/>
        </a:p>
      </dgm:t>
    </dgm:pt>
    <dgm:pt modelId="{64054F46-3732-409C-A3FB-3D8BFEE09B54}" type="parTrans" cxnId="{39DC62B2-F633-4C49-993A-41DC2459E5D2}">
      <dgm:prSet/>
      <dgm:spPr/>
      <dgm:t>
        <a:bodyPr/>
        <a:lstStyle/>
        <a:p>
          <a:endParaRPr lang="en-US"/>
        </a:p>
      </dgm:t>
    </dgm:pt>
    <dgm:pt modelId="{086272A2-C3B7-4F62-B57B-F3F0A49BF50C}" type="sibTrans" cxnId="{39DC62B2-F633-4C49-993A-41DC2459E5D2}">
      <dgm:prSet/>
      <dgm:spPr/>
      <dgm:t>
        <a:bodyPr/>
        <a:lstStyle/>
        <a:p>
          <a:endParaRPr lang="en-US"/>
        </a:p>
      </dgm:t>
    </dgm:pt>
    <dgm:pt modelId="{E54F385B-5240-40EC-B5F4-1AE089A1C925}" type="pres">
      <dgm:prSet presAssocID="{9EFB6A0C-B2D8-48C8-83AD-866763CCB55D}" presName="Name0" presStyleCnt="0">
        <dgm:presLayoutVars>
          <dgm:dir/>
          <dgm:animLvl val="lvl"/>
          <dgm:resizeHandles val="exact"/>
        </dgm:presLayoutVars>
      </dgm:prSet>
      <dgm:spPr/>
    </dgm:pt>
    <dgm:pt modelId="{75082023-11BD-4957-AB0E-D2D1D275F056}" type="pres">
      <dgm:prSet presAssocID="{9EFB6A0C-B2D8-48C8-83AD-866763CCB55D}" presName="tSp" presStyleCnt="0"/>
      <dgm:spPr/>
    </dgm:pt>
    <dgm:pt modelId="{415A8926-A507-43D5-A3C3-7A92467B44EC}" type="pres">
      <dgm:prSet presAssocID="{9EFB6A0C-B2D8-48C8-83AD-866763CCB55D}" presName="bSp" presStyleCnt="0"/>
      <dgm:spPr/>
    </dgm:pt>
    <dgm:pt modelId="{9E7882FF-FD8C-47C5-9C4D-60153BBEFF42}" type="pres">
      <dgm:prSet presAssocID="{9EFB6A0C-B2D8-48C8-83AD-866763CCB55D}" presName="process" presStyleCnt="0"/>
      <dgm:spPr/>
    </dgm:pt>
    <dgm:pt modelId="{A0A9F7D6-EE08-4BB3-A216-F57071BC781D}" type="pres">
      <dgm:prSet presAssocID="{7DA637E8-438B-4947-97D2-E569D6D4CEA3}" presName="composite1" presStyleCnt="0"/>
      <dgm:spPr/>
    </dgm:pt>
    <dgm:pt modelId="{6390B7FA-2A58-452B-A63A-59491E9B6136}" type="pres">
      <dgm:prSet presAssocID="{7DA637E8-438B-4947-97D2-E569D6D4CEA3}" presName="dummyNode1" presStyleLbl="node1" presStyleIdx="0" presStyleCnt="4"/>
      <dgm:spPr/>
    </dgm:pt>
    <dgm:pt modelId="{99DF08AC-61A6-4217-97FD-8DC377163A2B}" type="pres">
      <dgm:prSet presAssocID="{7DA637E8-438B-4947-97D2-E569D6D4CEA3}" presName="childNode1" presStyleLbl="bgAcc1" presStyleIdx="0" presStyleCnt="4">
        <dgm:presLayoutVars>
          <dgm:bulletEnabled val="1"/>
        </dgm:presLayoutVars>
      </dgm:prSet>
      <dgm:spPr>
        <a:blipFill rotWithShape="0">
          <a:blip xmlns:r="http://schemas.openxmlformats.org/officeDocument/2006/relationships" r:embed="rId1"/>
          <a:stretch>
            <a:fillRect/>
          </a:stretch>
        </a:blipFill>
      </dgm:spPr>
    </dgm:pt>
    <dgm:pt modelId="{81976D27-F06B-4CB9-BC4B-7A959686F393}" type="pres">
      <dgm:prSet presAssocID="{7DA637E8-438B-4947-97D2-E569D6D4CEA3}" presName="childNode1tx" presStyleLbl="bgAcc1" presStyleIdx="0" presStyleCnt="4">
        <dgm:presLayoutVars>
          <dgm:bulletEnabled val="1"/>
        </dgm:presLayoutVars>
      </dgm:prSet>
      <dgm:spPr/>
    </dgm:pt>
    <dgm:pt modelId="{1D654053-0835-4391-9CDF-F9A393DB7322}" type="pres">
      <dgm:prSet presAssocID="{7DA637E8-438B-4947-97D2-E569D6D4CEA3}" presName="parentNode1" presStyleLbl="node1" presStyleIdx="0" presStyleCnt="4">
        <dgm:presLayoutVars>
          <dgm:chMax val="1"/>
          <dgm:bulletEnabled val="1"/>
        </dgm:presLayoutVars>
      </dgm:prSet>
      <dgm:spPr/>
      <dgm:t>
        <a:bodyPr/>
        <a:lstStyle/>
        <a:p>
          <a:endParaRPr lang="en-US"/>
        </a:p>
      </dgm:t>
    </dgm:pt>
    <dgm:pt modelId="{E9FBA0C8-D1CE-42D5-ADB5-D7FD9F18FE52}" type="pres">
      <dgm:prSet presAssocID="{7DA637E8-438B-4947-97D2-E569D6D4CEA3}" presName="connSite1" presStyleCnt="0"/>
      <dgm:spPr/>
    </dgm:pt>
    <dgm:pt modelId="{0AC00AB6-6508-4F8E-A2DA-BD79DE113910}" type="pres">
      <dgm:prSet presAssocID="{63F28856-FEE7-4454-B67E-C926C4DECBA7}" presName="Name9" presStyleLbl="sibTrans2D1" presStyleIdx="0" presStyleCnt="3"/>
      <dgm:spPr/>
      <dgm:t>
        <a:bodyPr/>
        <a:lstStyle/>
        <a:p>
          <a:endParaRPr lang="en-US"/>
        </a:p>
      </dgm:t>
    </dgm:pt>
    <dgm:pt modelId="{CA81DFB7-6225-43BE-84CF-89D0E2209E8E}" type="pres">
      <dgm:prSet presAssocID="{BFBEC3AB-5DE7-40A3-A9EA-28B79D5B90E3}" presName="composite2" presStyleCnt="0"/>
      <dgm:spPr/>
    </dgm:pt>
    <dgm:pt modelId="{AA800108-059C-44BD-9F83-087FA1670E3E}" type="pres">
      <dgm:prSet presAssocID="{BFBEC3AB-5DE7-40A3-A9EA-28B79D5B90E3}" presName="dummyNode2" presStyleLbl="node1" presStyleIdx="0" presStyleCnt="4"/>
      <dgm:spPr/>
    </dgm:pt>
    <dgm:pt modelId="{F865647E-6155-4CEF-92AD-4D6040151378}" type="pres">
      <dgm:prSet presAssocID="{BFBEC3AB-5DE7-40A3-A9EA-28B79D5B90E3}" presName="childNode2" presStyleLbl="bgAcc1" presStyleIdx="1" presStyleCnt="4">
        <dgm:presLayoutVars>
          <dgm:bulletEnabled val="1"/>
        </dgm:presLayoutVars>
      </dgm:prSet>
      <dgm:spPr>
        <a:blipFill rotWithShape="0">
          <a:blip xmlns:r="http://schemas.openxmlformats.org/officeDocument/2006/relationships" r:embed="rId2"/>
          <a:stretch>
            <a:fillRect/>
          </a:stretch>
        </a:blipFill>
      </dgm:spPr>
    </dgm:pt>
    <dgm:pt modelId="{2907D4D6-368E-4E61-AC95-E92F7F14C2C3}" type="pres">
      <dgm:prSet presAssocID="{BFBEC3AB-5DE7-40A3-A9EA-28B79D5B90E3}" presName="childNode2tx" presStyleLbl="bgAcc1" presStyleIdx="1" presStyleCnt="4">
        <dgm:presLayoutVars>
          <dgm:bulletEnabled val="1"/>
        </dgm:presLayoutVars>
      </dgm:prSet>
      <dgm:spPr/>
    </dgm:pt>
    <dgm:pt modelId="{F2DD2E1E-D5C7-4F9D-9C28-48A248C5CD1C}" type="pres">
      <dgm:prSet presAssocID="{BFBEC3AB-5DE7-40A3-A9EA-28B79D5B90E3}" presName="parentNode2" presStyleLbl="node1" presStyleIdx="1" presStyleCnt="4">
        <dgm:presLayoutVars>
          <dgm:chMax val="0"/>
          <dgm:bulletEnabled val="1"/>
        </dgm:presLayoutVars>
      </dgm:prSet>
      <dgm:spPr/>
      <dgm:t>
        <a:bodyPr/>
        <a:lstStyle/>
        <a:p>
          <a:endParaRPr lang="en-US"/>
        </a:p>
      </dgm:t>
    </dgm:pt>
    <dgm:pt modelId="{A6E7FEB2-28BD-456A-9411-400FD7523A37}" type="pres">
      <dgm:prSet presAssocID="{BFBEC3AB-5DE7-40A3-A9EA-28B79D5B90E3}" presName="connSite2" presStyleCnt="0"/>
      <dgm:spPr/>
    </dgm:pt>
    <dgm:pt modelId="{19FB6BC1-092C-4E4E-BC15-7BD36EF2BC2B}" type="pres">
      <dgm:prSet presAssocID="{4FB92685-6A8D-43A4-97B5-3B43AE4A4D33}" presName="Name18" presStyleLbl="sibTrans2D1" presStyleIdx="1" presStyleCnt="3"/>
      <dgm:spPr/>
      <dgm:t>
        <a:bodyPr/>
        <a:lstStyle/>
        <a:p>
          <a:endParaRPr lang="en-US"/>
        </a:p>
      </dgm:t>
    </dgm:pt>
    <dgm:pt modelId="{14A508D8-85B9-4A19-8B02-C3CDD5EC0FC0}" type="pres">
      <dgm:prSet presAssocID="{6BA6EBFE-14F7-41CB-A83C-7CCEBD60AE7A}" presName="composite1" presStyleCnt="0"/>
      <dgm:spPr/>
    </dgm:pt>
    <dgm:pt modelId="{7E3417D3-971D-46C6-A156-5E72B2BBB337}" type="pres">
      <dgm:prSet presAssocID="{6BA6EBFE-14F7-41CB-A83C-7CCEBD60AE7A}" presName="dummyNode1" presStyleLbl="node1" presStyleIdx="1" presStyleCnt="4"/>
      <dgm:spPr/>
    </dgm:pt>
    <dgm:pt modelId="{BC1AD079-9A72-404F-A619-8FF64A243F5B}" type="pres">
      <dgm:prSet presAssocID="{6BA6EBFE-14F7-41CB-A83C-7CCEBD60AE7A}" presName="childNode1" presStyleLbl="bgAcc1" presStyleIdx="2" presStyleCnt="4">
        <dgm:presLayoutVars>
          <dgm:bulletEnabled val="1"/>
        </dgm:presLayoutVars>
      </dgm:prSet>
      <dgm:spPr>
        <a:blipFill rotWithShape="0">
          <a:blip xmlns:r="http://schemas.openxmlformats.org/officeDocument/2006/relationships" r:embed="rId3"/>
          <a:stretch>
            <a:fillRect/>
          </a:stretch>
        </a:blipFill>
      </dgm:spPr>
    </dgm:pt>
    <dgm:pt modelId="{E93E008D-DC39-419C-98A2-FC2DBCCD8CEA}" type="pres">
      <dgm:prSet presAssocID="{6BA6EBFE-14F7-41CB-A83C-7CCEBD60AE7A}" presName="childNode1tx" presStyleLbl="bgAcc1" presStyleIdx="2" presStyleCnt="4">
        <dgm:presLayoutVars>
          <dgm:bulletEnabled val="1"/>
        </dgm:presLayoutVars>
      </dgm:prSet>
      <dgm:spPr/>
    </dgm:pt>
    <dgm:pt modelId="{AC96761B-5A03-4C7E-A61C-1A188E9B690A}" type="pres">
      <dgm:prSet presAssocID="{6BA6EBFE-14F7-41CB-A83C-7CCEBD60AE7A}" presName="parentNode1" presStyleLbl="node1" presStyleIdx="2" presStyleCnt="4">
        <dgm:presLayoutVars>
          <dgm:chMax val="1"/>
          <dgm:bulletEnabled val="1"/>
        </dgm:presLayoutVars>
      </dgm:prSet>
      <dgm:spPr/>
      <dgm:t>
        <a:bodyPr/>
        <a:lstStyle/>
        <a:p>
          <a:endParaRPr lang="en-US"/>
        </a:p>
      </dgm:t>
    </dgm:pt>
    <dgm:pt modelId="{A5560465-5BD0-4947-B32E-E834B021A3C2}" type="pres">
      <dgm:prSet presAssocID="{6BA6EBFE-14F7-41CB-A83C-7CCEBD60AE7A}" presName="connSite1" presStyleCnt="0"/>
      <dgm:spPr/>
    </dgm:pt>
    <dgm:pt modelId="{EEA24B88-73B4-4082-B5B5-9950CB1603EF}" type="pres">
      <dgm:prSet presAssocID="{37873D49-DEE4-418A-9CCA-B3590663E58B}" presName="Name9" presStyleLbl="sibTrans2D1" presStyleIdx="2" presStyleCnt="3"/>
      <dgm:spPr/>
      <dgm:t>
        <a:bodyPr/>
        <a:lstStyle/>
        <a:p>
          <a:endParaRPr lang="en-US"/>
        </a:p>
      </dgm:t>
    </dgm:pt>
    <dgm:pt modelId="{C1B027DA-93D2-4CDF-B8EA-265C36CB2E30}" type="pres">
      <dgm:prSet presAssocID="{92C468AA-E9DB-407E-91DB-558E7367DA9A}" presName="composite2" presStyleCnt="0"/>
      <dgm:spPr/>
    </dgm:pt>
    <dgm:pt modelId="{7E46FB53-9D13-4D36-9173-37CC086E04AE}" type="pres">
      <dgm:prSet presAssocID="{92C468AA-E9DB-407E-91DB-558E7367DA9A}" presName="dummyNode2" presStyleLbl="node1" presStyleIdx="2" presStyleCnt="4"/>
      <dgm:spPr/>
    </dgm:pt>
    <dgm:pt modelId="{7EFC1996-31DD-4D63-8FE4-F489F87EA085}" type="pres">
      <dgm:prSet presAssocID="{92C468AA-E9DB-407E-91DB-558E7367DA9A}" presName="childNode2" presStyleLbl="bgAcc1" presStyleIdx="3" presStyleCnt="4">
        <dgm:presLayoutVars>
          <dgm:bulletEnabled val="1"/>
        </dgm:presLayoutVars>
      </dgm:prSet>
      <dgm:spPr>
        <a:blipFill rotWithShape="0">
          <a:blip xmlns:r="http://schemas.openxmlformats.org/officeDocument/2006/relationships" r:embed="rId4"/>
          <a:stretch>
            <a:fillRect/>
          </a:stretch>
        </a:blipFill>
      </dgm:spPr>
    </dgm:pt>
    <dgm:pt modelId="{A3AF86C1-59D4-4D4D-8526-B46CA36234C5}" type="pres">
      <dgm:prSet presAssocID="{92C468AA-E9DB-407E-91DB-558E7367DA9A}" presName="childNode2tx" presStyleLbl="bgAcc1" presStyleIdx="3" presStyleCnt="4">
        <dgm:presLayoutVars>
          <dgm:bulletEnabled val="1"/>
        </dgm:presLayoutVars>
      </dgm:prSet>
      <dgm:spPr/>
    </dgm:pt>
    <dgm:pt modelId="{F56E688F-3689-4BB4-BAA1-3898FC433605}" type="pres">
      <dgm:prSet presAssocID="{92C468AA-E9DB-407E-91DB-558E7367DA9A}" presName="parentNode2" presStyleLbl="node1" presStyleIdx="3" presStyleCnt="4">
        <dgm:presLayoutVars>
          <dgm:chMax val="0"/>
          <dgm:bulletEnabled val="1"/>
        </dgm:presLayoutVars>
      </dgm:prSet>
      <dgm:spPr/>
      <dgm:t>
        <a:bodyPr/>
        <a:lstStyle/>
        <a:p>
          <a:endParaRPr lang="en-US"/>
        </a:p>
      </dgm:t>
    </dgm:pt>
    <dgm:pt modelId="{ADEDECD0-DFB9-46B6-89BE-7DB5C53D6408}" type="pres">
      <dgm:prSet presAssocID="{92C468AA-E9DB-407E-91DB-558E7367DA9A}" presName="connSite2" presStyleCnt="0"/>
      <dgm:spPr/>
    </dgm:pt>
  </dgm:ptLst>
  <dgm:cxnLst>
    <dgm:cxn modelId="{08FC4058-FECB-4B9C-BBB4-74C73F273158}" type="presOf" srcId="{6BA6EBFE-14F7-41CB-A83C-7CCEBD60AE7A}" destId="{AC96761B-5A03-4C7E-A61C-1A188E9B690A}" srcOrd="0" destOrd="0" presId="urn:microsoft.com/office/officeart/2005/8/layout/hProcess4"/>
    <dgm:cxn modelId="{5E14BC3D-D0E0-4B22-A19D-011617B467DA}" srcId="{9EFB6A0C-B2D8-48C8-83AD-866763CCB55D}" destId="{7DA637E8-438B-4947-97D2-E569D6D4CEA3}" srcOrd="0" destOrd="0" parTransId="{B6A8FE48-D23F-42A7-A7F5-7185516C3A6F}" sibTransId="{63F28856-FEE7-4454-B67E-C926C4DECBA7}"/>
    <dgm:cxn modelId="{96C7E26F-C658-40E8-893C-18D5D1F71235}" type="presOf" srcId="{BFBEC3AB-5DE7-40A3-A9EA-28B79D5B90E3}" destId="{F2DD2E1E-D5C7-4F9D-9C28-48A248C5CD1C}" srcOrd="0" destOrd="0" presId="urn:microsoft.com/office/officeart/2005/8/layout/hProcess4"/>
    <dgm:cxn modelId="{F46A9A18-DF8A-4487-ACEF-4A0D20AB6DA3}" type="presOf" srcId="{9EFB6A0C-B2D8-48C8-83AD-866763CCB55D}" destId="{E54F385B-5240-40EC-B5F4-1AE089A1C925}" srcOrd="0" destOrd="0" presId="urn:microsoft.com/office/officeart/2005/8/layout/hProcess4"/>
    <dgm:cxn modelId="{A7B07651-BA56-4CE0-B0BE-DE186F9CB92E}" type="presOf" srcId="{92C468AA-E9DB-407E-91DB-558E7367DA9A}" destId="{F56E688F-3689-4BB4-BAA1-3898FC433605}" srcOrd="0" destOrd="0" presId="urn:microsoft.com/office/officeart/2005/8/layout/hProcess4"/>
    <dgm:cxn modelId="{49C26600-C8F7-4359-B3F6-DE2BB48493B7}" type="presOf" srcId="{63F28856-FEE7-4454-B67E-C926C4DECBA7}" destId="{0AC00AB6-6508-4F8E-A2DA-BD79DE113910}" srcOrd="0" destOrd="0" presId="urn:microsoft.com/office/officeart/2005/8/layout/hProcess4"/>
    <dgm:cxn modelId="{41AB72E8-78E5-4FBB-B160-49AB57B09307}" srcId="{9EFB6A0C-B2D8-48C8-83AD-866763CCB55D}" destId="{BFBEC3AB-5DE7-40A3-A9EA-28B79D5B90E3}" srcOrd="1" destOrd="0" parTransId="{F7893137-51F4-42CC-86AF-6647C3D9225E}" sibTransId="{4FB92685-6A8D-43A4-97B5-3B43AE4A4D33}"/>
    <dgm:cxn modelId="{43DAADD3-90EA-4360-91CE-DEA22DA2D0AD}" srcId="{9EFB6A0C-B2D8-48C8-83AD-866763CCB55D}" destId="{6BA6EBFE-14F7-41CB-A83C-7CCEBD60AE7A}" srcOrd="2" destOrd="0" parTransId="{9E7A3E44-B7D8-4624-83E2-4C0804F0D671}" sibTransId="{37873D49-DEE4-418A-9CCA-B3590663E58B}"/>
    <dgm:cxn modelId="{39DC62B2-F633-4C49-993A-41DC2459E5D2}" srcId="{9EFB6A0C-B2D8-48C8-83AD-866763CCB55D}" destId="{92C468AA-E9DB-407E-91DB-558E7367DA9A}" srcOrd="3" destOrd="0" parTransId="{64054F46-3732-409C-A3FB-3D8BFEE09B54}" sibTransId="{086272A2-C3B7-4F62-B57B-F3F0A49BF50C}"/>
    <dgm:cxn modelId="{0C38DA72-7C24-4BE2-ABAC-7CEFF3C2CECA}" type="presOf" srcId="{37873D49-DEE4-418A-9CCA-B3590663E58B}" destId="{EEA24B88-73B4-4082-B5B5-9950CB1603EF}" srcOrd="0" destOrd="0" presId="urn:microsoft.com/office/officeart/2005/8/layout/hProcess4"/>
    <dgm:cxn modelId="{CDC1470F-5B96-49A1-9ECE-3C0FF0C6176A}" type="presOf" srcId="{7DA637E8-438B-4947-97D2-E569D6D4CEA3}" destId="{1D654053-0835-4391-9CDF-F9A393DB7322}" srcOrd="0" destOrd="0" presId="urn:microsoft.com/office/officeart/2005/8/layout/hProcess4"/>
    <dgm:cxn modelId="{2C2D608D-C8D3-46D4-9A5F-AAE0AB3B118E}" type="presOf" srcId="{4FB92685-6A8D-43A4-97B5-3B43AE4A4D33}" destId="{19FB6BC1-092C-4E4E-BC15-7BD36EF2BC2B}" srcOrd="0" destOrd="0" presId="urn:microsoft.com/office/officeart/2005/8/layout/hProcess4"/>
    <dgm:cxn modelId="{88250105-D45B-4EBA-8639-2DEF72431EB7}" type="presParOf" srcId="{E54F385B-5240-40EC-B5F4-1AE089A1C925}" destId="{75082023-11BD-4957-AB0E-D2D1D275F056}" srcOrd="0" destOrd="0" presId="urn:microsoft.com/office/officeart/2005/8/layout/hProcess4"/>
    <dgm:cxn modelId="{3AAE2D5A-4C67-477F-B7C9-405F6613D067}" type="presParOf" srcId="{E54F385B-5240-40EC-B5F4-1AE089A1C925}" destId="{415A8926-A507-43D5-A3C3-7A92467B44EC}" srcOrd="1" destOrd="0" presId="urn:microsoft.com/office/officeart/2005/8/layout/hProcess4"/>
    <dgm:cxn modelId="{05C2CD69-7003-4458-9DDB-A2D2C3A804D3}" type="presParOf" srcId="{E54F385B-5240-40EC-B5F4-1AE089A1C925}" destId="{9E7882FF-FD8C-47C5-9C4D-60153BBEFF42}" srcOrd="2" destOrd="0" presId="urn:microsoft.com/office/officeart/2005/8/layout/hProcess4"/>
    <dgm:cxn modelId="{D3B6E356-2501-4477-A745-8F6ADA3293CC}" type="presParOf" srcId="{9E7882FF-FD8C-47C5-9C4D-60153BBEFF42}" destId="{A0A9F7D6-EE08-4BB3-A216-F57071BC781D}" srcOrd="0" destOrd="0" presId="urn:microsoft.com/office/officeart/2005/8/layout/hProcess4"/>
    <dgm:cxn modelId="{4BFA60E3-6254-434F-9A25-C0F02F238D10}" type="presParOf" srcId="{A0A9F7D6-EE08-4BB3-A216-F57071BC781D}" destId="{6390B7FA-2A58-452B-A63A-59491E9B6136}" srcOrd="0" destOrd="0" presId="urn:microsoft.com/office/officeart/2005/8/layout/hProcess4"/>
    <dgm:cxn modelId="{D9C155F2-EF80-4D50-AA81-4E7D4B98C04B}" type="presParOf" srcId="{A0A9F7D6-EE08-4BB3-A216-F57071BC781D}" destId="{99DF08AC-61A6-4217-97FD-8DC377163A2B}" srcOrd="1" destOrd="0" presId="urn:microsoft.com/office/officeart/2005/8/layout/hProcess4"/>
    <dgm:cxn modelId="{7B363888-87BB-436F-A2B2-32BCD29E971B}" type="presParOf" srcId="{A0A9F7D6-EE08-4BB3-A216-F57071BC781D}" destId="{81976D27-F06B-4CB9-BC4B-7A959686F393}" srcOrd="2" destOrd="0" presId="urn:microsoft.com/office/officeart/2005/8/layout/hProcess4"/>
    <dgm:cxn modelId="{7A8B8EF0-B909-4D69-BB11-D76124187E1F}" type="presParOf" srcId="{A0A9F7D6-EE08-4BB3-A216-F57071BC781D}" destId="{1D654053-0835-4391-9CDF-F9A393DB7322}" srcOrd="3" destOrd="0" presId="urn:microsoft.com/office/officeart/2005/8/layout/hProcess4"/>
    <dgm:cxn modelId="{EE98BE0F-A78D-4FC9-8794-3024EDDD7881}" type="presParOf" srcId="{A0A9F7D6-EE08-4BB3-A216-F57071BC781D}" destId="{E9FBA0C8-D1CE-42D5-ADB5-D7FD9F18FE52}" srcOrd="4" destOrd="0" presId="urn:microsoft.com/office/officeart/2005/8/layout/hProcess4"/>
    <dgm:cxn modelId="{17757FAD-585F-4D69-8014-0C2F9E24B677}" type="presParOf" srcId="{9E7882FF-FD8C-47C5-9C4D-60153BBEFF42}" destId="{0AC00AB6-6508-4F8E-A2DA-BD79DE113910}" srcOrd="1" destOrd="0" presId="urn:microsoft.com/office/officeart/2005/8/layout/hProcess4"/>
    <dgm:cxn modelId="{953EB340-FB37-4281-98F4-0B835160C7DA}" type="presParOf" srcId="{9E7882FF-FD8C-47C5-9C4D-60153BBEFF42}" destId="{CA81DFB7-6225-43BE-84CF-89D0E2209E8E}" srcOrd="2" destOrd="0" presId="urn:microsoft.com/office/officeart/2005/8/layout/hProcess4"/>
    <dgm:cxn modelId="{893E4CE5-5520-4E1B-9DCC-D31F60B81242}" type="presParOf" srcId="{CA81DFB7-6225-43BE-84CF-89D0E2209E8E}" destId="{AA800108-059C-44BD-9F83-087FA1670E3E}" srcOrd="0" destOrd="0" presId="urn:microsoft.com/office/officeart/2005/8/layout/hProcess4"/>
    <dgm:cxn modelId="{150AF630-5D9A-4AA5-8C32-4C34BC4823DD}" type="presParOf" srcId="{CA81DFB7-6225-43BE-84CF-89D0E2209E8E}" destId="{F865647E-6155-4CEF-92AD-4D6040151378}" srcOrd="1" destOrd="0" presId="urn:microsoft.com/office/officeart/2005/8/layout/hProcess4"/>
    <dgm:cxn modelId="{32264B8C-DC2C-4C4B-983E-7FAACE2B034F}" type="presParOf" srcId="{CA81DFB7-6225-43BE-84CF-89D0E2209E8E}" destId="{2907D4D6-368E-4E61-AC95-E92F7F14C2C3}" srcOrd="2" destOrd="0" presId="urn:microsoft.com/office/officeart/2005/8/layout/hProcess4"/>
    <dgm:cxn modelId="{D7BADEF9-6951-4276-8E18-5AEEDFE28A36}" type="presParOf" srcId="{CA81DFB7-6225-43BE-84CF-89D0E2209E8E}" destId="{F2DD2E1E-D5C7-4F9D-9C28-48A248C5CD1C}" srcOrd="3" destOrd="0" presId="urn:microsoft.com/office/officeart/2005/8/layout/hProcess4"/>
    <dgm:cxn modelId="{65AD787A-0769-431D-B4D2-691EDAC65DAD}" type="presParOf" srcId="{CA81DFB7-6225-43BE-84CF-89D0E2209E8E}" destId="{A6E7FEB2-28BD-456A-9411-400FD7523A37}" srcOrd="4" destOrd="0" presId="urn:microsoft.com/office/officeart/2005/8/layout/hProcess4"/>
    <dgm:cxn modelId="{BF8A8D9E-5CE2-4A31-987F-48E0F5DE3328}" type="presParOf" srcId="{9E7882FF-FD8C-47C5-9C4D-60153BBEFF42}" destId="{19FB6BC1-092C-4E4E-BC15-7BD36EF2BC2B}" srcOrd="3" destOrd="0" presId="urn:microsoft.com/office/officeart/2005/8/layout/hProcess4"/>
    <dgm:cxn modelId="{679468B7-12E4-4803-B54D-C569D3309C0D}" type="presParOf" srcId="{9E7882FF-FD8C-47C5-9C4D-60153BBEFF42}" destId="{14A508D8-85B9-4A19-8B02-C3CDD5EC0FC0}" srcOrd="4" destOrd="0" presId="urn:microsoft.com/office/officeart/2005/8/layout/hProcess4"/>
    <dgm:cxn modelId="{62C8ED5A-1B08-4B75-BA2B-F32CADCF4BCB}" type="presParOf" srcId="{14A508D8-85B9-4A19-8B02-C3CDD5EC0FC0}" destId="{7E3417D3-971D-46C6-A156-5E72B2BBB337}" srcOrd="0" destOrd="0" presId="urn:microsoft.com/office/officeart/2005/8/layout/hProcess4"/>
    <dgm:cxn modelId="{5650100B-56AA-4BFB-853B-E2FCF8A0A69B}" type="presParOf" srcId="{14A508D8-85B9-4A19-8B02-C3CDD5EC0FC0}" destId="{BC1AD079-9A72-404F-A619-8FF64A243F5B}" srcOrd="1" destOrd="0" presId="urn:microsoft.com/office/officeart/2005/8/layout/hProcess4"/>
    <dgm:cxn modelId="{D053A280-AEB5-455F-A266-CDF6D7AAB33D}" type="presParOf" srcId="{14A508D8-85B9-4A19-8B02-C3CDD5EC0FC0}" destId="{E93E008D-DC39-419C-98A2-FC2DBCCD8CEA}" srcOrd="2" destOrd="0" presId="urn:microsoft.com/office/officeart/2005/8/layout/hProcess4"/>
    <dgm:cxn modelId="{DDB3DF1D-2AB2-4DF3-A64F-CB43942A5673}" type="presParOf" srcId="{14A508D8-85B9-4A19-8B02-C3CDD5EC0FC0}" destId="{AC96761B-5A03-4C7E-A61C-1A188E9B690A}" srcOrd="3" destOrd="0" presId="urn:microsoft.com/office/officeart/2005/8/layout/hProcess4"/>
    <dgm:cxn modelId="{3F52F98B-3FD2-41AA-9D91-F435A96A27FF}" type="presParOf" srcId="{14A508D8-85B9-4A19-8B02-C3CDD5EC0FC0}" destId="{A5560465-5BD0-4947-B32E-E834B021A3C2}" srcOrd="4" destOrd="0" presId="urn:microsoft.com/office/officeart/2005/8/layout/hProcess4"/>
    <dgm:cxn modelId="{B6615B71-AD4F-43A0-B9B9-B118BEAC5B7C}" type="presParOf" srcId="{9E7882FF-FD8C-47C5-9C4D-60153BBEFF42}" destId="{EEA24B88-73B4-4082-B5B5-9950CB1603EF}" srcOrd="5" destOrd="0" presId="urn:microsoft.com/office/officeart/2005/8/layout/hProcess4"/>
    <dgm:cxn modelId="{37103059-24DC-4A6E-B0CD-E5456B3F7AE9}" type="presParOf" srcId="{9E7882FF-FD8C-47C5-9C4D-60153BBEFF42}" destId="{C1B027DA-93D2-4CDF-B8EA-265C36CB2E30}" srcOrd="6" destOrd="0" presId="urn:microsoft.com/office/officeart/2005/8/layout/hProcess4"/>
    <dgm:cxn modelId="{87CF08A6-0951-4FDC-96E5-20E244E0F022}" type="presParOf" srcId="{C1B027DA-93D2-4CDF-B8EA-265C36CB2E30}" destId="{7E46FB53-9D13-4D36-9173-37CC086E04AE}" srcOrd="0" destOrd="0" presId="urn:microsoft.com/office/officeart/2005/8/layout/hProcess4"/>
    <dgm:cxn modelId="{8F51381E-4585-4D62-8202-364423E43F9A}" type="presParOf" srcId="{C1B027DA-93D2-4CDF-B8EA-265C36CB2E30}" destId="{7EFC1996-31DD-4D63-8FE4-F489F87EA085}" srcOrd="1" destOrd="0" presId="urn:microsoft.com/office/officeart/2005/8/layout/hProcess4"/>
    <dgm:cxn modelId="{3FC0400E-CEB7-444B-BFB0-E385BB59FC22}" type="presParOf" srcId="{C1B027DA-93D2-4CDF-B8EA-265C36CB2E30}" destId="{A3AF86C1-59D4-4D4D-8526-B46CA36234C5}" srcOrd="2" destOrd="0" presId="urn:microsoft.com/office/officeart/2005/8/layout/hProcess4"/>
    <dgm:cxn modelId="{34E6A5BA-FC4B-4BE5-97BF-BCE1DA3173F6}" type="presParOf" srcId="{C1B027DA-93D2-4CDF-B8EA-265C36CB2E30}" destId="{F56E688F-3689-4BB4-BAA1-3898FC433605}" srcOrd="3" destOrd="0" presId="urn:microsoft.com/office/officeart/2005/8/layout/hProcess4"/>
    <dgm:cxn modelId="{1A06BED7-FFE1-4A6B-9DD0-FCAA37D9EBBF}" type="presParOf" srcId="{C1B027DA-93D2-4CDF-B8EA-265C36CB2E30}" destId="{ADEDECD0-DFB9-46B6-89BE-7DB5C53D6408}" srcOrd="4" destOrd="0" presId="urn:microsoft.com/office/officeart/2005/8/layout/h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224474-818B-4E87-953C-DA29F1568548}">
      <dsp:nvSpPr>
        <dsp:cNvPr id="0" name=""/>
        <dsp:cNvSpPr/>
      </dsp:nvSpPr>
      <dsp:spPr>
        <a:xfrm>
          <a:off x="1329993" y="1041"/>
          <a:ext cx="802137" cy="521389"/>
        </a:xfrm>
        <a:prstGeom prst="roundRect">
          <a:avLst/>
        </a:prstGeom>
        <a:gradFill rotWithShape="0">
          <a:gsLst>
            <a:gs pos="0">
              <a:schemeClr val="accent4">
                <a:shade val="80000"/>
                <a:hueOff val="0"/>
                <a:satOff val="0"/>
                <a:lumOff val="0"/>
                <a:alphaOff val="0"/>
                <a:tint val="100000"/>
                <a:shade val="85000"/>
                <a:satMod val="100000"/>
                <a:lumMod val="100000"/>
              </a:schemeClr>
            </a:gs>
            <a:gs pos="100000">
              <a:schemeClr val="accent4">
                <a:shade val="80000"/>
                <a:hueOff val="0"/>
                <a:satOff val="0"/>
                <a:lumOff val="0"/>
                <a:alphaOff val="0"/>
                <a:tint val="90000"/>
                <a:shade val="100000"/>
                <a:satMod val="150000"/>
                <a:lumMod val="100000"/>
              </a:schemeClr>
            </a:gs>
          </a:gsLst>
          <a:path path="circle">
            <a:fillToRect l="100000" t="100000" r="100000" b="100000"/>
          </a:path>
        </a:gradFill>
        <a:ln>
          <a:noFill/>
        </a:ln>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accent4">
              <a:shade val="80000"/>
              <a:hueOff val="0"/>
              <a:satOff val="0"/>
              <a:lumOff val="0"/>
              <a:alphaOff val="0"/>
              <a:shade val="35000"/>
              <a:satMod val="16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GB" sz="1000" kern="1200" dirty="0" smtClean="0"/>
            <a:t>Analyse Application</a:t>
          </a:r>
          <a:endParaRPr lang="en-US" sz="1000" kern="1200" dirty="0"/>
        </a:p>
      </dsp:txBody>
      <dsp:txXfrm>
        <a:off x="1355445" y="26493"/>
        <a:ext cx="751233" cy="470485"/>
      </dsp:txXfrm>
    </dsp:sp>
    <dsp:sp modelId="{3FEBBED7-55F6-4F8D-9E94-DFD91935A7C1}">
      <dsp:nvSpPr>
        <dsp:cNvPr id="0" name=""/>
        <dsp:cNvSpPr/>
      </dsp:nvSpPr>
      <dsp:spPr>
        <a:xfrm>
          <a:off x="502739" y="261735"/>
          <a:ext cx="2456644" cy="2456644"/>
        </a:xfrm>
        <a:custGeom>
          <a:avLst/>
          <a:gdLst/>
          <a:ahLst/>
          <a:cxnLst/>
          <a:rect l="0" t="0" r="0" b="0"/>
          <a:pathLst>
            <a:path>
              <a:moveTo>
                <a:pt x="1730284" y="107247"/>
              </a:moveTo>
              <a:arcTo wR="1228322" hR="1228322" stAng="17647229" swAng="923964"/>
            </a:path>
          </a:pathLst>
        </a:custGeom>
        <a:noFill/>
        <a:ln w="9525" cap="flat" cmpd="sng" algn="ctr">
          <a:solidFill>
            <a:schemeClr val="accent4">
              <a:shade val="90000"/>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B13FFA90-E64A-47F1-97B4-9C46686060D1}">
      <dsp:nvSpPr>
        <dsp:cNvPr id="0" name=""/>
        <dsp:cNvSpPr/>
      </dsp:nvSpPr>
      <dsp:spPr>
        <a:xfrm>
          <a:off x="2393751" y="615202"/>
          <a:ext cx="802137" cy="521389"/>
        </a:xfrm>
        <a:prstGeom prst="roundRect">
          <a:avLst/>
        </a:prstGeom>
        <a:gradFill rotWithShape="0">
          <a:gsLst>
            <a:gs pos="0">
              <a:schemeClr val="accent4">
                <a:shade val="80000"/>
                <a:hueOff val="-57964"/>
                <a:satOff val="-2256"/>
                <a:lumOff val="5489"/>
                <a:alphaOff val="0"/>
                <a:tint val="100000"/>
                <a:shade val="85000"/>
                <a:satMod val="100000"/>
                <a:lumMod val="100000"/>
              </a:schemeClr>
            </a:gs>
            <a:gs pos="100000">
              <a:schemeClr val="accent4">
                <a:shade val="80000"/>
                <a:hueOff val="-57964"/>
                <a:satOff val="-2256"/>
                <a:lumOff val="5489"/>
                <a:alphaOff val="0"/>
                <a:tint val="90000"/>
                <a:shade val="100000"/>
                <a:satMod val="150000"/>
                <a:lumMod val="100000"/>
              </a:schemeClr>
            </a:gs>
          </a:gsLst>
          <a:path path="circle">
            <a:fillToRect l="100000" t="100000" r="100000" b="100000"/>
          </a:path>
        </a:gradFill>
        <a:ln>
          <a:noFill/>
        </a:ln>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accent4">
              <a:shade val="80000"/>
              <a:hueOff val="-57964"/>
              <a:satOff val="-2256"/>
              <a:lumOff val="5489"/>
              <a:alphaOff val="0"/>
              <a:shade val="35000"/>
              <a:satMod val="16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GB" sz="1000" kern="1200" dirty="0" smtClean="0"/>
            <a:t>Plan Test</a:t>
          </a:r>
          <a:endParaRPr lang="en-US" sz="1000" kern="1200" dirty="0"/>
        </a:p>
      </dsp:txBody>
      <dsp:txXfrm>
        <a:off x="2419203" y="640654"/>
        <a:ext cx="751233" cy="470485"/>
      </dsp:txXfrm>
    </dsp:sp>
    <dsp:sp modelId="{4A8AAE63-2557-46C7-B945-8495B8482B65}">
      <dsp:nvSpPr>
        <dsp:cNvPr id="0" name=""/>
        <dsp:cNvSpPr/>
      </dsp:nvSpPr>
      <dsp:spPr>
        <a:xfrm>
          <a:off x="502739" y="261735"/>
          <a:ext cx="2456644" cy="2456644"/>
        </a:xfrm>
        <a:custGeom>
          <a:avLst/>
          <a:gdLst/>
          <a:ahLst/>
          <a:cxnLst/>
          <a:rect l="0" t="0" r="0" b="0"/>
          <a:pathLst>
            <a:path>
              <a:moveTo>
                <a:pt x="2437499" y="1012302"/>
              </a:moveTo>
              <a:arcTo wR="1228322" hR="1228322" stAng="20992257" swAng="1215487"/>
            </a:path>
          </a:pathLst>
        </a:custGeom>
        <a:noFill/>
        <a:ln w="9525" cap="flat" cmpd="sng" algn="ctr">
          <a:solidFill>
            <a:schemeClr val="accent4">
              <a:shade val="90000"/>
              <a:hueOff val="-57951"/>
              <a:satOff val="-2199"/>
              <a:lumOff val="4985"/>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CE10CC4A-ECC5-4642-BD79-D773BD58058D}">
      <dsp:nvSpPr>
        <dsp:cNvPr id="0" name=""/>
        <dsp:cNvSpPr/>
      </dsp:nvSpPr>
      <dsp:spPr>
        <a:xfrm>
          <a:off x="2393751" y="1843524"/>
          <a:ext cx="802137" cy="521389"/>
        </a:xfrm>
        <a:prstGeom prst="roundRect">
          <a:avLst/>
        </a:prstGeom>
        <a:gradFill rotWithShape="0">
          <a:gsLst>
            <a:gs pos="0">
              <a:schemeClr val="accent4">
                <a:shade val="80000"/>
                <a:hueOff val="-115927"/>
                <a:satOff val="-4511"/>
                <a:lumOff val="10977"/>
                <a:alphaOff val="0"/>
                <a:tint val="100000"/>
                <a:shade val="85000"/>
                <a:satMod val="100000"/>
                <a:lumMod val="100000"/>
              </a:schemeClr>
            </a:gs>
            <a:gs pos="100000">
              <a:schemeClr val="accent4">
                <a:shade val="80000"/>
                <a:hueOff val="-115927"/>
                <a:satOff val="-4511"/>
                <a:lumOff val="10977"/>
                <a:alphaOff val="0"/>
                <a:tint val="90000"/>
                <a:shade val="100000"/>
                <a:satMod val="150000"/>
                <a:lumMod val="100000"/>
              </a:schemeClr>
            </a:gs>
          </a:gsLst>
          <a:path path="circle">
            <a:fillToRect l="100000" t="100000" r="100000" b="100000"/>
          </a:path>
        </a:gradFill>
        <a:ln>
          <a:noFill/>
        </a:ln>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accent4">
              <a:shade val="80000"/>
              <a:hueOff val="-115927"/>
              <a:satOff val="-4511"/>
              <a:lumOff val="10977"/>
              <a:alphaOff val="0"/>
              <a:shade val="35000"/>
              <a:satMod val="16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GB" sz="1000" kern="1200" dirty="0" smtClean="0"/>
            <a:t>Stipulate Multiple Scenarios</a:t>
          </a:r>
          <a:endParaRPr lang="en-US" sz="1000" kern="1200" dirty="0"/>
        </a:p>
      </dsp:txBody>
      <dsp:txXfrm>
        <a:off x="2419203" y="1868976"/>
        <a:ext cx="751233" cy="470485"/>
      </dsp:txXfrm>
    </dsp:sp>
    <dsp:sp modelId="{8510F701-0556-440A-893E-F7895A2D0A75}">
      <dsp:nvSpPr>
        <dsp:cNvPr id="0" name=""/>
        <dsp:cNvSpPr/>
      </dsp:nvSpPr>
      <dsp:spPr>
        <a:xfrm>
          <a:off x="502739" y="261735"/>
          <a:ext cx="2456644" cy="2456644"/>
        </a:xfrm>
        <a:custGeom>
          <a:avLst/>
          <a:gdLst/>
          <a:ahLst/>
          <a:cxnLst/>
          <a:rect l="0" t="0" r="0" b="0"/>
          <a:pathLst>
            <a:path>
              <a:moveTo>
                <a:pt x="2009959" y="2175854"/>
              </a:moveTo>
              <a:arcTo wR="1228322" hR="1228322" stAng="3028807" swAng="923964"/>
            </a:path>
          </a:pathLst>
        </a:custGeom>
        <a:noFill/>
        <a:ln w="9525" cap="flat" cmpd="sng" algn="ctr">
          <a:solidFill>
            <a:schemeClr val="accent4">
              <a:shade val="90000"/>
              <a:hueOff val="-115903"/>
              <a:satOff val="-4398"/>
              <a:lumOff val="997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26B8FC69-5BA3-495C-8C6F-40A830BA52F8}">
      <dsp:nvSpPr>
        <dsp:cNvPr id="0" name=""/>
        <dsp:cNvSpPr/>
      </dsp:nvSpPr>
      <dsp:spPr>
        <a:xfrm>
          <a:off x="1329993" y="2457685"/>
          <a:ext cx="802137" cy="521389"/>
        </a:xfrm>
        <a:prstGeom prst="roundRect">
          <a:avLst/>
        </a:prstGeom>
        <a:gradFill rotWithShape="0">
          <a:gsLst>
            <a:gs pos="0">
              <a:schemeClr val="accent4">
                <a:shade val="80000"/>
                <a:hueOff val="-173891"/>
                <a:satOff val="-6767"/>
                <a:lumOff val="16466"/>
                <a:alphaOff val="0"/>
                <a:tint val="100000"/>
                <a:shade val="85000"/>
                <a:satMod val="100000"/>
                <a:lumMod val="100000"/>
              </a:schemeClr>
            </a:gs>
            <a:gs pos="100000">
              <a:schemeClr val="accent4">
                <a:shade val="80000"/>
                <a:hueOff val="-173891"/>
                <a:satOff val="-6767"/>
                <a:lumOff val="16466"/>
                <a:alphaOff val="0"/>
                <a:tint val="90000"/>
                <a:shade val="100000"/>
                <a:satMod val="150000"/>
                <a:lumMod val="100000"/>
              </a:schemeClr>
            </a:gs>
          </a:gsLst>
          <a:path path="circle">
            <a:fillToRect l="100000" t="100000" r="100000" b="100000"/>
          </a:path>
        </a:gradFill>
        <a:ln>
          <a:noFill/>
        </a:ln>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accent4">
              <a:shade val="80000"/>
              <a:hueOff val="-173891"/>
              <a:satOff val="-6767"/>
              <a:lumOff val="16466"/>
              <a:alphaOff val="0"/>
              <a:shade val="35000"/>
              <a:satMod val="16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GB" sz="1000" kern="1200" dirty="0" smtClean="0"/>
            <a:t>Execute</a:t>
          </a:r>
          <a:endParaRPr lang="en-US" sz="1000" kern="1200" dirty="0"/>
        </a:p>
      </dsp:txBody>
      <dsp:txXfrm>
        <a:off x="1355445" y="2483137"/>
        <a:ext cx="751233" cy="470485"/>
      </dsp:txXfrm>
    </dsp:sp>
    <dsp:sp modelId="{75CE0EE9-A03A-44FF-AB18-A6A3AC2D9964}">
      <dsp:nvSpPr>
        <dsp:cNvPr id="0" name=""/>
        <dsp:cNvSpPr/>
      </dsp:nvSpPr>
      <dsp:spPr>
        <a:xfrm>
          <a:off x="502739" y="261735"/>
          <a:ext cx="2456644" cy="2456644"/>
        </a:xfrm>
        <a:custGeom>
          <a:avLst/>
          <a:gdLst/>
          <a:ahLst/>
          <a:cxnLst/>
          <a:rect l="0" t="0" r="0" b="0"/>
          <a:pathLst>
            <a:path>
              <a:moveTo>
                <a:pt x="726359" y="2349396"/>
              </a:moveTo>
              <a:arcTo wR="1228322" hR="1228322" stAng="6847229" swAng="923964"/>
            </a:path>
          </a:pathLst>
        </a:custGeom>
        <a:noFill/>
        <a:ln w="9525" cap="flat" cmpd="sng" algn="ctr">
          <a:solidFill>
            <a:schemeClr val="accent4">
              <a:shade val="90000"/>
              <a:hueOff val="-173854"/>
              <a:satOff val="-6596"/>
              <a:lumOff val="14956"/>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3B04CB22-71F8-4F68-8769-ED2D242C3AC6}">
      <dsp:nvSpPr>
        <dsp:cNvPr id="0" name=""/>
        <dsp:cNvSpPr/>
      </dsp:nvSpPr>
      <dsp:spPr>
        <a:xfrm>
          <a:off x="266235" y="1843524"/>
          <a:ext cx="802137" cy="521389"/>
        </a:xfrm>
        <a:prstGeom prst="roundRect">
          <a:avLst/>
        </a:prstGeom>
        <a:gradFill rotWithShape="0">
          <a:gsLst>
            <a:gs pos="0">
              <a:schemeClr val="accent4">
                <a:shade val="80000"/>
                <a:hueOff val="-231855"/>
                <a:satOff val="-9022"/>
                <a:lumOff val="21954"/>
                <a:alphaOff val="0"/>
                <a:tint val="100000"/>
                <a:shade val="85000"/>
                <a:satMod val="100000"/>
                <a:lumMod val="100000"/>
              </a:schemeClr>
            </a:gs>
            <a:gs pos="100000">
              <a:schemeClr val="accent4">
                <a:shade val="80000"/>
                <a:hueOff val="-231855"/>
                <a:satOff val="-9022"/>
                <a:lumOff val="21954"/>
                <a:alphaOff val="0"/>
                <a:tint val="90000"/>
                <a:shade val="100000"/>
                <a:satMod val="150000"/>
                <a:lumMod val="100000"/>
              </a:schemeClr>
            </a:gs>
          </a:gsLst>
          <a:path path="circle">
            <a:fillToRect l="100000" t="100000" r="100000" b="100000"/>
          </a:path>
        </a:gradFill>
        <a:ln>
          <a:noFill/>
        </a:ln>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accent4">
              <a:shade val="80000"/>
              <a:hueOff val="-231855"/>
              <a:satOff val="-9022"/>
              <a:lumOff val="21954"/>
              <a:alphaOff val="0"/>
              <a:shade val="35000"/>
              <a:satMod val="16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GB" sz="1000" kern="1200" dirty="0" smtClean="0"/>
            <a:t>Analyse Results</a:t>
          </a:r>
          <a:endParaRPr lang="en-US" sz="1000" kern="1200" dirty="0"/>
        </a:p>
      </dsp:txBody>
      <dsp:txXfrm>
        <a:off x="291687" y="1868976"/>
        <a:ext cx="751233" cy="470485"/>
      </dsp:txXfrm>
    </dsp:sp>
    <dsp:sp modelId="{AA327C57-19ED-45F4-8155-21D9711D1A3F}">
      <dsp:nvSpPr>
        <dsp:cNvPr id="0" name=""/>
        <dsp:cNvSpPr/>
      </dsp:nvSpPr>
      <dsp:spPr>
        <a:xfrm>
          <a:off x="502739" y="261735"/>
          <a:ext cx="2456644" cy="2456644"/>
        </a:xfrm>
        <a:custGeom>
          <a:avLst/>
          <a:gdLst/>
          <a:ahLst/>
          <a:cxnLst/>
          <a:rect l="0" t="0" r="0" b="0"/>
          <a:pathLst>
            <a:path>
              <a:moveTo>
                <a:pt x="19144" y="1444342"/>
              </a:moveTo>
              <a:arcTo wR="1228322" hR="1228322" stAng="10192257" swAng="1215487"/>
            </a:path>
          </a:pathLst>
        </a:custGeom>
        <a:noFill/>
        <a:ln w="9525" cap="flat" cmpd="sng" algn="ctr">
          <a:solidFill>
            <a:schemeClr val="accent4">
              <a:shade val="90000"/>
              <a:hueOff val="-231806"/>
              <a:satOff val="-8795"/>
              <a:lumOff val="19941"/>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D91ADA3F-7D0E-4402-A143-82509DF9D372}">
      <dsp:nvSpPr>
        <dsp:cNvPr id="0" name=""/>
        <dsp:cNvSpPr/>
      </dsp:nvSpPr>
      <dsp:spPr>
        <a:xfrm>
          <a:off x="266235" y="615202"/>
          <a:ext cx="802137" cy="521389"/>
        </a:xfrm>
        <a:prstGeom prst="roundRect">
          <a:avLst/>
        </a:prstGeom>
        <a:gradFill rotWithShape="0">
          <a:gsLst>
            <a:gs pos="0">
              <a:schemeClr val="accent4">
                <a:shade val="80000"/>
                <a:hueOff val="-289818"/>
                <a:satOff val="-11278"/>
                <a:lumOff val="27443"/>
                <a:alphaOff val="0"/>
                <a:tint val="100000"/>
                <a:shade val="85000"/>
                <a:satMod val="100000"/>
                <a:lumMod val="100000"/>
              </a:schemeClr>
            </a:gs>
            <a:gs pos="100000">
              <a:schemeClr val="accent4">
                <a:shade val="80000"/>
                <a:hueOff val="-289818"/>
                <a:satOff val="-11278"/>
                <a:lumOff val="27443"/>
                <a:alphaOff val="0"/>
                <a:tint val="90000"/>
                <a:shade val="100000"/>
                <a:satMod val="150000"/>
                <a:lumMod val="100000"/>
              </a:schemeClr>
            </a:gs>
          </a:gsLst>
          <a:path path="circle">
            <a:fillToRect l="100000" t="100000" r="100000" b="100000"/>
          </a:path>
        </a:gradFill>
        <a:ln>
          <a:noFill/>
        </a:ln>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accent4">
              <a:shade val="80000"/>
              <a:hueOff val="-289818"/>
              <a:satOff val="-11278"/>
              <a:lumOff val="27443"/>
              <a:alphaOff val="0"/>
              <a:shade val="35000"/>
              <a:satMod val="16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GB" sz="1000" kern="1200" dirty="0" smtClean="0"/>
            <a:t>Prepare Report</a:t>
          </a:r>
          <a:endParaRPr lang="en-US" sz="1000" kern="1200" dirty="0"/>
        </a:p>
      </dsp:txBody>
      <dsp:txXfrm>
        <a:off x="291687" y="640654"/>
        <a:ext cx="751233" cy="470485"/>
      </dsp:txXfrm>
    </dsp:sp>
    <dsp:sp modelId="{E96FF29E-3B3C-447E-80D8-28B46FC59AC3}">
      <dsp:nvSpPr>
        <dsp:cNvPr id="0" name=""/>
        <dsp:cNvSpPr/>
      </dsp:nvSpPr>
      <dsp:spPr>
        <a:xfrm>
          <a:off x="502739" y="261735"/>
          <a:ext cx="2456644" cy="2456644"/>
        </a:xfrm>
        <a:custGeom>
          <a:avLst/>
          <a:gdLst/>
          <a:ahLst/>
          <a:cxnLst/>
          <a:rect l="0" t="0" r="0" b="0"/>
          <a:pathLst>
            <a:path>
              <a:moveTo>
                <a:pt x="446684" y="280789"/>
              </a:moveTo>
              <a:arcTo wR="1228322" hR="1228322" stAng="13828807" swAng="923964"/>
            </a:path>
          </a:pathLst>
        </a:custGeom>
        <a:noFill/>
        <a:ln w="9525" cap="flat" cmpd="sng" algn="ctr">
          <a:solidFill>
            <a:schemeClr val="accent4">
              <a:shade val="90000"/>
              <a:hueOff val="-289757"/>
              <a:satOff val="-10994"/>
              <a:lumOff val="24926"/>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DF08AC-61A6-4217-97FD-8DC377163A2B}">
      <dsp:nvSpPr>
        <dsp:cNvPr id="0" name=""/>
        <dsp:cNvSpPr/>
      </dsp:nvSpPr>
      <dsp:spPr>
        <a:xfrm>
          <a:off x="1880058" y="605551"/>
          <a:ext cx="1410791" cy="1163607"/>
        </a:xfrm>
        <a:prstGeom prst="roundRect">
          <a:avLst>
            <a:gd name="adj" fmla="val 10000"/>
          </a:avLst>
        </a:prstGeom>
        <a:blipFill rotWithShape="0">
          <a:blip xmlns:r="http://schemas.openxmlformats.org/officeDocument/2006/relationships" r:embed="rId1"/>
          <a:stretch>
            <a:fillRect/>
          </a:stretch>
        </a:blip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AC00AB6-6508-4F8E-A2DA-BD79DE113910}">
      <dsp:nvSpPr>
        <dsp:cNvPr id="0" name=""/>
        <dsp:cNvSpPr/>
      </dsp:nvSpPr>
      <dsp:spPr>
        <a:xfrm>
          <a:off x="2565099" y="495565"/>
          <a:ext cx="2127732" cy="2127732"/>
        </a:xfrm>
        <a:prstGeom prst="leftCircularArrow">
          <a:avLst>
            <a:gd name="adj1" fmla="val 5823"/>
            <a:gd name="adj2" fmla="val 765227"/>
            <a:gd name="adj3" fmla="val 2540738"/>
            <a:gd name="adj4" fmla="val 9024489"/>
            <a:gd name="adj5" fmla="val 6794"/>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D654053-0835-4391-9CDF-F9A393DB7322}">
      <dsp:nvSpPr>
        <dsp:cNvPr id="0" name=""/>
        <dsp:cNvSpPr/>
      </dsp:nvSpPr>
      <dsp:spPr>
        <a:xfrm>
          <a:off x="2193567" y="1519814"/>
          <a:ext cx="1254036" cy="498689"/>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en-GB" sz="1100" kern="1200" dirty="0" smtClean="0"/>
            <a:t>Functional Test</a:t>
          </a:r>
          <a:endParaRPr lang="en-US" sz="1100" kern="1200" dirty="0"/>
        </a:p>
      </dsp:txBody>
      <dsp:txXfrm>
        <a:off x="2208173" y="1534420"/>
        <a:ext cx="1224824" cy="469477"/>
      </dsp:txXfrm>
    </dsp:sp>
    <dsp:sp modelId="{F865647E-6155-4CEF-92AD-4D6040151378}">
      <dsp:nvSpPr>
        <dsp:cNvPr id="0" name=""/>
        <dsp:cNvSpPr/>
      </dsp:nvSpPr>
      <dsp:spPr>
        <a:xfrm>
          <a:off x="4037622" y="605551"/>
          <a:ext cx="1410791" cy="1163607"/>
        </a:xfrm>
        <a:prstGeom prst="roundRect">
          <a:avLst>
            <a:gd name="adj" fmla="val 10000"/>
          </a:avLst>
        </a:prstGeom>
        <a:blipFill rotWithShape="0">
          <a:blip xmlns:r="http://schemas.openxmlformats.org/officeDocument/2006/relationships" r:embed="rId2"/>
          <a:stretch>
            <a:fillRect/>
          </a:stretch>
        </a:blipFill>
        <a:ln w="15875" cap="flat" cmpd="sng" algn="ctr">
          <a:solidFill>
            <a:schemeClr val="accent2">
              <a:hueOff val="-441124"/>
              <a:satOff val="497"/>
              <a:lumOff val="1177"/>
              <a:alphaOff val="0"/>
            </a:schemeClr>
          </a:solidFill>
          <a:prstDash val="solid"/>
        </a:ln>
        <a:effectLst/>
      </dsp:spPr>
      <dsp:style>
        <a:lnRef idx="2">
          <a:scrgbClr r="0" g="0" b="0"/>
        </a:lnRef>
        <a:fillRef idx="1">
          <a:scrgbClr r="0" g="0" b="0"/>
        </a:fillRef>
        <a:effectRef idx="0">
          <a:scrgbClr r="0" g="0" b="0"/>
        </a:effectRef>
        <a:fontRef idx="minor"/>
      </dsp:style>
    </dsp:sp>
    <dsp:sp modelId="{19FB6BC1-092C-4E4E-BC15-7BD36EF2BC2B}">
      <dsp:nvSpPr>
        <dsp:cNvPr id="0" name=""/>
        <dsp:cNvSpPr/>
      </dsp:nvSpPr>
      <dsp:spPr>
        <a:xfrm>
          <a:off x="4710907" y="-294212"/>
          <a:ext cx="2308000" cy="2308000"/>
        </a:xfrm>
        <a:prstGeom prst="circularArrow">
          <a:avLst>
            <a:gd name="adj1" fmla="val 5368"/>
            <a:gd name="adj2" fmla="val 697347"/>
            <a:gd name="adj3" fmla="val 19127142"/>
            <a:gd name="adj4" fmla="val 12575511"/>
            <a:gd name="adj5" fmla="val 6263"/>
          </a:avLst>
        </a:prstGeom>
        <a:solidFill>
          <a:schemeClr val="accent2">
            <a:hueOff val="-661686"/>
            <a:satOff val="746"/>
            <a:lumOff val="176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2DD2E1E-D5C7-4F9D-9C28-48A248C5CD1C}">
      <dsp:nvSpPr>
        <dsp:cNvPr id="0" name=""/>
        <dsp:cNvSpPr/>
      </dsp:nvSpPr>
      <dsp:spPr>
        <a:xfrm>
          <a:off x="4351131" y="356206"/>
          <a:ext cx="1254036" cy="498689"/>
        </a:xfrm>
        <a:prstGeom prst="roundRect">
          <a:avLst>
            <a:gd name="adj" fmla="val 10000"/>
          </a:avLst>
        </a:prstGeom>
        <a:solidFill>
          <a:schemeClr val="accent2">
            <a:hueOff val="-441124"/>
            <a:satOff val="497"/>
            <a:lumOff val="117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en-GB" sz="1100" kern="1200" dirty="0" smtClean="0"/>
            <a:t>Performance Test</a:t>
          </a:r>
          <a:endParaRPr lang="en-US" sz="1100" kern="1200" dirty="0"/>
        </a:p>
      </dsp:txBody>
      <dsp:txXfrm>
        <a:off x="4365737" y="370812"/>
        <a:ext cx="1224824" cy="469477"/>
      </dsp:txXfrm>
    </dsp:sp>
    <dsp:sp modelId="{BC1AD079-9A72-404F-A619-8FF64A243F5B}">
      <dsp:nvSpPr>
        <dsp:cNvPr id="0" name=""/>
        <dsp:cNvSpPr/>
      </dsp:nvSpPr>
      <dsp:spPr>
        <a:xfrm>
          <a:off x="6195185" y="605551"/>
          <a:ext cx="1410791" cy="1163607"/>
        </a:xfrm>
        <a:prstGeom prst="roundRect">
          <a:avLst>
            <a:gd name="adj" fmla="val 10000"/>
          </a:avLst>
        </a:prstGeom>
        <a:blipFill rotWithShape="0">
          <a:blip xmlns:r="http://schemas.openxmlformats.org/officeDocument/2006/relationships" r:embed="rId3"/>
          <a:stretch>
            <a:fillRect/>
          </a:stretch>
        </a:blipFill>
        <a:ln w="15875" cap="flat" cmpd="sng" algn="ctr">
          <a:solidFill>
            <a:schemeClr val="accent2">
              <a:hueOff val="-882249"/>
              <a:satOff val="995"/>
              <a:lumOff val="2353"/>
              <a:alphaOff val="0"/>
            </a:schemeClr>
          </a:solidFill>
          <a:prstDash val="solid"/>
        </a:ln>
        <a:effectLst/>
      </dsp:spPr>
      <dsp:style>
        <a:lnRef idx="2">
          <a:scrgbClr r="0" g="0" b="0"/>
        </a:lnRef>
        <a:fillRef idx="1">
          <a:scrgbClr r="0" g="0" b="0"/>
        </a:fillRef>
        <a:effectRef idx="0">
          <a:scrgbClr r="0" g="0" b="0"/>
        </a:effectRef>
        <a:fontRef idx="minor"/>
      </dsp:style>
    </dsp:sp>
    <dsp:sp modelId="{EEA24B88-73B4-4082-B5B5-9950CB1603EF}">
      <dsp:nvSpPr>
        <dsp:cNvPr id="0" name=""/>
        <dsp:cNvSpPr/>
      </dsp:nvSpPr>
      <dsp:spPr>
        <a:xfrm>
          <a:off x="6880227" y="495565"/>
          <a:ext cx="2127732" cy="2127732"/>
        </a:xfrm>
        <a:prstGeom prst="leftCircularArrow">
          <a:avLst>
            <a:gd name="adj1" fmla="val 5823"/>
            <a:gd name="adj2" fmla="val 765227"/>
            <a:gd name="adj3" fmla="val 2540738"/>
            <a:gd name="adj4" fmla="val 9024489"/>
            <a:gd name="adj5" fmla="val 6794"/>
          </a:avLst>
        </a:prstGeom>
        <a:solidFill>
          <a:schemeClr val="accent2">
            <a:hueOff val="-1323373"/>
            <a:satOff val="1492"/>
            <a:lumOff val="353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C96761B-5A03-4C7E-A61C-1A188E9B690A}">
      <dsp:nvSpPr>
        <dsp:cNvPr id="0" name=""/>
        <dsp:cNvSpPr/>
      </dsp:nvSpPr>
      <dsp:spPr>
        <a:xfrm>
          <a:off x="6508695" y="1519814"/>
          <a:ext cx="1254036" cy="498689"/>
        </a:xfrm>
        <a:prstGeom prst="roundRect">
          <a:avLst>
            <a:gd name="adj" fmla="val 10000"/>
          </a:avLst>
        </a:prstGeom>
        <a:solidFill>
          <a:schemeClr val="accent2">
            <a:hueOff val="-882249"/>
            <a:satOff val="995"/>
            <a:lumOff val="235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en-GB" sz="1100" kern="1200" dirty="0" smtClean="0"/>
            <a:t>Performance Monitoring</a:t>
          </a:r>
          <a:endParaRPr lang="en-US" sz="1100" kern="1200" dirty="0"/>
        </a:p>
      </dsp:txBody>
      <dsp:txXfrm>
        <a:off x="6523301" y="1534420"/>
        <a:ext cx="1224824" cy="469477"/>
      </dsp:txXfrm>
    </dsp:sp>
    <dsp:sp modelId="{7EFC1996-31DD-4D63-8FE4-F489F87EA085}">
      <dsp:nvSpPr>
        <dsp:cNvPr id="0" name=""/>
        <dsp:cNvSpPr/>
      </dsp:nvSpPr>
      <dsp:spPr>
        <a:xfrm>
          <a:off x="8352749" y="605551"/>
          <a:ext cx="1410791" cy="1163607"/>
        </a:xfrm>
        <a:prstGeom prst="roundRect">
          <a:avLst>
            <a:gd name="adj" fmla="val 10000"/>
          </a:avLst>
        </a:prstGeom>
        <a:blipFill rotWithShape="0">
          <a:blip xmlns:r="http://schemas.openxmlformats.org/officeDocument/2006/relationships" r:embed="rId4"/>
          <a:stretch>
            <a:fillRect/>
          </a:stretch>
        </a:blipFill>
        <a:ln w="15875" cap="flat" cmpd="sng" algn="ctr">
          <a:solidFill>
            <a:schemeClr val="accent2">
              <a:hueOff val="-1323373"/>
              <a:satOff val="1492"/>
              <a:lumOff val="3530"/>
              <a:alphaOff val="0"/>
            </a:schemeClr>
          </a:solidFill>
          <a:prstDash val="solid"/>
        </a:ln>
        <a:effectLst/>
      </dsp:spPr>
      <dsp:style>
        <a:lnRef idx="2">
          <a:scrgbClr r="0" g="0" b="0"/>
        </a:lnRef>
        <a:fillRef idx="1">
          <a:scrgbClr r="0" g="0" b="0"/>
        </a:fillRef>
        <a:effectRef idx="0">
          <a:scrgbClr r="0" g="0" b="0"/>
        </a:effectRef>
        <a:fontRef idx="minor"/>
      </dsp:style>
    </dsp:sp>
    <dsp:sp modelId="{F56E688F-3689-4BB4-BAA1-3898FC433605}">
      <dsp:nvSpPr>
        <dsp:cNvPr id="0" name=""/>
        <dsp:cNvSpPr/>
      </dsp:nvSpPr>
      <dsp:spPr>
        <a:xfrm>
          <a:off x="8666258" y="356206"/>
          <a:ext cx="1254036" cy="498689"/>
        </a:xfrm>
        <a:prstGeom prst="roundRect">
          <a:avLst>
            <a:gd name="adj" fmla="val 10000"/>
          </a:avLst>
        </a:prstGeom>
        <a:solidFill>
          <a:schemeClr val="accent2">
            <a:hueOff val="-1323373"/>
            <a:satOff val="1492"/>
            <a:lumOff val="353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en-GB" sz="1100" kern="1200" dirty="0" smtClean="0"/>
            <a:t>Real Time Performance Monitoring</a:t>
          </a:r>
          <a:endParaRPr lang="en-US" sz="1100" kern="1200" dirty="0"/>
        </a:p>
      </dsp:txBody>
      <dsp:txXfrm>
        <a:off x="8680864" y="370812"/>
        <a:ext cx="1224824" cy="469477"/>
      </dsp:txXfrm>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94A74C-73E7-4848-B135-6D10CEF06AD9}" type="datetimeFigureOut">
              <a:rPr lang="en-US" smtClean="0"/>
              <a:t>9/1/2018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9B32B9-9804-483E-9704-418F738012D2}" type="slidenum">
              <a:rPr lang="en-US" smtClean="0"/>
              <a:t>‹#›</a:t>
            </a:fld>
            <a:endParaRPr lang="en-US"/>
          </a:p>
        </p:txBody>
      </p:sp>
    </p:spTree>
    <p:extLst>
      <p:ext uri="{BB962C8B-B14F-4D97-AF65-F5344CB8AC3E}">
        <p14:creationId xmlns:p14="http://schemas.microsoft.com/office/powerpoint/2010/main" val="4382290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C9B32B9-9804-483E-9704-418F738012D2}" type="slidenum">
              <a:rPr lang="en-US" smtClean="0"/>
              <a:t>5</a:t>
            </a:fld>
            <a:endParaRPr lang="en-US"/>
          </a:p>
        </p:txBody>
      </p:sp>
    </p:spTree>
    <p:extLst>
      <p:ext uri="{BB962C8B-B14F-4D97-AF65-F5344CB8AC3E}">
        <p14:creationId xmlns:p14="http://schemas.microsoft.com/office/powerpoint/2010/main" val="38253778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C9B32B9-9804-483E-9704-418F738012D2}" type="slidenum">
              <a:rPr lang="en-US" smtClean="0"/>
              <a:t>6</a:t>
            </a:fld>
            <a:endParaRPr lang="en-US"/>
          </a:p>
        </p:txBody>
      </p:sp>
    </p:spTree>
    <p:extLst>
      <p:ext uri="{BB962C8B-B14F-4D97-AF65-F5344CB8AC3E}">
        <p14:creationId xmlns:p14="http://schemas.microsoft.com/office/powerpoint/2010/main" val="9102590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C9B32B9-9804-483E-9704-418F738012D2}" type="slidenum">
              <a:rPr lang="en-US" smtClean="0"/>
              <a:t>7</a:t>
            </a:fld>
            <a:endParaRPr lang="en-US"/>
          </a:p>
        </p:txBody>
      </p:sp>
    </p:spTree>
    <p:extLst>
      <p:ext uri="{BB962C8B-B14F-4D97-AF65-F5344CB8AC3E}">
        <p14:creationId xmlns:p14="http://schemas.microsoft.com/office/powerpoint/2010/main" val="20182138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C9B32B9-9804-483E-9704-418F738012D2}" type="slidenum">
              <a:rPr lang="en-US" smtClean="0"/>
              <a:t>12</a:t>
            </a:fld>
            <a:endParaRPr lang="en-US"/>
          </a:p>
        </p:txBody>
      </p:sp>
    </p:spTree>
    <p:extLst>
      <p:ext uri="{BB962C8B-B14F-4D97-AF65-F5344CB8AC3E}">
        <p14:creationId xmlns:p14="http://schemas.microsoft.com/office/powerpoint/2010/main" val="33986917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b="1" dirty="0" smtClean="0"/>
              <a:t>Improved Search Rankings</a:t>
            </a:r>
          </a:p>
          <a:p>
            <a:pPr fontAlgn="base"/>
            <a:r>
              <a:rPr lang="en-US" dirty="0" smtClean="0"/>
              <a:t>Today, Google takes load time into account when ranking websites, so speed is an important issue. Improving your load time is an easy way to help customers get where they’re trying to go faster. Having a high Google ranking will also help you get more traffic from Google, which means you’ll have even more customers coming your way.</a:t>
            </a:r>
          </a:p>
          <a:p>
            <a:pPr fontAlgn="base"/>
            <a:r>
              <a:rPr lang="en-US" b="1" dirty="0" smtClean="0"/>
              <a:t>Happier Customers &amp; Higher Sales</a:t>
            </a:r>
          </a:p>
          <a:p>
            <a:pPr fontAlgn="base"/>
            <a:r>
              <a:rPr lang="en-US" dirty="0" smtClean="0"/>
              <a:t>As mentioned above, customers hate having to wait for websites to load. Even a one-second delay can decrease customer satisfaction by 16%. By combining a visually appealing website and website speed, you can keep customers happy and engaged, which will lead to increased sales and conversions.</a:t>
            </a:r>
          </a:p>
          <a:p>
            <a:pPr fontAlgn="base"/>
            <a:r>
              <a:rPr lang="en-US" dirty="0" smtClean="0"/>
              <a:t>Page load time can be impacted by a variety of factors like image size, code, and videos!</a:t>
            </a:r>
          </a:p>
          <a:p>
            <a:endParaRPr lang="en-US" dirty="0"/>
          </a:p>
        </p:txBody>
      </p:sp>
      <p:sp>
        <p:nvSpPr>
          <p:cNvPr id="4" name="Slide Number Placeholder 3"/>
          <p:cNvSpPr>
            <a:spLocks noGrp="1"/>
          </p:cNvSpPr>
          <p:nvPr>
            <p:ph type="sldNum" sz="quarter" idx="10"/>
          </p:nvPr>
        </p:nvSpPr>
        <p:spPr/>
        <p:txBody>
          <a:bodyPr/>
          <a:lstStyle/>
          <a:p>
            <a:fld id="{FC9B32B9-9804-483E-9704-418F738012D2}" type="slidenum">
              <a:rPr lang="en-US" smtClean="0"/>
              <a:t>13</a:t>
            </a:fld>
            <a:endParaRPr lang="en-US"/>
          </a:p>
        </p:txBody>
      </p:sp>
    </p:spTree>
    <p:extLst>
      <p:ext uri="{BB962C8B-B14F-4D97-AF65-F5344CB8AC3E}">
        <p14:creationId xmlns:p14="http://schemas.microsoft.com/office/powerpoint/2010/main" val="22666570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AD6EE87-EBD5-4F12-A48A-63ACA297AC8F}" type="datetimeFigureOut">
              <a:rPr lang="en-US" dirty="0"/>
              <a:t>9/1/2018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5D3794B-289A-4A80-97D7-111025398D45}" type="datetimeFigureOut">
              <a:rPr lang="en-US" dirty="0"/>
              <a:t>9/1/2018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smtClean="0"/>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61015F-7CC6-4D0A-9D87-873EA4C304CC}" type="datetimeFigureOut">
              <a:rPr lang="en-US" dirty="0"/>
              <a:t>9/1/2018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3C6A301-0538-44EC-B09D-202E1042A48B}" type="datetimeFigureOut">
              <a:rPr lang="en-US" dirty="0"/>
              <a:t>9/1/2018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smtClean="0"/>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789574A-8875-45EF-8EA2-3CAA0F7ABC4C}" type="datetimeFigureOut">
              <a:rPr lang="en-US" dirty="0"/>
              <a:t>9/1/2018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7EF4D4C-5367-4C26-9E2B-D8088D7FCA81}" type="datetimeFigureOut">
              <a:rPr lang="en-US" dirty="0"/>
              <a:t>9/1/2018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E91E96-98B0-4413-9547-46F3504108EF}" type="datetimeFigureOut">
              <a:rPr lang="en-US" dirty="0"/>
              <a:t>9/1/2018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smtClean="0"/>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C68B11-C5A8-448C-8CE9-B1A273C79CFC}" type="datetimeFigureOut">
              <a:rPr lang="en-US" dirty="0"/>
              <a:t>9/1/2018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616CA0-919D-4A49-9C8A-62FDFB3A5183}" type="datetimeFigureOut">
              <a:rPr lang="en-US" dirty="0"/>
              <a:t>9/1/2018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CD73815-2707-4475-8F1A-B873CB631BB4}" type="datetimeFigureOut">
              <a:rPr lang="en-US" dirty="0"/>
              <a:t>9/1/2018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A4AFB99-0EAB-4182-AFF8-E214C82A68F6}" type="datetimeFigureOut">
              <a:rPr lang="en-US" dirty="0"/>
              <a:t>9/1/2018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0298CD5-6C1E-4009-B41F-6DF62E31D3BE}" type="datetimeFigureOut">
              <a:rPr lang="en-US" dirty="0"/>
              <a:pPr/>
              <a:t>9/1/2018</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FAB73BC-B049-4115-A692-8D63A059BFB8}" type="slidenum">
              <a:rPr lang="en-US" dirty="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8" r:id="rId10"/>
    <p:sldLayoutId id="2147483659" r:id="rId11"/>
  </p:sldLayoutIdLst>
  <p:transition spd="slow">
    <p:push dir="u"/>
  </p:transition>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5.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960137"/>
            <a:ext cx="7772400" cy="1421944"/>
          </a:xfrm>
        </p:spPr>
        <p:txBody>
          <a:bodyPr/>
          <a:lstStyle/>
          <a:p>
            <a:r>
              <a:rPr lang="en-GB" dirty="0" smtClean="0"/>
              <a:t>HEARTBEAT</a:t>
            </a:r>
            <a:endParaRPr lang="en-GB" dirty="0"/>
          </a:p>
        </p:txBody>
      </p:sp>
      <p:sp>
        <p:nvSpPr>
          <p:cNvPr id="3" name="Subtitle 2"/>
          <p:cNvSpPr>
            <a:spLocks noGrp="1"/>
          </p:cNvSpPr>
          <p:nvPr>
            <p:ph type="subTitle" idx="1"/>
          </p:nvPr>
        </p:nvSpPr>
        <p:spPr>
          <a:xfrm>
            <a:off x="8610600" y="4960137"/>
            <a:ext cx="2506038" cy="1421944"/>
          </a:xfrm>
        </p:spPr>
        <p:txBody>
          <a:bodyPr/>
          <a:lstStyle/>
          <a:p>
            <a:r>
              <a:rPr lang="en-GB" dirty="0" smtClean="0"/>
              <a:t>Real Time Performance Monitoring</a:t>
            </a:r>
            <a:endParaRPr lang="en-GB" dirty="0"/>
          </a:p>
        </p:txBody>
      </p:sp>
      <p:pic>
        <p:nvPicPr>
          <p:cNvPr id="1026" name="Picture 2"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83744" y="5095983"/>
            <a:ext cx="1286098" cy="128609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39270" y="4827999"/>
            <a:ext cx="4870244" cy="400110"/>
          </a:xfrm>
          <a:prstGeom prst="rect">
            <a:avLst/>
          </a:prstGeom>
          <a:noFill/>
        </p:spPr>
        <p:txBody>
          <a:bodyPr wrap="none" rtlCol="0">
            <a:spAutoFit/>
          </a:bodyPr>
          <a:lstStyle/>
          <a:p>
            <a:r>
              <a:rPr lang="en-GB" sz="800" b="1" dirty="0" smtClean="0"/>
              <a:t>“ </a:t>
            </a:r>
            <a:r>
              <a:rPr lang="en-GB" sz="2000" cap="all" spc="200" dirty="0" smtClean="0">
                <a:solidFill>
                  <a:schemeClr val="tx1">
                    <a:lumMod val="95000"/>
                    <a:lumOff val="5000"/>
                  </a:schemeClr>
                </a:solidFill>
                <a:latin typeface="+mj-lt"/>
                <a:ea typeface="+mj-ea"/>
                <a:cs typeface="+mj-cs"/>
              </a:rPr>
              <a:t>Are </a:t>
            </a:r>
            <a:r>
              <a:rPr lang="en-GB" sz="2000" cap="all" spc="200" dirty="0">
                <a:solidFill>
                  <a:schemeClr val="tx1">
                    <a:lumMod val="95000"/>
                    <a:lumOff val="5000"/>
                  </a:schemeClr>
                </a:solidFill>
                <a:latin typeface="+mj-lt"/>
                <a:ea typeface="+mj-ea"/>
                <a:cs typeface="+mj-cs"/>
              </a:rPr>
              <a:t>buzzwords in testing </a:t>
            </a:r>
            <a:r>
              <a:rPr lang="en-GB" sz="2000" cap="all" spc="200" dirty="0" smtClean="0">
                <a:solidFill>
                  <a:schemeClr val="tx1">
                    <a:lumMod val="95000"/>
                    <a:lumOff val="5000"/>
                  </a:schemeClr>
                </a:solidFill>
                <a:latin typeface="+mj-lt"/>
                <a:ea typeface="+mj-ea"/>
                <a:cs typeface="+mj-cs"/>
              </a:rPr>
              <a:t>misleading US ? </a:t>
            </a:r>
            <a:r>
              <a:rPr lang="en-GB" sz="800" b="1" dirty="0" smtClean="0"/>
              <a:t>”</a:t>
            </a:r>
            <a:endParaRPr lang="en-GB" sz="800" dirty="0"/>
          </a:p>
        </p:txBody>
      </p:sp>
      <p:sp>
        <p:nvSpPr>
          <p:cNvPr id="6" name="Title 1"/>
          <p:cNvSpPr txBox="1">
            <a:spLocks/>
          </p:cNvSpPr>
          <p:nvPr/>
        </p:nvSpPr>
        <p:spPr>
          <a:xfrm>
            <a:off x="457200" y="5542028"/>
            <a:ext cx="7772400" cy="1421944"/>
          </a:xfrm>
          <a:prstGeom prst="rect">
            <a:avLst/>
          </a:prstGeom>
        </p:spPr>
        <p:txBody>
          <a:bodyPr vert="horz" lIns="91440" tIns="45720" rIns="91440" bIns="45720" rtlCol="0" anchor="ctr">
            <a:normAutofit/>
          </a:bodyPr>
          <a:lstStyle>
            <a:lvl1pPr algn="r" defTabSz="914400" rtl="0" eaLnBrk="1" latinLnBrk="0" hangingPunct="1">
              <a:lnSpc>
                <a:spcPct val="80000"/>
              </a:lnSpc>
              <a:spcBef>
                <a:spcPct val="0"/>
              </a:spcBef>
              <a:buNone/>
              <a:defRPr sz="5000" kern="1200" cap="all" spc="200" baseline="0">
                <a:solidFill>
                  <a:schemeClr val="tx1">
                    <a:lumMod val="95000"/>
                    <a:lumOff val="5000"/>
                  </a:schemeClr>
                </a:solidFill>
                <a:latin typeface="+mj-lt"/>
                <a:ea typeface="+mj-ea"/>
                <a:cs typeface="+mj-cs"/>
              </a:defRPr>
            </a:lvl1pPr>
          </a:lstStyle>
          <a:p>
            <a:r>
              <a:rPr lang="en-GB" sz="2000" dirty="0" smtClean="0"/>
              <a:t>Presented By – Sankalp, Harish &amp; Akash</a:t>
            </a:r>
            <a:endParaRPr lang="en-GB" sz="2000" dirty="0"/>
          </a:p>
        </p:txBody>
      </p:sp>
    </p:spTree>
    <p:extLst>
      <p:ext uri="{BB962C8B-B14F-4D97-AF65-F5344CB8AC3E}">
        <p14:creationId xmlns:p14="http://schemas.microsoft.com/office/powerpoint/2010/main" val="3892028298"/>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smtClean="0"/>
              <a:t>pointers</a:t>
            </a:r>
            <a:endParaRPr lang="en-GB" sz="4000" dirty="0"/>
          </a:p>
        </p:txBody>
      </p:sp>
      <p:sp>
        <p:nvSpPr>
          <p:cNvPr id="3" name="Content Placeholder 2"/>
          <p:cNvSpPr>
            <a:spLocks noGrp="1"/>
          </p:cNvSpPr>
          <p:nvPr>
            <p:ph idx="1"/>
          </p:nvPr>
        </p:nvSpPr>
        <p:spPr>
          <a:xfrm>
            <a:off x="1224576" y="1818131"/>
            <a:ext cx="9519624" cy="4518269"/>
          </a:xfrm>
        </p:spPr>
        <p:txBody>
          <a:bodyPr>
            <a:normAutofit fontScale="77500" lnSpcReduction="20000"/>
          </a:bodyPr>
          <a:lstStyle/>
          <a:p>
            <a:pPr marL="457200" indent="-457200">
              <a:buFont typeface="+mj-lt"/>
              <a:buAutoNum type="arabicPeriod"/>
            </a:pPr>
            <a:r>
              <a:rPr lang="en-GB" sz="2000" dirty="0" err="1" smtClean="0"/>
              <a:t>Invoering</a:t>
            </a:r>
            <a:endParaRPr lang="en-GB" sz="2000" dirty="0" smtClean="0"/>
          </a:p>
          <a:p>
            <a:pPr marL="457200" indent="-457200">
              <a:buFont typeface="+mj-lt"/>
              <a:buAutoNum type="arabicPeriod"/>
            </a:pPr>
            <a:r>
              <a:rPr lang="en-GB" sz="2000" dirty="0" smtClean="0"/>
              <a:t>Performance Testing – A conventional Approach</a:t>
            </a:r>
          </a:p>
          <a:p>
            <a:pPr marL="457200" indent="-457200">
              <a:buFont typeface="+mj-lt"/>
              <a:buAutoNum type="arabicPeriod"/>
            </a:pPr>
            <a:r>
              <a:rPr lang="en-GB" sz="2000" dirty="0" smtClean="0"/>
              <a:t>Performance Testing Dashboard</a:t>
            </a:r>
          </a:p>
          <a:p>
            <a:pPr marL="457200" indent="-457200">
              <a:buFont typeface="+mj-lt"/>
              <a:buAutoNum type="arabicPeriod"/>
            </a:pPr>
            <a:r>
              <a:rPr lang="en-GB" sz="2000" dirty="0"/>
              <a:t>IT Revolution, A Shift Towards </a:t>
            </a:r>
            <a:r>
              <a:rPr lang="en-GB" sz="2000" dirty="0" smtClean="0"/>
              <a:t>Digitization </a:t>
            </a:r>
            <a:r>
              <a:rPr lang="en-GB" sz="2000" dirty="0"/>
              <a:t>Necessitates Performance monitoring</a:t>
            </a:r>
            <a:endParaRPr lang="en-GB" sz="2000" dirty="0" smtClean="0"/>
          </a:p>
          <a:p>
            <a:pPr marL="457200" indent="-457200">
              <a:buFont typeface="+mj-lt"/>
              <a:buAutoNum type="arabicPeriod"/>
            </a:pPr>
            <a:r>
              <a:rPr lang="en-GB" sz="2000" dirty="0" smtClean="0"/>
              <a:t>Performance Monitoring Dashboard</a:t>
            </a:r>
          </a:p>
          <a:p>
            <a:pPr marL="457200" indent="-457200">
              <a:buFont typeface="+mj-lt"/>
              <a:buAutoNum type="arabicPeriod"/>
            </a:pPr>
            <a:r>
              <a:rPr lang="en-GB" sz="2000" dirty="0" smtClean="0"/>
              <a:t>Need of Real time Performance Monitoring (RTPM)</a:t>
            </a:r>
          </a:p>
          <a:p>
            <a:pPr marL="457200" indent="-457200">
              <a:buFont typeface="+mj-lt"/>
              <a:buAutoNum type="arabicPeriod"/>
            </a:pPr>
            <a:r>
              <a:rPr lang="en-GB" sz="2000" dirty="0" smtClean="0"/>
              <a:t>Real </a:t>
            </a:r>
            <a:r>
              <a:rPr lang="en-GB" sz="2000" dirty="0"/>
              <a:t>time Performance </a:t>
            </a:r>
            <a:r>
              <a:rPr lang="en-GB" sz="2000" dirty="0" smtClean="0"/>
              <a:t>Monitoring</a:t>
            </a:r>
          </a:p>
          <a:p>
            <a:pPr marL="457200" indent="-457200">
              <a:buFont typeface="+mj-lt"/>
              <a:buAutoNum type="arabicPeriod"/>
            </a:pPr>
            <a:r>
              <a:rPr lang="en-GB" sz="2000" dirty="0" smtClean="0"/>
              <a:t>Performance Parameters</a:t>
            </a:r>
          </a:p>
          <a:p>
            <a:pPr marL="457200" indent="-457200">
              <a:buFont typeface="+mj-lt"/>
              <a:buAutoNum type="arabicPeriod"/>
            </a:pPr>
            <a:r>
              <a:rPr lang="en-GB" sz="2000" dirty="0" smtClean="0"/>
              <a:t>Proposed Concept &amp; Solution</a:t>
            </a:r>
          </a:p>
          <a:p>
            <a:pPr marL="457200" indent="-457200">
              <a:buFont typeface="+mj-lt"/>
              <a:buAutoNum type="arabicPeriod"/>
            </a:pPr>
            <a:r>
              <a:rPr lang="en-GB" sz="2000" dirty="0"/>
              <a:t>Real time Performance Monitoring </a:t>
            </a:r>
            <a:r>
              <a:rPr lang="en-GB" sz="2000" dirty="0" smtClean="0"/>
              <a:t>Dashboard</a:t>
            </a:r>
          </a:p>
          <a:p>
            <a:pPr marL="457200" indent="-457200">
              <a:buFont typeface="+mj-lt"/>
              <a:buAutoNum type="arabicPeriod"/>
            </a:pPr>
            <a:r>
              <a:rPr lang="en-GB" sz="2000" dirty="0" smtClean="0"/>
              <a:t>Differentiating Factors</a:t>
            </a:r>
          </a:p>
          <a:p>
            <a:pPr marL="457200" indent="-457200">
              <a:buFont typeface="+mj-lt"/>
              <a:buAutoNum type="arabicPeriod"/>
            </a:pPr>
            <a:r>
              <a:rPr lang="en-GB" sz="2000" dirty="0" smtClean="0"/>
              <a:t>Case Study</a:t>
            </a:r>
          </a:p>
          <a:p>
            <a:pPr marL="457200" indent="-457200">
              <a:buFont typeface="+mj-lt"/>
              <a:buAutoNum type="arabicPeriod"/>
            </a:pPr>
            <a:r>
              <a:rPr lang="en-GB" sz="2000" dirty="0" err="1"/>
              <a:t>Vraag</a:t>
            </a:r>
            <a:r>
              <a:rPr lang="en-GB" sz="2000" dirty="0"/>
              <a:t> &amp; </a:t>
            </a:r>
            <a:r>
              <a:rPr lang="en-GB" sz="2000" dirty="0" err="1"/>
              <a:t>Antwoord</a:t>
            </a:r>
            <a:endParaRPr lang="en-GB" sz="2000" dirty="0"/>
          </a:p>
        </p:txBody>
      </p:sp>
      <p:sp>
        <p:nvSpPr>
          <p:cNvPr id="4" name="Content Placeholder 2"/>
          <p:cNvSpPr txBox="1">
            <a:spLocks/>
          </p:cNvSpPr>
          <p:nvPr/>
        </p:nvSpPr>
        <p:spPr>
          <a:xfrm>
            <a:off x="5952154" y="2084830"/>
            <a:ext cx="5708444" cy="4518269"/>
          </a:xfrm>
          <a:prstGeom prst="rect">
            <a:avLst/>
          </a:prstGeom>
        </p:spPr>
        <p:txBody>
          <a:bodyPr vert="horz" lIns="45720" tIns="45720" rIns="4572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endParaRPr lang="en-GB" sz="2000" dirty="0"/>
          </a:p>
        </p:txBody>
      </p:sp>
    </p:spTree>
    <p:extLst>
      <p:ext uri="{BB962C8B-B14F-4D97-AF65-F5344CB8AC3E}">
        <p14:creationId xmlns:p14="http://schemas.microsoft.com/office/powerpoint/2010/main" val="365071691"/>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556641"/>
            <a:ext cx="9720072" cy="1499616"/>
          </a:xfrm>
        </p:spPr>
        <p:txBody>
          <a:bodyPr>
            <a:normAutofit/>
          </a:bodyPr>
          <a:lstStyle/>
          <a:p>
            <a:r>
              <a:rPr lang="en-GB" sz="4000" dirty="0" err="1" smtClean="0"/>
              <a:t>invoering</a:t>
            </a:r>
            <a:endParaRPr lang="en-GB" sz="4000" dirty="0"/>
          </a:p>
        </p:txBody>
      </p:sp>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b="6306"/>
          <a:stretch/>
        </p:blipFill>
        <p:spPr>
          <a:xfrm>
            <a:off x="1348930" y="3176856"/>
            <a:ext cx="4137470" cy="3076634"/>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39054" y="3301551"/>
            <a:ext cx="4372848" cy="2915232"/>
          </a:xfrm>
          <a:prstGeom prst="rect">
            <a:avLst/>
          </a:prstGeom>
        </p:spPr>
      </p:pic>
      <p:sp>
        <p:nvSpPr>
          <p:cNvPr id="6" name="Content Placeholder 2"/>
          <p:cNvSpPr>
            <a:spLocks noGrp="1"/>
          </p:cNvSpPr>
          <p:nvPr>
            <p:ph idx="1"/>
          </p:nvPr>
        </p:nvSpPr>
        <p:spPr>
          <a:xfrm>
            <a:off x="1" y="2238232"/>
            <a:ext cx="12037324" cy="938623"/>
          </a:xfrm>
        </p:spPr>
        <p:txBody>
          <a:bodyPr>
            <a:normAutofit/>
          </a:bodyPr>
          <a:lstStyle/>
          <a:p>
            <a:pPr algn="ctr"/>
            <a:r>
              <a:rPr lang="en-GB" sz="2000" dirty="0" smtClean="0"/>
              <a:t>What if? if one of the stretchers of an Umbrella gets broken</a:t>
            </a:r>
            <a:r>
              <a:rPr lang="en-GB" sz="2000" dirty="0"/>
              <a:t>!</a:t>
            </a:r>
            <a:endParaRPr lang="en-GB" sz="2000" dirty="0" smtClean="0"/>
          </a:p>
          <a:p>
            <a:pPr algn="ctr"/>
            <a:endParaRPr lang="en-US" sz="2000" dirty="0" smtClean="0"/>
          </a:p>
          <a:p>
            <a:pPr algn="ctr"/>
            <a:endParaRPr lang="en-GB" sz="2000" dirty="0" smtClean="0"/>
          </a:p>
        </p:txBody>
      </p:sp>
    </p:spTree>
    <p:extLst>
      <p:ext uri="{BB962C8B-B14F-4D97-AF65-F5344CB8AC3E}">
        <p14:creationId xmlns:p14="http://schemas.microsoft.com/office/powerpoint/2010/main" val="3541996238"/>
      </p:ext>
    </p:extLst>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556641"/>
            <a:ext cx="9720072" cy="1499616"/>
          </a:xfrm>
        </p:spPr>
        <p:txBody>
          <a:bodyPr>
            <a:normAutofit/>
          </a:bodyPr>
          <a:lstStyle/>
          <a:p>
            <a:r>
              <a:rPr lang="en-GB" sz="4000" dirty="0" smtClean="0"/>
              <a:t>Performance Testing – A conventional Approach</a:t>
            </a:r>
            <a:endParaRPr lang="en-GB" sz="4000" dirty="0"/>
          </a:p>
        </p:txBody>
      </p:sp>
      <p:graphicFrame>
        <p:nvGraphicFramePr>
          <p:cNvPr id="12" name="Diagram 11"/>
          <p:cNvGraphicFramePr/>
          <p:nvPr>
            <p:extLst>
              <p:ext uri="{D42A27DB-BD31-4B8C-83A1-F6EECF244321}">
                <p14:modId xmlns:p14="http://schemas.microsoft.com/office/powerpoint/2010/main" val="723707171"/>
              </p:ext>
            </p:extLst>
          </p:nvPr>
        </p:nvGraphicFramePr>
        <p:xfrm>
          <a:off x="1201003" y="3669143"/>
          <a:ext cx="3462124" cy="29801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p:cNvPicPr>
            <a:picLocks noChangeAspect="1"/>
          </p:cNvPicPr>
          <p:nvPr/>
        </p:nvPicPr>
        <p:blipFill>
          <a:blip r:embed="rId7"/>
          <a:stretch>
            <a:fillRect/>
          </a:stretch>
        </p:blipFill>
        <p:spPr>
          <a:xfrm>
            <a:off x="7566088" y="3669143"/>
            <a:ext cx="4007711" cy="2950021"/>
          </a:xfrm>
          <a:prstGeom prst="rect">
            <a:avLst/>
          </a:prstGeom>
        </p:spPr>
      </p:pic>
      <p:sp>
        <p:nvSpPr>
          <p:cNvPr id="6" name="Content Placeholder 2"/>
          <p:cNvSpPr>
            <a:spLocks noGrp="1"/>
          </p:cNvSpPr>
          <p:nvPr>
            <p:ph idx="1"/>
          </p:nvPr>
        </p:nvSpPr>
        <p:spPr>
          <a:xfrm>
            <a:off x="1" y="1746906"/>
            <a:ext cx="12037324" cy="1359880"/>
          </a:xfrm>
        </p:spPr>
        <p:txBody>
          <a:bodyPr>
            <a:normAutofit/>
          </a:bodyPr>
          <a:lstStyle/>
          <a:p>
            <a:r>
              <a:rPr lang="en-GB" sz="2000" dirty="0"/>
              <a:t>Performance Testing is a type of testing to ensure software applications will perform well under their expected workload.</a:t>
            </a:r>
          </a:p>
          <a:p>
            <a:r>
              <a:rPr lang="en-US" sz="2000" dirty="0" smtClean="0"/>
              <a:t>Intent is to check Speed, Scalability &amp; Stability.</a:t>
            </a:r>
          </a:p>
          <a:p>
            <a:pPr algn="ctr"/>
            <a:endParaRPr lang="en-GB" sz="2000" dirty="0" smtClean="0"/>
          </a:p>
        </p:txBody>
      </p:sp>
    </p:spTree>
    <p:extLst>
      <p:ext uri="{BB962C8B-B14F-4D97-AF65-F5344CB8AC3E}">
        <p14:creationId xmlns:p14="http://schemas.microsoft.com/office/powerpoint/2010/main" val="3869610388"/>
      </p:ext>
    </p:extLst>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smtClean="0"/>
              <a:t>Performance testing Dashboard</a:t>
            </a:r>
            <a:endParaRPr lang="en-US" sz="4000" dirty="0"/>
          </a:p>
        </p:txBody>
      </p:sp>
      <p:graphicFrame>
        <p:nvGraphicFramePr>
          <p:cNvPr id="5" name="Chart 4"/>
          <p:cNvGraphicFramePr/>
          <p:nvPr>
            <p:extLst>
              <p:ext uri="{D42A27DB-BD31-4B8C-83A1-F6EECF244321}">
                <p14:modId xmlns:p14="http://schemas.microsoft.com/office/powerpoint/2010/main" val="4245875319"/>
              </p:ext>
            </p:extLst>
          </p:nvPr>
        </p:nvGraphicFramePr>
        <p:xfrm>
          <a:off x="628650" y="1757363"/>
          <a:ext cx="10115550" cy="3962661"/>
        </p:xfrm>
        <a:graphic>
          <a:graphicData uri="http://schemas.openxmlformats.org/drawingml/2006/chart">
            <c:chart xmlns:c="http://schemas.openxmlformats.org/drawingml/2006/chart" xmlns:r="http://schemas.openxmlformats.org/officeDocument/2006/relationships" r:id="rId3"/>
          </a:graphicData>
        </a:graphic>
      </p:graphicFrame>
      <p:sp>
        <p:nvSpPr>
          <p:cNvPr id="4" name="Rounded Rectangle 3"/>
          <p:cNvSpPr/>
          <p:nvPr/>
        </p:nvSpPr>
        <p:spPr>
          <a:xfrm>
            <a:off x="207033" y="5720024"/>
            <a:ext cx="11707875" cy="1008580"/>
          </a:xfrm>
          <a:prstGeom prst="roundRect">
            <a:avLst/>
          </a:prstGeom>
          <a:solidFill>
            <a:srgbClr val="FCEBAE"/>
          </a:solidFill>
          <a:ln w="1905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b="1" dirty="0" smtClean="0">
                <a:solidFill>
                  <a:schemeClr val="tx1"/>
                </a:solidFill>
              </a:rPr>
              <a:t>Example : </a:t>
            </a:r>
            <a:r>
              <a:rPr lang="en-GB" dirty="0" smtClean="0">
                <a:solidFill>
                  <a:schemeClr val="tx1"/>
                </a:solidFill>
              </a:rPr>
              <a:t>For a application like online news magazine, it is essential to ensure that the customers get a continuous uninterrupted experience and avoid any delay of page load. </a:t>
            </a:r>
          </a:p>
          <a:p>
            <a:r>
              <a:rPr lang="en-GB" smtClean="0">
                <a:solidFill>
                  <a:schemeClr val="tx1"/>
                </a:solidFill>
              </a:rPr>
              <a:t>The Performance </a:t>
            </a:r>
            <a:r>
              <a:rPr lang="en-GB" dirty="0">
                <a:solidFill>
                  <a:schemeClr val="tx1"/>
                </a:solidFill>
              </a:rPr>
              <a:t>T</a:t>
            </a:r>
            <a:r>
              <a:rPr lang="en-GB" smtClean="0">
                <a:solidFill>
                  <a:schemeClr val="tx1"/>
                </a:solidFill>
              </a:rPr>
              <a:t>esting </a:t>
            </a:r>
            <a:r>
              <a:rPr lang="en-GB" dirty="0" smtClean="0">
                <a:solidFill>
                  <a:schemeClr val="tx1"/>
                </a:solidFill>
              </a:rPr>
              <a:t>is done on every Sprint release to get above report. </a:t>
            </a:r>
            <a:r>
              <a:rPr lang="en-GB" b="1" dirty="0" smtClean="0">
                <a:solidFill>
                  <a:srgbClr val="00B050"/>
                </a:solidFill>
              </a:rPr>
              <a:t>This suggests a stable application </a:t>
            </a:r>
            <a:r>
              <a:rPr lang="en-GB" sz="2400" b="1" dirty="0" smtClean="0">
                <a:solidFill>
                  <a:srgbClr val="00B050"/>
                </a:solidFill>
                <a:sym typeface="Wingdings" panose="05000000000000000000" pitchFamily="2" charset="2"/>
              </a:rPr>
              <a:t></a:t>
            </a:r>
            <a:endParaRPr lang="en-US" b="1" dirty="0">
              <a:solidFill>
                <a:srgbClr val="00B050"/>
              </a:solidFill>
            </a:endParaRPr>
          </a:p>
        </p:txBody>
      </p:sp>
    </p:spTree>
    <p:extLst>
      <p:ext uri="{BB962C8B-B14F-4D97-AF65-F5344CB8AC3E}">
        <p14:creationId xmlns:p14="http://schemas.microsoft.com/office/powerpoint/2010/main" val="2555165625"/>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285977" cy="1499616"/>
          </a:xfrm>
        </p:spPr>
        <p:txBody>
          <a:bodyPr>
            <a:normAutofit/>
          </a:bodyPr>
          <a:lstStyle/>
          <a:p>
            <a:r>
              <a:rPr lang="en-GB" sz="4000" dirty="0" smtClean="0"/>
              <a:t>IT Revolution, A Shift Towards DIGITIZATION Necessitates Performance monitoring</a:t>
            </a:r>
            <a:endParaRPr lang="en-GB" sz="4000" dirty="0"/>
          </a:p>
        </p:txBody>
      </p:sp>
      <p:sp>
        <p:nvSpPr>
          <p:cNvPr id="3" name="Content Placeholder 2"/>
          <p:cNvSpPr>
            <a:spLocks noGrp="1"/>
          </p:cNvSpPr>
          <p:nvPr>
            <p:ph idx="1"/>
          </p:nvPr>
        </p:nvSpPr>
        <p:spPr>
          <a:xfrm>
            <a:off x="757238" y="1684416"/>
            <a:ext cx="7581544" cy="5173584"/>
          </a:xfrm>
        </p:spPr>
        <p:txBody>
          <a:bodyPr>
            <a:normAutofit fontScale="92500" lnSpcReduction="20000"/>
          </a:bodyPr>
          <a:lstStyle/>
          <a:p>
            <a:endParaRPr lang="en-GB" dirty="0" smtClean="0"/>
          </a:p>
          <a:p>
            <a:r>
              <a:rPr lang="en-GB" dirty="0" smtClean="0"/>
              <a:t>In </a:t>
            </a:r>
            <a:r>
              <a:rPr lang="en-GB" dirty="0"/>
              <a:t>recent years, software applications have evolved to be more complex, dynamic, robust and distributed in nature. Applications have also changed their formats, starting with standalone to client-server and then mobile and distributed cloud-based solutions</a:t>
            </a:r>
            <a:r>
              <a:rPr lang="en-GB" dirty="0" smtClean="0"/>
              <a:t>.</a:t>
            </a:r>
          </a:p>
          <a:p>
            <a:endParaRPr lang="en-US" dirty="0" smtClean="0"/>
          </a:p>
          <a:p>
            <a:r>
              <a:rPr lang="en-US" dirty="0" smtClean="0"/>
              <a:t>Performance </a:t>
            </a:r>
            <a:r>
              <a:rPr lang="en-US" dirty="0"/>
              <a:t>monitoring deals with </a:t>
            </a:r>
            <a:r>
              <a:rPr lang="en-US" dirty="0" smtClean="0"/>
              <a:t>monitoring, identifying</a:t>
            </a:r>
            <a:r>
              <a:rPr lang="en-US" dirty="0"/>
              <a:t>, </a:t>
            </a:r>
            <a:r>
              <a:rPr lang="en-US" dirty="0" smtClean="0"/>
              <a:t>collecting and </a:t>
            </a:r>
            <a:r>
              <a:rPr lang="en-US" dirty="0"/>
              <a:t>reporting on the overall operational health of an application. It is </a:t>
            </a:r>
            <a:r>
              <a:rPr lang="en-US" dirty="0" smtClean="0"/>
              <a:t>performance </a:t>
            </a:r>
            <a:r>
              <a:rPr lang="en-US" dirty="0"/>
              <a:t>monitoring that enables end users, administrators and organizations to gauge and evaluate the performance of a given system</a:t>
            </a:r>
            <a:r>
              <a:rPr lang="en-US" dirty="0" smtClean="0"/>
              <a:t>. Can also be </a:t>
            </a:r>
            <a:r>
              <a:rPr lang="en-US" dirty="0" err="1" smtClean="0"/>
              <a:t>reffered</a:t>
            </a:r>
            <a:r>
              <a:rPr lang="en-US" dirty="0" smtClean="0"/>
              <a:t> as time bound </a:t>
            </a:r>
            <a:r>
              <a:rPr lang="en-US" dirty="0" err="1" smtClean="0"/>
              <a:t>Perfromance</a:t>
            </a:r>
            <a:r>
              <a:rPr lang="en-US" dirty="0" smtClean="0"/>
              <a:t> Testing.</a:t>
            </a:r>
            <a:endParaRPr lang="en-US" dirty="0"/>
          </a:p>
          <a:p>
            <a:r>
              <a:rPr lang="en-US" b="1" dirty="0"/>
              <a:t> </a:t>
            </a:r>
            <a:endParaRPr lang="en-US" b="1" dirty="0" smtClean="0"/>
          </a:p>
          <a:p>
            <a:r>
              <a:rPr lang="en-US" b="1" dirty="0" smtClean="0"/>
              <a:t>Intent is to:</a:t>
            </a:r>
            <a:endParaRPr lang="en-US" b="1" dirty="0"/>
          </a:p>
          <a:p>
            <a:pPr>
              <a:buFont typeface="Wingdings" panose="05000000000000000000" pitchFamily="2" charset="2"/>
              <a:buChar char="q"/>
            </a:pPr>
            <a:r>
              <a:rPr lang="en-US" dirty="0" smtClean="0"/>
              <a:t>Identify </a:t>
            </a:r>
            <a:r>
              <a:rPr lang="en-US" dirty="0"/>
              <a:t>performance affecting issues</a:t>
            </a:r>
          </a:p>
          <a:p>
            <a:pPr>
              <a:buFont typeface="Wingdings" panose="05000000000000000000" pitchFamily="2" charset="2"/>
              <a:buChar char="q"/>
            </a:pPr>
            <a:r>
              <a:rPr lang="en-US" dirty="0" smtClean="0"/>
              <a:t>Gather </a:t>
            </a:r>
            <a:r>
              <a:rPr lang="en-US" dirty="0"/>
              <a:t>data on all fronts of an app’s performance</a:t>
            </a:r>
          </a:p>
          <a:p>
            <a:pPr>
              <a:buFont typeface="Wingdings" panose="05000000000000000000" pitchFamily="2" charset="2"/>
              <a:buChar char="q"/>
            </a:pPr>
            <a:r>
              <a:rPr lang="en-US" dirty="0" smtClean="0"/>
              <a:t>Gather </a:t>
            </a:r>
            <a:r>
              <a:rPr lang="en-US" dirty="0"/>
              <a:t>usage and </a:t>
            </a:r>
            <a:r>
              <a:rPr lang="en-US" dirty="0" smtClean="0"/>
              <a:t>application </a:t>
            </a:r>
            <a:r>
              <a:rPr lang="en-US" dirty="0"/>
              <a:t>performance metrics</a:t>
            </a:r>
          </a:p>
          <a:p>
            <a:endParaRPr lang="en-GB" dirty="0" smtClean="0"/>
          </a:p>
        </p:txBody>
      </p:sp>
      <p:pic>
        <p:nvPicPr>
          <p:cNvPr id="4" name="Picture 3"/>
          <p:cNvPicPr>
            <a:picLocks noChangeAspect="1"/>
          </p:cNvPicPr>
          <p:nvPr/>
        </p:nvPicPr>
        <p:blipFill>
          <a:blip r:embed="rId3"/>
          <a:stretch>
            <a:fillRect/>
          </a:stretch>
        </p:blipFill>
        <p:spPr>
          <a:xfrm>
            <a:off x="7764474" y="3362737"/>
            <a:ext cx="4752979" cy="3495263"/>
          </a:xfrm>
          <a:prstGeom prst="rect">
            <a:avLst/>
          </a:prstGeom>
        </p:spPr>
      </p:pic>
      <p:pic>
        <p:nvPicPr>
          <p:cNvPr id="6" name="Picture 5"/>
          <p:cNvPicPr>
            <a:picLocks noChangeAspect="1"/>
          </p:cNvPicPr>
          <p:nvPr/>
        </p:nvPicPr>
        <p:blipFill>
          <a:blip r:embed="rId4"/>
          <a:stretch>
            <a:fillRect/>
          </a:stretch>
        </p:blipFill>
        <p:spPr>
          <a:xfrm>
            <a:off x="9459298" y="4372867"/>
            <a:ext cx="1363329" cy="1475001"/>
          </a:xfrm>
          <a:prstGeom prst="rect">
            <a:avLst/>
          </a:prstGeom>
        </p:spPr>
      </p:pic>
      <p:pic>
        <p:nvPicPr>
          <p:cNvPr id="5" name="Picture 4"/>
          <p:cNvPicPr>
            <a:picLocks noChangeAspect="1"/>
          </p:cNvPicPr>
          <p:nvPr/>
        </p:nvPicPr>
        <p:blipFill>
          <a:blip r:embed="rId5">
            <a:extLst>
              <a:ext uri="{BEBA8EAE-BF5A-486C-A8C5-ECC9F3942E4B}">
                <a14:imgProps xmlns:a14="http://schemas.microsoft.com/office/drawing/2010/main">
                  <a14:imgLayer r:embed="rId6">
                    <a14:imgEffect>
                      <a14:artisticGlowEdges/>
                    </a14:imgEffect>
                    <a14:imgEffect>
                      <a14:saturation sat="33000"/>
                    </a14:imgEffect>
                  </a14:imgLayer>
                </a14:imgProps>
              </a:ext>
              <a:ext uri="{28A0092B-C50C-407E-A947-70E740481C1C}">
                <a14:useLocalDpi xmlns:a14="http://schemas.microsoft.com/office/drawing/2010/main" val="0"/>
              </a:ext>
            </a:extLst>
          </a:blip>
          <a:stretch>
            <a:fillRect/>
          </a:stretch>
        </p:blipFill>
        <p:spPr>
          <a:xfrm>
            <a:off x="8807700" y="17371"/>
            <a:ext cx="3384300" cy="2197191"/>
          </a:xfrm>
          <a:prstGeom prst="rect">
            <a:avLst/>
          </a:prstGeom>
        </p:spPr>
      </p:pic>
    </p:spTree>
    <p:extLst>
      <p:ext uri="{BB962C8B-B14F-4D97-AF65-F5344CB8AC3E}">
        <p14:creationId xmlns:p14="http://schemas.microsoft.com/office/powerpoint/2010/main" val="814649580"/>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smtClean="0"/>
              <a:t>Performance monitoring dashboard</a:t>
            </a:r>
            <a:endParaRPr lang="en-US" sz="4000" dirty="0"/>
          </a:p>
        </p:txBody>
      </p:sp>
      <p:graphicFrame>
        <p:nvGraphicFramePr>
          <p:cNvPr id="4" name="Chart 3"/>
          <p:cNvGraphicFramePr/>
          <p:nvPr>
            <p:extLst>
              <p:ext uri="{D42A27DB-BD31-4B8C-83A1-F6EECF244321}">
                <p14:modId xmlns:p14="http://schemas.microsoft.com/office/powerpoint/2010/main" val="4016454772"/>
              </p:ext>
            </p:extLst>
          </p:nvPr>
        </p:nvGraphicFramePr>
        <p:xfrm>
          <a:off x="623454" y="1656068"/>
          <a:ext cx="11000509" cy="3733350"/>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Arrow Connector 5"/>
          <p:cNvCxnSpPr/>
          <p:nvPr/>
        </p:nvCxnSpPr>
        <p:spPr>
          <a:xfrm>
            <a:off x="4207249" y="2202873"/>
            <a:ext cx="600278" cy="112791"/>
          </a:xfrm>
          <a:prstGeom prst="straightConnector1">
            <a:avLst/>
          </a:prstGeom>
          <a:ln>
            <a:solidFill>
              <a:srgbClr val="FF0000"/>
            </a:solidFill>
            <a:tailEnd type="triangle"/>
          </a:ln>
        </p:spPr>
        <p:style>
          <a:lnRef idx="3">
            <a:schemeClr val="accent5"/>
          </a:lnRef>
          <a:fillRef idx="0">
            <a:schemeClr val="accent5"/>
          </a:fillRef>
          <a:effectRef idx="2">
            <a:schemeClr val="accent5"/>
          </a:effectRef>
          <a:fontRef idx="minor">
            <a:schemeClr val="tx1"/>
          </a:fontRef>
        </p:style>
      </p:cxnSp>
      <p:sp>
        <p:nvSpPr>
          <p:cNvPr id="7" name="Rectangle 6"/>
          <p:cNvSpPr/>
          <p:nvPr/>
        </p:nvSpPr>
        <p:spPr>
          <a:xfrm>
            <a:off x="2673927" y="1853999"/>
            <a:ext cx="1533322" cy="461665"/>
          </a:xfrm>
          <a:prstGeom prst="rect">
            <a:avLst/>
          </a:prstGeom>
          <a:noFill/>
        </p:spPr>
        <p:txBody>
          <a:bodyPr wrap="square" lIns="91440" tIns="45720" rIns="91440" bIns="45720">
            <a:spAutoFit/>
          </a:bodyPr>
          <a:lstStyle/>
          <a:p>
            <a:pPr algn="ctr"/>
            <a:r>
              <a:rPr lang="en-US" sz="2400" b="0" cap="none" spc="0" dirty="0" smtClean="0">
                <a:ln w="0"/>
                <a:solidFill>
                  <a:srgbClr val="FF0000"/>
                </a:solidFill>
                <a:effectLst>
                  <a:outerShdw blurRad="38100" dist="25400" dir="5400000" algn="ctr" rotWithShape="0">
                    <a:srgbClr val="6E747A">
                      <a:alpha val="43000"/>
                    </a:srgbClr>
                  </a:outerShdw>
                </a:effectLst>
              </a:rPr>
              <a:t>Fluctuation</a:t>
            </a:r>
            <a:endParaRPr lang="en-US" sz="2400" b="0" cap="none" spc="0" dirty="0">
              <a:ln w="0"/>
              <a:solidFill>
                <a:srgbClr val="FF0000"/>
              </a:solidFill>
              <a:effectLst>
                <a:outerShdw blurRad="38100" dist="25400" dir="5400000" algn="ctr" rotWithShape="0">
                  <a:srgbClr val="6E747A">
                    <a:alpha val="43000"/>
                  </a:srgbClr>
                </a:outerShdw>
              </a:effectLst>
            </a:endParaRPr>
          </a:p>
        </p:txBody>
      </p:sp>
      <p:sp>
        <p:nvSpPr>
          <p:cNvPr id="8" name="Rounded Rectangle 7"/>
          <p:cNvSpPr/>
          <p:nvPr/>
        </p:nvSpPr>
        <p:spPr>
          <a:xfrm>
            <a:off x="269770" y="5486400"/>
            <a:ext cx="11707875" cy="1371600"/>
          </a:xfrm>
          <a:prstGeom prst="roundRect">
            <a:avLst/>
          </a:prstGeom>
          <a:solidFill>
            <a:srgbClr val="FCEBAE"/>
          </a:solidFill>
          <a:ln w="1905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b="1" dirty="0" smtClean="0">
                <a:solidFill>
                  <a:schemeClr val="tx1"/>
                </a:solidFill>
              </a:rPr>
              <a:t>Example : </a:t>
            </a:r>
            <a:r>
              <a:rPr lang="en-GB" dirty="0" smtClean="0">
                <a:solidFill>
                  <a:schemeClr val="tx1"/>
                </a:solidFill>
              </a:rPr>
              <a:t>Even after successful performance testing, the readers were complaining about slow webpages. </a:t>
            </a:r>
            <a:r>
              <a:rPr lang="en-GB" sz="2000" b="1" dirty="0" smtClean="0">
                <a:solidFill>
                  <a:srgbClr val="FF0000"/>
                </a:solidFill>
                <a:sym typeface="Wingdings" panose="05000000000000000000" pitchFamily="2" charset="2"/>
              </a:rPr>
              <a:t></a:t>
            </a:r>
            <a:endParaRPr lang="en-GB" sz="2000" b="1" dirty="0" smtClean="0">
              <a:solidFill>
                <a:srgbClr val="FF0000"/>
              </a:solidFill>
            </a:endParaRPr>
          </a:p>
          <a:p>
            <a:r>
              <a:rPr lang="en-GB" dirty="0" smtClean="0">
                <a:solidFill>
                  <a:schemeClr val="tx1"/>
                </a:solidFill>
              </a:rPr>
              <a:t>This made the team to opt for Performance Monitoring on a half hourly basis. Form the Performance Monitoring report they found that daily around 10</a:t>
            </a:r>
            <a:r>
              <a:rPr lang="en-GB" dirty="0" smtClean="0">
                <a:solidFill>
                  <a:schemeClr val="tx1"/>
                </a:solidFill>
                <a:sym typeface="Wingdings" panose="05000000000000000000" pitchFamily="2" charset="2"/>
              </a:rPr>
              <a:t>:00 AM there is huge traffic and performance degrades. </a:t>
            </a:r>
          </a:p>
          <a:p>
            <a:r>
              <a:rPr lang="en-GB" dirty="0" smtClean="0">
                <a:solidFill>
                  <a:schemeClr val="tx1"/>
                </a:solidFill>
                <a:sym typeface="Wingdings" panose="05000000000000000000" pitchFamily="2" charset="2"/>
              </a:rPr>
              <a:t>The issue was solved by the Dev team. Dev Team is Happy </a:t>
            </a:r>
            <a:r>
              <a:rPr lang="en-GB" sz="2400" b="1" dirty="0" smtClean="0">
                <a:solidFill>
                  <a:srgbClr val="00B050"/>
                </a:solidFill>
                <a:sym typeface="Wingdings" panose="05000000000000000000" pitchFamily="2" charset="2"/>
              </a:rPr>
              <a:t></a:t>
            </a:r>
            <a:endParaRPr lang="en-US" b="1" dirty="0">
              <a:solidFill>
                <a:srgbClr val="00B050"/>
              </a:solidFill>
            </a:endParaRPr>
          </a:p>
        </p:txBody>
      </p:sp>
    </p:spTree>
    <p:extLst>
      <p:ext uri="{BB962C8B-B14F-4D97-AF65-F5344CB8AC3E}">
        <p14:creationId xmlns:p14="http://schemas.microsoft.com/office/powerpoint/2010/main" val="3991699809"/>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a:t>Need of Real time Performance Monitoring (RTPM)</a:t>
            </a:r>
          </a:p>
        </p:txBody>
      </p:sp>
      <p:pic>
        <p:nvPicPr>
          <p:cNvPr id="4" name="Picture 3"/>
          <p:cNvPicPr>
            <a:picLocks noChangeAspect="1"/>
          </p:cNvPicPr>
          <p:nvPr/>
        </p:nvPicPr>
        <p:blipFill>
          <a:blip r:embed="rId2"/>
          <a:stretch>
            <a:fillRect/>
          </a:stretch>
        </p:blipFill>
        <p:spPr>
          <a:xfrm>
            <a:off x="10108782" y="216568"/>
            <a:ext cx="1774188" cy="1533525"/>
          </a:xfrm>
          <a:prstGeom prst="rect">
            <a:avLst/>
          </a:prstGeom>
        </p:spPr>
      </p:pic>
      <p:graphicFrame>
        <p:nvGraphicFramePr>
          <p:cNvPr id="5" name="Diagram 4"/>
          <p:cNvGraphicFramePr/>
          <p:nvPr>
            <p:extLst>
              <p:ext uri="{D42A27DB-BD31-4B8C-83A1-F6EECF244321}">
                <p14:modId xmlns:p14="http://schemas.microsoft.com/office/powerpoint/2010/main" val="4066907449"/>
              </p:ext>
            </p:extLst>
          </p:nvPr>
        </p:nvGraphicFramePr>
        <p:xfrm>
          <a:off x="1" y="4285398"/>
          <a:ext cx="11800354" cy="23747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Content Placeholder 5"/>
          <p:cNvSpPr>
            <a:spLocks noGrp="1"/>
          </p:cNvSpPr>
          <p:nvPr>
            <p:ph idx="1"/>
          </p:nvPr>
        </p:nvSpPr>
        <p:spPr>
          <a:xfrm>
            <a:off x="559558" y="1883391"/>
            <a:ext cx="10184643" cy="4425969"/>
          </a:xfrm>
        </p:spPr>
        <p:txBody>
          <a:bodyPr/>
          <a:lstStyle/>
          <a:p>
            <a:pPr>
              <a:lnSpc>
                <a:spcPct val="70000"/>
              </a:lnSpc>
              <a:buFont typeface="Wingdings" panose="05000000000000000000" pitchFamily="2" charset="2"/>
              <a:buChar char="q"/>
            </a:pPr>
            <a:r>
              <a:rPr lang="en-GB" sz="2000" dirty="0"/>
              <a:t>Diverse platforms</a:t>
            </a:r>
          </a:p>
          <a:p>
            <a:pPr>
              <a:lnSpc>
                <a:spcPct val="70000"/>
              </a:lnSpc>
              <a:buFont typeface="Wingdings" panose="05000000000000000000" pitchFamily="2" charset="2"/>
              <a:buChar char="q"/>
            </a:pPr>
            <a:r>
              <a:rPr lang="en-GB" sz="2000" dirty="0"/>
              <a:t>Business continuity</a:t>
            </a:r>
          </a:p>
          <a:p>
            <a:pPr>
              <a:lnSpc>
                <a:spcPct val="70000"/>
              </a:lnSpc>
              <a:buFont typeface="Wingdings" panose="05000000000000000000" pitchFamily="2" charset="2"/>
              <a:buChar char="q"/>
            </a:pPr>
            <a:r>
              <a:rPr lang="en-GB" sz="2000" dirty="0"/>
              <a:t>Complex development </a:t>
            </a:r>
            <a:r>
              <a:rPr lang="en-GB" sz="2000" dirty="0" smtClean="0"/>
              <a:t>process</a:t>
            </a:r>
          </a:p>
          <a:p>
            <a:pPr marL="0" indent="0">
              <a:buNone/>
            </a:pPr>
            <a:r>
              <a:rPr lang="en-GB" sz="2000" dirty="0" smtClean="0"/>
              <a:t>Speed </a:t>
            </a:r>
            <a:r>
              <a:rPr lang="en-GB" sz="2000" dirty="0"/>
              <a:t>has become key success factor, hence it is important to capture the real time performance parameters, monitor them, and generate alerts to get a better experience.</a:t>
            </a:r>
            <a:endParaRPr lang="nl-NL" sz="2000" dirty="0"/>
          </a:p>
          <a:p>
            <a:endParaRPr lang="en-GB" dirty="0"/>
          </a:p>
        </p:txBody>
      </p:sp>
    </p:spTree>
    <p:extLst>
      <p:ext uri="{BB962C8B-B14F-4D97-AF65-F5344CB8AC3E}">
        <p14:creationId xmlns:p14="http://schemas.microsoft.com/office/powerpoint/2010/main" val="1373882561"/>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0355" y="585216"/>
            <a:ext cx="9720072" cy="1499616"/>
          </a:xfrm>
        </p:spPr>
        <p:txBody>
          <a:bodyPr>
            <a:normAutofit/>
          </a:bodyPr>
          <a:lstStyle/>
          <a:p>
            <a:r>
              <a:rPr lang="en-GB" sz="4000" dirty="0" smtClean="0"/>
              <a:t>Real </a:t>
            </a:r>
            <a:r>
              <a:rPr lang="en-GB" sz="4000" dirty="0"/>
              <a:t>time Performance Monitoring (RTPM)</a:t>
            </a:r>
          </a:p>
        </p:txBody>
      </p:sp>
      <p:sp>
        <p:nvSpPr>
          <p:cNvPr id="3" name="Content Placeholder 2"/>
          <p:cNvSpPr>
            <a:spLocks noGrp="1"/>
          </p:cNvSpPr>
          <p:nvPr>
            <p:ph idx="1"/>
          </p:nvPr>
        </p:nvSpPr>
        <p:spPr>
          <a:xfrm>
            <a:off x="228600" y="2320118"/>
            <a:ext cx="11654370" cy="3266295"/>
          </a:xfrm>
        </p:spPr>
        <p:txBody>
          <a:bodyPr>
            <a:normAutofit/>
          </a:bodyPr>
          <a:lstStyle/>
          <a:p>
            <a:r>
              <a:rPr lang="en-GB" sz="2400" b="1" i="1" dirty="0">
                <a:solidFill>
                  <a:schemeClr val="accent5">
                    <a:lumMod val="50000"/>
                  </a:schemeClr>
                </a:solidFill>
              </a:rPr>
              <a:t>“To capture real time performance parameters in any application and create a performance </a:t>
            </a:r>
            <a:r>
              <a:rPr lang="en-GB" sz="2400" b="1" i="1" dirty="0" smtClean="0">
                <a:solidFill>
                  <a:schemeClr val="accent5">
                    <a:lumMod val="50000"/>
                  </a:schemeClr>
                </a:solidFill>
              </a:rPr>
              <a:t>dashboard </a:t>
            </a:r>
            <a:r>
              <a:rPr lang="en-GB" sz="2400" b="1" i="1" dirty="0">
                <a:solidFill>
                  <a:schemeClr val="accent5">
                    <a:lumMod val="50000"/>
                  </a:schemeClr>
                </a:solidFill>
              </a:rPr>
              <a:t>to represent heartbeat of the application.”</a:t>
            </a:r>
          </a:p>
          <a:p>
            <a:r>
              <a:rPr lang="en-US" sz="2000" dirty="0" smtClean="0"/>
              <a:t>Real-time performance </a:t>
            </a:r>
            <a:r>
              <a:rPr lang="en-US" sz="2000" dirty="0"/>
              <a:t>monitoring is the streaming of continuously updated </a:t>
            </a:r>
            <a:r>
              <a:rPr lang="en-US" sz="2000" dirty="0" smtClean="0"/>
              <a:t>information of performance parameters.</a:t>
            </a:r>
            <a:endParaRPr lang="en-US" sz="2000" dirty="0"/>
          </a:p>
          <a:p>
            <a:r>
              <a:rPr lang="en-US" sz="2000" dirty="0" smtClean="0"/>
              <a:t>Real-time </a:t>
            </a:r>
            <a:r>
              <a:rPr lang="en-US" sz="2000" dirty="0"/>
              <a:t>monitoring is used </a:t>
            </a:r>
            <a:r>
              <a:rPr lang="en-US" sz="2000" dirty="0" smtClean="0"/>
              <a:t>to </a:t>
            </a:r>
            <a:r>
              <a:rPr lang="en-US" sz="2000" dirty="0"/>
              <a:t>enable quick reaction to momentary events. </a:t>
            </a:r>
            <a:r>
              <a:rPr lang="en-US" sz="2000" dirty="0" smtClean="0"/>
              <a:t>It </a:t>
            </a:r>
            <a:r>
              <a:rPr lang="en-US" sz="2000" dirty="0"/>
              <a:t>provides constant information </a:t>
            </a:r>
            <a:r>
              <a:rPr lang="en-US" sz="2000" dirty="0" smtClean="0"/>
              <a:t>to </a:t>
            </a:r>
            <a:r>
              <a:rPr lang="en-US" sz="2000" dirty="0"/>
              <a:t>make up to date informed decisions and see trends as they develop</a:t>
            </a:r>
            <a:r>
              <a:rPr lang="en-US" sz="2000" dirty="0" smtClean="0"/>
              <a:t>.</a:t>
            </a:r>
          </a:p>
        </p:txBody>
      </p:sp>
      <p:pic>
        <p:nvPicPr>
          <p:cNvPr id="4" name="Picture 3"/>
          <p:cNvPicPr>
            <a:picLocks noChangeAspect="1"/>
          </p:cNvPicPr>
          <p:nvPr/>
        </p:nvPicPr>
        <p:blipFill>
          <a:blip r:embed="rId2"/>
          <a:stretch>
            <a:fillRect/>
          </a:stretch>
        </p:blipFill>
        <p:spPr>
          <a:xfrm>
            <a:off x="10108782" y="216568"/>
            <a:ext cx="1774188" cy="1533525"/>
          </a:xfrm>
          <a:prstGeom prst="rect">
            <a:avLst/>
          </a:prstGeom>
        </p:spPr>
      </p:pic>
    </p:spTree>
    <p:extLst>
      <p:ext uri="{BB962C8B-B14F-4D97-AF65-F5344CB8AC3E}">
        <p14:creationId xmlns:p14="http://schemas.microsoft.com/office/powerpoint/2010/main" val="329798371"/>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GB" sz="4000" dirty="0" smtClean="0"/>
              <a:t>Performance Parameters </a:t>
            </a:r>
            <a:endParaRPr lang="en-GB" sz="4000" dirty="0"/>
          </a:p>
        </p:txBody>
      </p:sp>
      <p:pic>
        <p:nvPicPr>
          <p:cNvPr id="7" name="Picture 6"/>
          <p:cNvPicPr>
            <a:picLocks noChangeAspect="1"/>
          </p:cNvPicPr>
          <p:nvPr/>
        </p:nvPicPr>
        <p:blipFill>
          <a:blip r:embed="rId2"/>
          <a:stretch>
            <a:fillRect/>
          </a:stretch>
        </p:blipFill>
        <p:spPr>
          <a:xfrm>
            <a:off x="1024128" y="2084832"/>
            <a:ext cx="10065562" cy="4578625"/>
          </a:xfrm>
          <a:prstGeom prst="rect">
            <a:avLst/>
          </a:prstGeom>
        </p:spPr>
      </p:pic>
    </p:spTree>
    <p:extLst>
      <p:ext uri="{BB962C8B-B14F-4D97-AF65-F5344CB8AC3E}">
        <p14:creationId xmlns:p14="http://schemas.microsoft.com/office/powerpoint/2010/main" val="2025681041"/>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a:t>Proposed </a:t>
            </a:r>
            <a:r>
              <a:rPr lang="en-GB" sz="4000" dirty="0" err="1" smtClean="0"/>
              <a:t>CoNcept</a:t>
            </a:r>
            <a:r>
              <a:rPr lang="en-GB" sz="4000" dirty="0" smtClean="0"/>
              <a:t> &amp; Solution</a:t>
            </a:r>
            <a:endParaRPr lang="en-GB" sz="4000" dirty="0"/>
          </a:p>
        </p:txBody>
      </p:sp>
      <p:pic>
        <p:nvPicPr>
          <p:cNvPr id="86" name="Picture 85"/>
          <p:cNvPicPr>
            <a:picLocks noChangeAspect="1"/>
          </p:cNvPicPr>
          <p:nvPr/>
        </p:nvPicPr>
        <p:blipFill>
          <a:blip r:embed="rId2"/>
          <a:stretch>
            <a:fillRect/>
          </a:stretch>
        </p:blipFill>
        <p:spPr>
          <a:xfrm>
            <a:off x="10361355" y="73659"/>
            <a:ext cx="1792568" cy="1766887"/>
          </a:xfrm>
          <a:prstGeom prst="rect">
            <a:avLst/>
          </a:prstGeom>
        </p:spPr>
      </p:pic>
      <p:grpSp>
        <p:nvGrpSpPr>
          <p:cNvPr id="41" name="Group 40"/>
          <p:cNvGrpSpPr/>
          <p:nvPr/>
        </p:nvGrpSpPr>
        <p:grpSpPr>
          <a:xfrm>
            <a:off x="397764" y="1813331"/>
            <a:ext cx="10972800" cy="4066690"/>
            <a:chOff x="875373" y="1862757"/>
            <a:chExt cx="9893478" cy="4995243"/>
          </a:xfrm>
        </p:grpSpPr>
        <p:grpSp>
          <p:nvGrpSpPr>
            <p:cNvPr id="35" name="Group 34"/>
            <p:cNvGrpSpPr/>
            <p:nvPr/>
          </p:nvGrpSpPr>
          <p:grpSpPr>
            <a:xfrm>
              <a:off x="875373" y="1862757"/>
              <a:ext cx="9893478" cy="4995243"/>
              <a:chOff x="828211" y="1706346"/>
              <a:chExt cx="9543010" cy="4995243"/>
            </a:xfrm>
          </p:grpSpPr>
          <p:grpSp>
            <p:nvGrpSpPr>
              <p:cNvPr id="7" name="Group 6"/>
              <p:cNvGrpSpPr/>
              <p:nvPr/>
            </p:nvGrpSpPr>
            <p:grpSpPr>
              <a:xfrm>
                <a:off x="828211" y="1706346"/>
                <a:ext cx="9543010" cy="4995243"/>
                <a:chOff x="1515979" y="2084832"/>
                <a:chExt cx="8337884" cy="4676915"/>
              </a:xfrm>
            </p:grpSpPr>
            <p:sp>
              <p:nvSpPr>
                <p:cNvPr id="4" name="Rectangle 3"/>
                <p:cNvSpPr/>
                <p:nvPr/>
              </p:nvSpPr>
              <p:spPr>
                <a:xfrm>
                  <a:off x="1515979" y="2084832"/>
                  <a:ext cx="8337884" cy="46769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Arrow Connector 4"/>
                <p:cNvCxnSpPr>
                  <a:endCxn id="6" idx="1"/>
                </p:cNvCxnSpPr>
                <p:nvPr/>
              </p:nvCxnSpPr>
              <p:spPr>
                <a:xfrm flipV="1">
                  <a:off x="3076274" y="3550065"/>
                  <a:ext cx="1117493" cy="2335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 name="Rounded Rectangle 5"/>
                <p:cNvSpPr/>
                <p:nvPr/>
              </p:nvSpPr>
              <p:spPr>
                <a:xfrm>
                  <a:off x="4193767" y="3261307"/>
                  <a:ext cx="1323474" cy="577515"/>
                </a:xfrm>
                <a:prstGeom prst="roundRect">
                  <a:avLst/>
                </a:prstGeom>
                <a:ln/>
              </p:spPr>
              <p:style>
                <a:lnRef idx="0">
                  <a:schemeClr val="dk1"/>
                </a:lnRef>
                <a:fillRef idx="3">
                  <a:schemeClr val="dk1"/>
                </a:fillRef>
                <a:effectRef idx="3">
                  <a:schemeClr val="dk1"/>
                </a:effectRef>
                <a:fontRef idx="minor">
                  <a:schemeClr val="lt1"/>
                </a:fontRef>
              </p:style>
              <p:txBody>
                <a:bodyPr rtlCol="0" anchor="ctr"/>
                <a:lstStyle/>
                <a:p>
                  <a:pPr algn="ctr"/>
                  <a:r>
                    <a:rPr lang="en-GB" dirty="0" smtClean="0"/>
                    <a:t>Automation Batch File</a:t>
                  </a:r>
                  <a:endParaRPr lang="en-US" dirty="0"/>
                </a:p>
              </p:txBody>
            </p:sp>
            <p:cxnSp>
              <p:nvCxnSpPr>
                <p:cNvPr id="8" name="Straight Arrow Connector 7"/>
                <p:cNvCxnSpPr>
                  <a:endCxn id="99" idx="0"/>
                </p:cNvCxnSpPr>
                <p:nvPr/>
              </p:nvCxnSpPr>
              <p:spPr>
                <a:xfrm flipH="1">
                  <a:off x="2525497" y="3856922"/>
                  <a:ext cx="19213" cy="114034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Rounded Rectangle 8"/>
                <p:cNvSpPr/>
                <p:nvPr/>
              </p:nvSpPr>
              <p:spPr>
                <a:xfrm>
                  <a:off x="1783682" y="6062423"/>
                  <a:ext cx="1404627" cy="601579"/>
                </a:xfrm>
                <a:prstGeom prst="roundRect">
                  <a:avLst/>
                </a:prstGeom>
                <a:ln/>
              </p:spPr>
              <p:style>
                <a:lnRef idx="0">
                  <a:schemeClr val="dk1"/>
                </a:lnRef>
                <a:fillRef idx="3">
                  <a:schemeClr val="dk1"/>
                </a:fillRef>
                <a:effectRef idx="3">
                  <a:schemeClr val="dk1"/>
                </a:effectRef>
                <a:fontRef idx="minor">
                  <a:schemeClr val="lt1"/>
                </a:fontRef>
              </p:style>
              <p:txBody>
                <a:bodyPr rtlCol="0" anchor="ctr"/>
                <a:lstStyle/>
                <a:p>
                  <a:pPr algn="ctr"/>
                  <a:r>
                    <a:rPr lang="en-GB" dirty="0" smtClean="0"/>
                    <a:t>Performance Batch File</a:t>
                  </a:r>
                  <a:endParaRPr lang="en-US" dirty="0"/>
                </a:p>
              </p:txBody>
            </p:sp>
            <p:sp>
              <p:nvSpPr>
                <p:cNvPr id="10" name="Right Arrow 9"/>
                <p:cNvSpPr/>
                <p:nvPr/>
              </p:nvSpPr>
              <p:spPr>
                <a:xfrm>
                  <a:off x="5721776" y="3339511"/>
                  <a:ext cx="625642" cy="421105"/>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0"/>
                <p:cNvSpPr/>
                <p:nvPr/>
              </p:nvSpPr>
              <p:spPr>
                <a:xfrm>
                  <a:off x="6468457" y="3196681"/>
                  <a:ext cx="1322752" cy="706764"/>
                </a:xfrm>
                <a:prstGeom prst="roundRect">
                  <a:avLst/>
                </a:prstGeom>
                <a:ln/>
              </p:spPr>
              <p:style>
                <a:lnRef idx="0">
                  <a:schemeClr val="dk1"/>
                </a:lnRef>
                <a:fillRef idx="3">
                  <a:schemeClr val="dk1"/>
                </a:fillRef>
                <a:effectRef idx="3">
                  <a:schemeClr val="dk1"/>
                </a:effectRef>
                <a:fontRef idx="minor">
                  <a:schemeClr val="lt1"/>
                </a:fontRef>
              </p:style>
              <p:txBody>
                <a:bodyPr rtlCol="0" anchor="ctr"/>
                <a:lstStyle/>
                <a:p>
                  <a:pPr algn="ctr"/>
                  <a:r>
                    <a:rPr lang="en-GB" dirty="0" smtClean="0"/>
                    <a:t>Automation Flow</a:t>
                  </a:r>
                  <a:endParaRPr lang="en-US" dirty="0"/>
                </a:p>
              </p:txBody>
            </p:sp>
            <p:sp>
              <p:nvSpPr>
                <p:cNvPr id="66" name="Rounded Rectangle 65"/>
                <p:cNvSpPr/>
                <p:nvPr/>
              </p:nvSpPr>
              <p:spPr>
                <a:xfrm>
                  <a:off x="8742425" y="3279407"/>
                  <a:ext cx="929720" cy="527785"/>
                </a:xfrm>
                <a:prstGeom prst="roundRect">
                  <a:avLst/>
                </a:prstGeom>
                <a:ln/>
              </p:spPr>
              <p:style>
                <a:lnRef idx="0">
                  <a:schemeClr val="dk1"/>
                </a:lnRef>
                <a:fillRef idx="3">
                  <a:schemeClr val="dk1"/>
                </a:fillRef>
                <a:effectRef idx="3">
                  <a:schemeClr val="dk1"/>
                </a:effectRef>
                <a:fontRef idx="minor">
                  <a:schemeClr val="lt1"/>
                </a:fontRef>
              </p:style>
              <p:txBody>
                <a:bodyPr rtlCol="0" anchor="ctr"/>
                <a:lstStyle/>
                <a:p>
                  <a:pPr algn="ctr"/>
                  <a:r>
                    <a:rPr lang="en-GB" dirty="0" smtClean="0"/>
                    <a:t>Reports</a:t>
                  </a:r>
                  <a:endParaRPr lang="en-US" dirty="0"/>
                </a:p>
              </p:txBody>
            </p:sp>
            <p:sp>
              <p:nvSpPr>
                <p:cNvPr id="67" name="Right Arrow 66"/>
                <p:cNvSpPr/>
                <p:nvPr/>
              </p:nvSpPr>
              <p:spPr>
                <a:xfrm>
                  <a:off x="7953996" y="3339511"/>
                  <a:ext cx="625642" cy="421105"/>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Connector 22"/>
                <p:cNvCxnSpPr>
                  <a:stCxn id="66" idx="2"/>
                </p:cNvCxnSpPr>
                <p:nvPr/>
              </p:nvCxnSpPr>
              <p:spPr>
                <a:xfrm>
                  <a:off x="9207285" y="3807192"/>
                  <a:ext cx="0" cy="403057"/>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a:off x="2918419" y="4210249"/>
                  <a:ext cx="6288866" cy="57339"/>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endCxn id="99" idx="0"/>
                </p:cNvCxnSpPr>
                <p:nvPr/>
              </p:nvCxnSpPr>
              <p:spPr>
                <a:xfrm flipH="1">
                  <a:off x="2525497" y="4267588"/>
                  <a:ext cx="330838" cy="729675"/>
                </a:xfrm>
                <a:prstGeom prst="straightConnector1">
                  <a:avLst/>
                </a:prstGeom>
                <a:ln>
                  <a:solidFill>
                    <a:schemeClr val="tx1"/>
                  </a:solidFill>
                  <a:prstDash val="lgDash"/>
                  <a:tailEnd type="triangle"/>
                </a:ln>
              </p:spPr>
              <p:style>
                <a:lnRef idx="1">
                  <a:schemeClr val="accent1"/>
                </a:lnRef>
                <a:fillRef idx="0">
                  <a:schemeClr val="accent1"/>
                </a:fillRef>
                <a:effectRef idx="0">
                  <a:schemeClr val="accent1"/>
                </a:effectRef>
                <a:fontRef idx="minor">
                  <a:schemeClr val="tx1"/>
                </a:fontRef>
              </p:style>
            </p:cxnSp>
            <p:sp>
              <p:nvSpPr>
                <p:cNvPr id="68" name="Rounded Rectangle 67"/>
                <p:cNvSpPr/>
                <p:nvPr/>
              </p:nvSpPr>
              <p:spPr>
                <a:xfrm>
                  <a:off x="4179471" y="6062423"/>
                  <a:ext cx="1323474" cy="577515"/>
                </a:xfrm>
                <a:prstGeom prst="roundRect">
                  <a:avLst/>
                </a:prstGeom>
                <a:ln/>
              </p:spPr>
              <p:style>
                <a:lnRef idx="0">
                  <a:schemeClr val="dk1"/>
                </a:lnRef>
                <a:fillRef idx="3">
                  <a:schemeClr val="dk1"/>
                </a:fillRef>
                <a:effectRef idx="3">
                  <a:schemeClr val="dk1"/>
                </a:effectRef>
                <a:fontRef idx="minor">
                  <a:schemeClr val="lt1"/>
                </a:fontRef>
              </p:style>
              <p:txBody>
                <a:bodyPr rtlCol="0" anchor="ctr"/>
                <a:lstStyle/>
                <a:p>
                  <a:pPr algn="ctr"/>
                  <a:r>
                    <a:rPr lang="en-GB" dirty="0" smtClean="0"/>
                    <a:t>Update Database</a:t>
                  </a:r>
                  <a:endParaRPr lang="en-US" dirty="0"/>
                </a:p>
              </p:txBody>
            </p:sp>
            <p:sp>
              <p:nvSpPr>
                <p:cNvPr id="69" name="Right Arrow 68"/>
                <p:cNvSpPr/>
                <p:nvPr/>
              </p:nvSpPr>
              <p:spPr>
                <a:xfrm>
                  <a:off x="3371069" y="6152659"/>
                  <a:ext cx="625642" cy="421105"/>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0" name="Right Arrow 69"/>
                <p:cNvSpPr/>
                <p:nvPr/>
              </p:nvSpPr>
              <p:spPr>
                <a:xfrm>
                  <a:off x="5707480" y="6154924"/>
                  <a:ext cx="625642" cy="421105"/>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3" name="Rounded Rectangle 72"/>
                <p:cNvSpPr/>
                <p:nvPr/>
              </p:nvSpPr>
              <p:spPr>
                <a:xfrm>
                  <a:off x="6537657" y="6061669"/>
                  <a:ext cx="1323474" cy="577515"/>
                </a:xfrm>
                <a:prstGeom prst="roundRect">
                  <a:avLst/>
                </a:prstGeom>
                <a:ln/>
              </p:spPr>
              <p:style>
                <a:lnRef idx="0">
                  <a:schemeClr val="dk1"/>
                </a:lnRef>
                <a:fillRef idx="3">
                  <a:schemeClr val="dk1"/>
                </a:fillRef>
                <a:effectRef idx="3">
                  <a:schemeClr val="dk1"/>
                </a:effectRef>
                <a:fontRef idx="minor">
                  <a:schemeClr val="lt1"/>
                </a:fontRef>
              </p:style>
              <p:txBody>
                <a:bodyPr rtlCol="0" anchor="ctr"/>
                <a:lstStyle/>
                <a:p>
                  <a:pPr algn="ctr"/>
                  <a:r>
                    <a:rPr lang="en-GB" dirty="0" smtClean="0"/>
                    <a:t>Generate Report</a:t>
                  </a:r>
                  <a:endParaRPr lang="en-US" dirty="0"/>
                </a:p>
              </p:txBody>
            </p:sp>
            <p:pic>
              <p:nvPicPr>
                <p:cNvPr id="82" name="Picture 81"/>
                <p:cNvPicPr>
                  <a:picLocks noChangeAspect="1"/>
                </p:cNvPicPr>
                <p:nvPr/>
              </p:nvPicPr>
              <p:blipFill>
                <a:blip r:embed="rId3"/>
                <a:stretch>
                  <a:fillRect/>
                </a:stretch>
              </p:blipFill>
              <p:spPr>
                <a:xfrm>
                  <a:off x="4498598" y="2186343"/>
                  <a:ext cx="713811" cy="946401"/>
                </a:xfrm>
                <a:prstGeom prst="rect">
                  <a:avLst/>
                </a:prstGeom>
              </p:spPr>
            </p:pic>
            <p:pic>
              <p:nvPicPr>
                <p:cNvPr id="85" name="Picture 84"/>
                <p:cNvPicPr>
                  <a:picLocks noChangeAspect="1"/>
                </p:cNvPicPr>
                <p:nvPr/>
              </p:nvPicPr>
              <p:blipFill>
                <a:blip r:embed="rId4"/>
                <a:stretch>
                  <a:fillRect/>
                </a:stretch>
              </p:blipFill>
              <p:spPr>
                <a:xfrm>
                  <a:off x="2121251" y="2300454"/>
                  <a:ext cx="805367" cy="845041"/>
                </a:xfrm>
                <a:prstGeom prst="rect">
                  <a:avLst/>
                </a:prstGeom>
              </p:spPr>
            </p:pic>
            <p:grpSp>
              <p:nvGrpSpPr>
                <p:cNvPr id="93" name="Group 92"/>
                <p:cNvGrpSpPr/>
                <p:nvPr/>
              </p:nvGrpSpPr>
              <p:grpSpPr>
                <a:xfrm>
                  <a:off x="6792588" y="2374119"/>
                  <a:ext cx="900113" cy="699284"/>
                  <a:chOff x="5929313" y="2529519"/>
                  <a:chExt cx="988842" cy="1031837"/>
                </a:xfrm>
                <a:solidFill>
                  <a:schemeClr val="bg2"/>
                </a:solidFill>
              </p:grpSpPr>
              <p:sp>
                <p:nvSpPr>
                  <p:cNvPr id="88" name="Rectangle 87"/>
                  <p:cNvSpPr/>
                  <p:nvPr/>
                </p:nvSpPr>
                <p:spPr>
                  <a:xfrm>
                    <a:off x="6256779" y="2529519"/>
                    <a:ext cx="661376" cy="887060"/>
                  </a:xfrm>
                  <a:prstGeom prst="rect">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p:cNvSpPr/>
                  <p:nvPr/>
                </p:nvSpPr>
                <p:spPr>
                  <a:xfrm>
                    <a:off x="6125550" y="2658584"/>
                    <a:ext cx="619085" cy="839254"/>
                  </a:xfrm>
                  <a:prstGeom prst="rect">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ectangle 89"/>
                  <p:cNvSpPr/>
                  <p:nvPr/>
                </p:nvSpPr>
                <p:spPr>
                  <a:xfrm>
                    <a:off x="5929313" y="2843213"/>
                    <a:ext cx="614362" cy="718143"/>
                  </a:xfrm>
                  <a:prstGeom prst="rect">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1" name="Oval 90"/>
                <p:cNvSpPr/>
                <p:nvPr/>
              </p:nvSpPr>
              <p:spPr>
                <a:xfrm>
                  <a:off x="3411213" y="3173369"/>
                  <a:ext cx="333173" cy="33228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1</a:t>
                  </a:r>
                  <a:endParaRPr lang="en-US" dirty="0">
                    <a:solidFill>
                      <a:schemeClr val="tx1"/>
                    </a:solidFill>
                  </a:endParaRPr>
                </a:p>
              </p:txBody>
            </p:sp>
            <p:sp>
              <p:nvSpPr>
                <p:cNvPr id="92" name="Oval 91"/>
                <p:cNvSpPr/>
                <p:nvPr/>
              </p:nvSpPr>
              <p:spPr>
                <a:xfrm>
                  <a:off x="2130240" y="4252272"/>
                  <a:ext cx="333173" cy="33228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2</a:t>
                  </a:r>
                  <a:endParaRPr lang="en-US" dirty="0">
                    <a:solidFill>
                      <a:schemeClr val="tx1"/>
                    </a:solidFill>
                  </a:endParaRPr>
                </a:p>
              </p:txBody>
            </p:sp>
            <p:pic>
              <p:nvPicPr>
                <p:cNvPr id="99" name="Picture 98"/>
                <p:cNvPicPr>
                  <a:picLocks noChangeAspect="1"/>
                </p:cNvPicPr>
                <p:nvPr/>
              </p:nvPicPr>
              <p:blipFill>
                <a:blip r:embed="rId3"/>
                <a:stretch>
                  <a:fillRect/>
                </a:stretch>
              </p:blipFill>
              <p:spPr>
                <a:xfrm>
                  <a:off x="2168591" y="4997263"/>
                  <a:ext cx="713811" cy="946401"/>
                </a:xfrm>
                <a:prstGeom prst="rect">
                  <a:avLst/>
                </a:prstGeom>
              </p:spPr>
            </p:pic>
          </p:grpSp>
          <p:pic>
            <p:nvPicPr>
              <p:cNvPr id="11" name="Picture 10"/>
              <p:cNvPicPr>
                <a:picLocks noChangeAspect="1"/>
              </p:cNvPicPr>
              <p:nvPr/>
            </p:nvPicPr>
            <p:blipFill>
              <a:blip r:embed="rId5"/>
              <a:stretch>
                <a:fillRect/>
              </a:stretch>
            </p:blipFill>
            <p:spPr>
              <a:xfrm>
                <a:off x="8753116" y="4267761"/>
                <a:ext cx="1568564" cy="1090570"/>
              </a:xfrm>
              <a:prstGeom prst="rect">
                <a:avLst/>
              </a:prstGeom>
            </p:spPr>
          </p:pic>
          <p:pic>
            <p:nvPicPr>
              <p:cNvPr id="13" name="Picture 12"/>
              <p:cNvPicPr>
                <a:picLocks noChangeAspect="1"/>
              </p:cNvPicPr>
              <p:nvPr/>
            </p:nvPicPr>
            <p:blipFill>
              <a:blip r:embed="rId6"/>
              <a:stretch>
                <a:fillRect/>
              </a:stretch>
            </p:blipFill>
            <p:spPr>
              <a:xfrm>
                <a:off x="6772644" y="4759194"/>
                <a:ext cx="1081451" cy="1067146"/>
              </a:xfrm>
              <a:prstGeom prst="rect">
                <a:avLst/>
              </a:prstGeom>
            </p:spPr>
          </p:pic>
          <p:pic>
            <p:nvPicPr>
              <p:cNvPr id="14" name="Picture 13"/>
              <p:cNvPicPr>
                <a:picLocks noChangeAspect="1"/>
              </p:cNvPicPr>
              <p:nvPr/>
            </p:nvPicPr>
            <p:blipFill>
              <a:blip r:embed="rId7"/>
              <a:stretch>
                <a:fillRect/>
              </a:stretch>
            </p:blipFill>
            <p:spPr>
              <a:xfrm>
                <a:off x="9295979" y="1930933"/>
                <a:ext cx="670420" cy="913981"/>
              </a:xfrm>
              <a:prstGeom prst="rect">
                <a:avLst/>
              </a:prstGeom>
            </p:spPr>
          </p:pic>
          <p:pic>
            <p:nvPicPr>
              <p:cNvPr id="15" name="Picture 14"/>
              <p:cNvPicPr>
                <a:picLocks noChangeAspect="1"/>
              </p:cNvPicPr>
              <p:nvPr/>
            </p:nvPicPr>
            <p:blipFill>
              <a:blip r:embed="rId8"/>
              <a:stretch>
                <a:fillRect/>
              </a:stretch>
            </p:blipFill>
            <p:spPr>
              <a:xfrm>
                <a:off x="8943034" y="5656586"/>
                <a:ext cx="968987" cy="937321"/>
              </a:xfrm>
              <a:prstGeom prst="rect">
                <a:avLst/>
              </a:prstGeom>
            </p:spPr>
          </p:pic>
          <p:cxnSp>
            <p:nvCxnSpPr>
              <p:cNvPr id="17" name="Straight Arrow Connector 16"/>
              <p:cNvCxnSpPr>
                <a:stCxn id="73" idx="3"/>
                <a:endCxn id="15" idx="1"/>
              </p:cNvCxnSpPr>
              <p:nvPr/>
            </p:nvCxnSpPr>
            <p:spPr>
              <a:xfrm flipV="1">
                <a:off x="8090467" y="6125247"/>
                <a:ext cx="852567" cy="13702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73" idx="3"/>
                <a:endCxn id="11" idx="1"/>
              </p:cNvCxnSpPr>
              <p:nvPr/>
            </p:nvCxnSpPr>
            <p:spPr>
              <a:xfrm flipV="1">
                <a:off x="8090467" y="4813046"/>
                <a:ext cx="662649" cy="144922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9" name="Rounded Rectangle 48"/>
              <p:cNvSpPr/>
              <p:nvPr/>
            </p:nvSpPr>
            <p:spPr>
              <a:xfrm>
                <a:off x="9277468" y="5227002"/>
                <a:ext cx="976289" cy="332288"/>
              </a:xfrm>
              <a:prstGeom prst="roundRect">
                <a:avLst/>
              </a:prstGeom>
              <a:ln/>
            </p:spPr>
            <p:style>
              <a:lnRef idx="0">
                <a:schemeClr val="dk1"/>
              </a:lnRef>
              <a:fillRef idx="3">
                <a:schemeClr val="dk1"/>
              </a:fillRef>
              <a:effectRef idx="3">
                <a:schemeClr val="dk1"/>
              </a:effectRef>
              <a:fontRef idx="minor">
                <a:schemeClr val="lt1"/>
              </a:fontRef>
            </p:style>
            <p:txBody>
              <a:bodyPr rtlCol="0" anchor="ctr"/>
              <a:lstStyle/>
              <a:p>
                <a:pPr algn="ctr"/>
                <a:r>
                  <a:rPr lang="en-GB" sz="1200" dirty="0" smtClean="0"/>
                  <a:t>Dashboard</a:t>
                </a:r>
                <a:endParaRPr lang="en-US" sz="1200" dirty="0"/>
              </a:p>
            </p:txBody>
          </p:sp>
          <p:sp>
            <p:nvSpPr>
              <p:cNvPr id="50" name="Rounded Rectangle 49"/>
              <p:cNvSpPr/>
              <p:nvPr/>
            </p:nvSpPr>
            <p:spPr>
              <a:xfrm>
                <a:off x="9377445" y="6334667"/>
                <a:ext cx="976289" cy="332288"/>
              </a:xfrm>
              <a:prstGeom prst="roundRect">
                <a:avLst/>
              </a:prstGeom>
              <a:ln/>
            </p:spPr>
            <p:style>
              <a:lnRef idx="0">
                <a:schemeClr val="dk1"/>
              </a:lnRef>
              <a:fillRef idx="3">
                <a:schemeClr val="dk1"/>
              </a:fillRef>
              <a:effectRef idx="3">
                <a:schemeClr val="dk1"/>
              </a:effectRef>
              <a:fontRef idx="minor">
                <a:schemeClr val="lt1"/>
              </a:fontRef>
            </p:style>
            <p:txBody>
              <a:bodyPr rtlCol="0" anchor="ctr"/>
              <a:lstStyle/>
              <a:p>
                <a:pPr algn="ctr"/>
                <a:r>
                  <a:rPr lang="en-GB" sz="1200" dirty="0" smtClean="0"/>
                  <a:t>Notification</a:t>
                </a:r>
                <a:endParaRPr lang="en-US" sz="1200" dirty="0"/>
              </a:p>
            </p:txBody>
          </p:sp>
          <p:pic>
            <p:nvPicPr>
              <p:cNvPr id="30" name="Picture 29"/>
              <p:cNvPicPr>
                <a:picLocks noChangeAspect="1"/>
              </p:cNvPicPr>
              <p:nvPr/>
            </p:nvPicPr>
            <p:blipFill>
              <a:blip r:embed="rId9"/>
              <a:stretch>
                <a:fillRect/>
              </a:stretch>
            </p:blipFill>
            <p:spPr>
              <a:xfrm>
                <a:off x="4171949" y="4705894"/>
                <a:ext cx="956936" cy="1118672"/>
              </a:xfrm>
              <a:prstGeom prst="rect">
                <a:avLst/>
              </a:prstGeom>
            </p:spPr>
          </p:pic>
        </p:grpSp>
        <p:sp>
          <p:nvSpPr>
            <p:cNvPr id="59" name="Rounded Rectangle 58"/>
            <p:cNvSpPr/>
            <p:nvPr/>
          </p:nvSpPr>
          <p:spPr>
            <a:xfrm>
              <a:off x="1464043" y="3108711"/>
              <a:ext cx="1214679" cy="616823"/>
            </a:xfrm>
            <a:prstGeom prst="roundRect">
              <a:avLst/>
            </a:prstGeom>
            <a:ln/>
          </p:spPr>
          <p:style>
            <a:lnRef idx="0">
              <a:schemeClr val="dk1"/>
            </a:lnRef>
            <a:fillRef idx="3">
              <a:schemeClr val="dk1"/>
            </a:fillRef>
            <a:effectRef idx="3">
              <a:schemeClr val="dk1"/>
            </a:effectRef>
            <a:fontRef idx="minor">
              <a:schemeClr val="lt1"/>
            </a:fontRef>
          </p:style>
          <p:txBody>
            <a:bodyPr rtlCol="0" anchor="ctr"/>
            <a:lstStyle/>
            <a:p>
              <a:pPr algn="ctr"/>
              <a:r>
                <a:rPr lang="en-GB" dirty="0" smtClean="0"/>
                <a:t>Task Scheduler</a:t>
              </a:r>
              <a:endParaRPr lang="en-US" dirty="0"/>
            </a:p>
          </p:txBody>
        </p:sp>
      </p:grpSp>
      <p:sp>
        <p:nvSpPr>
          <p:cNvPr id="12" name="TextBox 11"/>
          <p:cNvSpPr txBox="1"/>
          <p:nvPr/>
        </p:nvSpPr>
        <p:spPr>
          <a:xfrm>
            <a:off x="397764" y="5880021"/>
            <a:ext cx="11697068" cy="923330"/>
          </a:xfrm>
          <a:prstGeom prst="rect">
            <a:avLst/>
          </a:prstGeom>
          <a:noFill/>
        </p:spPr>
        <p:txBody>
          <a:bodyPr wrap="square" rtlCol="0">
            <a:spAutoFit/>
          </a:bodyPr>
          <a:lstStyle/>
          <a:p>
            <a:pPr marL="342900" indent="-342900">
              <a:buAutoNum type="arabicPeriod"/>
            </a:pPr>
            <a:r>
              <a:rPr lang="en-GB" dirty="0" smtClean="0"/>
              <a:t>The Test Automation flow runs with any front end automation tool and captures the parameters like Page Load time, content load time, Wait time, Server Response time with the help of techniques like Java Navigation Timing API.</a:t>
            </a:r>
          </a:p>
          <a:p>
            <a:pPr marL="342900" indent="-342900">
              <a:buAutoNum type="arabicPeriod"/>
            </a:pPr>
            <a:r>
              <a:rPr lang="en-GB" dirty="0" smtClean="0"/>
              <a:t>The metrics thus captured are stored in database and further utilised to generate dashboards and trigger notifications</a:t>
            </a:r>
            <a:endParaRPr lang="en-US" dirty="0"/>
          </a:p>
        </p:txBody>
      </p:sp>
    </p:spTree>
    <p:extLst>
      <p:ext uri="{BB962C8B-B14F-4D97-AF65-F5344CB8AC3E}">
        <p14:creationId xmlns:p14="http://schemas.microsoft.com/office/powerpoint/2010/main" val="2532997521"/>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smtClean="0"/>
              <a:t>Real Time Performance Monitoring dashboard</a:t>
            </a:r>
            <a:endParaRPr lang="en-US" sz="4000" dirty="0"/>
          </a:p>
        </p:txBody>
      </p:sp>
      <p:graphicFrame>
        <p:nvGraphicFramePr>
          <p:cNvPr id="4" name="Chart 3"/>
          <p:cNvGraphicFramePr/>
          <p:nvPr>
            <p:extLst>
              <p:ext uri="{D42A27DB-BD31-4B8C-83A1-F6EECF244321}">
                <p14:modId xmlns:p14="http://schemas.microsoft.com/office/powerpoint/2010/main" val="3226278680"/>
              </p:ext>
            </p:extLst>
          </p:nvPr>
        </p:nvGraphicFramePr>
        <p:xfrm>
          <a:off x="581891" y="1725342"/>
          <a:ext cx="11180618" cy="3788768"/>
        </p:xfrm>
        <a:graphic>
          <a:graphicData uri="http://schemas.openxmlformats.org/drawingml/2006/chart">
            <c:chart xmlns:c="http://schemas.openxmlformats.org/drawingml/2006/chart" xmlns:r="http://schemas.openxmlformats.org/officeDocument/2006/relationships" r:id="rId3"/>
          </a:graphicData>
        </a:graphic>
      </p:graphicFrame>
      <p:cxnSp>
        <p:nvCxnSpPr>
          <p:cNvPr id="5" name="Straight Arrow Connector 4"/>
          <p:cNvCxnSpPr/>
          <p:nvPr/>
        </p:nvCxnSpPr>
        <p:spPr>
          <a:xfrm>
            <a:off x="4442778" y="2070977"/>
            <a:ext cx="442237" cy="436695"/>
          </a:xfrm>
          <a:prstGeom prst="straightConnector1">
            <a:avLst/>
          </a:prstGeom>
          <a:ln>
            <a:solidFill>
              <a:srgbClr val="FF0000"/>
            </a:solidFill>
            <a:tailEnd type="triangle"/>
          </a:ln>
        </p:spPr>
        <p:style>
          <a:lnRef idx="3">
            <a:schemeClr val="accent5"/>
          </a:lnRef>
          <a:fillRef idx="0">
            <a:schemeClr val="accent5"/>
          </a:fillRef>
          <a:effectRef idx="2">
            <a:schemeClr val="accent5"/>
          </a:effectRef>
          <a:fontRef idx="minor">
            <a:schemeClr val="tx1"/>
          </a:fontRef>
        </p:style>
      </p:cxnSp>
      <p:sp>
        <p:nvSpPr>
          <p:cNvPr id="6" name="Rectangle 5"/>
          <p:cNvSpPr/>
          <p:nvPr/>
        </p:nvSpPr>
        <p:spPr>
          <a:xfrm>
            <a:off x="2881747" y="1840144"/>
            <a:ext cx="1561031" cy="461665"/>
          </a:xfrm>
          <a:prstGeom prst="rect">
            <a:avLst/>
          </a:prstGeom>
          <a:noFill/>
        </p:spPr>
        <p:txBody>
          <a:bodyPr wrap="square" lIns="91440" tIns="45720" rIns="91440" bIns="45720">
            <a:spAutoFit/>
          </a:bodyPr>
          <a:lstStyle/>
          <a:p>
            <a:pPr algn="ctr"/>
            <a:r>
              <a:rPr lang="en-US" sz="2400" b="0" cap="none" spc="0" dirty="0" smtClean="0">
                <a:ln w="0"/>
                <a:solidFill>
                  <a:srgbClr val="FF0000"/>
                </a:solidFill>
                <a:effectLst>
                  <a:outerShdw blurRad="38100" dist="25400" dir="5400000" algn="ctr" rotWithShape="0">
                    <a:srgbClr val="6E747A">
                      <a:alpha val="43000"/>
                    </a:srgbClr>
                  </a:outerShdw>
                </a:effectLst>
              </a:rPr>
              <a:t>Fluctuations</a:t>
            </a:r>
            <a:endParaRPr lang="en-US" sz="2400" b="0" cap="none" spc="0" dirty="0">
              <a:ln w="0"/>
              <a:solidFill>
                <a:srgbClr val="FF0000"/>
              </a:solidFill>
              <a:effectLst>
                <a:outerShdw blurRad="38100" dist="25400" dir="5400000" algn="ctr" rotWithShape="0">
                  <a:srgbClr val="6E747A">
                    <a:alpha val="43000"/>
                  </a:srgbClr>
                </a:outerShdw>
              </a:effectLst>
            </a:endParaRPr>
          </a:p>
        </p:txBody>
      </p:sp>
      <p:cxnSp>
        <p:nvCxnSpPr>
          <p:cNvPr id="9" name="Straight Arrow Connector 8"/>
          <p:cNvCxnSpPr/>
          <p:nvPr/>
        </p:nvCxnSpPr>
        <p:spPr>
          <a:xfrm>
            <a:off x="4442778" y="2070977"/>
            <a:ext cx="2856303" cy="3594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4442778" y="2070976"/>
            <a:ext cx="5296967" cy="244689"/>
          </a:xfrm>
          <a:prstGeom prst="straightConnector1">
            <a:avLst/>
          </a:prstGeom>
          <a:ln>
            <a:solidFill>
              <a:srgbClr val="FF0000"/>
            </a:solidFill>
            <a:tailEnd type="triangle"/>
          </a:ln>
        </p:spPr>
        <p:style>
          <a:lnRef idx="3">
            <a:schemeClr val="accent5"/>
          </a:lnRef>
          <a:fillRef idx="0">
            <a:schemeClr val="accent5"/>
          </a:fillRef>
          <a:effectRef idx="2">
            <a:schemeClr val="accent5"/>
          </a:effectRef>
          <a:fontRef idx="minor">
            <a:schemeClr val="tx1"/>
          </a:fontRef>
        </p:style>
      </p:cxnSp>
      <p:sp>
        <p:nvSpPr>
          <p:cNvPr id="16" name="Rounded Rectangle 15"/>
          <p:cNvSpPr/>
          <p:nvPr/>
        </p:nvSpPr>
        <p:spPr>
          <a:xfrm>
            <a:off x="207033" y="5503653"/>
            <a:ext cx="11652457" cy="1354347"/>
          </a:xfrm>
          <a:prstGeom prst="roundRect">
            <a:avLst/>
          </a:prstGeom>
          <a:solidFill>
            <a:srgbClr val="FCEBAE"/>
          </a:solidFill>
          <a:ln w="1905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b="1" dirty="0" smtClean="0">
                <a:solidFill>
                  <a:schemeClr val="tx1"/>
                </a:solidFill>
              </a:rPr>
              <a:t>Example : </a:t>
            </a:r>
            <a:r>
              <a:rPr lang="en-GB" dirty="0" smtClean="0">
                <a:solidFill>
                  <a:schemeClr val="tx1"/>
                </a:solidFill>
              </a:rPr>
              <a:t>Our dev team still received complains from the customers, so they decided to track performance at real time and what they discovered was interesting. The performance fluctuations were way too many than what they had imagined. </a:t>
            </a:r>
          </a:p>
          <a:p>
            <a:r>
              <a:rPr lang="en-GB" dirty="0" smtClean="0">
                <a:solidFill>
                  <a:schemeClr val="tx1"/>
                </a:solidFill>
              </a:rPr>
              <a:t>Based on the report, they made fixes. And now they get notified even for minute fluctuations. </a:t>
            </a:r>
          </a:p>
          <a:p>
            <a:r>
              <a:rPr lang="en-GB" dirty="0" smtClean="0">
                <a:solidFill>
                  <a:schemeClr val="tx1"/>
                </a:solidFill>
              </a:rPr>
              <a:t>Finally, the customers never complained. Win-Win Situation </a:t>
            </a:r>
            <a:r>
              <a:rPr lang="en-GB" sz="2400" b="1" dirty="0" smtClean="0">
                <a:solidFill>
                  <a:srgbClr val="00B050"/>
                </a:solidFill>
                <a:sym typeface="Wingdings" panose="05000000000000000000" pitchFamily="2" charset="2"/>
              </a:rPr>
              <a:t></a:t>
            </a:r>
            <a:endParaRPr lang="en-US" b="1" dirty="0">
              <a:solidFill>
                <a:srgbClr val="00B050"/>
              </a:solidFill>
            </a:endParaRPr>
          </a:p>
        </p:txBody>
      </p:sp>
    </p:spTree>
    <p:extLst>
      <p:ext uri="{BB962C8B-B14F-4D97-AF65-F5344CB8AC3E}">
        <p14:creationId xmlns:p14="http://schemas.microsoft.com/office/powerpoint/2010/main" val="1836683070"/>
      </p:ext>
    </p:extLst>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smtClean="0"/>
              <a:t>Differentiating Factors</a:t>
            </a:r>
            <a:endParaRPr lang="en-GB" sz="4000" dirty="0"/>
          </a:p>
        </p:txBody>
      </p:sp>
      <p:sp>
        <p:nvSpPr>
          <p:cNvPr id="3" name="Content Placeholder 2"/>
          <p:cNvSpPr>
            <a:spLocks noGrp="1"/>
          </p:cNvSpPr>
          <p:nvPr>
            <p:ph idx="1"/>
          </p:nvPr>
        </p:nvSpPr>
        <p:spPr>
          <a:xfrm>
            <a:off x="1024129" y="1893789"/>
            <a:ext cx="9651350" cy="4415571"/>
          </a:xfrm>
        </p:spPr>
        <p:txBody>
          <a:bodyPr>
            <a:normAutofit/>
          </a:bodyPr>
          <a:lstStyle/>
          <a:p>
            <a:pPr lvl="0">
              <a:buFont typeface="Wingdings" panose="05000000000000000000" pitchFamily="2" charset="2"/>
              <a:buChar char="q"/>
            </a:pPr>
            <a:r>
              <a:rPr lang="en-GB" dirty="0" smtClean="0"/>
              <a:t>Easy solution to scale up a Performance </a:t>
            </a:r>
            <a:r>
              <a:rPr lang="en-GB" dirty="0"/>
              <a:t>tool </a:t>
            </a:r>
            <a:r>
              <a:rPr lang="en-GB" dirty="0" smtClean="0"/>
              <a:t>for RTPM</a:t>
            </a:r>
            <a:endParaRPr lang="en-US" dirty="0"/>
          </a:p>
          <a:p>
            <a:pPr lvl="0">
              <a:buFont typeface="Wingdings" panose="05000000000000000000" pitchFamily="2" charset="2"/>
              <a:buChar char="q"/>
            </a:pPr>
            <a:r>
              <a:rPr lang="en-GB" dirty="0" smtClean="0"/>
              <a:t>Can </a:t>
            </a:r>
            <a:r>
              <a:rPr lang="en-GB" dirty="0"/>
              <a:t>be used as a plug &amp; play plugin with any platform / technology</a:t>
            </a:r>
            <a:endParaRPr lang="en-US" dirty="0"/>
          </a:p>
          <a:p>
            <a:pPr>
              <a:buFont typeface="Wingdings" panose="05000000000000000000" pitchFamily="2" charset="2"/>
              <a:buChar char="q"/>
            </a:pPr>
            <a:r>
              <a:rPr lang="en-GB" dirty="0" smtClean="0"/>
              <a:t>Light </a:t>
            </a:r>
            <a:r>
              <a:rPr lang="en-GB" dirty="0"/>
              <a:t>weight </a:t>
            </a:r>
            <a:r>
              <a:rPr lang="en-GB" dirty="0" smtClean="0"/>
              <a:t>and easily configurable solution </a:t>
            </a:r>
            <a:r>
              <a:rPr lang="en-GB" dirty="0"/>
              <a:t>for changing business needs</a:t>
            </a:r>
          </a:p>
          <a:p>
            <a:pPr>
              <a:buFont typeface="Wingdings" panose="05000000000000000000" pitchFamily="2" charset="2"/>
              <a:buChar char="q"/>
            </a:pPr>
            <a:r>
              <a:rPr lang="en-GB" dirty="0" smtClean="0"/>
              <a:t>Easy </a:t>
            </a:r>
            <a:r>
              <a:rPr lang="en-GB" dirty="0"/>
              <a:t>to understand Dashboard.</a:t>
            </a:r>
            <a:endParaRPr lang="nl-NL" dirty="0"/>
          </a:p>
          <a:p>
            <a:pPr>
              <a:buFont typeface="Wingdings" panose="05000000000000000000" pitchFamily="2" charset="2"/>
              <a:buChar char="q"/>
            </a:pPr>
            <a:r>
              <a:rPr lang="en-GB" dirty="0" smtClean="0"/>
              <a:t>Fits </a:t>
            </a:r>
            <a:r>
              <a:rPr lang="en-GB" dirty="0"/>
              <a:t>easily with Dev-Ops Environment.</a:t>
            </a:r>
          </a:p>
          <a:p>
            <a:pPr>
              <a:buFont typeface="Wingdings" panose="05000000000000000000" pitchFamily="2" charset="2"/>
              <a:buChar char="q"/>
            </a:pPr>
            <a:r>
              <a:rPr lang="en-GB" dirty="0" smtClean="0"/>
              <a:t>Cross-Browser </a:t>
            </a:r>
            <a:r>
              <a:rPr lang="en-GB" dirty="0"/>
              <a:t>Compatible.</a:t>
            </a:r>
          </a:p>
          <a:p>
            <a:pPr>
              <a:buFont typeface="Wingdings" panose="05000000000000000000" pitchFamily="2" charset="2"/>
              <a:buChar char="q"/>
            </a:pPr>
            <a:r>
              <a:rPr lang="en-US" dirty="0"/>
              <a:t>Improved Search Rankings</a:t>
            </a:r>
          </a:p>
          <a:p>
            <a:pPr>
              <a:buFont typeface="Wingdings" panose="05000000000000000000" pitchFamily="2" charset="2"/>
              <a:buChar char="q"/>
            </a:pPr>
            <a:r>
              <a:rPr lang="en-US" dirty="0"/>
              <a:t>Happier Customers &amp; Higher Sales</a:t>
            </a:r>
          </a:p>
          <a:p>
            <a:pPr>
              <a:buFont typeface="Tw Cen MT" panose="020B0602020104020603" pitchFamily="34" charset="0"/>
              <a:buChar char="+"/>
            </a:pPr>
            <a:endParaRPr lang="en-US" b="1" dirty="0"/>
          </a:p>
          <a:p>
            <a:pPr>
              <a:buFont typeface="Tw Cen MT" panose="020B0602020104020603" pitchFamily="34" charset="0"/>
              <a:buChar char="+"/>
            </a:pPr>
            <a:endParaRPr lang="nl-NL" dirty="0">
              <a:solidFill>
                <a:schemeClr val="tx2"/>
              </a:solidFill>
            </a:endParaRPr>
          </a:p>
          <a:p>
            <a:pPr>
              <a:buFont typeface="Wingdings" panose="05000000000000000000" pitchFamily="2" charset="2"/>
              <a:buChar char="q"/>
            </a:pPr>
            <a:endParaRPr lang="en-GB" dirty="0"/>
          </a:p>
        </p:txBody>
      </p:sp>
      <p:pic>
        <p:nvPicPr>
          <p:cNvPr id="4" name="Picture 2" descr="Image result for implementation clip 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57948" y="776259"/>
            <a:ext cx="1117530" cy="111753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Image result for implementation clip ar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07150" y="902382"/>
            <a:ext cx="1122967" cy="9914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8928936"/>
      </p:ext>
    </p:extLst>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smtClean="0"/>
              <a:t>Case Study</a:t>
            </a:r>
            <a:endParaRPr lang="en-GB" sz="4000" dirty="0"/>
          </a:p>
        </p:txBody>
      </p:sp>
      <p:sp>
        <p:nvSpPr>
          <p:cNvPr id="3" name="Content Placeholder 2"/>
          <p:cNvSpPr>
            <a:spLocks noGrp="1"/>
          </p:cNvSpPr>
          <p:nvPr>
            <p:ph idx="1"/>
          </p:nvPr>
        </p:nvSpPr>
        <p:spPr>
          <a:xfrm>
            <a:off x="224028" y="1955800"/>
            <a:ext cx="11777472" cy="4737100"/>
          </a:xfrm>
        </p:spPr>
        <p:txBody>
          <a:bodyPr>
            <a:normAutofit fontScale="92500" lnSpcReduction="20000"/>
          </a:bodyPr>
          <a:lstStyle/>
          <a:p>
            <a:r>
              <a:rPr lang="en-GB" b="1" dirty="0" smtClean="0"/>
              <a:t>Experience : </a:t>
            </a:r>
            <a:r>
              <a:rPr lang="en-GB" dirty="0" smtClean="0"/>
              <a:t>The homepage of any browser is the most performance intensive part. And if you show live feed Or Organisation Announcements or News on your homepage then It becomes necessary to track the performance and in case of a minute fluctuation trigger a notification so that any issue can be resolved as soon as possible.</a:t>
            </a:r>
          </a:p>
          <a:p>
            <a:r>
              <a:rPr lang="en-GB" dirty="0" smtClean="0"/>
              <a:t>We had a similar requirement.</a:t>
            </a:r>
            <a:endParaRPr lang="en-US" dirty="0"/>
          </a:p>
          <a:p>
            <a:r>
              <a:rPr lang="en-GB" b="1" dirty="0" smtClean="0"/>
              <a:t>Solution </a:t>
            </a:r>
            <a:r>
              <a:rPr lang="en-GB" b="1" dirty="0"/>
              <a:t>: </a:t>
            </a:r>
            <a:r>
              <a:rPr lang="en-GB" dirty="0"/>
              <a:t>We developed a RTPM model based on the solution </a:t>
            </a:r>
            <a:r>
              <a:rPr lang="en-GB" dirty="0" smtClean="0"/>
              <a:t>architecture that </a:t>
            </a:r>
            <a:r>
              <a:rPr lang="en-GB" dirty="0"/>
              <a:t>we discussed </a:t>
            </a:r>
            <a:r>
              <a:rPr lang="en-GB" dirty="0" smtClean="0"/>
              <a:t>for tracking the performance of the homepage and all links on the homepage . </a:t>
            </a:r>
            <a:endParaRPr lang="en-US" dirty="0"/>
          </a:p>
          <a:p>
            <a:r>
              <a:rPr lang="en-GB" dirty="0" smtClean="0"/>
              <a:t>Based on our analysis we noticed that, </a:t>
            </a:r>
            <a:r>
              <a:rPr lang="en-US" dirty="0" smtClean="0"/>
              <a:t>In </a:t>
            </a:r>
            <a:r>
              <a:rPr lang="en-US" dirty="0"/>
              <a:t>today's Agile environments, with continuous maintenance, performance testing projects are becoming less common, and deploying every two weeks is becoming the norm. That creates new challenges because a query that gets slightly more complex for every sprint could suddenly become too complex for the system. There are two common fixes for </a:t>
            </a:r>
            <a:r>
              <a:rPr lang="en-US" dirty="0" smtClean="0"/>
              <a:t>this :</a:t>
            </a:r>
            <a:endParaRPr lang="en-US" dirty="0"/>
          </a:p>
          <a:p>
            <a:r>
              <a:rPr lang="en-US" dirty="0"/>
              <a:t>First, some modern tools can run in the cloud automatically from the command line, and they fit well when combined with continuous integration; you would receive test results daily, hourly or even more often, instead of at the end of the project.</a:t>
            </a:r>
          </a:p>
          <a:p>
            <a:r>
              <a:rPr lang="en-US" dirty="0"/>
              <a:t>Second, companies increasingly see performance monitoring in production, or an incremental rollout combined with monitoring, as part of the performance testing story. That is a new wrinkle, but the basic building blocks for performance </a:t>
            </a:r>
            <a:r>
              <a:rPr lang="en-US" dirty="0" smtClean="0"/>
              <a:t>testing.</a:t>
            </a:r>
          </a:p>
        </p:txBody>
      </p:sp>
    </p:spTree>
    <p:extLst>
      <p:ext uri="{BB962C8B-B14F-4D97-AF65-F5344CB8AC3E}">
        <p14:creationId xmlns:p14="http://schemas.microsoft.com/office/powerpoint/2010/main" val="927229705"/>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086101" y="1634652"/>
            <a:ext cx="5286374" cy="4229100"/>
          </a:xfrm>
          <a:prstGeom prst="rect">
            <a:avLst/>
          </a:prstGeom>
        </p:spPr>
      </p:pic>
    </p:spTree>
    <p:extLst>
      <p:ext uri="{BB962C8B-B14F-4D97-AF65-F5344CB8AC3E}">
        <p14:creationId xmlns:p14="http://schemas.microsoft.com/office/powerpoint/2010/main" val="1722672776"/>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7525" y="1147762"/>
            <a:ext cx="6076950" cy="4562475"/>
          </a:xfrm>
          <a:prstGeom prst="rect">
            <a:avLst/>
          </a:prstGeom>
        </p:spPr>
      </p:pic>
    </p:spTree>
    <p:extLst>
      <p:ext uri="{BB962C8B-B14F-4D97-AF65-F5344CB8AC3E}">
        <p14:creationId xmlns:p14="http://schemas.microsoft.com/office/powerpoint/2010/main" val="894900347"/>
      </p:ext>
    </p:extLst>
  </p:cSld>
  <p:clrMapOvr>
    <a:masterClrMapping/>
  </p:clrMapOvr>
  <p:transition spd="slow">
    <p:push dir="u"/>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5957</TotalTime>
  <Words>1130</Words>
  <Application>Microsoft Office PowerPoint</Application>
  <PresentationFormat>Widescreen</PresentationFormat>
  <Paragraphs>111</Paragraphs>
  <Slides>16</Slides>
  <Notes>5</Notes>
  <HiddenSlides>0</HiddenSlides>
  <MMClips>0</MMClips>
  <ScaleCrop>false</ScaleCrop>
  <HeadingPairs>
    <vt:vector size="8" baseType="variant">
      <vt:variant>
        <vt:lpstr>Fonts Used</vt:lpstr>
      </vt:variant>
      <vt:variant>
        <vt:i4>5</vt:i4>
      </vt:variant>
      <vt:variant>
        <vt:lpstr>Theme</vt:lpstr>
      </vt:variant>
      <vt:variant>
        <vt:i4>1</vt:i4>
      </vt:variant>
      <vt:variant>
        <vt:lpstr>Slide Titles</vt:lpstr>
      </vt:variant>
      <vt:variant>
        <vt:i4>16</vt:i4>
      </vt:variant>
      <vt:variant>
        <vt:lpstr>Custom Shows</vt:lpstr>
      </vt:variant>
      <vt:variant>
        <vt:i4>1</vt:i4>
      </vt:variant>
    </vt:vector>
  </HeadingPairs>
  <TitlesOfParts>
    <vt:vector size="23" baseType="lpstr">
      <vt:lpstr>Calibri</vt:lpstr>
      <vt:lpstr>Tw Cen MT</vt:lpstr>
      <vt:lpstr>Tw Cen MT Condensed</vt:lpstr>
      <vt:lpstr>Wingdings</vt:lpstr>
      <vt:lpstr>Wingdings 3</vt:lpstr>
      <vt:lpstr>Integral</vt:lpstr>
      <vt:lpstr>HEARTBEAT</vt:lpstr>
      <vt:lpstr>pointers</vt:lpstr>
      <vt:lpstr>invoering</vt:lpstr>
      <vt:lpstr>Performance Testing – A conventional Approach</vt:lpstr>
      <vt:lpstr>Performance testing Dashboard</vt:lpstr>
      <vt:lpstr>IT Revolution, A Shift Towards DIGITIZATION Necessitates Performance monitoring</vt:lpstr>
      <vt:lpstr>Performance monitoring dashboard</vt:lpstr>
      <vt:lpstr>Need of Real time Performance Monitoring (RTPM)</vt:lpstr>
      <vt:lpstr>Real time Performance Monitoring (RTPM)</vt:lpstr>
      <vt:lpstr>Performance Parameters </vt:lpstr>
      <vt:lpstr>Proposed CoNcept &amp; Solution</vt:lpstr>
      <vt:lpstr>Real Time Performance Monitoring dashboard</vt:lpstr>
      <vt:lpstr>Differentiating Factors</vt:lpstr>
      <vt:lpstr>Case Study</vt:lpstr>
      <vt:lpstr>PowerPoint Presentation</vt:lpstr>
      <vt:lpstr>PowerPoint Presentation</vt:lpstr>
      <vt:lpstr>Custom Show 1</vt:lpstr>
    </vt:vector>
  </TitlesOfParts>
  <Company>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HEARTBEAT</dc:title>
  <dc:creator>Ghogare, A.S. (Akash)</dc:creator>
  <cp:lastModifiedBy>Sankalp Dubey</cp:lastModifiedBy>
  <cp:revision>127</cp:revision>
  <dcterms:created xsi:type="dcterms:W3CDTF">2018-08-09T02:58:18Z</dcterms:created>
  <dcterms:modified xsi:type="dcterms:W3CDTF">2018-09-01T12:54:26Z</dcterms:modified>
</cp:coreProperties>
</file>