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24" r:id="rId2"/>
    <p:sldId id="341" r:id="rId3"/>
    <p:sldId id="336" r:id="rId4"/>
    <p:sldId id="339" r:id="rId5"/>
    <p:sldId id="344" r:id="rId6"/>
    <p:sldId id="337" r:id="rId7"/>
    <p:sldId id="340" r:id="rId8"/>
    <p:sldId id="322" r:id="rId9"/>
    <p:sldId id="325" r:id="rId10"/>
    <p:sldId id="327" r:id="rId11"/>
    <p:sldId id="326" r:id="rId12"/>
    <p:sldId id="345" r:id="rId13"/>
    <p:sldId id="346" r:id="rId14"/>
    <p:sldId id="261" r:id="rId15"/>
    <p:sldId id="332" r:id="rId16"/>
    <p:sldId id="333" r:id="rId17"/>
    <p:sldId id="343" r:id="rId18"/>
    <p:sldId id="330" r:id="rId19"/>
    <p:sldId id="342" r:id="rId20"/>
    <p:sldId id="331" r:id="rId21"/>
    <p:sldId id="338" r:id="rId22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27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82" autoAdjust="0"/>
    <p:restoredTop sz="92007" autoAdjust="0"/>
  </p:normalViewPr>
  <p:slideViewPr>
    <p:cSldViewPr snapToObjects="1">
      <p:cViewPr>
        <p:scale>
          <a:sx n="85" d="100"/>
          <a:sy n="85" d="100"/>
        </p:scale>
        <p:origin x="-948" y="6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4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59" d="100"/>
          <a:sy n="59" d="100"/>
        </p:scale>
        <p:origin x="-250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1D38D27-6E92-4F37-9D19-97C61E0ADEB6}" type="datetime4">
              <a:rPr lang="nl-NL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627679F-CF51-4C93-98F8-38F4432DF515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6870784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B84A6A2-BD46-47F7-8FAB-36211A32CA9E}" type="datetime4">
              <a:rPr lang="nl-NL"/>
              <a:pPr>
                <a:defRPr/>
              </a:pPr>
              <a:t>30 oktober 2014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noProof="0" smtClean="0"/>
              <a:t>Klik om de modelstijlen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6EE5D3A-7813-4240-8A99-3F3D17DD23CD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3258751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5B84A6A2-BD46-47F7-8FAB-36211A32CA9E}" type="datetime4">
              <a:rPr lang="nl-NL" smtClean="0"/>
              <a:pPr>
                <a:defRPr/>
              </a:pPr>
              <a:t>30 oktober 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6EE5D3A-7813-4240-8A99-3F3D17DD23CD}" type="slidenum">
              <a:rPr lang="nl-NL" smtClean="0"/>
              <a:pPr>
                <a:defRPr/>
              </a:pPr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2073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 descr="head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ctr">
              <a:defRPr sz="4800">
                <a:solidFill>
                  <a:srgbClr val="43276B"/>
                </a:solidFill>
              </a:defRPr>
            </a:lvl1pPr>
          </a:lstStyle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276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Klik om de titelstijl van het model te bewerken</a:t>
            </a:r>
            <a:endParaRPr lang="nl-NL" dirty="0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974164E-7A36-4BD5-943F-8243C3E01733}" type="datetime4">
              <a:rPr lang="nl-NL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3CF2E-AF30-4317-A369-C94E210B5F83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0814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112568"/>
          </a:xfrm>
        </p:spPr>
        <p:txBody>
          <a:bodyPr/>
          <a:lstStyle/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 dirty="0"/>
          </a:p>
        </p:txBody>
      </p:sp>
      <p:sp>
        <p:nvSpPr>
          <p:cNvPr id="7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2555776" y="332656"/>
            <a:ext cx="6336704" cy="432048"/>
          </a:xfrm>
          <a:prstGeom prst="roundRect">
            <a:avLst/>
          </a:prstGeom>
          <a:solidFill>
            <a:srgbClr val="43276B"/>
          </a:solidFill>
          <a:ln w="19050">
            <a:solidFill>
              <a:srgbClr val="43276B"/>
            </a:solidFill>
            <a:miter lim="800000"/>
            <a:headEnd/>
            <a:tailEnd/>
          </a:ln>
        </p:spPr>
        <p:txBody>
          <a:bodyPr/>
          <a:lstStyle/>
          <a:p>
            <a:pPr lvl="0"/>
            <a:r>
              <a:rPr lang="x-none" smtClean="0"/>
              <a:t>Titelstijl van model bewerken</a:t>
            </a:r>
            <a:endParaRPr lang="nl-NL" dirty="0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BA2CA-B786-4FE2-99E2-16B4EAD22AC0}" type="datetime4">
              <a:rPr lang="nl-NL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496A5-094F-408F-99FA-66A71D9E05A8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15768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575"/>
            <a:ext cx="9144000" cy="442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1044001"/>
            <a:ext cx="7772400" cy="656808"/>
          </a:xfrm>
          <a:prstGeom prst="rect">
            <a:avLst/>
          </a:prstGeom>
          <a:noFill/>
          <a:ln>
            <a:noFill/>
          </a:ln>
        </p:spPr>
        <p:txBody>
          <a:bodyPr anchor="t"/>
          <a:lstStyle>
            <a:lvl1pPr algn="ctr">
              <a:defRPr sz="2800" b="1" cap="all">
                <a:solidFill>
                  <a:srgbClr val="43276B"/>
                </a:solidFill>
              </a:defRPr>
            </a:lvl1pPr>
          </a:lstStyle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1628800"/>
            <a:ext cx="7772400" cy="42006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43276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ADD4BCD-6174-4F42-BBB8-F32ABDFE9E63}" type="datetime4">
              <a:rPr lang="nl-NL"/>
              <a:pPr>
                <a:defRPr/>
              </a:pPr>
              <a:t>30 oktober 2014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1AE39-A5E2-4D3C-9BBF-26A4B8D9C92A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0165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251520" y="1195200"/>
            <a:ext cx="4244280" cy="511412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95200"/>
            <a:ext cx="4244280" cy="511412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 dirty="0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2FEBB-8B75-465B-9D8F-BFCC9B23F13D}" type="datetime4">
              <a:rPr lang="nl-NL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2A519-A187-412E-8C1A-176E7A6F748E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82982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51520" y="1195200"/>
            <a:ext cx="424586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43276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251520" y="1834962"/>
            <a:ext cx="4245868" cy="44743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195200"/>
            <a:ext cx="424745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43276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1834962"/>
            <a:ext cx="4247455" cy="44743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AA5E2-94CA-4C57-AF24-C4FE2EDF4FD7}" type="datetime4">
              <a:rPr lang="nl-NL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8F641-1CC8-4C52-BA35-AF98DF4F1B55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37842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 userDrawn="1"/>
        </p:nvSpPr>
        <p:spPr>
          <a:xfrm>
            <a:off x="0" y="908050"/>
            <a:ext cx="9144000" cy="217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908720"/>
            <a:ext cx="3213993" cy="936104"/>
          </a:xfrm>
          <a:prstGeom prst="roundRect">
            <a:avLst/>
          </a:prstGeom>
          <a:ln>
            <a:noFill/>
          </a:ln>
        </p:spPr>
        <p:txBody>
          <a:bodyPr anchorCtr="1"/>
          <a:lstStyle>
            <a:lvl1pPr algn="l">
              <a:defRPr sz="2000" b="1"/>
            </a:lvl1pPr>
          </a:lstStyle>
          <a:p>
            <a:r>
              <a:rPr lang="x-none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603627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51520" y="1988840"/>
            <a:ext cx="3213993" cy="43204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629FED2-288C-462D-98E1-25E3E04FF8CA}" type="datetime4">
              <a:rPr lang="nl-NL"/>
              <a:pPr>
                <a:defRPr/>
              </a:pPr>
              <a:t>30 oktober 2014</a:t>
            </a:fld>
            <a:endParaRPr lang="nl-NL"/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8DB68-8C85-4B10-9BD0-CE6F4DDDC53F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9355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4F4A8-AFDF-44A1-88FF-89BCFFFB2D1B}" type="datetime4">
              <a:rPr lang="nl-NL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6C8CF-6284-4306-93F0-B00BCCB3F0CF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08919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1238"/>
            <a:ext cx="9144000" cy="587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Titelstijl van model bewerken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17CFD8B-6E11-4386-874C-A40014D4C17C}" type="datetime4">
              <a:rPr lang="nl-NL"/>
              <a:pPr>
                <a:defRPr/>
              </a:pPr>
              <a:t>30 oktober 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6B006-54C5-4636-9BBD-6185BEF7DD62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3813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03F4E33-C383-414B-BC03-7BA721BE3D5C}" type="datetime4">
              <a:rPr lang="nl-NL"/>
              <a:pPr>
                <a:defRPr/>
              </a:pPr>
              <a:t>30 oktober 2014</a:t>
            </a:fld>
            <a:endParaRPr lang="nl-NL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5E893-8825-45CB-9492-8746999DE1E7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8289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2555875" y="333375"/>
            <a:ext cx="6337300" cy="431800"/>
          </a:xfrm>
          <a:prstGeom prst="roundRect">
            <a:avLst>
              <a:gd name="adj" fmla="val 16667"/>
            </a:avLst>
          </a:prstGeom>
          <a:solidFill>
            <a:srgbClr val="43276B"/>
          </a:solidFill>
          <a:ln w="19050">
            <a:solidFill>
              <a:srgbClr val="43276B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stijl te bewerken</a:t>
            </a:r>
          </a:p>
        </p:txBody>
      </p:sp>
      <p:sp>
        <p:nvSpPr>
          <p:cNvPr id="1027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250825" y="1196975"/>
            <a:ext cx="8642350" cy="492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pic>
        <p:nvPicPr>
          <p:cNvPr id="1028" name="Pictur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Afbeelding 5" descr="footer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6500813"/>
            <a:ext cx="9144000" cy="357187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250825" y="6500813"/>
            <a:ext cx="1450975" cy="3571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43276B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39E63AD-64D1-4DAA-B4C2-D6CEDB2B10A1}" type="datetime4">
              <a:rPr lang="nl-NL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979613" y="6500813"/>
            <a:ext cx="6337300" cy="3571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rgbClr val="43276B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594725" y="6500813"/>
            <a:ext cx="369888" cy="3571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43276B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FD93F6F-5593-4644-A0F0-B48B87F77A98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  <p:pic>
        <p:nvPicPr>
          <p:cNvPr id="1033" name="Picture 9"/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2988"/>
            <a:ext cx="9144000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22250"/>
            <a:ext cx="20701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2" r:id="rId2"/>
    <p:sldLayoutId id="2147483677" r:id="rId3"/>
    <p:sldLayoutId id="2147483673" r:id="rId4"/>
    <p:sldLayoutId id="2147483674" r:id="rId5"/>
    <p:sldLayoutId id="2147483678" r:id="rId6"/>
    <p:sldLayoutId id="2147483675" r:id="rId7"/>
    <p:sldLayoutId id="2147483679" r:id="rId8"/>
    <p:sldLayoutId id="2147483680" r:id="rId9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43276B"/>
        </a:buClr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43276B"/>
        </a:buClr>
        <a:buFont typeface="Arial" charset="0"/>
        <a:buChar char="–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43276B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43276B"/>
        </a:buClr>
        <a:buFont typeface="Courier New" pitchFamily="49" charset="0"/>
        <a:buChar char="o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43276B"/>
        </a:buClr>
        <a:buFont typeface="Arial" charset="0"/>
        <a:buChar char="»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store.metmuseum.org/content/ebiz/themetstore/invt/80010981/80010981_01_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552" y="2773628"/>
            <a:ext cx="3668415" cy="366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e toelichting 14"/>
          <p:cNvSpPr/>
          <p:nvPr/>
        </p:nvSpPr>
        <p:spPr>
          <a:xfrm>
            <a:off x="5040005" y="2578430"/>
            <a:ext cx="3924608" cy="1728192"/>
          </a:xfrm>
          <a:prstGeom prst="wedgeEllipseCallout">
            <a:avLst>
              <a:gd name="adj1" fmla="val -49519"/>
              <a:gd name="adj2" fmla="val 29813"/>
            </a:avLst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 smtClean="0">
                <a:solidFill>
                  <a:schemeClr val="tx1"/>
                </a:solidFill>
              </a:rPr>
              <a:t>Binnen </a:t>
            </a:r>
            <a:r>
              <a:rPr lang="nl-NL" sz="2400" dirty="0">
                <a:solidFill>
                  <a:schemeClr val="tx1"/>
                </a:solidFill>
              </a:rPr>
              <a:t>agile zijn we gefocust op waarde, niet op </a:t>
            </a:r>
            <a:r>
              <a:rPr lang="nl-NL" sz="2400" dirty="0" smtClean="0">
                <a:solidFill>
                  <a:schemeClr val="tx1"/>
                </a:solidFill>
              </a:rPr>
              <a:t>risico’s</a:t>
            </a:r>
            <a:endParaRPr lang="nl-NL" sz="2400" dirty="0">
              <a:solidFill>
                <a:schemeClr val="tx1"/>
              </a:solidFill>
            </a:endParaRPr>
          </a:p>
        </p:txBody>
      </p:sp>
      <p:sp>
        <p:nvSpPr>
          <p:cNvPr id="11" name="Ovale toelichting 17"/>
          <p:cNvSpPr/>
          <p:nvPr/>
        </p:nvSpPr>
        <p:spPr>
          <a:xfrm>
            <a:off x="5292205" y="2578430"/>
            <a:ext cx="3672408" cy="1800200"/>
          </a:xfrm>
          <a:prstGeom prst="wedgeEllipseCallout">
            <a:avLst>
              <a:gd name="adj1" fmla="val -54633"/>
              <a:gd name="adj2" fmla="val 28703"/>
            </a:avLst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 smtClean="0">
                <a:solidFill>
                  <a:schemeClr val="tx1"/>
                </a:solidFill>
              </a:rPr>
              <a:t>Vergeet </a:t>
            </a:r>
            <a:r>
              <a:rPr lang="nl-NL" sz="2400" dirty="0">
                <a:solidFill>
                  <a:schemeClr val="tx1"/>
                </a:solidFill>
              </a:rPr>
              <a:t>niet dat we ook nog wat moeten bouwen en </a:t>
            </a:r>
            <a:r>
              <a:rPr lang="nl-NL" sz="2400" dirty="0" smtClean="0">
                <a:solidFill>
                  <a:schemeClr val="tx1"/>
                </a:solidFill>
              </a:rPr>
              <a:t>testen</a:t>
            </a:r>
            <a:endParaRPr lang="nl-NL" sz="2400" dirty="0">
              <a:solidFill>
                <a:schemeClr val="tx1"/>
              </a:solidFill>
            </a:endParaRPr>
          </a:p>
        </p:txBody>
      </p:sp>
      <p:sp>
        <p:nvSpPr>
          <p:cNvPr id="9" name="Ovale toelichting 15"/>
          <p:cNvSpPr/>
          <p:nvPr/>
        </p:nvSpPr>
        <p:spPr>
          <a:xfrm>
            <a:off x="-21614" y="2578430"/>
            <a:ext cx="3096344" cy="1296144"/>
          </a:xfrm>
          <a:prstGeom prst="wedgeEllipseCallout">
            <a:avLst>
              <a:gd name="adj1" fmla="val 51702"/>
              <a:gd name="adj2" fmla="val 29319"/>
            </a:avLst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 smtClean="0">
                <a:solidFill>
                  <a:schemeClr val="tx1"/>
                </a:solidFill>
              </a:rPr>
              <a:t>Dit </a:t>
            </a:r>
            <a:r>
              <a:rPr lang="nl-NL" sz="2400" dirty="0">
                <a:solidFill>
                  <a:schemeClr val="tx1"/>
                </a:solidFill>
              </a:rPr>
              <a:t>kost te veel </a:t>
            </a:r>
            <a:r>
              <a:rPr lang="nl-NL" sz="2400" dirty="0" smtClean="0">
                <a:solidFill>
                  <a:schemeClr val="tx1"/>
                </a:solidFill>
              </a:rPr>
              <a:t>tijd</a:t>
            </a:r>
            <a:endParaRPr lang="nl-NL" sz="2400" dirty="0">
              <a:solidFill>
                <a:schemeClr val="tx1"/>
              </a:solidFill>
            </a:endParaRPr>
          </a:p>
        </p:txBody>
      </p:sp>
      <p:sp>
        <p:nvSpPr>
          <p:cNvPr id="10" name="Ovale toelichting 16"/>
          <p:cNvSpPr/>
          <p:nvPr/>
        </p:nvSpPr>
        <p:spPr>
          <a:xfrm>
            <a:off x="250825" y="2526876"/>
            <a:ext cx="2592796" cy="1296144"/>
          </a:xfrm>
          <a:prstGeom prst="wedgeEllipseCallout">
            <a:avLst>
              <a:gd name="adj1" fmla="val 52515"/>
              <a:gd name="adj2" fmla="val 37551"/>
            </a:avLst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 smtClean="0">
                <a:solidFill>
                  <a:schemeClr val="tx1"/>
                </a:solidFill>
              </a:rPr>
              <a:t>Het </a:t>
            </a:r>
            <a:r>
              <a:rPr lang="nl-NL" sz="2400" dirty="0">
                <a:solidFill>
                  <a:schemeClr val="tx1"/>
                </a:solidFill>
              </a:rPr>
              <a:t>middel is te </a:t>
            </a:r>
            <a:r>
              <a:rPr lang="nl-NL" sz="2400" dirty="0" smtClean="0">
                <a:solidFill>
                  <a:schemeClr val="tx1"/>
                </a:solidFill>
              </a:rPr>
              <a:t>zwaar</a:t>
            </a:r>
            <a:endParaRPr lang="nl-NL" sz="2400" dirty="0">
              <a:solidFill>
                <a:schemeClr val="tx1"/>
              </a:solidFill>
            </a:endParaRPr>
          </a:p>
        </p:txBody>
      </p:sp>
      <p:sp>
        <p:nvSpPr>
          <p:cNvPr id="7" name="Ovale toelichting 12"/>
          <p:cNvSpPr/>
          <p:nvPr/>
        </p:nvSpPr>
        <p:spPr>
          <a:xfrm>
            <a:off x="-21614" y="2526876"/>
            <a:ext cx="3096344" cy="1296144"/>
          </a:xfrm>
          <a:prstGeom prst="wedgeEllipseCallout">
            <a:avLst>
              <a:gd name="adj1" fmla="val 51982"/>
              <a:gd name="adj2" fmla="val 42016"/>
            </a:avLst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 smtClean="0">
                <a:solidFill>
                  <a:schemeClr val="tx1"/>
                </a:solidFill>
              </a:rPr>
              <a:t>Dit past niet binnen de focus van de sprint</a:t>
            </a:r>
          </a:p>
        </p:txBody>
      </p:sp>
      <p:sp>
        <p:nvSpPr>
          <p:cNvPr id="7175" name="Rectangle 2"/>
          <p:cNvSpPr>
            <a:spLocks noChangeArrowheads="1"/>
          </p:cNvSpPr>
          <p:nvPr/>
        </p:nvSpPr>
        <p:spPr bwMode="auto">
          <a:xfrm>
            <a:off x="107950" y="1268413"/>
            <a:ext cx="8964613" cy="1223962"/>
          </a:xfrm>
          <a:prstGeom prst="roundRect">
            <a:avLst>
              <a:gd name="adj" fmla="val 16667"/>
            </a:avLst>
          </a:prstGeom>
          <a:solidFill>
            <a:srgbClr val="43276B"/>
          </a:solidFill>
          <a:ln w="19050">
            <a:solidFill>
              <a:srgbClr val="43276B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nl-NL" sz="4400" b="1" dirty="0" smtClean="0">
                <a:solidFill>
                  <a:schemeClr val="bg1"/>
                </a:solidFill>
              </a:rPr>
              <a:t>De PRA is dood! Leve de PRA!</a:t>
            </a:r>
          </a:p>
          <a:p>
            <a:pPr algn="ctr"/>
            <a:r>
              <a:rPr lang="nl-NL" sz="2400" b="1" dirty="0" smtClean="0">
                <a:solidFill>
                  <a:schemeClr val="bg1"/>
                </a:solidFill>
              </a:rPr>
              <a:t>Korter, sneller, wendbaarder en nog effectiever</a:t>
            </a:r>
            <a:endParaRPr lang="nl-NL" sz="2400" b="1" dirty="0">
              <a:solidFill>
                <a:schemeClr val="bg1"/>
              </a:solidFill>
            </a:endParaRPr>
          </a:p>
        </p:txBody>
      </p:sp>
      <p:sp>
        <p:nvSpPr>
          <p:cNvPr id="6" name="Ovale toelichting 1"/>
          <p:cNvSpPr/>
          <p:nvPr/>
        </p:nvSpPr>
        <p:spPr>
          <a:xfrm>
            <a:off x="5760257" y="2830458"/>
            <a:ext cx="2736304" cy="1296144"/>
          </a:xfrm>
          <a:prstGeom prst="wedgeEllipseCallout">
            <a:avLst>
              <a:gd name="adj1" fmla="val -75266"/>
              <a:gd name="adj2" fmla="val 37022"/>
            </a:avLst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 smtClean="0">
                <a:solidFill>
                  <a:schemeClr val="tx1"/>
                </a:solidFill>
              </a:rPr>
              <a:t>Het </a:t>
            </a:r>
            <a:r>
              <a:rPr lang="nl-NL" sz="2400" dirty="0">
                <a:solidFill>
                  <a:schemeClr val="tx1"/>
                </a:solidFill>
              </a:rPr>
              <a:t>proces is te </a:t>
            </a:r>
            <a:r>
              <a:rPr lang="nl-NL" sz="2400" dirty="0" smtClean="0">
                <a:solidFill>
                  <a:schemeClr val="tx1"/>
                </a:solidFill>
              </a:rPr>
              <a:t>complex</a:t>
            </a:r>
            <a:endParaRPr lang="nl-NL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81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6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45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000"/>
                            </p:stCondLst>
                            <p:childTnLst>
                              <p:par>
                                <p:cTn id="47" presetID="42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3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0"/>
                            </p:stCondLst>
                            <p:childTnLst>
                              <p:par>
                                <p:cTn id="59" presetID="21" presetClass="exit" presetSubtype="1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7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3000"/>
                            </p:stCondLst>
                            <p:childTnLst>
                              <p:par>
                                <p:cTn id="69" presetID="3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9000"/>
                            </p:stCondLst>
                            <p:childTnLst>
                              <p:par>
                                <p:cTn id="76" presetID="26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6000"/>
                            </p:stCondLst>
                            <p:childTnLst>
                              <p:par>
                                <p:cTn id="93" presetID="22" presetClass="exit" presetSubtype="4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15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7000"/>
                            </p:stCondLst>
                            <p:childTnLst>
                              <p:par>
                                <p:cTn id="103" presetID="14" presetClass="exit" presetSubtype="1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1" grpId="0" animBg="1"/>
      <p:bldP spid="11" grpId="1" animBg="1"/>
      <p:bldP spid="9" grpId="0" animBg="1"/>
      <p:bldP spid="9" grpId="1" animBg="1"/>
      <p:bldP spid="10" grpId="0" animBg="1"/>
      <p:bldP spid="10" grpId="1" animBg="1"/>
      <p:bldP spid="7" grpId="0" animBg="1"/>
      <p:bldP spid="7" grpId="1" animBg="1"/>
      <p:bldP spid="6" grpId="0" animBg="1"/>
      <p:bldP spid="6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2"/>
          <p:cNvSpPr>
            <a:spLocks noChangeArrowheads="1"/>
          </p:cNvSpPr>
          <p:nvPr/>
        </p:nvSpPr>
        <p:spPr bwMode="auto">
          <a:xfrm>
            <a:off x="107950" y="1268413"/>
            <a:ext cx="8964613" cy="1223962"/>
          </a:xfrm>
          <a:prstGeom prst="roundRect">
            <a:avLst>
              <a:gd name="adj" fmla="val 16667"/>
            </a:avLst>
          </a:prstGeom>
          <a:solidFill>
            <a:srgbClr val="43276B"/>
          </a:solidFill>
          <a:ln w="19050">
            <a:solidFill>
              <a:srgbClr val="43276B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nl-NL" sz="4400" b="1" dirty="0" smtClean="0">
                <a:solidFill>
                  <a:schemeClr val="bg1"/>
                </a:solidFill>
              </a:rPr>
              <a:t>De PRA is dood! Leve de PRA!</a:t>
            </a:r>
          </a:p>
          <a:p>
            <a:pPr algn="ctr"/>
            <a:r>
              <a:rPr lang="nl-NL" sz="2400" b="1" dirty="0" smtClean="0">
                <a:solidFill>
                  <a:schemeClr val="bg1"/>
                </a:solidFill>
              </a:rPr>
              <a:t>Korter, sneller, wendbaarder en nog effectiever</a:t>
            </a:r>
            <a:endParaRPr lang="nl-NL" sz="24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http://store.metmuseum.org/content/ebiz/themetstore/invt/80010981/80010981_01_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552" y="2773628"/>
            <a:ext cx="3668415" cy="366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97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el 1"/>
          <p:cNvSpPr>
            <a:spLocks noGrp="1"/>
          </p:cNvSpPr>
          <p:nvPr>
            <p:ph type="title"/>
          </p:nvPr>
        </p:nvSpPr>
        <p:spPr>
          <a:xfrm>
            <a:off x="1258888" y="1412875"/>
            <a:ext cx="7427912" cy="1143000"/>
          </a:xfrm>
        </p:spPr>
        <p:txBody>
          <a:bodyPr/>
          <a:lstStyle/>
          <a:p>
            <a:pPr eaLnBrk="1" hangingPunct="1"/>
            <a:endParaRPr lang="nl-NL" sz="3200" dirty="0" smtClean="0"/>
          </a:p>
        </p:txBody>
      </p:sp>
      <p:sp>
        <p:nvSpPr>
          <p:cNvPr id="44035" name="Tijdelijke aanduiding voor inhoud 2"/>
          <p:cNvSpPr>
            <a:spLocks noGrp="1"/>
          </p:cNvSpPr>
          <p:nvPr>
            <p:ph idx="1"/>
          </p:nvPr>
        </p:nvSpPr>
        <p:spPr>
          <a:xfrm>
            <a:off x="1258888" y="2708275"/>
            <a:ext cx="7427912" cy="3417888"/>
          </a:xfrm>
        </p:spPr>
        <p:txBody>
          <a:bodyPr/>
          <a:lstStyle/>
          <a:p>
            <a:pPr eaLnBrk="1" hangingPunct="1"/>
            <a:endParaRPr lang="nl-NL" sz="2000" dirty="0" smtClean="0"/>
          </a:p>
        </p:txBody>
      </p:sp>
      <p:sp>
        <p:nvSpPr>
          <p:cNvPr id="4" name="Tekstvak 3"/>
          <p:cNvSpPr txBox="1"/>
          <p:nvPr/>
        </p:nvSpPr>
        <p:spPr>
          <a:xfrm>
            <a:off x="260988" y="1830969"/>
            <a:ext cx="702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smtClean="0">
                <a:solidFill>
                  <a:schemeClr val="bg1"/>
                </a:solidFill>
              </a:rPr>
              <a:t>PRA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1697225" y="1124744"/>
            <a:ext cx="1109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smtClean="0">
                <a:solidFill>
                  <a:schemeClr val="bg1"/>
                </a:solidFill>
              </a:rPr>
              <a:t>Individueel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1697223" y="1844824"/>
            <a:ext cx="1210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smtClean="0">
                <a:solidFill>
                  <a:schemeClr val="bg1"/>
                </a:solidFill>
              </a:rPr>
              <a:t>Bilateraal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1653817" y="2492896"/>
            <a:ext cx="1109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smtClean="0">
                <a:solidFill>
                  <a:schemeClr val="bg1"/>
                </a:solidFill>
              </a:rPr>
              <a:t>Workshop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3341553" y="1812915"/>
            <a:ext cx="1268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smtClean="0">
                <a:solidFill>
                  <a:schemeClr val="bg1"/>
                </a:solidFill>
              </a:rPr>
              <a:t>Risicomatrix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5067672" y="3284984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>
                <a:solidFill>
                  <a:schemeClr val="bg1"/>
                </a:solidFill>
              </a:rPr>
              <a:t>Toekennen </a:t>
            </a:r>
            <a:r>
              <a:rPr lang="nl-NL" sz="1800" dirty="0" smtClean="0">
                <a:solidFill>
                  <a:schemeClr val="bg1"/>
                </a:solidFill>
              </a:rPr>
              <a:t>testsoort en </a:t>
            </a:r>
            <a:r>
              <a:rPr lang="nl-NL" sz="1800" dirty="0" err="1">
                <a:solidFill>
                  <a:schemeClr val="bg1"/>
                </a:solidFill>
              </a:rPr>
              <a:t>testvorm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5355703" y="4063851"/>
            <a:ext cx="2160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>
                <a:solidFill>
                  <a:schemeClr val="bg1"/>
                </a:solidFill>
              </a:rPr>
              <a:t>Bepalen </a:t>
            </a:r>
            <a:r>
              <a:rPr lang="nl-NL" sz="1800" dirty="0" smtClean="0">
                <a:solidFill>
                  <a:schemeClr val="bg1"/>
                </a:solidFill>
              </a:rPr>
              <a:t>testtechniek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5355704" y="4848306"/>
            <a:ext cx="2505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>
                <a:solidFill>
                  <a:schemeClr val="bg1"/>
                </a:solidFill>
              </a:rPr>
              <a:t>Bepaal de </a:t>
            </a:r>
            <a:r>
              <a:rPr lang="nl-NL" sz="1800" dirty="0" smtClean="0">
                <a:solidFill>
                  <a:schemeClr val="bg1"/>
                </a:solidFill>
              </a:rPr>
              <a:t>hulpmiddelen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12" name="Tekstvak 11"/>
          <p:cNvSpPr txBox="1"/>
          <p:nvPr/>
        </p:nvSpPr>
        <p:spPr>
          <a:xfrm>
            <a:off x="5759277" y="5641777"/>
            <a:ext cx="1828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>
                <a:solidFill>
                  <a:schemeClr val="bg1"/>
                </a:solidFill>
              </a:rPr>
              <a:t>Bepaal de </a:t>
            </a:r>
            <a:r>
              <a:rPr lang="nl-NL" sz="1800" dirty="0" smtClean="0">
                <a:solidFill>
                  <a:schemeClr val="bg1"/>
                </a:solidFill>
              </a:rPr>
              <a:t>kosten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5759277" y="1282819"/>
            <a:ext cx="1965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36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>
                <a:solidFill>
                  <a:schemeClr val="bg1"/>
                </a:solidFill>
              </a:rPr>
              <a:t>Risico koppelen </a:t>
            </a:r>
            <a:r>
              <a:rPr lang="nl-NL" sz="1800" dirty="0" smtClean="0">
                <a:solidFill>
                  <a:schemeClr val="bg1"/>
                </a:solidFill>
              </a:rPr>
              <a:t>aan kwaliteitsattribuut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5364644" y="2564904"/>
            <a:ext cx="3109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smtClean="0">
                <a:solidFill>
                  <a:schemeClr val="bg1"/>
                </a:solidFill>
              </a:rPr>
              <a:t>Bepaal </a:t>
            </a:r>
            <a:r>
              <a:rPr lang="nl-NL" sz="1800" dirty="0">
                <a:solidFill>
                  <a:schemeClr val="bg1"/>
                </a:solidFill>
              </a:rPr>
              <a:t>de prioriteit per </a:t>
            </a:r>
            <a:r>
              <a:rPr lang="nl-NL" sz="1800" dirty="0" smtClean="0">
                <a:solidFill>
                  <a:schemeClr val="bg1"/>
                </a:solidFill>
              </a:rPr>
              <a:t>risico</a:t>
            </a:r>
            <a:endParaRPr lang="nl-NL" sz="1800" dirty="0">
              <a:solidFill>
                <a:schemeClr val="bg1"/>
              </a:solidFill>
            </a:endParaRPr>
          </a:p>
        </p:txBody>
      </p:sp>
      <p:cxnSp>
        <p:nvCxnSpPr>
          <p:cNvPr id="15" name="Gekromde verbindingslijn 14"/>
          <p:cNvCxnSpPr>
            <a:stCxn id="8" idx="2"/>
            <a:endCxn id="13" idx="0"/>
          </p:cNvCxnSpPr>
          <p:nvPr/>
        </p:nvCxnSpPr>
        <p:spPr>
          <a:xfrm rot="5400000" flipH="1" flipV="1">
            <a:off x="4770575" y="487944"/>
            <a:ext cx="1176427" cy="2766177"/>
          </a:xfrm>
          <a:prstGeom prst="curvedConnector5">
            <a:avLst>
              <a:gd name="adj1" fmla="val -19432"/>
              <a:gd name="adj2" fmla="val 43702"/>
              <a:gd name="adj3" fmla="val 119432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kromde verbindingslijn 15"/>
          <p:cNvCxnSpPr>
            <a:stCxn id="5" idx="3"/>
            <a:endCxn id="8" idx="1"/>
          </p:cNvCxnSpPr>
          <p:nvPr/>
        </p:nvCxnSpPr>
        <p:spPr>
          <a:xfrm>
            <a:off x="2806824" y="1447910"/>
            <a:ext cx="534729" cy="688171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kromde verbindingslijn 16"/>
          <p:cNvCxnSpPr>
            <a:stCxn id="6" idx="3"/>
            <a:endCxn id="8" idx="1"/>
          </p:cNvCxnSpPr>
          <p:nvPr/>
        </p:nvCxnSpPr>
        <p:spPr>
          <a:xfrm>
            <a:off x="2907432" y="2029490"/>
            <a:ext cx="434121" cy="106591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kromde verbindingslijn 17"/>
          <p:cNvCxnSpPr>
            <a:stCxn id="7" idx="3"/>
            <a:endCxn id="8" idx="1"/>
          </p:cNvCxnSpPr>
          <p:nvPr/>
        </p:nvCxnSpPr>
        <p:spPr>
          <a:xfrm flipV="1">
            <a:off x="2763416" y="2136081"/>
            <a:ext cx="578137" cy="679981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kromde verbindingslijn 18"/>
          <p:cNvCxnSpPr>
            <a:stCxn id="4" idx="3"/>
            <a:endCxn id="5" idx="1"/>
          </p:cNvCxnSpPr>
          <p:nvPr/>
        </p:nvCxnSpPr>
        <p:spPr>
          <a:xfrm flipV="1">
            <a:off x="963216" y="1447910"/>
            <a:ext cx="734009" cy="567725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kromde verbindingslijn 19"/>
          <p:cNvCxnSpPr>
            <a:stCxn id="4" idx="3"/>
            <a:endCxn id="6" idx="1"/>
          </p:cNvCxnSpPr>
          <p:nvPr/>
        </p:nvCxnSpPr>
        <p:spPr>
          <a:xfrm>
            <a:off x="963216" y="2015635"/>
            <a:ext cx="734007" cy="13855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kromde verbindingslijn 20"/>
          <p:cNvCxnSpPr>
            <a:stCxn id="4" idx="3"/>
            <a:endCxn id="7" idx="1"/>
          </p:cNvCxnSpPr>
          <p:nvPr/>
        </p:nvCxnSpPr>
        <p:spPr>
          <a:xfrm>
            <a:off x="963216" y="2015635"/>
            <a:ext cx="690601" cy="800427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kromde verbindingslijn 21"/>
          <p:cNvCxnSpPr>
            <a:stCxn id="13" idx="3"/>
            <a:endCxn id="14" idx="3"/>
          </p:cNvCxnSpPr>
          <p:nvPr/>
        </p:nvCxnSpPr>
        <p:spPr>
          <a:xfrm>
            <a:off x="7724478" y="1744484"/>
            <a:ext cx="750137" cy="1005086"/>
          </a:xfrm>
          <a:prstGeom prst="curvedConnector3">
            <a:avLst>
              <a:gd name="adj1" fmla="val 130474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kromde verbindingslijn 22"/>
          <p:cNvCxnSpPr>
            <a:stCxn id="14" idx="1"/>
            <a:endCxn id="9" idx="1"/>
          </p:cNvCxnSpPr>
          <p:nvPr/>
        </p:nvCxnSpPr>
        <p:spPr>
          <a:xfrm rot="10800000" flipV="1">
            <a:off x="5067672" y="2749570"/>
            <a:ext cx="296972" cy="858580"/>
          </a:xfrm>
          <a:prstGeom prst="curvedConnector3">
            <a:avLst>
              <a:gd name="adj1" fmla="val 176977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kromde verbindingslijn 23"/>
          <p:cNvCxnSpPr>
            <a:stCxn id="9" idx="3"/>
            <a:endCxn id="10" idx="3"/>
          </p:cNvCxnSpPr>
          <p:nvPr/>
        </p:nvCxnSpPr>
        <p:spPr>
          <a:xfrm flipH="1">
            <a:off x="7515944" y="3608150"/>
            <a:ext cx="936104" cy="778867"/>
          </a:xfrm>
          <a:prstGeom prst="curvedConnector3">
            <a:avLst>
              <a:gd name="adj1" fmla="val -24420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kromde verbindingslijn 24"/>
          <p:cNvCxnSpPr>
            <a:stCxn id="27" idx="3"/>
            <a:endCxn id="11" idx="1"/>
          </p:cNvCxnSpPr>
          <p:nvPr/>
        </p:nvCxnSpPr>
        <p:spPr>
          <a:xfrm flipV="1">
            <a:off x="4478761" y="5171472"/>
            <a:ext cx="876943" cy="593415"/>
          </a:xfrm>
          <a:prstGeom prst="curvedConnector3">
            <a:avLst>
              <a:gd name="adj1" fmla="val 50000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kromde verbindingslijn 25"/>
          <p:cNvCxnSpPr>
            <a:stCxn id="11" idx="3"/>
            <a:endCxn id="12" idx="3"/>
          </p:cNvCxnSpPr>
          <p:nvPr/>
        </p:nvCxnSpPr>
        <p:spPr>
          <a:xfrm flipH="1">
            <a:off x="7587952" y="5171472"/>
            <a:ext cx="273053" cy="793471"/>
          </a:xfrm>
          <a:prstGeom prst="curvedConnector3">
            <a:avLst>
              <a:gd name="adj1" fmla="val -83720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vak 26"/>
          <p:cNvSpPr txBox="1"/>
          <p:nvPr/>
        </p:nvSpPr>
        <p:spPr>
          <a:xfrm>
            <a:off x="2583140" y="5534054"/>
            <a:ext cx="1895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 smtClean="0">
                <a:solidFill>
                  <a:schemeClr val="bg1"/>
                </a:solidFill>
                <a:latin typeface="Freestyle Script" pitchFamily="66" charset="0"/>
              </a:rPr>
              <a:t>Testgevallen</a:t>
            </a:r>
            <a:endParaRPr lang="nl-NL" sz="2400" dirty="0">
              <a:solidFill>
                <a:schemeClr val="bg1"/>
              </a:solidFill>
              <a:latin typeface="Freestyle Script" pitchFamily="66" charset="0"/>
            </a:endParaRPr>
          </a:p>
        </p:txBody>
      </p:sp>
      <p:cxnSp>
        <p:nvCxnSpPr>
          <p:cNvPr id="28" name="Gekromde verbindingslijn 27"/>
          <p:cNvCxnSpPr>
            <a:stCxn id="10" idx="1"/>
            <a:endCxn id="27" idx="0"/>
          </p:cNvCxnSpPr>
          <p:nvPr/>
        </p:nvCxnSpPr>
        <p:spPr>
          <a:xfrm rot="10800000" flipV="1">
            <a:off x="3530951" y="4387016"/>
            <a:ext cx="1824752" cy="1147037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55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Tekstvak 29"/>
          <p:cNvSpPr txBox="1"/>
          <p:nvPr/>
        </p:nvSpPr>
        <p:spPr>
          <a:xfrm>
            <a:off x="107504" y="1983369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dirty="0" smtClean="0">
                <a:solidFill>
                  <a:srgbClr val="F1FFB7"/>
                </a:solidFill>
              </a:rPr>
              <a:t>PRA</a:t>
            </a:r>
            <a:endParaRPr lang="nl-NL" sz="1800" dirty="0">
              <a:solidFill>
                <a:srgbClr val="F1FFB7"/>
              </a:solidFill>
            </a:endParaRPr>
          </a:p>
        </p:txBody>
      </p:sp>
      <p:sp>
        <p:nvSpPr>
          <p:cNvPr id="31" name="Tekstvak 30"/>
          <p:cNvSpPr txBox="1"/>
          <p:nvPr/>
        </p:nvSpPr>
        <p:spPr>
          <a:xfrm>
            <a:off x="1849625" y="1277144"/>
            <a:ext cx="1282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smtClean="0">
                <a:solidFill>
                  <a:schemeClr val="bg1"/>
                </a:solidFill>
              </a:rPr>
              <a:t>Individueel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32" name="Tekstvak 31"/>
          <p:cNvSpPr txBox="1"/>
          <p:nvPr/>
        </p:nvSpPr>
        <p:spPr>
          <a:xfrm>
            <a:off x="1849623" y="1997224"/>
            <a:ext cx="1210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smtClean="0">
                <a:solidFill>
                  <a:schemeClr val="bg1"/>
                </a:solidFill>
              </a:rPr>
              <a:t>Bilateraal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33" name="Tekstvak 32"/>
          <p:cNvSpPr txBox="1"/>
          <p:nvPr/>
        </p:nvSpPr>
        <p:spPr>
          <a:xfrm>
            <a:off x="1806217" y="2645296"/>
            <a:ext cx="1253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smtClean="0">
                <a:solidFill>
                  <a:schemeClr val="bg1"/>
                </a:solidFill>
              </a:rPr>
              <a:t>Workshop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34" name="Tekstvak 33"/>
          <p:cNvSpPr txBox="1"/>
          <p:nvPr/>
        </p:nvSpPr>
        <p:spPr>
          <a:xfrm>
            <a:off x="3493952" y="1965315"/>
            <a:ext cx="1654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2000" dirty="0" smtClean="0">
                <a:solidFill>
                  <a:srgbClr val="F1FFB7"/>
                </a:solidFill>
              </a:rPr>
              <a:t>Risicomatrix</a:t>
            </a:r>
            <a:endParaRPr lang="nl-NL" sz="1800" dirty="0">
              <a:solidFill>
                <a:srgbClr val="F1FFB7"/>
              </a:solidFill>
            </a:endParaRPr>
          </a:p>
        </p:txBody>
      </p:sp>
      <p:sp>
        <p:nvSpPr>
          <p:cNvPr id="35" name="Tekstvak 34"/>
          <p:cNvSpPr txBox="1"/>
          <p:nvPr/>
        </p:nvSpPr>
        <p:spPr>
          <a:xfrm>
            <a:off x="5220072" y="3437384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>
                <a:solidFill>
                  <a:schemeClr val="bg1"/>
                </a:solidFill>
              </a:rPr>
              <a:t>Toekennen </a:t>
            </a:r>
            <a:r>
              <a:rPr lang="nl-NL" sz="1800" dirty="0" smtClean="0">
                <a:solidFill>
                  <a:schemeClr val="bg1"/>
                </a:solidFill>
              </a:rPr>
              <a:t>testsoort en </a:t>
            </a:r>
            <a:r>
              <a:rPr lang="nl-NL" sz="1800" dirty="0" err="1">
                <a:solidFill>
                  <a:schemeClr val="bg1"/>
                </a:solidFill>
              </a:rPr>
              <a:t>testvorm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36" name="Tekstvak 35"/>
          <p:cNvSpPr txBox="1"/>
          <p:nvPr/>
        </p:nvSpPr>
        <p:spPr>
          <a:xfrm>
            <a:off x="5508103" y="4216251"/>
            <a:ext cx="2160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>
                <a:solidFill>
                  <a:schemeClr val="bg1"/>
                </a:solidFill>
              </a:rPr>
              <a:t>Bepalen </a:t>
            </a:r>
            <a:r>
              <a:rPr lang="nl-NL" sz="1800" dirty="0" smtClean="0">
                <a:solidFill>
                  <a:schemeClr val="bg1"/>
                </a:solidFill>
              </a:rPr>
              <a:t>testtechniek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37" name="Tekstvak 36"/>
          <p:cNvSpPr txBox="1"/>
          <p:nvPr/>
        </p:nvSpPr>
        <p:spPr>
          <a:xfrm>
            <a:off x="5508105" y="5000706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>
                <a:solidFill>
                  <a:schemeClr val="bg1"/>
                </a:solidFill>
              </a:rPr>
              <a:t>Bepaal de </a:t>
            </a:r>
            <a:r>
              <a:rPr lang="nl-NL" sz="1800" dirty="0" smtClean="0">
                <a:solidFill>
                  <a:schemeClr val="bg1"/>
                </a:solidFill>
              </a:rPr>
              <a:t>hulpmiddelen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38" name="Tekstvak 37"/>
          <p:cNvSpPr txBox="1"/>
          <p:nvPr/>
        </p:nvSpPr>
        <p:spPr>
          <a:xfrm>
            <a:off x="5911677" y="5794177"/>
            <a:ext cx="1324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>
                <a:solidFill>
                  <a:schemeClr val="bg1"/>
                </a:solidFill>
              </a:rPr>
              <a:t>Bepaal de </a:t>
            </a:r>
            <a:r>
              <a:rPr lang="nl-NL" sz="1800" dirty="0" smtClean="0">
                <a:solidFill>
                  <a:schemeClr val="bg1"/>
                </a:solidFill>
              </a:rPr>
              <a:t>kosten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39" name="Tekstvak 38"/>
          <p:cNvSpPr txBox="1"/>
          <p:nvPr/>
        </p:nvSpPr>
        <p:spPr>
          <a:xfrm>
            <a:off x="5911677" y="1435219"/>
            <a:ext cx="1965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36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>
                <a:solidFill>
                  <a:schemeClr val="bg1"/>
                </a:solidFill>
              </a:rPr>
              <a:t>Risico koppelen </a:t>
            </a:r>
            <a:r>
              <a:rPr lang="nl-NL" sz="1800" dirty="0" smtClean="0">
                <a:solidFill>
                  <a:schemeClr val="bg1"/>
                </a:solidFill>
              </a:rPr>
              <a:t>aan kwaliteitsattribuut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40" name="Tekstvak 39"/>
          <p:cNvSpPr txBox="1"/>
          <p:nvPr/>
        </p:nvSpPr>
        <p:spPr>
          <a:xfrm>
            <a:off x="5517044" y="2717304"/>
            <a:ext cx="3109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smtClean="0">
                <a:solidFill>
                  <a:schemeClr val="bg1"/>
                </a:solidFill>
              </a:rPr>
              <a:t>Bepaal </a:t>
            </a:r>
            <a:r>
              <a:rPr lang="nl-NL" sz="1800" dirty="0">
                <a:solidFill>
                  <a:schemeClr val="bg1"/>
                </a:solidFill>
              </a:rPr>
              <a:t>de prioriteit per </a:t>
            </a:r>
            <a:r>
              <a:rPr lang="nl-NL" sz="1800" dirty="0" smtClean="0">
                <a:solidFill>
                  <a:schemeClr val="bg1"/>
                </a:solidFill>
              </a:rPr>
              <a:t>risico</a:t>
            </a:r>
            <a:endParaRPr lang="nl-NL" sz="1800" dirty="0">
              <a:solidFill>
                <a:schemeClr val="bg1"/>
              </a:solidFill>
            </a:endParaRPr>
          </a:p>
        </p:txBody>
      </p:sp>
      <p:cxnSp>
        <p:nvCxnSpPr>
          <p:cNvPr id="41" name="Gekromde verbindingslijn 40"/>
          <p:cNvCxnSpPr>
            <a:stCxn id="34" idx="2"/>
            <a:endCxn id="39" idx="0"/>
          </p:cNvCxnSpPr>
          <p:nvPr/>
        </p:nvCxnSpPr>
        <p:spPr>
          <a:xfrm rot="5400000" flipH="1" flipV="1">
            <a:off x="5142540" y="613687"/>
            <a:ext cx="930206" cy="2573270"/>
          </a:xfrm>
          <a:prstGeom prst="curvedConnector5">
            <a:avLst>
              <a:gd name="adj1" fmla="val -24575"/>
              <a:gd name="adj2" fmla="val 46978"/>
              <a:gd name="adj3" fmla="val 124575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kromde verbindingslijn 41"/>
          <p:cNvCxnSpPr>
            <a:stCxn id="31" idx="3"/>
            <a:endCxn id="34" idx="1"/>
          </p:cNvCxnSpPr>
          <p:nvPr/>
        </p:nvCxnSpPr>
        <p:spPr>
          <a:xfrm>
            <a:off x="3131840" y="1461810"/>
            <a:ext cx="362112" cy="703560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kromde verbindingslijn 42"/>
          <p:cNvCxnSpPr>
            <a:stCxn id="32" idx="3"/>
            <a:endCxn id="34" idx="1"/>
          </p:cNvCxnSpPr>
          <p:nvPr/>
        </p:nvCxnSpPr>
        <p:spPr>
          <a:xfrm flipV="1">
            <a:off x="3059832" y="2165370"/>
            <a:ext cx="434120" cy="16520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kromde verbindingslijn 43"/>
          <p:cNvCxnSpPr>
            <a:stCxn id="33" idx="3"/>
            <a:endCxn id="34" idx="1"/>
          </p:cNvCxnSpPr>
          <p:nvPr/>
        </p:nvCxnSpPr>
        <p:spPr>
          <a:xfrm flipV="1">
            <a:off x="3059832" y="2165370"/>
            <a:ext cx="434120" cy="664592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kromde verbindingslijn 44"/>
          <p:cNvCxnSpPr>
            <a:stCxn id="30" idx="3"/>
            <a:endCxn id="31" idx="1"/>
          </p:cNvCxnSpPr>
          <p:nvPr/>
        </p:nvCxnSpPr>
        <p:spPr>
          <a:xfrm flipV="1">
            <a:off x="1115616" y="1461810"/>
            <a:ext cx="734009" cy="783169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kromde verbindingslijn 45"/>
          <p:cNvCxnSpPr>
            <a:stCxn id="30" idx="3"/>
            <a:endCxn id="32" idx="1"/>
          </p:cNvCxnSpPr>
          <p:nvPr/>
        </p:nvCxnSpPr>
        <p:spPr>
          <a:xfrm flipV="1">
            <a:off x="1115616" y="2181890"/>
            <a:ext cx="734007" cy="63089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kromde verbindingslijn 46"/>
          <p:cNvCxnSpPr>
            <a:stCxn id="30" idx="3"/>
            <a:endCxn id="33" idx="1"/>
          </p:cNvCxnSpPr>
          <p:nvPr/>
        </p:nvCxnSpPr>
        <p:spPr>
          <a:xfrm>
            <a:off x="1115616" y="2244979"/>
            <a:ext cx="690601" cy="584983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kromde verbindingslijn 47"/>
          <p:cNvCxnSpPr>
            <a:stCxn id="39" idx="3"/>
            <a:endCxn id="40" idx="3"/>
          </p:cNvCxnSpPr>
          <p:nvPr/>
        </p:nvCxnSpPr>
        <p:spPr>
          <a:xfrm>
            <a:off x="7876878" y="1896884"/>
            <a:ext cx="750137" cy="1005086"/>
          </a:xfrm>
          <a:prstGeom prst="curvedConnector3">
            <a:avLst>
              <a:gd name="adj1" fmla="val 130474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kromde verbindingslijn 48"/>
          <p:cNvCxnSpPr>
            <a:stCxn id="40" idx="1"/>
            <a:endCxn id="35" idx="1"/>
          </p:cNvCxnSpPr>
          <p:nvPr/>
        </p:nvCxnSpPr>
        <p:spPr>
          <a:xfrm rot="10800000" flipV="1">
            <a:off x="5220072" y="2901970"/>
            <a:ext cx="296972" cy="858580"/>
          </a:xfrm>
          <a:prstGeom prst="curvedConnector3">
            <a:avLst>
              <a:gd name="adj1" fmla="val 176977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kromde verbindingslijn 49"/>
          <p:cNvCxnSpPr>
            <a:stCxn id="35" idx="3"/>
          </p:cNvCxnSpPr>
          <p:nvPr/>
        </p:nvCxnSpPr>
        <p:spPr>
          <a:xfrm flipH="1">
            <a:off x="6948264" y="3760550"/>
            <a:ext cx="1656184" cy="820578"/>
          </a:xfrm>
          <a:prstGeom prst="curvedConnector3">
            <a:avLst>
              <a:gd name="adj1" fmla="val -13803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kromde verbindingslijn 50"/>
          <p:cNvCxnSpPr>
            <a:stCxn id="53" idx="3"/>
            <a:endCxn id="37" idx="1"/>
          </p:cNvCxnSpPr>
          <p:nvPr/>
        </p:nvCxnSpPr>
        <p:spPr>
          <a:xfrm flipV="1">
            <a:off x="4631161" y="5323872"/>
            <a:ext cx="876944" cy="593415"/>
          </a:xfrm>
          <a:prstGeom prst="curvedConnector3">
            <a:avLst>
              <a:gd name="adj1" fmla="val 50000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kromde verbindingslijn 51"/>
          <p:cNvCxnSpPr>
            <a:endCxn id="38" idx="3"/>
          </p:cNvCxnSpPr>
          <p:nvPr/>
        </p:nvCxnSpPr>
        <p:spPr>
          <a:xfrm rot="16200000" flipH="1">
            <a:off x="6756220" y="5637267"/>
            <a:ext cx="816136" cy="144016"/>
          </a:xfrm>
          <a:prstGeom prst="curvedConnector4">
            <a:avLst>
              <a:gd name="adj1" fmla="val 30201"/>
              <a:gd name="adj2" fmla="val 258732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kstvak 52"/>
          <p:cNvSpPr txBox="1"/>
          <p:nvPr/>
        </p:nvSpPr>
        <p:spPr>
          <a:xfrm>
            <a:off x="2735540" y="5686454"/>
            <a:ext cx="1895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 smtClean="0">
                <a:solidFill>
                  <a:srgbClr val="F1FFB7"/>
                </a:solidFill>
                <a:latin typeface="Freestyle Script" pitchFamily="66" charset="0"/>
              </a:rPr>
              <a:t>Testgevallen</a:t>
            </a:r>
            <a:endParaRPr lang="nl-NL" sz="2400" dirty="0">
              <a:solidFill>
                <a:srgbClr val="F1FFB7"/>
              </a:solidFill>
              <a:latin typeface="Freestyle Script" pitchFamily="66" charset="0"/>
            </a:endParaRPr>
          </a:p>
        </p:txBody>
      </p:sp>
      <p:cxnSp>
        <p:nvCxnSpPr>
          <p:cNvPr id="54" name="Gekromde verbindingslijn 53"/>
          <p:cNvCxnSpPr>
            <a:stCxn id="36" idx="1"/>
            <a:endCxn id="53" idx="0"/>
          </p:cNvCxnSpPr>
          <p:nvPr/>
        </p:nvCxnSpPr>
        <p:spPr>
          <a:xfrm rot="10800000" flipV="1">
            <a:off x="3683351" y="4539416"/>
            <a:ext cx="1824752" cy="1147037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vak 54"/>
          <p:cNvSpPr txBox="1"/>
          <p:nvPr/>
        </p:nvSpPr>
        <p:spPr>
          <a:xfrm rot="1876367">
            <a:off x="7211264" y="771819"/>
            <a:ext cx="1545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36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smtClean="0">
                <a:solidFill>
                  <a:srgbClr val="F1FFB7"/>
                </a:solidFill>
              </a:rPr>
              <a:t>ISO - 9126</a:t>
            </a:r>
            <a:endParaRPr lang="nl-NL" sz="1800" dirty="0">
              <a:solidFill>
                <a:srgbClr val="F1FFB7"/>
              </a:solidFill>
            </a:endParaRPr>
          </a:p>
        </p:txBody>
      </p:sp>
      <p:cxnSp>
        <p:nvCxnSpPr>
          <p:cNvPr id="56" name="Gekromde verbindingslijn 55"/>
          <p:cNvCxnSpPr/>
          <p:nvPr/>
        </p:nvCxnSpPr>
        <p:spPr>
          <a:xfrm rot="5400000">
            <a:off x="7233194" y="1103603"/>
            <a:ext cx="582269" cy="288032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kstvak 56"/>
          <p:cNvSpPr txBox="1"/>
          <p:nvPr/>
        </p:nvSpPr>
        <p:spPr>
          <a:xfrm rot="19299165">
            <a:off x="-570455" y="2783260"/>
            <a:ext cx="8811437" cy="646331"/>
          </a:xfrm>
          <a:prstGeom prst="rect">
            <a:avLst/>
          </a:prstGeom>
          <a:noFill/>
          <a:ln cap="sq">
            <a:noFill/>
            <a:round/>
          </a:ln>
          <a:effectLst>
            <a:glow rad="152400">
              <a:srgbClr val="FF0000">
                <a:alpha val="50000"/>
              </a:srgbClr>
            </a:glow>
          </a:effectLst>
        </p:spPr>
        <p:txBody>
          <a:bodyPr wrap="square" rtlCol="0">
            <a:spAutoFit/>
          </a:bodyPr>
          <a:lstStyle/>
          <a:p>
            <a:r>
              <a:rPr lang="nl-NL" sz="3600" b="1" spc="3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</a:rPr>
              <a:t>Binnen Sprint? Mission </a:t>
            </a:r>
            <a:r>
              <a:rPr lang="nl-NL" sz="3200" b="1" spc="3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</a:rPr>
              <a:t>i</a:t>
            </a:r>
            <a:r>
              <a:rPr lang="nl-NL" sz="3200" b="1" spc="3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</a:rPr>
              <a:t>mpossible</a:t>
            </a:r>
            <a:endParaRPr lang="nl-NL" sz="3600" b="1" spc="3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529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Is Agile dan het einde van de PRA?</a:t>
            </a:r>
          </a:p>
          <a:p>
            <a:r>
              <a:rPr lang="nl-NL" dirty="0" smtClean="0"/>
              <a:t>Het proces is te zwaar</a:t>
            </a:r>
          </a:p>
          <a:p>
            <a:r>
              <a:rPr lang="nl-NL" dirty="0" smtClean="0"/>
              <a:t>Er is geen draagvlak in het team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Overpeinzingen...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3BA2CA-B786-4FE2-99E2-16B4EAD22AC0}" type="datetime4">
              <a:rPr lang="nl-NL" smtClean="0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496A5-094F-408F-99FA-66A71D9E05A8}" type="slidenum">
              <a:rPr lang="nl-NL" smtClean="0"/>
              <a:pPr>
                <a:defRPr/>
              </a:pPr>
              <a:t>4</a:t>
            </a:fld>
            <a:endParaRPr lang="nl-NL" dirty="0"/>
          </a:p>
        </p:txBody>
      </p:sp>
      <p:sp>
        <p:nvSpPr>
          <p:cNvPr id="7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1979613" y="6500813"/>
            <a:ext cx="6337300" cy="357187"/>
          </a:xfrm>
        </p:spPr>
        <p:txBody>
          <a:bodyPr/>
          <a:lstStyle/>
          <a:p>
            <a:pPr>
              <a:defRPr/>
            </a:pPr>
            <a:r>
              <a:rPr lang="nl-NL" dirty="0"/>
              <a:t>De PRA is dood! Leve de PRA!</a:t>
            </a:r>
          </a:p>
        </p:txBody>
      </p:sp>
      <p:pic>
        <p:nvPicPr>
          <p:cNvPr id="1026" name="Picture 2" descr="http://store.metmuseum.org/content/ebiz/themetstore/invt/80010981/80010981_01_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424881"/>
            <a:ext cx="3668415" cy="366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07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Onderscheidend vermogen – in risico’s denken – niet meer relevant</a:t>
            </a:r>
            <a:r>
              <a:rPr lang="nl-NL" dirty="0" smtClean="0"/>
              <a:t>?</a:t>
            </a:r>
          </a:p>
          <a:p>
            <a:r>
              <a:rPr lang="nl-NL" dirty="0" smtClean="0"/>
              <a:t>Ontwikkelaars testen met je mee... kan iedereen testen?</a:t>
            </a:r>
          </a:p>
          <a:p>
            <a:r>
              <a:rPr lang="nl-NL" dirty="0" smtClean="0"/>
              <a:t>Einde van het testvak?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Overpeinzingen...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3BA2CA-B786-4FE2-99E2-16B4EAD22AC0}" type="datetime4">
              <a:rPr lang="nl-NL" smtClean="0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496A5-094F-408F-99FA-66A71D9E05A8}" type="slidenum">
              <a:rPr lang="nl-NL" smtClean="0"/>
              <a:pPr>
                <a:defRPr/>
              </a:pPr>
              <a:t>5</a:t>
            </a:fld>
            <a:endParaRPr lang="nl-NL" dirty="0"/>
          </a:p>
        </p:txBody>
      </p:sp>
      <p:sp>
        <p:nvSpPr>
          <p:cNvPr id="7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1979613" y="6500813"/>
            <a:ext cx="6337300" cy="357187"/>
          </a:xfrm>
        </p:spPr>
        <p:txBody>
          <a:bodyPr/>
          <a:lstStyle/>
          <a:p>
            <a:pPr>
              <a:defRPr/>
            </a:pPr>
            <a:r>
              <a:rPr lang="nl-NL" dirty="0"/>
              <a:t>De PRA is dood! Leve de PRA!</a:t>
            </a:r>
          </a:p>
        </p:txBody>
      </p:sp>
      <p:pic>
        <p:nvPicPr>
          <p:cNvPr id="8" name="Picture 2" descr="http://store.metmuseum.org/content/ebiz/themetstore/invt/80010981/80010981_01_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424881"/>
            <a:ext cx="3668415" cy="366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181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De PRA is alive ‘n kicking!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3BA2CA-B786-4FE2-99E2-16B4EAD22AC0}" type="datetime4">
              <a:rPr lang="nl-NL" smtClean="0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496A5-094F-408F-99FA-66A71D9E05A8}" type="slidenum">
              <a:rPr lang="nl-NL" smtClean="0"/>
              <a:pPr>
                <a:defRPr/>
              </a:pPr>
              <a:t>6</a:t>
            </a:fld>
            <a:endParaRPr lang="nl-NL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1800200"/>
          </a:xfrm>
          <a:ln>
            <a:noFill/>
          </a:ln>
        </p:spPr>
        <p:txBody>
          <a:bodyPr/>
          <a:lstStyle/>
          <a:p>
            <a:r>
              <a:rPr lang="nl-NL" dirty="0"/>
              <a:t>Definiëren van wat waarde voor een organisatie is doe je ook door te definiëren van wat die waarde bedreigt</a:t>
            </a:r>
          </a:p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  <a:p>
            <a:r>
              <a:rPr lang="nl-NL" dirty="0" smtClean="0"/>
              <a:t>Door </a:t>
            </a:r>
            <a:r>
              <a:rPr lang="nl-NL" dirty="0"/>
              <a:t>vooraf samen expliciet te maken wat de bedreigingen van waarde zijn voorkom je ellende achteraf</a:t>
            </a:r>
          </a:p>
          <a:p>
            <a:endParaRPr lang="nl-NL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5" y="2276872"/>
            <a:ext cx="3413956" cy="2551932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536" y="2882282"/>
            <a:ext cx="4067944" cy="1312240"/>
          </a:xfrm>
          <a:prstGeom prst="rect">
            <a:avLst/>
          </a:prstGeom>
        </p:spPr>
      </p:pic>
      <p:sp>
        <p:nvSpPr>
          <p:cNvPr id="12" name="Gekromde pijl omhoog 11"/>
          <p:cNvSpPr/>
          <p:nvPr/>
        </p:nvSpPr>
        <p:spPr>
          <a:xfrm>
            <a:off x="3491880" y="4509120"/>
            <a:ext cx="1800200" cy="972000"/>
          </a:xfrm>
          <a:prstGeom prst="curvedUpArrow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smtClean="0">
              <a:solidFill>
                <a:schemeClr val="tx1"/>
              </a:solidFill>
            </a:endParaRPr>
          </a:p>
        </p:txBody>
      </p:sp>
      <p:sp>
        <p:nvSpPr>
          <p:cNvPr id="14" name="Gekromde pijl omlaag 13"/>
          <p:cNvSpPr/>
          <p:nvPr/>
        </p:nvSpPr>
        <p:spPr>
          <a:xfrm flipH="1">
            <a:off x="3370583" y="1916832"/>
            <a:ext cx="1777479" cy="965450"/>
          </a:xfrm>
          <a:prstGeom prst="curvedDownArrow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smtClean="0">
              <a:solidFill>
                <a:schemeClr val="tx1"/>
              </a:solidFill>
            </a:endParaRPr>
          </a:p>
        </p:txBody>
      </p:sp>
      <p:sp>
        <p:nvSpPr>
          <p:cNvPr id="13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1979613" y="6500813"/>
            <a:ext cx="6337300" cy="357187"/>
          </a:xfrm>
        </p:spPr>
        <p:txBody>
          <a:bodyPr/>
          <a:lstStyle/>
          <a:p>
            <a:pPr>
              <a:defRPr/>
            </a:pPr>
            <a:r>
              <a:rPr lang="nl-NL" dirty="0"/>
              <a:t>De PRA is dood! Leve de PRA!</a:t>
            </a:r>
          </a:p>
        </p:txBody>
      </p:sp>
    </p:spTree>
    <p:extLst>
      <p:ext uri="{BB962C8B-B14F-4D97-AF65-F5344CB8AC3E}">
        <p14:creationId xmlns:p14="http://schemas.microsoft.com/office/powerpoint/2010/main" val="244101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Het concept risico is ook binnen agile zeer bruikbaar</a:t>
            </a:r>
          </a:p>
          <a:p>
            <a:r>
              <a:rPr lang="nl-NL" dirty="0" smtClean="0"/>
              <a:t>De traditionele uitvoering van de PRA is binnen een agile team niet toepasbaar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Overpeinzingen...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3BA2CA-B786-4FE2-99E2-16B4EAD22AC0}" type="datetime4">
              <a:rPr lang="nl-NL" smtClean="0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496A5-094F-408F-99FA-66A71D9E05A8}" type="slidenum">
              <a:rPr lang="nl-NL" smtClean="0"/>
              <a:pPr>
                <a:defRPr/>
              </a:pPr>
              <a:t>7</a:t>
            </a:fld>
            <a:endParaRPr lang="nl-NL" dirty="0"/>
          </a:p>
        </p:txBody>
      </p:sp>
      <p:sp>
        <p:nvSpPr>
          <p:cNvPr id="7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1979613" y="6500813"/>
            <a:ext cx="6337300" cy="357187"/>
          </a:xfrm>
        </p:spPr>
        <p:txBody>
          <a:bodyPr/>
          <a:lstStyle/>
          <a:p>
            <a:pPr>
              <a:defRPr/>
            </a:pPr>
            <a:r>
              <a:rPr lang="nl-NL" dirty="0"/>
              <a:t>De PRA is dood! Leve de PRA!</a:t>
            </a:r>
          </a:p>
        </p:txBody>
      </p:sp>
      <p:pic>
        <p:nvPicPr>
          <p:cNvPr id="8" name="Picture 2" descr="http://store.metmuseum.org/content/ebiz/themetstore/invt/80010981/80010981_01_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424881"/>
            <a:ext cx="3668415" cy="366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70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Wanneer en op welk niveau?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3BA2CA-B786-4FE2-99E2-16B4EAD22AC0}" type="datetime4">
              <a:rPr lang="nl-NL" smtClean="0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496A5-094F-408F-99FA-66A71D9E05A8}" type="slidenum">
              <a:rPr lang="nl-NL" smtClean="0"/>
              <a:pPr>
                <a:defRPr/>
              </a:pPr>
              <a:t>8</a:t>
            </a:fld>
            <a:endParaRPr lang="nl-NL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3351003" cy="302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992" y="2996952"/>
            <a:ext cx="5299621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hoekige toelichting 1"/>
          <p:cNvSpPr/>
          <p:nvPr/>
        </p:nvSpPr>
        <p:spPr>
          <a:xfrm>
            <a:off x="3156205" y="1124744"/>
            <a:ext cx="1703827" cy="648072"/>
          </a:xfrm>
          <a:prstGeom prst="wedgeRectCallout">
            <a:avLst>
              <a:gd name="adj1" fmla="val -112217"/>
              <a:gd name="adj2" fmla="val 52702"/>
            </a:avLst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 smtClean="0"/>
              <a:t>Strategisch</a:t>
            </a:r>
          </a:p>
        </p:txBody>
      </p:sp>
      <p:sp>
        <p:nvSpPr>
          <p:cNvPr id="9" name="Rechthoekige toelichting 8"/>
          <p:cNvSpPr/>
          <p:nvPr/>
        </p:nvSpPr>
        <p:spPr>
          <a:xfrm>
            <a:off x="1259632" y="4293096"/>
            <a:ext cx="1224136" cy="720080"/>
          </a:xfrm>
          <a:prstGeom prst="wedgeRectCallout">
            <a:avLst>
              <a:gd name="adj1" fmla="val 172136"/>
              <a:gd name="adj2" fmla="val -6284"/>
            </a:avLst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2400" dirty="0" smtClean="0"/>
              <a:t>Tactisch</a:t>
            </a:r>
          </a:p>
        </p:txBody>
      </p:sp>
      <p:sp>
        <p:nvSpPr>
          <p:cNvPr id="10" name="Rechthoekige toelichting 9"/>
          <p:cNvSpPr/>
          <p:nvPr/>
        </p:nvSpPr>
        <p:spPr>
          <a:xfrm>
            <a:off x="4860032" y="2369344"/>
            <a:ext cx="1944216" cy="771624"/>
          </a:xfrm>
          <a:prstGeom prst="wedgeRectCallout">
            <a:avLst>
              <a:gd name="adj1" fmla="val -13484"/>
              <a:gd name="adj2" fmla="val 199186"/>
            </a:avLst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2400" dirty="0" smtClean="0"/>
              <a:t>Operationeel</a:t>
            </a:r>
          </a:p>
        </p:txBody>
      </p:sp>
      <p:sp>
        <p:nvSpPr>
          <p:cNvPr id="12" name="Rechthoekige toelichting 11"/>
          <p:cNvSpPr/>
          <p:nvPr/>
        </p:nvSpPr>
        <p:spPr>
          <a:xfrm>
            <a:off x="1115616" y="5229200"/>
            <a:ext cx="1970980" cy="720080"/>
          </a:xfrm>
          <a:prstGeom prst="wedgeRectCallout">
            <a:avLst>
              <a:gd name="adj1" fmla="val 262828"/>
              <a:gd name="adj2" fmla="val -196175"/>
            </a:avLst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2400" dirty="0" smtClean="0"/>
              <a:t>Operationeel</a:t>
            </a:r>
          </a:p>
        </p:txBody>
      </p:sp>
      <p:sp>
        <p:nvSpPr>
          <p:cNvPr id="13" name="Rechthoekige toelichting 12"/>
          <p:cNvSpPr/>
          <p:nvPr/>
        </p:nvSpPr>
        <p:spPr>
          <a:xfrm>
            <a:off x="7164288" y="2492896"/>
            <a:ext cx="1979712" cy="740544"/>
          </a:xfrm>
          <a:prstGeom prst="wedgeRectCallout">
            <a:avLst>
              <a:gd name="adj1" fmla="val -13484"/>
              <a:gd name="adj2" fmla="val 199186"/>
            </a:avLst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2400" dirty="0" smtClean="0"/>
              <a:t>Operationeel</a:t>
            </a:r>
          </a:p>
        </p:txBody>
      </p:sp>
      <p:sp>
        <p:nvSpPr>
          <p:cNvPr id="1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1979613" y="6500813"/>
            <a:ext cx="6337300" cy="357187"/>
          </a:xfrm>
        </p:spPr>
        <p:txBody>
          <a:bodyPr/>
          <a:lstStyle/>
          <a:p>
            <a:pPr>
              <a:defRPr/>
            </a:pPr>
            <a:r>
              <a:rPr lang="nl-NL" dirty="0"/>
              <a:t>De PRA is dood! Leve de PRA!</a:t>
            </a:r>
          </a:p>
        </p:txBody>
      </p:sp>
    </p:spTree>
    <p:extLst>
      <p:ext uri="{BB962C8B-B14F-4D97-AF65-F5344CB8AC3E}">
        <p14:creationId xmlns:p14="http://schemas.microsoft.com/office/powerpoint/2010/main" val="335922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Strategisch</a:t>
            </a:r>
            <a:endParaRPr lang="nl-NL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l-NL" sz="2000" dirty="0" smtClean="0"/>
              <a:t>Risico’s in lijn met strategische doelstellingen</a:t>
            </a:r>
          </a:p>
          <a:p>
            <a:r>
              <a:rPr lang="nl-NL" sz="2000" dirty="0" smtClean="0"/>
              <a:t>In de beginfase tegelijk met ontwikkelen projectvisie</a:t>
            </a:r>
          </a:p>
          <a:p>
            <a:r>
              <a:rPr lang="nl-NL" sz="2000" dirty="0" smtClean="0"/>
              <a:t>Bepalen kwaliteitsattributen tezamen met business executives</a:t>
            </a:r>
          </a:p>
          <a:p>
            <a:r>
              <a:rPr lang="nl-NL" sz="2000" dirty="0" smtClean="0">
                <a:solidFill>
                  <a:srgbClr val="FF0000"/>
                </a:solidFill>
              </a:rPr>
              <a:t>Bepalen definition of done (SDJ)</a:t>
            </a:r>
          </a:p>
          <a:p>
            <a:r>
              <a:rPr lang="nl-NL" sz="2000" dirty="0" smtClean="0"/>
              <a:t>Testmanager</a:t>
            </a:r>
          </a:p>
          <a:p>
            <a:r>
              <a:rPr lang="nl-NL" sz="2000" dirty="0" smtClean="0"/>
              <a:t>Risico’s aangaande het “Waarom” van het project</a:t>
            </a:r>
            <a:endParaRPr lang="nl-NL" sz="200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3BA2CA-B786-4FE2-99E2-16B4EAD22AC0}" type="datetime4">
              <a:rPr lang="nl-NL" smtClean="0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496A5-094F-408F-99FA-66A71D9E05A8}" type="slidenum">
              <a:rPr lang="nl-NL" smtClean="0"/>
              <a:pPr>
                <a:defRPr/>
              </a:pPr>
              <a:t>9</a:t>
            </a:fld>
            <a:endParaRPr lang="nl-NL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18" y="2492897"/>
            <a:ext cx="4005218" cy="3617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hthoekige toelichting 7"/>
          <p:cNvSpPr/>
          <p:nvPr/>
        </p:nvSpPr>
        <p:spPr>
          <a:xfrm>
            <a:off x="2555875" y="1124744"/>
            <a:ext cx="1950062" cy="792088"/>
          </a:xfrm>
          <a:prstGeom prst="wedgeRectCallout">
            <a:avLst>
              <a:gd name="adj1" fmla="val -41291"/>
              <a:gd name="adj2" fmla="val 155154"/>
            </a:avLst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800" dirty="0" smtClean="0"/>
              <a:t>Strategisch</a:t>
            </a:r>
          </a:p>
        </p:txBody>
      </p:sp>
      <p:sp>
        <p:nvSpPr>
          <p:cNvPr id="10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1979613" y="6500813"/>
            <a:ext cx="6337300" cy="357187"/>
          </a:xfrm>
        </p:spPr>
        <p:txBody>
          <a:bodyPr/>
          <a:lstStyle/>
          <a:p>
            <a:pPr>
              <a:defRPr/>
            </a:pPr>
            <a:r>
              <a:rPr lang="nl-NL" dirty="0"/>
              <a:t>De PRA is dood! Leve de PRA!</a:t>
            </a:r>
          </a:p>
        </p:txBody>
      </p:sp>
    </p:spTree>
    <p:extLst>
      <p:ext uri="{BB962C8B-B14F-4D97-AF65-F5344CB8AC3E}">
        <p14:creationId xmlns:p14="http://schemas.microsoft.com/office/powerpoint/2010/main" val="45585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Tactisch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3BA2CA-B786-4FE2-99E2-16B4EAD22AC0}" type="datetime4">
              <a:rPr lang="nl-NL" smtClean="0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496A5-094F-408F-99FA-66A71D9E05A8}" type="slidenum">
              <a:rPr lang="nl-NL" smtClean="0"/>
              <a:pPr>
                <a:defRPr/>
              </a:pPr>
              <a:t>10</a:t>
            </a:fld>
            <a:endParaRPr lang="nl-NL" dirty="0"/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507" y="2771892"/>
            <a:ext cx="6254973" cy="354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hoekige toelichting 7"/>
          <p:cNvSpPr/>
          <p:nvPr/>
        </p:nvSpPr>
        <p:spPr>
          <a:xfrm>
            <a:off x="272360" y="3645024"/>
            <a:ext cx="1922211" cy="548596"/>
          </a:xfrm>
          <a:prstGeom prst="wedgeRectCallout">
            <a:avLst>
              <a:gd name="adj1" fmla="val 85897"/>
              <a:gd name="adj2" fmla="val 169169"/>
            </a:avLst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2800" dirty="0" smtClean="0"/>
              <a:t>Tactisch</a:t>
            </a:r>
          </a:p>
        </p:txBody>
      </p:sp>
      <p:sp>
        <p:nvSpPr>
          <p:cNvPr id="10" name="Tijdelijke aanduiding voor inhoud 8"/>
          <p:cNvSpPr>
            <a:spLocks noGrp="1"/>
          </p:cNvSpPr>
          <p:nvPr>
            <p:ph sz="half" idx="4294967295"/>
          </p:nvPr>
        </p:nvSpPr>
        <p:spPr>
          <a:xfrm>
            <a:off x="250825" y="1195200"/>
            <a:ext cx="8641655" cy="2089784"/>
          </a:xfrm>
          <a:prstGeom prst="rect">
            <a:avLst/>
          </a:prstGeom>
        </p:spPr>
        <p:txBody>
          <a:bodyPr/>
          <a:lstStyle/>
          <a:p>
            <a:r>
              <a:rPr lang="nl-NL" sz="2000" dirty="0" smtClean="0"/>
              <a:t>Bij het opstellen van user </a:t>
            </a:r>
            <a:r>
              <a:rPr lang="nl-NL" sz="2000" dirty="0" err="1" smtClean="0"/>
              <a:t>stories</a:t>
            </a:r>
            <a:r>
              <a:rPr lang="nl-NL" sz="2000" dirty="0" smtClean="0"/>
              <a:t> / </a:t>
            </a:r>
            <a:r>
              <a:rPr lang="nl-NL" sz="2000" dirty="0" err="1" smtClean="0"/>
              <a:t>requirements</a:t>
            </a:r>
            <a:endParaRPr lang="nl-NL" sz="2000" dirty="0" smtClean="0"/>
          </a:p>
          <a:p>
            <a:r>
              <a:rPr lang="nl-NL" sz="2000" dirty="0" smtClean="0"/>
              <a:t>Strategische risico analyse vertalen naar meetbare acceptatiecriteria</a:t>
            </a:r>
          </a:p>
          <a:p>
            <a:r>
              <a:rPr lang="nl-NL" sz="2000" dirty="0" smtClean="0"/>
              <a:t>Acceptatiecriteria in user </a:t>
            </a:r>
            <a:r>
              <a:rPr lang="nl-NL" sz="2000" dirty="0" err="1" smtClean="0"/>
              <a:t>stories</a:t>
            </a:r>
            <a:r>
              <a:rPr lang="nl-NL" sz="2000" dirty="0" smtClean="0"/>
              <a:t> opnemen</a:t>
            </a:r>
          </a:p>
          <a:p>
            <a:r>
              <a:rPr lang="nl-NL" sz="2000" dirty="0" smtClean="0"/>
              <a:t>Input voor sprint planning en sprint </a:t>
            </a:r>
            <a:r>
              <a:rPr lang="nl-NL" sz="2000" dirty="0" err="1" smtClean="0"/>
              <a:t>backlog</a:t>
            </a:r>
            <a:endParaRPr lang="nl-NL" sz="2000" dirty="0" smtClean="0"/>
          </a:p>
          <a:p>
            <a:r>
              <a:rPr lang="nl-NL" sz="2000" dirty="0" smtClean="0"/>
              <a:t>Development team, product </a:t>
            </a:r>
            <a:r>
              <a:rPr lang="nl-NL" sz="2000" dirty="0" err="1" smtClean="0"/>
              <a:t>owner</a:t>
            </a:r>
            <a:r>
              <a:rPr lang="nl-NL" sz="2000" dirty="0"/>
              <a:t> </a:t>
            </a:r>
            <a:r>
              <a:rPr lang="nl-NL" sz="2000" dirty="0" smtClean="0"/>
              <a:t>en stakeholders</a:t>
            </a:r>
          </a:p>
          <a:p>
            <a:r>
              <a:rPr lang="nl-NL" sz="2000" dirty="0" smtClean="0"/>
              <a:t>Dit is een terugkerende activiteit</a:t>
            </a:r>
          </a:p>
          <a:p>
            <a:endParaRPr lang="nl-NL" sz="1800" dirty="0"/>
          </a:p>
        </p:txBody>
      </p:sp>
      <p:sp>
        <p:nvSpPr>
          <p:cNvPr id="9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1979613" y="6500813"/>
            <a:ext cx="6337300" cy="357187"/>
          </a:xfrm>
        </p:spPr>
        <p:txBody>
          <a:bodyPr/>
          <a:lstStyle/>
          <a:p>
            <a:pPr>
              <a:defRPr/>
            </a:pPr>
            <a:r>
              <a:rPr lang="nl-NL" dirty="0"/>
              <a:t>De PRA is dood! Leve de PRA!</a:t>
            </a:r>
          </a:p>
        </p:txBody>
      </p:sp>
    </p:spTree>
    <p:extLst>
      <p:ext uri="{BB962C8B-B14F-4D97-AF65-F5344CB8AC3E}">
        <p14:creationId xmlns:p14="http://schemas.microsoft.com/office/powerpoint/2010/main" val="341580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Operationeel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3BA2CA-B786-4FE2-99E2-16B4EAD22AC0}" type="datetime4">
              <a:rPr lang="nl-NL" smtClean="0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496A5-094F-408F-99FA-66A71D9E05A8}" type="slidenum">
              <a:rPr lang="nl-NL" smtClean="0"/>
              <a:pPr>
                <a:defRPr/>
              </a:pPr>
              <a:t>11</a:t>
            </a:fld>
            <a:endParaRPr lang="nl-NL" dirty="0"/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852936"/>
            <a:ext cx="6158838" cy="3598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hoekige toelichting 9"/>
          <p:cNvSpPr/>
          <p:nvPr/>
        </p:nvSpPr>
        <p:spPr>
          <a:xfrm>
            <a:off x="395536" y="5661248"/>
            <a:ext cx="2160240" cy="720080"/>
          </a:xfrm>
          <a:prstGeom prst="wedgeRectCallout">
            <a:avLst>
              <a:gd name="adj1" fmla="val 64045"/>
              <a:gd name="adj2" fmla="val -53090"/>
            </a:avLst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2800" dirty="0" smtClean="0"/>
              <a:t> Operationeel</a:t>
            </a:r>
          </a:p>
        </p:txBody>
      </p:sp>
      <p:sp>
        <p:nvSpPr>
          <p:cNvPr id="12" name="Tijdelijke aanduiding voor inhoud 8"/>
          <p:cNvSpPr>
            <a:spLocks noGrp="1"/>
          </p:cNvSpPr>
          <p:nvPr>
            <p:ph sz="half" idx="4294967295"/>
          </p:nvPr>
        </p:nvSpPr>
        <p:spPr>
          <a:xfrm>
            <a:off x="250825" y="1195199"/>
            <a:ext cx="8641655" cy="2953881"/>
          </a:xfrm>
          <a:prstGeom prst="rect">
            <a:avLst/>
          </a:prstGeom>
        </p:spPr>
        <p:txBody>
          <a:bodyPr/>
          <a:lstStyle/>
          <a:p>
            <a:r>
              <a:rPr lang="nl-NL" sz="2000" dirty="0" smtClean="0"/>
              <a:t>Valideren van acceptatiecriteria tijdens dagelijkse werkzaamheden</a:t>
            </a:r>
          </a:p>
          <a:p>
            <a:r>
              <a:rPr lang="nl-NL" sz="2000" dirty="0" smtClean="0"/>
              <a:t>Acceptatie criteria input voor automatisch testproces </a:t>
            </a:r>
          </a:p>
          <a:p>
            <a:r>
              <a:rPr lang="nl-NL" sz="2000" dirty="0" smtClean="0"/>
              <a:t>Tijdens development aantonen dat geleverde product increment voldoet aan definition of done en hiermee ook aan de acceptatiecriteria</a:t>
            </a:r>
          </a:p>
        </p:txBody>
      </p:sp>
      <p:sp>
        <p:nvSpPr>
          <p:cNvPr id="13" name="Rechthoekige toelichting 12"/>
          <p:cNvSpPr/>
          <p:nvPr/>
        </p:nvSpPr>
        <p:spPr>
          <a:xfrm>
            <a:off x="275735" y="3861048"/>
            <a:ext cx="2160240" cy="720080"/>
          </a:xfrm>
          <a:prstGeom prst="wedgeRectCallout">
            <a:avLst>
              <a:gd name="adj1" fmla="val 223706"/>
              <a:gd name="adj2" fmla="val 41593"/>
            </a:avLst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2800" dirty="0" smtClean="0"/>
              <a:t> Operationeel</a:t>
            </a:r>
          </a:p>
        </p:txBody>
      </p:sp>
      <p:sp>
        <p:nvSpPr>
          <p:cNvPr id="14" name="Rechthoekige toelichting 13"/>
          <p:cNvSpPr/>
          <p:nvPr/>
        </p:nvSpPr>
        <p:spPr>
          <a:xfrm>
            <a:off x="6983760" y="3212976"/>
            <a:ext cx="2160240" cy="648072"/>
          </a:xfrm>
          <a:prstGeom prst="wedgeRectCallout">
            <a:avLst>
              <a:gd name="adj1" fmla="val -5884"/>
              <a:gd name="adj2" fmla="val 273658"/>
            </a:avLst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2800" dirty="0" smtClean="0"/>
              <a:t> Operationeel</a:t>
            </a:r>
          </a:p>
        </p:txBody>
      </p:sp>
      <p:sp>
        <p:nvSpPr>
          <p:cNvPr id="11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1979613" y="6500813"/>
            <a:ext cx="6337300" cy="357187"/>
          </a:xfrm>
        </p:spPr>
        <p:txBody>
          <a:bodyPr/>
          <a:lstStyle/>
          <a:p>
            <a:pPr>
              <a:defRPr/>
            </a:pPr>
            <a:r>
              <a:rPr lang="nl-NL" dirty="0"/>
              <a:t>De PRA is dood! Leve de PRA!</a:t>
            </a:r>
          </a:p>
        </p:txBody>
      </p:sp>
    </p:spTree>
    <p:extLst>
      <p:ext uri="{BB962C8B-B14F-4D97-AF65-F5344CB8AC3E}">
        <p14:creationId xmlns:p14="http://schemas.microsoft.com/office/powerpoint/2010/main" val="15603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store.metmuseum.org/content/ebiz/themetstore/invt/80010981/80010981_01_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424881"/>
            <a:ext cx="3668415" cy="366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Val het team niet lastig met de PRA</a:t>
            </a:r>
          </a:p>
          <a:p>
            <a:r>
              <a:rPr lang="nl-NL" dirty="0"/>
              <a:t>Zij plukken slechts de </a:t>
            </a:r>
            <a:r>
              <a:rPr lang="nl-NL" dirty="0" smtClean="0"/>
              <a:t>vruchten</a:t>
            </a:r>
          </a:p>
          <a:p>
            <a:pPr lvl="1"/>
            <a:r>
              <a:rPr lang="nl-NL" dirty="0" smtClean="0"/>
              <a:t>Focus</a:t>
            </a:r>
          </a:p>
          <a:p>
            <a:pPr lvl="1"/>
            <a:r>
              <a:rPr lang="nl-NL" dirty="0" smtClean="0"/>
              <a:t>Plaats in het geheel</a:t>
            </a:r>
          </a:p>
          <a:p>
            <a:pPr lvl="1"/>
            <a:r>
              <a:rPr lang="nl-NL" dirty="0" smtClean="0"/>
              <a:t>Passende aandacht bouwen / testen</a:t>
            </a:r>
          </a:p>
          <a:p>
            <a:pPr lvl="1"/>
            <a:r>
              <a:rPr lang="nl-NL" dirty="0" smtClean="0"/>
              <a:t>Reality check</a:t>
            </a:r>
            <a:endParaRPr lang="nl-NL" dirty="0"/>
          </a:p>
          <a:p>
            <a:r>
              <a:rPr lang="nl-NL" dirty="0"/>
              <a:t>Groot risico = Hoge </a:t>
            </a:r>
            <a:r>
              <a:rPr lang="nl-NL" dirty="0" smtClean="0"/>
              <a:t>coverage</a:t>
            </a:r>
            <a:endParaRPr lang="nl-NL" dirty="0"/>
          </a:p>
          <a:p>
            <a:r>
              <a:rPr lang="nl-NL" dirty="0"/>
              <a:t>Laag risico = Lage coverage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Overpeinzingen...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3BA2CA-B786-4FE2-99E2-16B4EAD22AC0}" type="datetime4">
              <a:rPr lang="nl-NL" smtClean="0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496A5-094F-408F-99FA-66A71D9E05A8}" type="slidenum">
              <a:rPr lang="nl-NL" smtClean="0"/>
              <a:pPr>
                <a:defRPr/>
              </a:pPr>
              <a:t>12</a:t>
            </a:fld>
            <a:endParaRPr lang="nl-NL" dirty="0"/>
          </a:p>
        </p:txBody>
      </p:sp>
      <p:sp>
        <p:nvSpPr>
          <p:cNvPr id="7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1979613" y="6500813"/>
            <a:ext cx="6337300" cy="357187"/>
          </a:xfrm>
        </p:spPr>
        <p:txBody>
          <a:bodyPr/>
          <a:lstStyle/>
          <a:p>
            <a:pPr>
              <a:defRPr/>
            </a:pPr>
            <a:r>
              <a:rPr lang="nl-NL" dirty="0"/>
              <a:t>De PRA is dood! Leve de PRA!</a:t>
            </a:r>
          </a:p>
        </p:txBody>
      </p:sp>
    </p:spTree>
    <p:extLst>
      <p:ext uri="{BB962C8B-B14F-4D97-AF65-F5344CB8AC3E}">
        <p14:creationId xmlns:p14="http://schemas.microsoft.com/office/powerpoint/2010/main" val="41743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PRA </a:t>
            </a:r>
            <a:r>
              <a:rPr lang="en-US" dirty="0" err="1"/>
              <a:t>afschaffen</a:t>
            </a:r>
            <a:r>
              <a:rPr lang="en-US" dirty="0"/>
              <a:t> </a:t>
            </a:r>
            <a:r>
              <a:rPr lang="en-US" dirty="0" smtClean="0"/>
              <a:t>is </a:t>
            </a:r>
            <a:r>
              <a:rPr lang="en-US" dirty="0"/>
              <a:t>het kind met het </a:t>
            </a:r>
            <a:r>
              <a:rPr lang="en-US" dirty="0" err="1"/>
              <a:t>badwater</a:t>
            </a:r>
            <a:r>
              <a:rPr lang="en-US" dirty="0"/>
              <a:t> </a:t>
            </a:r>
            <a:r>
              <a:rPr lang="en-US" dirty="0" err="1"/>
              <a:t>weggooien</a:t>
            </a:r>
            <a:endParaRPr lang="en-US" dirty="0" smtClean="0"/>
          </a:p>
          <a:p>
            <a:r>
              <a:rPr lang="en-US" dirty="0" err="1" smtClean="0"/>
              <a:t>Als</a:t>
            </a:r>
            <a:r>
              <a:rPr lang="en-US" dirty="0" smtClean="0"/>
              <a:t> </a:t>
            </a:r>
            <a:r>
              <a:rPr lang="en-US" dirty="0" err="1" smtClean="0"/>
              <a:t>testspecialist</a:t>
            </a:r>
            <a:r>
              <a:rPr lang="en-US" dirty="0" smtClean="0"/>
              <a:t> </a:t>
            </a:r>
            <a:r>
              <a:rPr lang="en-US" dirty="0" err="1" smtClean="0"/>
              <a:t>heb</a:t>
            </a:r>
            <a:r>
              <a:rPr lang="en-US" dirty="0" smtClean="0"/>
              <a:t> je met </a:t>
            </a:r>
            <a:r>
              <a:rPr lang="en-US" dirty="0" err="1" smtClean="0"/>
              <a:t>een</a:t>
            </a:r>
            <a:r>
              <a:rPr lang="en-US" dirty="0" smtClean="0"/>
              <a:t> PRA </a:t>
            </a:r>
            <a:r>
              <a:rPr lang="en-US" dirty="0" err="1" smtClean="0"/>
              <a:t>een</a:t>
            </a:r>
            <a:r>
              <a:rPr lang="en-US" dirty="0" smtClean="0"/>
              <a:t> hele </a:t>
            </a:r>
            <a:r>
              <a:rPr lang="en-US" dirty="0" err="1" smtClean="0"/>
              <a:t>mooie</a:t>
            </a:r>
            <a:r>
              <a:rPr lang="en-US" dirty="0" smtClean="0"/>
              <a:t> </a:t>
            </a:r>
            <a:r>
              <a:rPr lang="en-US" dirty="0" err="1" smtClean="0"/>
              <a:t>sleutel</a:t>
            </a:r>
            <a:r>
              <a:rPr lang="en-US" dirty="0" smtClean="0"/>
              <a:t> in </a:t>
            </a:r>
            <a:r>
              <a:rPr lang="en-US" dirty="0" err="1" smtClean="0"/>
              <a:t>handen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blijere</a:t>
            </a:r>
            <a:r>
              <a:rPr lang="en-US" dirty="0" smtClean="0"/>
              <a:t> </a:t>
            </a:r>
            <a:r>
              <a:rPr lang="en-US" dirty="0" err="1" smtClean="0"/>
              <a:t>klant</a:t>
            </a:r>
            <a:endParaRPr lang="en-US" dirty="0" smtClean="0"/>
          </a:p>
          <a:p>
            <a:r>
              <a:rPr lang="en-US" dirty="0" smtClean="0"/>
              <a:t>Maar </a:t>
            </a:r>
            <a:r>
              <a:rPr lang="en-US" dirty="0" err="1" smtClean="0"/>
              <a:t>vul</a:t>
            </a:r>
            <a:r>
              <a:rPr lang="en-US" dirty="0" smtClean="0"/>
              <a:t> de PRA </a:t>
            </a:r>
            <a:r>
              <a:rPr lang="en-US" dirty="0" err="1" smtClean="0"/>
              <a:t>niet</a:t>
            </a:r>
            <a:r>
              <a:rPr lang="en-US" dirty="0" smtClean="0"/>
              <a:t> in </a:t>
            </a:r>
            <a:r>
              <a:rPr lang="en-US" dirty="0" err="1" smtClean="0"/>
              <a:t>zoals</a:t>
            </a:r>
            <a:r>
              <a:rPr lang="en-US" dirty="0" smtClean="0"/>
              <a:t> we in de </a:t>
            </a:r>
            <a:r>
              <a:rPr lang="en-US" dirty="0" err="1" smtClean="0"/>
              <a:t>watervaldagen</a:t>
            </a:r>
            <a:r>
              <a:rPr lang="en-US" dirty="0" smtClean="0"/>
              <a:t> </a:t>
            </a:r>
            <a:r>
              <a:rPr lang="en-US" dirty="0" err="1" smtClean="0"/>
              <a:t>deden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 </a:t>
            </a:r>
            <a:r>
              <a:rPr lang="en-US" dirty="0" err="1" smtClean="0"/>
              <a:t>zover</a:t>
            </a:r>
            <a:r>
              <a:rPr lang="en-US" dirty="0" smtClean="0"/>
              <a:t>… de </a:t>
            </a:r>
            <a:r>
              <a:rPr lang="en-US" dirty="0" err="1" smtClean="0"/>
              <a:t>conclusie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3BA2CA-B786-4FE2-99E2-16B4EAD22AC0}" type="datetime4">
              <a:rPr lang="nl-NL" smtClean="0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De PRA is dood! Leve de PRA!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496A5-094F-408F-99FA-66A71D9E05A8}" type="slidenum">
              <a:rPr lang="nl-NL" smtClean="0"/>
              <a:pPr>
                <a:defRPr/>
              </a:pPr>
              <a:t>13</a:t>
            </a:fld>
            <a:endParaRPr lang="nl-NL" dirty="0"/>
          </a:p>
        </p:txBody>
      </p:sp>
      <p:grpSp>
        <p:nvGrpSpPr>
          <p:cNvPr id="7" name="Group 6"/>
          <p:cNvGrpSpPr/>
          <p:nvPr/>
        </p:nvGrpSpPr>
        <p:grpSpPr>
          <a:xfrm>
            <a:off x="5793599" y="2954420"/>
            <a:ext cx="3350401" cy="3528392"/>
            <a:chOff x="5773650" y="2924944"/>
            <a:chExt cx="3350401" cy="3528392"/>
          </a:xfrm>
        </p:grpSpPr>
        <p:pic>
          <p:nvPicPr>
            <p:cNvPr id="8" name="Picture 2" descr="https://media.licdn.com/mpr/mpr/p/4/005/08c/2dc/2ea2c07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3650" y="2924944"/>
              <a:ext cx="3350401" cy="3528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7448850" y="3284984"/>
              <a:ext cx="507526" cy="3154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734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latin typeface="Arial" charset="0"/>
                <a:cs typeface="Arial" charset="0"/>
              </a:rPr>
              <a:t>Nieuwe ideeën opgedaan?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59832" y="2969657"/>
            <a:ext cx="36004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PRA in </a:t>
            </a:r>
            <a:r>
              <a:rPr lang="en-US" sz="4000" dirty="0" err="1" smtClean="0"/>
              <a:t>een</a:t>
            </a:r>
            <a:r>
              <a:rPr lang="en-US" sz="4000" dirty="0" smtClean="0"/>
              <a:t> Agile context</a:t>
            </a:r>
            <a:endParaRPr lang="en-US" sz="40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Herkenbaar ?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3BA2CA-B786-4FE2-99E2-16B4EAD22AC0}" type="datetime4">
              <a:rPr lang="nl-NL" smtClean="0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496A5-094F-408F-99FA-66A71D9E05A8}" type="slidenum">
              <a:rPr lang="nl-NL" smtClean="0"/>
              <a:pPr>
                <a:defRPr/>
              </a:pPr>
              <a:t>15</a:t>
            </a:fld>
            <a:endParaRPr lang="nl-NL" dirty="0"/>
          </a:p>
        </p:txBody>
      </p:sp>
      <p:sp>
        <p:nvSpPr>
          <p:cNvPr id="2" name="Ovale toelichting 1"/>
          <p:cNvSpPr/>
          <p:nvPr/>
        </p:nvSpPr>
        <p:spPr>
          <a:xfrm>
            <a:off x="1547664" y="4869160"/>
            <a:ext cx="2736304" cy="1296144"/>
          </a:xfrm>
          <a:prstGeom prst="wedgeEllipseCallout">
            <a:avLst>
              <a:gd name="adj1" fmla="val 45363"/>
              <a:gd name="adj2" fmla="val -38688"/>
            </a:avLst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 smtClean="0"/>
              <a:t>“Het proces is te complex”</a:t>
            </a:r>
          </a:p>
        </p:txBody>
      </p:sp>
      <p:sp>
        <p:nvSpPr>
          <p:cNvPr id="13" name="Ovale toelichting 12"/>
          <p:cNvSpPr/>
          <p:nvPr/>
        </p:nvSpPr>
        <p:spPr>
          <a:xfrm>
            <a:off x="3707904" y="1052736"/>
            <a:ext cx="3096344" cy="1296144"/>
          </a:xfrm>
          <a:prstGeom prst="wedgeEllipseCallout">
            <a:avLst>
              <a:gd name="adj1" fmla="val 122"/>
              <a:gd name="adj2" fmla="val 67826"/>
            </a:avLst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 smtClean="0"/>
              <a:t>“Dit past niet binnen de focus van de sprint”</a:t>
            </a:r>
          </a:p>
        </p:txBody>
      </p:sp>
      <p:sp>
        <p:nvSpPr>
          <p:cNvPr id="15" name="Ovale toelichting 14"/>
          <p:cNvSpPr/>
          <p:nvPr/>
        </p:nvSpPr>
        <p:spPr>
          <a:xfrm>
            <a:off x="5219392" y="4437112"/>
            <a:ext cx="3924608" cy="1728192"/>
          </a:xfrm>
          <a:prstGeom prst="wedgeEllipseCallout">
            <a:avLst>
              <a:gd name="adj1" fmla="val -14854"/>
              <a:gd name="adj2" fmla="val -77299"/>
            </a:avLst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 smtClean="0"/>
              <a:t>“Binnen agile zijn we gefocust op waarde, niet op risico’s”</a:t>
            </a:r>
          </a:p>
        </p:txBody>
      </p:sp>
      <p:sp>
        <p:nvSpPr>
          <p:cNvPr id="16" name="Ovale toelichting 15"/>
          <p:cNvSpPr/>
          <p:nvPr/>
        </p:nvSpPr>
        <p:spPr>
          <a:xfrm>
            <a:off x="133077" y="3284984"/>
            <a:ext cx="3096344" cy="1296144"/>
          </a:xfrm>
          <a:prstGeom prst="wedgeEllipseCallout">
            <a:avLst>
              <a:gd name="adj1" fmla="val 56744"/>
              <a:gd name="adj2" fmla="val -20581"/>
            </a:avLst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 smtClean="0"/>
              <a:t>“Dit kost te veel tijd”</a:t>
            </a:r>
          </a:p>
        </p:txBody>
      </p:sp>
      <p:sp>
        <p:nvSpPr>
          <p:cNvPr id="17" name="Ovale toelichting 16"/>
          <p:cNvSpPr/>
          <p:nvPr/>
        </p:nvSpPr>
        <p:spPr>
          <a:xfrm>
            <a:off x="6443700" y="1916832"/>
            <a:ext cx="2592796" cy="1296144"/>
          </a:xfrm>
          <a:prstGeom prst="wedgeEllipseCallout">
            <a:avLst>
              <a:gd name="adj1" fmla="val -50705"/>
              <a:gd name="adj2" fmla="val 40132"/>
            </a:avLst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 smtClean="0"/>
              <a:t>“Het middel is te zwaar”</a:t>
            </a:r>
          </a:p>
        </p:txBody>
      </p:sp>
      <p:sp>
        <p:nvSpPr>
          <p:cNvPr id="18" name="Ovale toelichting 17"/>
          <p:cNvSpPr/>
          <p:nvPr/>
        </p:nvSpPr>
        <p:spPr>
          <a:xfrm>
            <a:off x="107504" y="1124744"/>
            <a:ext cx="3672408" cy="1800200"/>
          </a:xfrm>
          <a:prstGeom prst="wedgeEllipseCallout">
            <a:avLst>
              <a:gd name="adj1" fmla="val 35247"/>
              <a:gd name="adj2" fmla="val 56578"/>
            </a:avLst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 smtClean="0"/>
              <a:t>“Vergeet niet dat we ook nog wat moeten bouwen en testen”</a:t>
            </a:r>
          </a:p>
        </p:txBody>
      </p:sp>
      <p:sp>
        <p:nvSpPr>
          <p:cNvPr id="12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1979613" y="6500813"/>
            <a:ext cx="6337300" cy="357187"/>
          </a:xfrm>
        </p:spPr>
        <p:txBody>
          <a:bodyPr/>
          <a:lstStyle/>
          <a:p>
            <a:pPr>
              <a:defRPr/>
            </a:pPr>
            <a:r>
              <a:rPr lang="nl-NL" dirty="0"/>
              <a:t>De PRA is dood! Leve de PRA!</a:t>
            </a:r>
          </a:p>
        </p:txBody>
      </p:sp>
    </p:spTree>
    <p:extLst>
      <p:ext uri="{BB962C8B-B14F-4D97-AF65-F5344CB8AC3E}">
        <p14:creationId xmlns:p14="http://schemas.microsoft.com/office/powerpoint/2010/main" val="240921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51520" y="4725144"/>
            <a:ext cx="8640960" cy="1512168"/>
          </a:xfrm>
        </p:spPr>
        <p:txBody>
          <a:bodyPr/>
          <a:lstStyle/>
          <a:p>
            <a:pPr marL="0" indent="0">
              <a:buNone/>
            </a:pPr>
            <a:r>
              <a:rPr lang="nl-NL" sz="2000" b="1" dirty="0" smtClean="0"/>
              <a:t>De PRA geeft</a:t>
            </a:r>
          </a:p>
          <a:p>
            <a:r>
              <a:rPr lang="nl-NL" sz="2000" dirty="0" smtClean="0"/>
              <a:t>Een giraffe view</a:t>
            </a:r>
            <a:endParaRPr lang="nl-NL" sz="2000" dirty="0"/>
          </a:p>
          <a:p>
            <a:r>
              <a:rPr lang="nl-NL" sz="2000" dirty="0" smtClean="0"/>
              <a:t>Een kapstok</a:t>
            </a:r>
            <a:endParaRPr lang="nl-NL" sz="2000" dirty="0"/>
          </a:p>
          <a:p>
            <a:r>
              <a:rPr lang="nl-NL" sz="2000" dirty="0" smtClean="0"/>
              <a:t>Focus</a:t>
            </a:r>
            <a:endParaRPr lang="nl-NL" sz="2000" dirty="0"/>
          </a:p>
          <a:p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Waarom een PRA – The big picture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3BA2CA-B786-4FE2-99E2-16B4EAD22AC0}" type="datetime4">
              <a:rPr lang="nl-NL" smtClean="0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496A5-094F-408F-99FA-66A71D9E05A8}" type="slidenum">
              <a:rPr lang="nl-NL" smtClean="0"/>
              <a:pPr>
                <a:defRPr/>
              </a:pPr>
              <a:t>16</a:t>
            </a:fld>
            <a:endParaRPr lang="nl-NL" dirty="0"/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368" y="2816578"/>
            <a:ext cx="2088357" cy="122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368" y="1319242"/>
            <a:ext cx="2088357" cy="122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19" y="1344766"/>
            <a:ext cx="2088357" cy="122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06" y="2708920"/>
            <a:ext cx="2088357" cy="122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1887570"/>
            <a:ext cx="2731088" cy="2041488"/>
          </a:xfrm>
          <a:prstGeom prst="rect">
            <a:avLst/>
          </a:prstGeom>
        </p:spPr>
      </p:pic>
      <p:sp>
        <p:nvSpPr>
          <p:cNvPr id="15" name="Gekromde pijl omhoog 14"/>
          <p:cNvSpPr/>
          <p:nvPr/>
        </p:nvSpPr>
        <p:spPr>
          <a:xfrm>
            <a:off x="1835696" y="4036716"/>
            <a:ext cx="5544616" cy="616420"/>
          </a:xfrm>
          <a:prstGeom prst="curvedUpArrow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smtClean="0">
              <a:solidFill>
                <a:schemeClr val="tx1"/>
              </a:solidFill>
            </a:endParaRPr>
          </a:p>
        </p:txBody>
      </p:sp>
      <p:sp>
        <p:nvSpPr>
          <p:cNvPr id="16" name="Gekromde pijl omlaag 15"/>
          <p:cNvSpPr/>
          <p:nvPr/>
        </p:nvSpPr>
        <p:spPr>
          <a:xfrm flipH="1">
            <a:off x="1979613" y="951382"/>
            <a:ext cx="5112666" cy="605410"/>
          </a:xfrm>
          <a:prstGeom prst="curvedDownArrow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smtClean="0">
              <a:solidFill>
                <a:schemeClr val="tx1"/>
              </a:solidFill>
            </a:endParaRPr>
          </a:p>
        </p:txBody>
      </p:sp>
      <p:sp>
        <p:nvSpPr>
          <p:cNvPr id="20" name="Pijl links en rechts 19"/>
          <p:cNvSpPr/>
          <p:nvPr/>
        </p:nvSpPr>
        <p:spPr>
          <a:xfrm rot="1031993">
            <a:off x="2247355" y="2034728"/>
            <a:ext cx="1046156" cy="336261"/>
          </a:xfrm>
          <a:prstGeom prst="leftRightArrow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smtClean="0"/>
          </a:p>
        </p:txBody>
      </p:sp>
      <p:sp>
        <p:nvSpPr>
          <p:cNvPr id="21" name="Pijl links en rechts 20"/>
          <p:cNvSpPr/>
          <p:nvPr/>
        </p:nvSpPr>
        <p:spPr>
          <a:xfrm rot="19733749">
            <a:off x="5642461" y="1990978"/>
            <a:ext cx="1046156" cy="336261"/>
          </a:xfrm>
          <a:prstGeom prst="leftRightArrow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smtClean="0"/>
          </a:p>
        </p:txBody>
      </p:sp>
      <p:sp>
        <p:nvSpPr>
          <p:cNvPr id="22" name="Pijl links en rechts 21"/>
          <p:cNvSpPr/>
          <p:nvPr/>
        </p:nvSpPr>
        <p:spPr>
          <a:xfrm rot="2027703">
            <a:off x="5760927" y="3285477"/>
            <a:ext cx="1046156" cy="336261"/>
          </a:xfrm>
          <a:prstGeom prst="leftRightArrow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smtClean="0"/>
          </a:p>
        </p:txBody>
      </p:sp>
      <p:sp>
        <p:nvSpPr>
          <p:cNvPr id="23" name="Pijl links en rechts 22"/>
          <p:cNvSpPr/>
          <p:nvPr/>
        </p:nvSpPr>
        <p:spPr>
          <a:xfrm rot="19733749">
            <a:off x="2239828" y="3087008"/>
            <a:ext cx="1046156" cy="336261"/>
          </a:xfrm>
          <a:prstGeom prst="leftRightArrow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smtClean="0"/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634904">
            <a:off x="3152850" y="3146450"/>
            <a:ext cx="2565988" cy="827738"/>
          </a:xfrm>
          <a:prstGeom prst="rect">
            <a:avLst/>
          </a:prstGeom>
          <a:ln w="50800">
            <a:solidFill>
              <a:srgbClr val="FF0000"/>
            </a:solidFill>
          </a:ln>
        </p:spPr>
      </p:pic>
      <p:sp>
        <p:nvSpPr>
          <p:cNvPr id="19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1979613" y="6500813"/>
            <a:ext cx="6337300" cy="357187"/>
          </a:xfrm>
        </p:spPr>
        <p:txBody>
          <a:bodyPr/>
          <a:lstStyle/>
          <a:p>
            <a:pPr>
              <a:defRPr/>
            </a:pPr>
            <a:r>
              <a:rPr lang="nl-NL" dirty="0"/>
              <a:t>De PRA is dood! Leve de PRA!</a:t>
            </a:r>
          </a:p>
        </p:txBody>
      </p:sp>
    </p:spTree>
    <p:extLst>
      <p:ext uri="{BB962C8B-B14F-4D97-AF65-F5344CB8AC3E}">
        <p14:creationId xmlns:p14="http://schemas.microsoft.com/office/powerpoint/2010/main" val="355271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Operationeel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3BA2CA-B786-4FE2-99E2-16B4EAD22AC0}" type="datetime4">
              <a:rPr lang="nl-NL" smtClean="0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496A5-094F-408F-99FA-66A71D9E05A8}" type="slidenum">
              <a:rPr lang="nl-NL" smtClean="0"/>
              <a:pPr>
                <a:defRPr/>
              </a:pPr>
              <a:t>17</a:t>
            </a:fld>
            <a:endParaRPr lang="nl-NL" dirty="0"/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852936"/>
            <a:ext cx="6158838" cy="3598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hoekige toelichting 9"/>
          <p:cNvSpPr/>
          <p:nvPr/>
        </p:nvSpPr>
        <p:spPr>
          <a:xfrm>
            <a:off x="395536" y="5661248"/>
            <a:ext cx="2160240" cy="720080"/>
          </a:xfrm>
          <a:prstGeom prst="wedgeRectCallout">
            <a:avLst>
              <a:gd name="adj1" fmla="val 64045"/>
              <a:gd name="adj2" fmla="val -53090"/>
            </a:avLst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2800" dirty="0" smtClean="0"/>
              <a:t> Operationeel</a:t>
            </a:r>
          </a:p>
        </p:txBody>
      </p:sp>
      <p:sp>
        <p:nvSpPr>
          <p:cNvPr id="12" name="Tijdelijke aanduiding voor inhoud 8"/>
          <p:cNvSpPr>
            <a:spLocks noGrp="1"/>
          </p:cNvSpPr>
          <p:nvPr>
            <p:ph sz="half" idx="4294967295"/>
          </p:nvPr>
        </p:nvSpPr>
        <p:spPr>
          <a:xfrm>
            <a:off x="250825" y="1195199"/>
            <a:ext cx="8641655" cy="2953881"/>
          </a:xfrm>
          <a:prstGeom prst="rect">
            <a:avLst/>
          </a:prstGeom>
        </p:spPr>
        <p:txBody>
          <a:bodyPr/>
          <a:lstStyle/>
          <a:p>
            <a:r>
              <a:rPr lang="nl-NL" sz="2000" dirty="0" smtClean="0"/>
              <a:t>Val het team niet lastig met de PRA</a:t>
            </a:r>
            <a:endParaRPr lang="nl-NL" sz="2000" dirty="0"/>
          </a:p>
          <a:p>
            <a:r>
              <a:rPr lang="nl-NL" sz="2000" dirty="0" smtClean="0"/>
              <a:t>Zij plukken slechts de vruchten</a:t>
            </a:r>
          </a:p>
          <a:p>
            <a:r>
              <a:rPr lang="nl-NL" sz="2000" dirty="0" smtClean="0"/>
              <a:t>Groot risico = Hoge coverage</a:t>
            </a:r>
          </a:p>
          <a:p>
            <a:r>
              <a:rPr lang="nl-NL" sz="2000" dirty="0" smtClean="0"/>
              <a:t>Laag risico = Lage coverage</a:t>
            </a:r>
          </a:p>
        </p:txBody>
      </p:sp>
      <p:sp>
        <p:nvSpPr>
          <p:cNvPr id="13" name="Rechthoekige toelichting 12"/>
          <p:cNvSpPr/>
          <p:nvPr/>
        </p:nvSpPr>
        <p:spPr>
          <a:xfrm>
            <a:off x="275735" y="3861048"/>
            <a:ext cx="2160240" cy="720080"/>
          </a:xfrm>
          <a:prstGeom prst="wedgeRectCallout">
            <a:avLst>
              <a:gd name="adj1" fmla="val 223706"/>
              <a:gd name="adj2" fmla="val 41593"/>
            </a:avLst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2800" dirty="0" smtClean="0"/>
              <a:t> Operationeel</a:t>
            </a:r>
          </a:p>
        </p:txBody>
      </p:sp>
      <p:sp>
        <p:nvSpPr>
          <p:cNvPr id="14" name="Rechthoekige toelichting 13"/>
          <p:cNvSpPr/>
          <p:nvPr/>
        </p:nvSpPr>
        <p:spPr>
          <a:xfrm>
            <a:off x="6983760" y="3212976"/>
            <a:ext cx="2160240" cy="648072"/>
          </a:xfrm>
          <a:prstGeom prst="wedgeRectCallout">
            <a:avLst>
              <a:gd name="adj1" fmla="val -5884"/>
              <a:gd name="adj2" fmla="val 273658"/>
            </a:avLst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2800" dirty="0" smtClean="0"/>
              <a:t> Operationeel</a:t>
            </a:r>
          </a:p>
        </p:txBody>
      </p:sp>
      <p:sp>
        <p:nvSpPr>
          <p:cNvPr id="11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1979613" y="6500813"/>
            <a:ext cx="6337300" cy="357187"/>
          </a:xfrm>
        </p:spPr>
        <p:txBody>
          <a:bodyPr/>
          <a:lstStyle/>
          <a:p>
            <a:pPr>
              <a:defRPr/>
            </a:pPr>
            <a:r>
              <a:rPr lang="nl-NL" dirty="0"/>
              <a:t>De PRA is dood! Leve de PRA!</a:t>
            </a:r>
          </a:p>
        </p:txBody>
      </p:sp>
    </p:spTree>
    <p:extLst>
      <p:ext uri="{BB962C8B-B14F-4D97-AF65-F5344CB8AC3E}">
        <p14:creationId xmlns:p14="http://schemas.microsoft.com/office/powerpoint/2010/main" val="340907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>
                <a:solidFill>
                  <a:srgbClr val="000000"/>
                </a:solidFill>
              </a:rPr>
              <a:t>Strategische laag is onafhankelijk </a:t>
            </a:r>
            <a:r>
              <a:rPr lang="nl-NL" dirty="0">
                <a:solidFill>
                  <a:srgbClr val="000000"/>
                </a:solidFill>
              </a:rPr>
              <a:t>van de ontwikkelmethode </a:t>
            </a:r>
            <a:r>
              <a:rPr lang="nl-NL" dirty="0" smtClean="0">
                <a:solidFill>
                  <a:srgbClr val="000000"/>
                </a:solidFill>
              </a:rPr>
              <a:t>noodzakelijk</a:t>
            </a:r>
          </a:p>
          <a:p>
            <a:r>
              <a:rPr lang="nl-NL" dirty="0" smtClean="0">
                <a:solidFill>
                  <a:srgbClr val="000000"/>
                </a:solidFill>
              </a:rPr>
              <a:t>Vergeet op tactisch niveau ook de </a:t>
            </a:r>
            <a:r>
              <a:rPr lang="nl-NL" dirty="0" err="1" smtClean="0">
                <a:solidFill>
                  <a:srgbClr val="000000"/>
                </a:solidFill>
              </a:rPr>
              <a:t>backlog</a:t>
            </a:r>
            <a:r>
              <a:rPr lang="nl-NL" dirty="0" smtClean="0">
                <a:solidFill>
                  <a:srgbClr val="000000"/>
                </a:solidFill>
              </a:rPr>
              <a:t> </a:t>
            </a:r>
            <a:r>
              <a:rPr lang="nl-NL" dirty="0" err="1" smtClean="0">
                <a:solidFill>
                  <a:srgbClr val="000000"/>
                </a:solidFill>
              </a:rPr>
              <a:t>refinement</a:t>
            </a:r>
            <a:r>
              <a:rPr lang="nl-NL" dirty="0" smtClean="0">
                <a:solidFill>
                  <a:srgbClr val="000000"/>
                </a:solidFill>
              </a:rPr>
              <a:t> niet</a:t>
            </a:r>
          </a:p>
          <a:p>
            <a:r>
              <a:rPr lang="nl-NL" dirty="0" smtClean="0"/>
              <a:t>De releasefrequentie bepaalt voor een belangrijk deel hoe vaak een operationele PRA gedaan wordt</a:t>
            </a:r>
          </a:p>
          <a:p>
            <a:pPr lvl="1"/>
            <a:r>
              <a:rPr lang="nl-NL" dirty="0" smtClean="0"/>
              <a:t>In geval van sprints een operationele PRA als onderdeel van sprintplanning</a:t>
            </a:r>
          </a:p>
          <a:p>
            <a:pPr lvl="1"/>
            <a:r>
              <a:rPr lang="nl-NL" dirty="0" smtClean="0"/>
              <a:t>In geval van </a:t>
            </a:r>
            <a:r>
              <a:rPr lang="nl-NL" dirty="0" err="1" smtClean="0"/>
              <a:t>DevOps</a:t>
            </a:r>
            <a:r>
              <a:rPr lang="nl-NL" dirty="0" smtClean="0"/>
              <a:t> past de frequentie van de operationele PRA zich aan </a:t>
            </a:r>
            <a:r>
              <a:rPr lang="nl-NL" dirty="0" err="1" smtClean="0"/>
              <a:t>aan</a:t>
            </a:r>
            <a:r>
              <a:rPr lang="nl-NL" dirty="0" smtClean="0"/>
              <a:t> de frequentie waarin features worden opgeleverd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Frequentie van de </a:t>
            </a:r>
            <a:r>
              <a:rPr lang="nl-NL" dirty="0" err="1" smtClean="0"/>
              <a:t>PRA’s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3BA2CA-B786-4FE2-99E2-16B4EAD22AC0}" type="datetime4">
              <a:rPr lang="nl-NL" smtClean="0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496A5-094F-408F-99FA-66A71D9E05A8}" type="slidenum">
              <a:rPr lang="nl-NL" smtClean="0"/>
              <a:pPr>
                <a:defRPr/>
              </a:pPr>
              <a:t>18</a:t>
            </a:fld>
            <a:endParaRPr lang="nl-NL" dirty="0"/>
          </a:p>
        </p:txBody>
      </p:sp>
      <p:sp>
        <p:nvSpPr>
          <p:cNvPr id="7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1979613" y="6500813"/>
            <a:ext cx="6337300" cy="357187"/>
          </a:xfrm>
        </p:spPr>
        <p:txBody>
          <a:bodyPr/>
          <a:lstStyle/>
          <a:p>
            <a:pPr>
              <a:defRPr/>
            </a:pPr>
            <a:r>
              <a:rPr lang="nl-NL" dirty="0"/>
              <a:t>De PRA is dood! Leve de PRA!</a:t>
            </a:r>
          </a:p>
        </p:txBody>
      </p:sp>
    </p:spTree>
    <p:extLst>
      <p:ext uri="{BB962C8B-B14F-4D97-AF65-F5344CB8AC3E}">
        <p14:creationId xmlns:p14="http://schemas.microsoft.com/office/powerpoint/2010/main" val="43996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Low risk, lower coverage</a:t>
            </a:r>
          </a:p>
          <a:p>
            <a:r>
              <a:rPr lang="en-US" dirty="0" smtClean="0"/>
              <a:t>Medium risk, medium coverage</a:t>
            </a:r>
          </a:p>
          <a:p>
            <a:r>
              <a:rPr lang="en-US" dirty="0" smtClean="0"/>
              <a:t>High risk, full coverage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Passende</a:t>
            </a:r>
            <a:r>
              <a:rPr lang="en-US" dirty="0" smtClean="0"/>
              <a:t> </a:t>
            </a:r>
            <a:r>
              <a:rPr lang="en-US" dirty="0" err="1" smtClean="0"/>
              <a:t>maatregelen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3BA2CA-B786-4FE2-99E2-16B4EAD22AC0}" type="datetime4">
              <a:rPr lang="nl-NL" smtClean="0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496A5-094F-408F-99FA-66A71D9E05A8}" type="slidenum">
              <a:rPr lang="nl-NL" smtClean="0"/>
              <a:pPr>
                <a:defRPr/>
              </a:pPr>
              <a:t>19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6253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Een PRA moet steeds bijgesteld worden. Binnen Agile is het noodzakelijk om te zoeken naar frequente feedback, ook op de PRA. </a:t>
            </a:r>
            <a:r>
              <a:rPr lang="nl-NL" dirty="0" smtClean="0">
                <a:solidFill>
                  <a:srgbClr val="000000"/>
                </a:solidFill>
              </a:rPr>
              <a:t>Altijd op zoek naar de toegevoegde waarde.</a:t>
            </a:r>
          </a:p>
          <a:p>
            <a:r>
              <a:rPr lang="nl-NL" dirty="0" smtClean="0"/>
              <a:t>In </a:t>
            </a:r>
            <a:r>
              <a:rPr lang="nl-NL" dirty="0" err="1" smtClean="0"/>
              <a:t>DevOps</a:t>
            </a:r>
            <a:r>
              <a:rPr lang="nl-NL" dirty="0" smtClean="0"/>
              <a:t> is het zaak om door middel van een Root </a:t>
            </a:r>
            <a:r>
              <a:rPr lang="nl-NL" dirty="0" err="1" smtClean="0"/>
              <a:t>Cause</a:t>
            </a:r>
            <a:r>
              <a:rPr lang="nl-NL" dirty="0" smtClean="0"/>
              <a:t> Analyse van bevindingen te </a:t>
            </a:r>
            <a:r>
              <a:rPr lang="nl-NL" dirty="0"/>
              <a:t>kijken of de waarde inderdaad wordt toegevoegd. </a:t>
            </a:r>
            <a:r>
              <a:rPr lang="nl-NL" dirty="0" smtClean="0"/>
              <a:t>Bevindingen tonen de fouten in een Proces. Productkwaliteit komt voort uit Proceskwaliteit. </a:t>
            </a:r>
            <a:r>
              <a:rPr lang="nl-NL" dirty="0" err="1" smtClean="0"/>
              <a:t>PRA’s</a:t>
            </a:r>
            <a:r>
              <a:rPr lang="nl-NL" dirty="0" smtClean="0"/>
              <a:t> </a:t>
            </a:r>
            <a:r>
              <a:rPr lang="nl-NL" dirty="0"/>
              <a:t>ondersteunen de productlijn</a:t>
            </a:r>
            <a:r>
              <a:rPr lang="nl-NL" dirty="0" smtClean="0"/>
              <a:t>.</a:t>
            </a:r>
          </a:p>
          <a:p>
            <a:r>
              <a:rPr lang="nl-NL" dirty="0" smtClean="0"/>
              <a:t>In geval van meer leveringen per dag is het zaak om feedback te organiseren, de feedback komt uit alle hoeken die veelal nieuw zijn (Public </a:t>
            </a:r>
            <a:r>
              <a:rPr lang="nl-NL" dirty="0" err="1" smtClean="0"/>
              <a:t>beta</a:t>
            </a:r>
            <a:r>
              <a:rPr lang="nl-NL" dirty="0" smtClean="0"/>
              <a:t> </a:t>
            </a:r>
            <a:r>
              <a:rPr lang="nl-NL" dirty="0" err="1" smtClean="0"/>
              <a:t>testing</a:t>
            </a:r>
            <a:r>
              <a:rPr lang="nl-NL" dirty="0" smtClean="0"/>
              <a:t>, a/b </a:t>
            </a:r>
            <a:r>
              <a:rPr lang="nl-NL" dirty="0" err="1" smtClean="0"/>
              <a:t>testing</a:t>
            </a:r>
            <a:r>
              <a:rPr lang="nl-NL" dirty="0" smtClean="0"/>
              <a:t>, </a:t>
            </a:r>
            <a:r>
              <a:rPr lang="nl-NL" dirty="0" err="1" smtClean="0"/>
              <a:t>productiemetrieken</a:t>
            </a:r>
            <a:r>
              <a:rPr lang="nl-NL" dirty="0" smtClean="0"/>
              <a:t>). Product moet renderen. 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Aanvullende maatregelen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3BA2CA-B786-4FE2-99E2-16B4EAD22AC0}" type="datetime4">
              <a:rPr lang="nl-NL" smtClean="0"/>
              <a:pPr>
                <a:defRPr/>
              </a:pPr>
              <a:t>30 oktober 2014</a:t>
            </a:fld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496A5-094F-408F-99FA-66A71D9E05A8}" type="slidenum">
              <a:rPr lang="nl-NL" smtClean="0"/>
              <a:pPr>
                <a:defRPr/>
              </a:pPr>
              <a:t>20</a:t>
            </a:fld>
            <a:endParaRPr lang="nl-NL" dirty="0"/>
          </a:p>
        </p:txBody>
      </p:sp>
      <p:sp>
        <p:nvSpPr>
          <p:cNvPr id="7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1979613" y="6500813"/>
            <a:ext cx="6337300" cy="357187"/>
          </a:xfrm>
        </p:spPr>
        <p:txBody>
          <a:bodyPr/>
          <a:lstStyle/>
          <a:p>
            <a:pPr>
              <a:defRPr/>
            </a:pPr>
            <a:r>
              <a:rPr lang="nl-NL" dirty="0"/>
              <a:t>De PRA is dood! Leve de PRA!</a:t>
            </a:r>
          </a:p>
        </p:txBody>
      </p:sp>
    </p:spTree>
    <p:extLst>
      <p:ext uri="{BB962C8B-B14F-4D97-AF65-F5344CB8AC3E}">
        <p14:creationId xmlns:p14="http://schemas.microsoft.com/office/powerpoint/2010/main" val="194695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el 1"/>
          <p:cNvSpPr>
            <a:spLocks noGrp="1"/>
          </p:cNvSpPr>
          <p:nvPr>
            <p:ph type="title"/>
          </p:nvPr>
        </p:nvSpPr>
        <p:spPr>
          <a:xfrm>
            <a:off x="1258888" y="1412875"/>
            <a:ext cx="7427912" cy="1143000"/>
          </a:xfrm>
        </p:spPr>
        <p:txBody>
          <a:bodyPr/>
          <a:lstStyle/>
          <a:p>
            <a:pPr eaLnBrk="1" hangingPunct="1"/>
            <a:endParaRPr lang="nl-NL" sz="3200" dirty="0" smtClean="0"/>
          </a:p>
        </p:txBody>
      </p:sp>
      <p:sp>
        <p:nvSpPr>
          <p:cNvPr id="44035" name="Tijdelijke aanduiding voor inhoud 2"/>
          <p:cNvSpPr>
            <a:spLocks noGrp="1"/>
          </p:cNvSpPr>
          <p:nvPr>
            <p:ph idx="1"/>
          </p:nvPr>
        </p:nvSpPr>
        <p:spPr>
          <a:xfrm>
            <a:off x="1258888" y="2708275"/>
            <a:ext cx="7427912" cy="3417888"/>
          </a:xfrm>
        </p:spPr>
        <p:txBody>
          <a:bodyPr/>
          <a:lstStyle/>
          <a:p>
            <a:pPr eaLnBrk="1" hangingPunct="1"/>
            <a:endParaRPr lang="nl-NL" sz="2000" dirty="0" smtClean="0"/>
          </a:p>
        </p:txBody>
      </p:sp>
      <p:sp>
        <p:nvSpPr>
          <p:cNvPr id="4" name="Tekstvak 3"/>
          <p:cNvSpPr txBox="1"/>
          <p:nvPr/>
        </p:nvSpPr>
        <p:spPr>
          <a:xfrm>
            <a:off x="260988" y="1830969"/>
            <a:ext cx="702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smtClean="0">
                <a:solidFill>
                  <a:schemeClr val="bg1"/>
                </a:solidFill>
              </a:rPr>
              <a:t>PRA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1697225" y="1124744"/>
            <a:ext cx="1109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smtClean="0">
                <a:solidFill>
                  <a:schemeClr val="bg1"/>
                </a:solidFill>
              </a:rPr>
              <a:t>Individueel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1697223" y="1844824"/>
            <a:ext cx="1210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smtClean="0">
                <a:solidFill>
                  <a:schemeClr val="bg1"/>
                </a:solidFill>
              </a:rPr>
              <a:t>Bilateraal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1653817" y="2492896"/>
            <a:ext cx="1109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smtClean="0">
                <a:solidFill>
                  <a:schemeClr val="bg1"/>
                </a:solidFill>
              </a:rPr>
              <a:t>Workshop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3341553" y="1812915"/>
            <a:ext cx="1268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smtClean="0">
                <a:solidFill>
                  <a:schemeClr val="bg1"/>
                </a:solidFill>
              </a:rPr>
              <a:t>Risicomatrix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5067672" y="3284984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>
                <a:solidFill>
                  <a:schemeClr val="bg1"/>
                </a:solidFill>
              </a:rPr>
              <a:t>Toekennen </a:t>
            </a:r>
            <a:r>
              <a:rPr lang="nl-NL" sz="1800" dirty="0" smtClean="0">
                <a:solidFill>
                  <a:schemeClr val="bg1"/>
                </a:solidFill>
              </a:rPr>
              <a:t>testsoort en </a:t>
            </a:r>
            <a:r>
              <a:rPr lang="nl-NL" sz="1800" dirty="0" err="1">
                <a:solidFill>
                  <a:schemeClr val="bg1"/>
                </a:solidFill>
              </a:rPr>
              <a:t>testvorm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5355703" y="4063851"/>
            <a:ext cx="2160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>
                <a:solidFill>
                  <a:schemeClr val="bg1"/>
                </a:solidFill>
              </a:rPr>
              <a:t>Bepalen </a:t>
            </a:r>
            <a:r>
              <a:rPr lang="nl-NL" sz="1800" dirty="0" smtClean="0">
                <a:solidFill>
                  <a:schemeClr val="bg1"/>
                </a:solidFill>
              </a:rPr>
              <a:t>testtechniek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5355704" y="4848306"/>
            <a:ext cx="2505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>
                <a:solidFill>
                  <a:schemeClr val="bg1"/>
                </a:solidFill>
              </a:rPr>
              <a:t>Bepaal de </a:t>
            </a:r>
            <a:r>
              <a:rPr lang="nl-NL" sz="1800" dirty="0" smtClean="0">
                <a:solidFill>
                  <a:schemeClr val="bg1"/>
                </a:solidFill>
              </a:rPr>
              <a:t>hulpmiddelen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12" name="Tekstvak 11"/>
          <p:cNvSpPr txBox="1"/>
          <p:nvPr/>
        </p:nvSpPr>
        <p:spPr>
          <a:xfrm>
            <a:off x="5759277" y="5641777"/>
            <a:ext cx="1828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>
                <a:solidFill>
                  <a:schemeClr val="bg1"/>
                </a:solidFill>
              </a:rPr>
              <a:t>Bepaal de </a:t>
            </a:r>
            <a:r>
              <a:rPr lang="nl-NL" sz="1800" dirty="0" smtClean="0">
                <a:solidFill>
                  <a:schemeClr val="bg1"/>
                </a:solidFill>
              </a:rPr>
              <a:t>kosten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5759277" y="1282819"/>
            <a:ext cx="1965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36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>
                <a:solidFill>
                  <a:schemeClr val="bg1"/>
                </a:solidFill>
              </a:rPr>
              <a:t>Risico koppelen </a:t>
            </a:r>
            <a:r>
              <a:rPr lang="nl-NL" sz="1800" dirty="0" smtClean="0">
                <a:solidFill>
                  <a:schemeClr val="bg1"/>
                </a:solidFill>
              </a:rPr>
              <a:t>aan kwaliteitsattribuut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5364644" y="2564904"/>
            <a:ext cx="3109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smtClean="0">
                <a:solidFill>
                  <a:schemeClr val="bg1"/>
                </a:solidFill>
              </a:rPr>
              <a:t>Bepaal </a:t>
            </a:r>
            <a:r>
              <a:rPr lang="nl-NL" sz="1800" dirty="0">
                <a:solidFill>
                  <a:schemeClr val="bg1"/>
                </a:solidFill>
              </a:rPr>
              <a:t>de prioriteit per </a:t>
            </a:r>
            <a:r>
              <a:rPr lang="nl-NL" sz="1800" dirty="0" smtClean="0">
                <a:solidFill>
                  <a:schemeClr val="bg1"/>
                </a:solidFill>
              </a:rPr>
              <a:t>risico</a:t>
            </a:r>
            <a:endParaRPr lang="nl-NL" sz="1800" dirty="0">
              <a:solidFill>
                <a:schemeClr val="bg1"/>
              </a:solidFill>
            </a:endParaRPr>
          </a:p>
        </p:txBody>
      </p:sp>
      <p:cxnSp>
        <p:nvCxnSpPr>
          <p:cNvPr id="15" name="Gekromde verbindingslijn 14"/>
          <p:cNvCxnSpPr>
            <a:stCxn id="8" idx="2"/>
            <a:endCxn id="13" idx="0"/>
          </p:cNvCxnSpPr>
          <p:nvPr/>
        </p:nvCxnSpPr>
        <p:spPr>
          <a:xfrm rot="5400000" flipH="1" flipV="1">
            <a:off x="4770575" y="487944"/>
            <a:ext cx="1176427" cy="2766177"/>
          </a:xfrm>
          <a:prstGeom prst="curvedConnector5">
            <a:avLst>
              <a:gd name="adj1" fmla="val -19432"/>
              <a:gd name="adj2" fmla="val 43702"/>
              <a:gd name="adj3" fmla="val 119432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kromde verbindingslijn 15"/>
          <p:cNvCxnSpPr>
            <a:stCxn id="5" idx="3"/>
            <a:endCxn id="8" idx="1"/>
          </p:cNvCxnSpPr>
          <p:nvPr/>
        </p:nvCxnSpPr>
        <p:spPr>
          <a:xfrm>
            <a:off x="2806824" y="1447910"/>
            <a:ext cx="534729" cy="688171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kromde verbindingslijn 16"/>
          <p:cNvCxnSpPr>
            <a:stCxn id="6" idx="3"/>
            <a:endCxn id="8" idx="1"/>
          </p:cNvCxnSpPr>
          <p:nvPr/>
        </p:nvCxnSpPr>
        <p:spPr>
          <a:xfrm>
            <a:off x="2907432" y="2029490"/>
            <a:ext cx="434121" cy="106591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kromde verbindingslijn 17"/>
          <p:cNvCxnSpPr>
            <a:stCxn id="7" idx="3"/>
            <a:endCxn id="8" idx="1"/>
          </p:cNvCxnSpPr>
          <p:nvPr/>
        </p:nvCxnSpPr>
        <p:spPr>
          <a:xfrm flipV="1">
            <a:off x="2763416" y="2136081"/>
            <a:ext cx="578137" cy="679981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kromde verbindingslijn 18"/>
          <p:cNvCxnSpPr>
            <a:stCxn id="4" idx="3"/>
            <a:endCxn id="5" idx="1"/>
          </p:cNvCxnSpPr>
          <p:nvPr/>
        </p:nvCxnSpPr>
        <p:spPr>
          <a:xfrm flipV="1">
            <a:off x="963216" y="1447910"/>
            <a:ext cx="734009" cy="567725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kromde verbindingslijn 19"/>
          <p:cNvCxnSpPr>
            <a:stCxn id="4" idx="3"/>
            <a:endCxn id="6" idx="1"/>
          </p:cNvCxnSpPr>
          <p:nvPr/>
        </p:nvCxnSpPr>
        <p:spPr>
          <a:xfrm>
            <a:off x="963216" y="2015635"/>
            <a:ext cx="734007" cy="13855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kromde verbindingslijn 20"/>
          <p:cNvCxnSpPr>
            <a:stCxn id="4" idx="3"/>
            <a:endCxn id="7" idx="1"/>
          </p:cNvCxnSpPr>
          <p:nvPr/>
        </p:nvCxnSpPr>
        <p:spPr>
          <a:xfrm>
            <a:off x="963216" y="2015635"/>
            <a:ext cx="690601" cy="800427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kromde verbindingslijn 21"/>
          <p:cNvCxnSpPr>
            <a:stCxn id="13" idx="3"/>
            <a:endCxn id="14" idx="3"/>
          </p:cNvCxnSpPr>
          <p:nvPr/>
        </p:nvCxnSpPr>
        <p:spPr>
          <a:xfrm>
            <a:off x="7724478" y="1744484"/>
            <a:ext cx="750137" cy="1005086"/>
          </a:xfrm>
          <a:prstGeom prst="curvedConnector3">
            <a:avLst>
              <a:gd name="adj1" fmla="val 130474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kromde verbindingslijn 22"/>
          <p:cNvCxnSpPr>
            <a:stCxn id="14" idx="1"/>
            <a:endCxn id="9" idx="1"/>
          </p:cNvCxnSpPr>
          <p:nvPr/>
        </p:nvCxnSpPr>
        <p:spPr>
          <a:xfrm rot="10800000" flipV="1">
            <a:off x="5067672" y="2749570"/>
            <a:ext cx="296972" cy="858580"/>
          </a:xfrm>
          <a:prstGeom prst="curvedConnector3">
            <a:avLst>
              <a:gd name="adj1" fmla="val 176977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kromde verbindingslijn 23"/>
          <p:cNvCxnSpPr>
            <a:stCxn id="9" idx="3"/>
            <a:endCxn id="10" idx="3"/>
          </p:cNvCxnSpPr>
          <p:nvPr/>
        </p:nvCxnSpPr>
        <p:spPr>
          <a:xfrm flipH="1">
            <a:off x="7515944" y="3608150"/>
            <a:ext cx="936104" cy="778867"/>
          </a:xfrm>
          <a:prstGeom prst="curvedConnector3">
            <a:avLst>
              <a:gd name="adj1" fmla="val -24420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kromde verbindingslijn 24"/>
          <p:cNvCxnSpPr>
            <a:stCxn id="27" idx="3"/>
            <a:endCxn id="11" idx="1"/>
          </p:cNvCxnSpPr>
          <p:nvPr/>
        </p:nvCxnSpPr>
        <p:spPr>
          <a:xfrm flipV="1">
            <a:off x="4478761" y="5171472"/>
            <a:ext cx="876943" cy="593415"/>
          </a:xfrm>
          <a:prstGeom prst="curvedConnector3">
            <a:avLst>
              <a:gd name="adj1" fmla="val 50000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kromde verbindingslijn 25"/>
          <p:cNvCxnSpPr>
            <a:stCxn id="11" idx="3"/>
            <a:endCxn id="12" idx="3"/>
          </p:cNvCxnSpPr>
          <p:nvPr/>
        </p:nvCxnSpPr>
        <p:spPr>
          <a:xfrm flipH="1">
            <a:off x="7587952" y="5171472"/>
            <a:ext cx="273053" cy="793471"/>
          </a:xfrm>
          <a:prstGeom prst="curvedConnector3">
            <a:avLst>
              <a:gd name="adj1" fmla="val -83720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vak 26"/>
          <p:cNvSpPr txBox="1"/>
          <p:nvPr/>
        </p:nvSpPr>
        <p:spPr>
          <a:xfrm>
            <a:off x="2583140" y="5534054"/>
            <a:ext cx="1895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 smtClean="0">
                <a:solidFill>
                  <a:schemeClr val="bg1"/>
                </a:solidFill>
                <a:latin typeface="Freestyle Script" pitchFamily="66" charset="0"/>
              </a:rPr>
              <a:t>Testgevallen</a:t>
            </a:r>
            <a:endParaRPr lang="nl-NL" sz="2400" dirty="0">
              <a:solidFill>
                <a:schemeClr val="bg1"/>
              </a:solidFill>
              <a:latin typeface="Freestyle Script" pitchFamily="66" charset="0"/>
            </a:endParaRPr>
          </a:p>
        </p:txBody>
      </p:sp>
      <p:cxnSp>
        <p:nvCxnSpPr>
          <p:cNvPr id="28" name="Gekromde verbindingslijn 27"/>
          <p:cNvCxnSpPr>
            <a:stCxn id="10" idx="1"/>
            <a:endCxn id="27" idx="0"/>
          </p:cNvCxnSpPr>
          <p:nvPr/>
        </p:nvCxnSpPr>
        <p:spPr>
          <a:xfrm rot="10800000" flipV="1">
            <a:off x="3530951" y="4387016"/>
            <a:ext cx="1824752" cy="1147037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Tekstvak 29"/>
          <p:cNvSpPr txBox="1"/>
          <p:nvPr/>
        </p:nvSpPr>
        <p:spPr>
          <a:xfrm>
            <a:off x="107504" y="1983369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dirty="0" smtClean="0">
                <a:solidFill>
                  <a:srgbClr val="E46C0A"/>
                </a:solidFill>
              </a:rPr>
              <a:t>PRA</a:t>
            </a:r>
            <a:endParaRPr lang="nl-NL" sz="1800" dirty="0">
              <a:solidFill>
                <a:srgbClr val="E46C0A"/>
              </a:solidFill>
            </a:endParaRPr>
          </a:p>
        </p:txBody>
      </p:sp>
      <p:sp>
        <p:nvSpPr>
          <p:cNvPr id="31" name="Tekstvak 30"/>
          <p:cNvSpPr txBox="1"/>
          <p:nvPr/>
        </p:nvSpPr>
        <p:spPr>
          <a:xfrm>
            <a:off x="1849624" y="1277144"/>
            <a:ext cx="2002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dirty="0" smtClean="0">
                <a:solidFill>
                  <a:schemeClr val="bg1"/>
                </a:solidFill>
              </a:rPr>
              <a:t>strategisch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32" name="Tekstvak 31"/>
          <p:cNvSpPr txBox="1"/>
          <p:nvPr/>
        </p:nvSpPr>
        <p:spPr>
          <a:xfrm>
            <a:off x="1849623" y="1997224"/>
            <a:ext cx="1491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dirty="0">
                <a:solidFill>
                  <a:schemeClr val="bg1"/>
                </a:solidFill>
              </a:rPr>
              <a:t>T</a:t>
            </a:r>
            <a:r>
              <a:rPr lang="nl-NL" dirty="0" smtClean="0">
                <a:solidFill>
                  <a:schemeClr val="bg1"/>
                </a:solidFill>
              </a:rPr>
              <a:t>actisch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33" name="Tekstvak 32"/>
          <p:cNvSpPr txBox="1"/>
          <p:nvPr/>
        </p:nvSpPr>
        <p:spPr>
          <a:xfrm>
            <a:off x="1763688" y="3481844"/>
            <a:ext cx="2261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dirty="0" smtClean="0">
                <a:solidFill>
                  <a:schemeClr val="bg1"/>
                </a:solidFill>
              </a:rPr>
              <a:t>Operationeel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34" name="Tekstvak 33"/>
          <p:cNvSpPr txBox="1"/>
          <p:nvPr/>
        </p:nvSpPr>
        <p:spPr>
          <a:xfrm>
            <a:off x="3413559" y="724634"/>
            <a:ext cx="2345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2000" b="1" dirty="0" smtClean="0">
                <a:solidFill>
                  <a:srgbClr val="F1FFB7"/>
                </a:solidFill>
              </a:rPr>
              <a:t>Definition of </a:t>
            </a:r>
            <a:r>
              <a:rPr lang="nl-NL" sz="2000" b="1" dirty="0" err="1" smtClean="0">
                <a:solidFill>
                  <a:srgbClr val="F1FFB7"/>
                </a:solidFill>
              </a:rPr>
              <a:t>done</a:t>
            </a:r>
            <a:endParaRPr lang="nl-NL" sz="1800" b="1" dirty="0">
              <a:solidFill>
                <a:srgbClr val="F1FFB7"/>
              </a:solidFill>
            </a:endParaRPr>
          </a:p>
        </p:txBody>
      </p:sp>
      <p:sp>
        <p:nvSpPr>
          <p:cNvPr id="35" name="Tekstvak 34"/>
          <p:cNvSpPr txBox="1"/>
          <p:nvPr/>
        </p:nvSpPr>
        <p:spPr>
          <a:xfrm>
            <a:off x="6156176" y="285812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smtClean="0">
                <a:solidFill>
                  <a:schemeClr val="bg1"/>
                </a:solidFill>
              </a:rPr>
              <a:t>Acceptatiecriteria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36" name="Tekstvak 35"/>
          <p:cNvSpPr txBox="1"/>
          <p:nvPr/>
        </p:nvSpPr>
        <p:spPr>
          <a:xfrm>
            <a:off x="7724478" y="4881354"/>
            <a:ext cx="1033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2000" b="1" dirty="0">
                <a:solidFill>
                  <a:srgbClr val="F1FFB7"/>
                </a:solidFill>
              </a:rPr>
              <a:t>Sprint review</a:t>
            </a:r>
          </a:p>
        </p:txBody>
      </p:sp>
      <p:sp>
        <p:nvSpPr>
          <p:cNvPr id="37" name="Tekstvak 36"/>
          <p:cNvSpPr txBox="1"/>
          <p:nvPr/>
        </p:nvSpPr>
        <p:spPr>
          <a:xfrm>
            <a:off x="4438848" y="1921813"/>
            <a:ext cx="1320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2000" b="1" dirty="0">
                <a:solidFill>
                  <a:srgbClr val="F1FFB7"/>
                </a:solidFill>
              </a:rPr>
              <a:t>Product</a:t>
            </a:r>
            <a:r>
              <a:rPr lang="nl-NL" sz="1800" b="1" dirty="0" smtClean="0">
                <a:solidFill>
                  <a:schemeClr val="bg1"/>
                </a:solidFill>
              </a:rPr>
              <a:t> </a:t>
            </a:r>
            <a:r>
              <a:rPr lang="nl-NL" sz="2000" b="1" dirty="0" err="1">
                <a:solidFill>
                  <a:srgbClr val="F1FFB7"/>
                </a:solidFill>
              </a:rPr>
              <a:t>backlog</a:t>
            </a:r>
            <a:endParaRPr lang="nl-NL" sz="2000" b="1" dirty="0">
              <a:solidFill>
                <a:srgbClr val="F1FFB7"/>
              </a:solidFill>
            </a:endParaRPr>
          </a:p>
        </p:txBody>
      </p:sp>
      <p:sp>
        <p:nvSpPr>
          <p:cNvPr id="38" name="Tekstvak 37"/>
          <p:cNvSpPr txBox="1"/>
          <p:nvPr/>
        </p:nvSpPr>
        <p:spPr>
          <a:xfrm>
            <a:off x="1907704" y="5230941"/>
            <a:ext cx="1324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err="1" smtClean="0">
                <a:solidFill>
                  <a:schemeClr val="bg1"/>
                </a:solidFill>
              </a:rPr>
              <a:t>Checking</a:t>
            </a:r>
            <a:r>
              <a:rPr lang="nl-NL" sz="1800" dirty="0" smtClean="0">
                <a:solidFill>
                  <a:schemeClr val="bg1"/>
                </a:solidFill>
              </a:rPr>
              <a:t> </a:t>
            </a:r>
            <a:r>
              <a:rPr lang="nl-NL" sz="1800" dirty="0" err="1" smtClean="0">
                <a:solidFill>
                  <a:schemeClr val="bg1"/>
                </a:solidFill>
              </a:rPr>
              <a:t>and</a:t>
            </a:r>
            <a:r>
              <a:rPr lang="nl-NL" sz="1800" dirty="0" smtClean="0">
                <a:solidFill>
                  <a:schemeClr val="bg1"/>
                </a:solidFill>
              </a:rPr>
              <a:t> </a:t>
            </a:r>
            <a:r>
              <a:rPr lang="nl-NL" sz="1800" dirty="0" err="1" smtClean="0">
                <a:solidFill>
                  <a:schemeClr val="bg1"/>
                </a:solidFill>
              </a:rPr>
              <a:t>testing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40" name="Tekstvak 39"/>
          <p:cNvSpPr txBox="1"/>
          <p:nvPr/>
        </p:nvSpPr>
        <p:spPr>
          <a:xfrm>
            <a:off x="6333915" y="1685434"/>
            <a:ext cx="1416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smtClean="0">
                <a:solidFill>
                  <a:schemeClr val="bg1"/>
                </a:solidFill>
              </a:rPr>
              <a:t>User </a:t>
            </a:r>
            <a:r>
              <a:rPr lang="nl-NL" sz="1800" dirty="0" err="1" smtClean="0">
                <a:solidFill>
                  <a:schemeClr val="bg1"/>
                </a:solidFill>
              </a:rPr>
              <a:t>stories</a:t>
            </a:r>
            <a:endParaRPr lang="nl-NL" sz="1800" dirty="0">
              <a:solidFill>
                <a:schemeClr val="bg1"/>
              </a:solidFill>
            </a:endParaRPr>
          </a:p>
        </p:txBody>
      </p:sp>
      <p:cxnSp>
        <p:nvCxnSpPr>
          <p:cNvPr id="41" name="Gekromde verbindingslijn 40"/>
          <p:cNvCxnSpPr>
            <a:stCxn id="34" idx="3"/>
            <a:endCxn id="36" idx="3"/>
          </p:cNvCxnSpPr>
          <p:nvPr/>
        </p:nvCxnSpPr>
        <p:spPr>
          <a:xfrm>
            <a:off x="5759277" y="924689"/>
            <a:ext cx="2998625" cy="4310608"/>
          </a:xfrm>
          <a:prstGeom prst="curvedConnector3">
            <a:avLst>
              <a:gd name="adj1" fmla="val 107623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kromde verbindingslijn 41"/>
          <p:cNvCxnSpPr>
            <a:stCxn id="31" idx="3"/>
            <a:endCxn id="34" idx="1"/>
          </p:cNvCxnSpPr>
          <p:nvPr/>
        </p:nvCxnSpPr>
        <p:spPr>
          <a:xfrm flipH="1" flipV="1">
            <a:off x="3413559" y="924689"/>
            <a:ext cx="438360" cy="614065"/>
          </a:xfrm>
          <a:prstGeom prst="curvedConnector5">
            <a:avLst>
              <a:gd name="adj1" fmla="val -52149"/>
              <a:gd name="adj2" fmla="val 55012"/>
              <a:gd name="adj3" fmla="val 152149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kromde verbindingslijn 42"/>
          <p:cNvCxnSpPr>
            <a:endCxn id="37" idx="1"/>
          </p:cNvCxnSpPr>
          <p:nvPr/>
        </p:nvCxnSpPr>
        <p:spPr>
          <a:xfrm flipV="1">
            <a:off x="3341553" y="2275756"/>
            <a:ext cx="1097295" cy="12346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kromde verbindingslijn 43"/>
          <p:cNvCxnSpPr>
            <a:stCxn id="33" idx="3"/>
            <a:endCxn id="53" idx="1"/>
          </p:cNvCxnSpPr>
          <p:nvPr/>
        </p:nvCxnSpPr>
        <p:spPr>
          <a:xfrm flipV="1">
            <a:off x="4025416" y="3395955"/>
            <a:ext cx="948060" cy="347499"/>
          </a:xfrm>
          <a:prstGeom prst="curvedConnector3">
            <a:avLst>
              <a:gd name="adj1" fmla="val 50000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kromde verbindingslijn 44"/>
          <p:cNvCxnSpPr>
            <a:stCxn id="30" idx="3"/>
            <a:endCxn id="31" idx="1"/>
          </p:cNvCxnSpPr>
          <p:nvPr/>
        </p:nvCxnSpPr>
        <p:spPr>
          <a:xfrm flipV="1">
            <a:off x="1115616" y="1538754"/>
            <a:ext cx="734008" cy="706225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kromde verbindingslijn 45"/>
          <p:cNvCxnSpPr>
            <a:stCxn id="30" idx="3"/>
            <a:endCxn id="32" idx="1"/>
          </p:cNvCxnSpPr>
          <p:nvPr/>
        </p:nvCxnSpPr>
        <p:spPr>
          <a:xfrm>
            <a:off x="1115616" y="2244979"/>
            <a:ext cx="734007" cy="13855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kromde verbindingslijn 46"/>
          <p:cNvCxnSpPr>
            <a:stCxn id="30" idx="3"/>
            <a:endCxn id="33" idx="1"/>
          </p:cNvCxnSpPr>
          <p:nvPr/>
        </p:nvCxnSpPr>
        <p:spPr>
          <a:xfrm>
            <a:off x="1115616" y="2244979"/>
            <a:ext cx="648072" cy="1498475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kromde verbindingslijn 47"/>
          <p:cNvCxnSpPr>
            <a:stCxn id="35" idx="2"/>
            <a:endCxn id="182" idx="0"/>
          </p:cNvCxnSpPr>
          <p:nvPr/>
        </p:nvCxnSpPr>
        <p:spPr>
          <a:xfrm rot="5400000">
            <a:off x="5557926" y="4045594"/>
            <a:ext cx="2424498" cy="788227"/>
          </a:xfrm>
          <a:prstGeom prst="curvedConnector3">
            <a:avLst>
              <a:gd name="adj1" fmla="val 50000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kromde verbindingslijn 48"/>
          <p:cNvCxnSpPr>
            <a:stCxn id="40" idx="2"/>
            <a:endCxn id="35" idx="0"/>
          </p:cNvCxnSpPr>
          <p:nvPr/>
        </p:nvCxnSpPr>
        <p:spPr>
          <a:xfrm rot="16200000" flipH="1">
            <a:off x="6701430" y="2395268"/>
            <a:ext cx="803360" cy="122355"/>
          </a:xfrm>
          <a:prstGeom prst="curvedConnector3">
            <a:avLst>
              <a:gd name="adj1" fmla="val 50000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kromde verbindingslijn 49"/>
          <p:cNvCxnSpPr>
            <a:endCxn id="40" idx="1"/>
          </p:cNvCxnSpPr>
          <p:nvPr/>
        </p:nvCxnSpPr>
        <p:spPr>
          <a:xfrm flipV="1">
            <a:off x="5508103" y="1870100"/>
            <a:ext cx="825812" cy="374879"/>
          </a:xfrm>
          <a:prstGeom prst="curvedConnector3">
            <a:avLst>
              <a:gd name="adj1" fmla="val 50000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kromde verbindingslijn 50"/>
          <p:cNvCxnSpPr>
            <a:stCxn id="37" idx="2"/>
            <a:endCxn id="53" idx="0"/>
          </p:cNvCxnSpPr>
          <p:nvPr/>
        </p:nvCxnSpPr>
        <p:spPr>
          <a:xfrm rot="16200000" flipH="1">
            <a:off x="5244670" y="2484091"/>
            <a:ext cx="566201" cy="857415"/>
          </a:xfrm>
          <a:prstGeom prst="curvedConnector3">
            <a:avLst>
              <a:gd name="adj1" fmla="val 50000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kromde verbindingslijn 51"/>
          <p:cNvCxnSpPr>
            <a:stCxn id="53" idx="2"/>
            <a:endCxn id="58" idx="3"/>
          </p:cNvCxnSpPr>
          <p:nvPr/>
        </p:nvCxnSpPr>
        <p:spPr>
          <a:xfrm rot="5400000">
            <a:off x="4423332" y="3198094"/>
            <a:ext cx="1135231" cy="1931062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kstvak 52"/>
          <p:cNvSpPr txBox="1"/>
          <p:nvPr/>
        </p:nvSpPr>
        <p:spPr>
          <a:xfrm>
            <a:off x="4973476" y="3195900"/>
            <a:ext cx="1966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b="1" dirty="0" smtClean="0">
                <a:solidFill>
                  <a:srgbClr val="F1FFB7"/>
                </a:solidFill>
                <a:latin typeface="Freestyle Script" pitchFamily="66" charset="0"/>
              </a:rPr>
              <a:t>Sprint </a:t>
            </a:r>
            <a:r>
              <a:rPr lang="nl-NL" sz="2000" b="1" dirty="0" err="1" smtClean="0">
                <a:solidFill>
                  <a:srgbClr val="F1FFB7"/>
                </a:solidFill>
                <a:latin typeface="Freestyle Script" pitchFamily="66" charset="0"/>
              </a:rPr>
              <a:t>backlog</a:t>
            </a:r>
            <a:endParaRPr lang="nl-NL" sz="2000" b="1" dirty="0">
              <a:solidFill>
                <a:srgbClr val="F1FFB7"/>
              </a:solidFill>
              <a:latin typeface="Freestyle Script" pitchFamily="66" charset="0"/>
            </a:endParaRPr>
          </a:p>
        </p:txBody>
      </p:sp>
      <p:sp>
        <p:nvSpPr>
          <p:cNvPr id="55" name="Tekstvak 54"/>
          <p:cNvSpPr txBox="1"/>
          <p:nvPr/>
        </p:nvSpPr>
        <p:spPr>
          <a:xfrm>
            <a:off x="6132319" y="331805"/>
            <a:ext cx="1545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36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smtClean="0">
                <a:solidFill>
                  <a:schemeClr val="bg1"/>
                </a:solidFill>
              </a:rPr>
              <a:t>ISO - 9126</a:t>
            </a:r>
            <a:endParaRPr lang="nl-NL" sz="1800" dirty="0">
              <a:solidFill>
                <a:schemeClr val="bg1"/>
              </a:solidFill>
            </a:endParaRPr>
          </a:p>
        </p:txBody>
      </p:sp>
      <p:cxnSp>
        <p:nvCxnSpPr>
          <p:cNvPr id="56" name="Gekromde verbindingslijn 55"/>
          <p:cNvCxnSpPr>
            <a:stCxn id="55" idx="1"/>
            <a:endCxn id="34" idx="3"/>
          </p:cNvCxnSpPr>
          <p:nvPr/>
        </p:nvCxnSpPr>
        <p:spPr>
          <a:xfrm rot="10800000" flipV="1">
            <a:off x="5759277" y="516471"/>
            <a:ext cx="373042" cy="408218"/>
          </a:xfrm>
          <a:prstGeom prst="curvedConnector3">
            <a:avLst>
              <a:gd name="adj1" fmla="val 50000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kstvak 56"/>
          <p:cNvSpPr txBox="1"/>
          <p:nvPr/>
        </p:nvSpPr>
        <p:spPr>
          <a:xfrm rot="19299165">
            <a:off x="-6384499" y="298117"/>
            <a:ext cx="8811437" cy="646331"/>
          </a:xfrm>
          <a:prstGeom prst="rect">
            <a:avLst/>
          </a:prstGeom>
          <a:noFill/>
          <a:ln cap="sq">
            <a:noFill/>
            <a:round/>
          </a:ln>
          <a:effectLst>
            <a:glow rad="152400">
              <a:srgbClr val="FF0000">
                <a:alpha val="50000"/>
              </a:srgbClr>
            </a:glow>
          </a:effectLst>
        </p:spPr>
        <p:txBody>
          <a:bodyPr wrap="square" rtlCol="0">
            <a:spAutoFit/>
          </a:bodyPr>
          <a:lstStyle/>
          <a:p>
            <a:r>
              <a:rPr lang="nl-NL" sz="3600" b="1" spc="3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</a:rPr>
              <a:t>Binnen Sprint? Mission </a:t>
            </a:r>
            <a:r>
              <a:rPr lang="nl-NL" sz="3200" b="1" spc="3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</a:rPr>
              <a:t>i</a:t>
            </a:r>
            <a:r>
              <a:rPr lang="nl-NL" sz="3200" b="1" spc="3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</a:rPr>
              <a:t>mpossible</a:t>
            </a:r>
            <a:endParaRPr lang="nl-NL" sz="3600" b="1" spc="3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</a:endParaRPr>
          </a:p>
        </p:txBody>
      </p:sp>
      <p:sp>
        <p:nvSpPr>
          <p:cNvPr id="58" name="Tekstvak 57"/>
          <p:cNvSpPr txBox="1"/>
          <p:nvPr/>
        </p:nvSpPr>
        <p:spPr>
          <a:xfrm>
            <a:off x="2843808" y="4377298"/>
            <a:ext cx="1181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2000" b="1" dirty="0" err="1" smtClean="0">
                <a:solidFill>
                  <a:srgbClr val="F1FFB7"/>
                </a:solidFill>
              </a:rPr>
              <a:t>Backlog</a:t>
            </a:r>
            <a:r>
              <a:rPr lang="nl-NL" sz="2000" b="1" dirty="0" smtClean="0">
                <a:solidFill>
                  <a:srgbClr val="F1FFB7"/>
                </a:solidFill>
              </a:rPr>
              <a:t> </a:t>
            </a:r>
            <a:r>
              <a:rPr lang="nl-NL" sz="2000" b="1" dirty="0" err="1" smtClean="0">
                <a:solidFill>
                  <a:srgbClr val="F1FFB7"/>
                </a:solidFill>
              </a:rPr>
              <a:t>tasks</a:t>
            </a:r>
            <a:endParaRPr lang="nl-NL" sz="1800" b="1" dirty="0">
              <a:solidFill>
                <a:srgbClr val="F1FFB7"/>
              </a:solidFill>
            </a:endParaRPr>
          </a:p>
        </p:txBody>
      </p:sp>
      <p:sp>
        <p:nvSpPr>
          <p:cNvPr id="77" name="Tekstvak 76"/>
          <p:cNvSpPr txBox="1"/>
          <p:nvPr/>
        </p:nvSpPr>
        <p:spPr>
          <a:xfrm>
            <a:off x="1561595" y="86602"/>
            <a:ext cx="1282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smtClean="0">
                <a:solidFill>
                  <a:schemeClr val="bg1"/>
                </a:solidFill>
              </a:rPr>
              <a:t>Algemeen / leidend</a:t>
            </a:r>
            <a:endParaRPr lang="nl-NL" sz="1800" dirty="0">
              <a:solidFill>
                <a:schemeClr val="bg1"/>
              </a:solidFill>
            </a:endParaRPr>
          </a:p>
        </p:txBody>
      </p:sp>
      <p:cxnSp>
        <p:nvCxnSpPr>
          <p:cNvPr id="85" name="Gekromde verbindingslijn 41"/>
          <p:cNvCxnSpPr>
            <a:stCxn id="77" idx="3"/>
            <a:endCxn id="34" idx="0"/>
          </p:cNvCxnSpPr>
          <p:nvPr/>
        </p:nvCxnSpPr>
        <p:spPr>
          <a:xfrm>
            <a:off x="2843810" y="409768"/>
            <a:ext cx="1742608" cy="314866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Tekstvak 180"/>
          <p:cNvSpPr txBox="1"/>
          <p:nvPr/>
        </p:nvSpPr>
        <p:spPr>
          <a:xfrm>
            <a:off x="3929084" y="5086925"/>
            <a:ext cx="1563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err="1" smtClean="0">
                <a:solidFill>
                  <a:schemeClr val="bg1"/>
                </a:solidFill>
              </a:rPr>
              <a:t>Specification</a:t>
            </a:r>
            <a:r>
              <a:rPr lang="nl-NL" sz="1800" dirty="0" smtClean="0">
                <a:solidFill>
                  <a:schemeClr val="bg1"/>
                </a:solidFill>
              </a:rPr>
              <a:t> </a:t>
            </a:r>
            <a:r>
              <a:rPr lang="nl-NL" sz="1800" dirty="0" err="1" smtClean="0">
                <a:solidFill>
                  <a:schemeClr val="bg1"/>
                </a:solidFill>
              </a:rPr>
              <a:t>by</a:t>
            </a:r>
            <a:r>
              <a:rPr lang="nl-NL" sz="1800" dirty="0" smtClean="0">
                <a:solidFill>
                  <a:schemeClr val="bg1"/>
                </a:solidFill>
              </a:rPr>
              <a:t> </a:t>
            </a:r>
            <a:r>
              <a:rPr lang="nl-NL" sz="1800" dirty="0" err="1" smtClean="0">
                <a:solidFill>
                  <a:schemeClr val="bg1"/>
                </a:solidFill>
              </a:rPr>
              <a:t>example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182" name="Tekstvak 181"/>
          <p:cNvSpPr txBox="1"/>
          <p:nvPr/>
        </p:nvSpPr>
        <p:spPr>
          <a:xfrm>
            <a:off x="5940152" y="5651956"/>
            <a:ext cx="871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  <a:latin typeface="Freestyle Script" pitchFamily="66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nl-NL" sz="1800" dirty="0" smtClean="0">
                <a:solidFill>
                  <a:schemeClr val="bg1"/>
                </a:solidFill>
              </a:rPr>
              <a:t>ATDD</a:t>
            </a:r>
            <a:endParaRPr lang="nl-NL" sz="1800" dirty="0">
              <a:solidFill>
                <a:schemeClr val="bg1"/>
              </a:solidFill>
            </a:endParaRPr>
          </a:p>
        </p:txBody>
      </p:sp>
      <p:cxnSp>
        <p:nvCxnSpPr>
          <p:cNvPr id="201" name="Gekromde verbindingslijn 47"/>
          <p:cNvCxnSpPr>
            <a:stCxn id="181" idx="3"/>
            <a:endCxn id="182" idx="1"/>
          </p:cNvCxnSpPr>
          <p:nvPr/>
        </p:nvCxnSpPr>
        <p:spPr>
          <a:xfrm>
            <a:off x="5492507" y="5410091"/>
            <a:ext cx="447645" cy="426531"/>
          </a:xfrm>
          <a:prstGeom prst="curvedConnector3">
            <a:avLst>
              <a:gd name="adj1" fmla="val 50000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Gekromde verbindingslijn 47"/>
          <p:cNvCxnSpPr>
            <a:stCxn id="38" idx="3"/>
            <a:endCxn id="181" idx="2"/>
          </p:cNvCxnSpPr>
          <p:nvPr/>
        </p:nvCxnSpPr>
        <p:spPr>
          <a:xfrm>
            <a:off x="3232323" y="5554107"/>
            <a:ext cx="1478473" cy="179149"/>
          </a:xfrm>
          <a:prstGeom prst="curvedConnector4">
            <a:avLst>
              <a:gd name="adj1" fmla="val 23564"/>
              <a:gd name="adj2" fmla="val 227603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Gekromde verbindingslijn 47"/>
          <p:cNvCxnSpPr>
            <a:stCxn id="58" idx="1"/>
            <a:endCxn id="38" idx="1"/>
          </p:cNvCxnSpPr>
          <p:nvPr/>
        </p:nvCxnSpPr>
        <p:spPr>
          <a:xfrm rot="10800000" flipV="1">
            <a:off x="1907704" y="4731241"/>
            <a:ext cx="936104" cy="822866"/>
          </a:xfrm>
          <a:prstGeom prst="curvedConnector3">
            <a:avLst>
              <a:gd name="adj1" fmla="val 124420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Gekromde verbindingslijn 47"/>
          <p:cNvCxnSpPr>
            <a:stCxn id="182" idx="3"/>
            <a:endCxn id="36" idx="1"/>
          </p:cNvCxnSpPr>
          <p:nvPr/>
        </p:nvCxnSpPr>
        <p:spPr>
          <a:xfrm flipV="1">
            <a:off x="6811969" y="5235297"/>
            <a:ext cx="912509" cy="601325"/>
          </a:xfrm>
          <a:prstGeom prst="curvedConnector3">
            <a:avLst>
              <a:gd name="adj1" fmla="val 50000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155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rtosz template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>
            <a:lumMod val="50000"/>
          </a:schemeClr>
        </a:solidFill>
        <a:ln>
          <a:solidFill>
            <a:schemeClr val="accent4">
              <a:lumMod val="60000"/>
              <a:lumOff val="40000"/>
            </a:schemeClr>
          </a:solidFill>
        </a:ln>
      </a:spPr>
      <a:bodyPr rtlCol="0" anchor="ctr"/>
      <a:lstStyle>
        <a:defPPr algn="ctr">
          <a:defRPr dirty="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Bartosz template.potx</Template>
  <TotalTime>2163</TotalTime>
  <Words>1013</Words>
  <Application>Microsoft Office PowerPoint</Application>
  <PresentationFormat>On-screen Show (4:3)</PresentationFormat>
  <Paragraphs>214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Bartosz template</vt:lpstr>
      <vt:lpstr>PowerPoint Presentation</vt:lpstr>
      <vt:lpstr>PowerPoint Presentation</vt:lpstr>
      <vt:lpstr>PowerPoint Presentation</vt:lpstr>
      <vt:lpstr>Overpeinzingen...</vt:lpstr>
      <vt:lpstr>Overpeinzingen...</vt:lpstr>
      <vt:lpstr>De PRA is alive ‘n kicking!</vt:lpstr>
      <vt:lpstr>Overpeinzingen...</vt:lpstr>
      <vt:lpstr>Wanneer en op welk niveau?</vt:lpstr>
      <vt:lpstr>Strategisch</vt:lpstr>
      <vt:lpstr>Tactisch</vt:lpstr>
      <vt:lpstr>Operationeel</vt:lpstr>
      <vt:lpstr>Overpeinzingen...</vt:lpstr>
      <vt:lpstr>Tot zover… de conclusie</vt:lpstr>
      <vt:lpstr>Nieuwe ideeën opgedaan?</vt:lpstr>
      <vt:lpstr>Herkenbaar ?</vt:lpstr>
      <vt:lpstr>Waarom een PRA – The big picture</vt:lpstr>
      <vt:lpstr>Operationeel</vt:lpstr>
      <vt:lpstr>Frequentie van de PRA’s</vt:lpstr>
      <vt:lpstr>Passende maatregelen</vt:lpstr>
      <vt:lpstr>Aanvullende maatregelen</vt:lpstr>
      <vt:lpstr>PowerPoint Presentation</vt:lpstr>
    </vt:vector>
  </TitlesOfParts>
  <Company>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Jonge de, Sander S (NSC)</dc:creator>
  <cp:lastModifiedBy>Robert Lourens</cp:lastModifiedBy>
  <cp:revision>108</cp:revision>
  <dcterms:created xsi:type="dcterms:W3CDTF">2012-08-14T06:56:25Z</dcterms:created>
  <dcterms:modified xsi:type="dcterms:W3CDTF">2014-10-30T15:08:56Z</dcterms:modified>
</cp:coreProperties>
</file>