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6" r:id="rId4"/>
    <p:sldId id="258" r:id="rId5"/>
    <p:sldId id="259" r:id="rId6"/>
    <p:sldId id="260" r:id="rId7"/>
    <p:sldId id="270" r:id="rId8"/>
    <p:sldId id="261" r:id="rId9"/>
    <p:sldId id="262" r:id="rId10"/>
    <p:sldId id="263" r:id="rId11"/>
    <p:sldId id="267" r:id="rId12"/>
    <p:sldId id="268" r:id="rId13"/>
    <p:sldId id="269" r:id="rId14"/>
    <p:sldId id="264" r:id="rId15"/>
    <p:sldId id="271" r:id="rId16"/>
    <p:sldId id="272" r:id="rId17"/>
    <p:sldId id="273" r:id="rId18"/>
    <p:sldId id="274" r:id="rId19"/>
    <p:sldId id="275" r:id="rId20"/>
    <p:sldId id="265"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1" autoAdjust="0"/>
    <p:restoredTop sz="78705" autoAdjust="0"/>
  </p:normalViewPr>
  <p:slideViewPr>
    <p:cSldViewPr snapToGrid="0">
      <p:cViewPr varScale="1">
        <p:scale>
          <a:sx n="71" d="100"/>
          <a:sy n="71" d="100"/>
        </p:scale>
        <p:origin x="109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F1523D-4401-4790-8545-67BB3434C0F6}" type="datetimeFigureOut">
              <a:rPr lang="nl-NL" smtClean="0"/>
              <a:t>4-8-2016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F31E01-FFD2-4049-8A9D-D9BCD485CEC1}" type="slidenum">
              <a:rPr lang="nl-NL" smtClean="0"/>
              <a:t>‹#›</a:t>
            </a:fld>
            <a:endParaRPr lang="nl-NL"/>
          </a:p>
        </p:txBody>
      </p:sp>
    </p:spTree>
    <p:extLst>
      <p:ext uri="{BB962C8B-B14F-4D97-AF65-F5344CB8AC3E}">
        <p14:creationId xmlns:p14="http://schemas.microsoft.com/office/powerpoint/2010/main" val="3284163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Welkom. Fijn</a:t>
            </a:r>
            <a:r>
              <a:rPr lang="nl-NL" baseline="0" dirty="0" smtClean="0"/>
              <a:t> iedereen te zien. Deze presentatie geeft inzicht in hoe WIJ een </a:t>
            </a:r>
            <a:r>
              <a:rPr lang="nl-NL" baseline="0" dirty="0" err="1" smtClean="0"/>
              <a:t>automatiserings</a:t>
            </a:r>
            <a:r>
              <a:rPr lang="nl-NL" baseline="0" dirty="0" smtClean="0"/>
              <a:t> traject hebben ingestoken bij </a:t>
            </a:r>
            <a:r>
              <a:rPr lang="nl-NL" baseline="0" dirty="0" err="1" smtClean="0"/>
              <a:t>compugroup</a:t>
            </a:r>
            <a:r>
              <a:rPr lang="nl-NL" baseline="0" dirty="0" smtClean="0"/>
              <a:t> </a:t>
            </a:r>
            <a:r>
              <a:rPr lang="nl-NL" baseline="0" dirty="0" err="1" smtClean="0"/>
              <a:t>medical</a:t>
            </a:r>
            <a:r>
              <a:rPr lang="nl-NL" baseline="0" dirty="0" smtClean="0"/>
              <a:t>. Nieuw project, nieuw team en uiteindelijk een heel eigen CI straat. </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1</a:t>
            </a:fld>
            <a:endParaRPr lang="nl-NL"/>
          </a:p>
        </p:txBody>
      </p:sp>
    </p:spTree>
    <p:extLst>
      <p:ext uri="{BB962C8B-B14F-4D97-AF65-F5344CB8AC3E}">
        <p14:creationId xmlns:p14="http://schemas.microsoft.com/office/powerpoint/2010/main" val="4066065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Ik werk al 15 jaar in de IT. Eerst als</a:t>
            </a:r>
            <a:r>
              <a:rPr lang="nl-NL" baseline="0" dirty="0" smtClean="0"/>
              <a:t> </a:t>
            </a:r>
            <a:r>
              <a:rPr lang="nl-NL" baseline="0" dirty="0" err="1" smtClean="0"/>
              <a:t>developer</a:t>
            </a:r>
            <a:r>
              <a:rPr lang="nl-NL" baseline="0" dirty="0" smtClean="0"/>
              <a:t> in VB6/.NET. Daarna als testautomatiseerder/navigator. Bij veel klanten geweest en verschillende trajecten gedaan rondom testautomatisering. Helaas niet altijd succesvol…</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2</a:t>
            </a:fld>
            <a:endParaRPr lang="nl-NL"/>
          </a:p>
        </p:txBody>
      </p:sp>
    </p:spTree>
    <p:extLst>
      <p:ext uri="{BB962C8B-B14F-4D97-AF65-F5344CB8AC3E}">
        <p14:creationId xmlns:p14="http://schemas.microsoft.com/office/powerpoint/2010/main" val="3139503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De meeste zullen bij testautomatisering denken aan functioneel testautomatisering, load &amp;</a:t>
            </a:r>
            <a:r>
              <a:rPr lang="nl-NL" baseline="0" dirty="0" smtClean="0"/>
              <a:t> performance en misschien security. </a:t>
            </a:r>
          </a:p>
          <a:p>
            <a:r>
              <a:rPr lang="nl-NL" baseline="0" dirty="0" smtClean="0"/>
              <a:t>TA is veel meer dan dat. Er zijn verschillende soorten van automatisering, door de </a:t>
            </a:r>
            <a:r>
              <a:rPr lang="nl-NL" baseline="0" dirty="0" err="1" smtClean="0"/>
              <a:t>developers</a:t>
            </a:r>
            <a:r>
              <a:rPr lang="nl-NL" baseline="0" dirty="0" smtClean="0"/>
              <a:t>, de testers en gezamenlijk. We kijken naar de soorten </a:t>
            </a:r>
            <a:r>
              <a:rPr lang="nl-NL" baseline="0" dirty="0" err="1" smtClean="0"/>
              <a:t>tooling</a:t>
            </a:r>
            <a:r>
              <a:rPr lang="nl-NL" baseline="0" dirty="0" smtClean="0"/>
              <a:t> die is gebruikt en wat er gaat komen. </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3</a:t>
            </a:fld>
            <a:endParaRPr lang="nl-NL"/>
          </a:p>
        </p:txBody>
      </p:sp>
    </p:spTree>
    <p:extLst>
      <p:ext uri="{BB962C8B-B14F-4D97-AF65-F5344CB8AC3E}">
        <p14:creationId xmlns:p14="http://schemas.microsoft.com/office/powerpoint/2010/main" val="58185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Nieuw project. Communicatie tussen het apotheek pakket van CGM en leveranciers</a:t>
            </a:r>
            <a:r>
              <a:rPr lang="nl-NL" baseline="0" dirty="0" smtClean="0"/>
              <a:t> zoals bijv. </a:t>
            </a:r>
            <a:r>
              <a:rPr lang="nl-NL" baseline="0" dirty="0" err="1" smtClean="0"/>
              <a:t>Mediq</a:t>
            </a:r>
            <a:r>
              <a:rPr lang="nl-NL" baseline="0" dirty="0" smtClean="0"/>
              <a:t>. Gegevens van </a:t>
            </a:r>
            <a:r>
              <a:rPr lang="nl-NL" baseline="0" dirty="0" err="1" smtClean="0"/>
              <a:t>patienten</a:t>
            </a:r>
            <a:r>
              <a:rPr lang="nl-NL" baseline="0" dirty="0" smtClean="0"/>
              <a:t> en medicatie moeten over worden gestuurd (rond de 25 per seconden op toptijd). Begon met 1 project en uiteindelijk met 5 projecten tegelijk bezig voor verschillende klanten. Allemaal berichten over medicatie, verstrekkingen en </a:t>
            </a:r>
            <a:r>
              <a:rPr lang="nl-NL" baseline="0" dirty="0" err="1" smtClean="0"/>
              <a:t>patienten</a:t>
            </a:r>
            <a:r>
              <a:rPr lang="nl-NL" baseline="0" dirty="0" smtClean="0"/>
              <a:t>. Veel berichten, push en pull. </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4</a:t>
            </a:fld>
            <a:endParaRPr lang="nl-NL"/>
          </a:p>
        </p:txBody>
      </p:sp>
    </p:spTree>
    <p:extLst>
      <p:ext uri="{BB962C8B-B14F-4D97-AF65-F5344CB8AC3E}">
        <p14:creationId xmlns:p14="http://schemas.microsoft.com/office/powerpoint/2010/main" val="694335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Naast dat een</a:t>
            </a:r>
            <a:r>
              <a:rPr lang="nl-NL" baseline="0" dirty="0" smtClean="0"/>
              <a:t> nieuw project was gestart, was het ook een nieuw team. Met een nieuw team start je ook nieuwe “</a:t>
            </a:r>
            <a:r>
              <a:rPr lang="nl-NL" baseline="0" dirty="0" err="1" smtClean="0"/>
              <a:t>norming</a:t>
            </a:r>
            <a:r>
              <a:rPr lang="nl-NL" baseline="0" dirty="0" smtClean="0"/>
              <a:t>” periode. Voordeel van helemaal van voor af aan beginnen is dat je het project met TDD kunt ontwikkelen. Er was 1 </a:t>
            </a:r>
            <a:r>
              <a:rPr lang="nl-NL" baseline="0" dirty="0" err="1" smtClean="0"/>
              <a:t>developer</a:t>
            </a:r>
            <a:r>
              <a:rPr lang="nl-NL" baseline="0" dirty="0" smtClean="0"/>
              <a:t> die er veel ervaring mee had en heeft de rest van het team </a:t>
            </a:r>
            <a:r>
              <a:rPr lang="nl-NL" baseline="0" dirty="0" err="1" smtClean="0"/>
              <a:t>getrained</a:t>
            </a:r>
            <a:r>
              <a:rPr lang="nl-NL" baseline="0" dirty="0" smtClean="0"/>
              <a:t> in deze manier van werken. Bij veel sprints kwam naar voren dat het lastig is, veel tijd kost en meerdere malen is geopperd om unittesten achteraf toe te voegen…. Maar, ze hielden vol!</a:t>
            </a:r>
          </a:p>
          <a:p>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5</a:t>
            </a:fld>
            <a:endParaRPr lang="nl-NL"/>
          </a:p>
        </p:txBody>
      </p:sp>
    </p:spTree>
    <p:extLst>
      <p:ext uri="{BB962C8B-B14F-4D97-AF65-F5344CB8AC3E}">
        <p14:creationId xmlns:p14="http://schemas.microsoft.com/office/powerpoint/2010/main" val="1143626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Als tester ben ik ook aan de slag gegaan met automatisering. Naast het handmatig testen van de berichten,</a:t>
            </a:r>
            <a:r>
              <a:rPr lang="nl-NL" baseline="0" dirty="0" smtClean="0"/>
              <a:t> veelal XML. </a:t>
            </a:r>
          </a:p>
          <a:p>
            <a:r>
              <a:rPr lang="nl-NL" dirty="0" smtClean="0"/>
              <a:t>De oorsprong</a:t>
            </a:r>
            <a:r>
              <a:rPr lang="nl-NL" baseline="0" dirty="0" smtClean="0"/>
              <a:t> van een bericht was een trigger vanuit de database na een </a:t>
            </a:r>
            <a:r>
              <a:rPr lang="nl-NL" baseline="0" dirty="0" err="1" smtClean="0"/>
              <a:t>insert</a:t>
            </a:r>
            <a:r>
              <a:rPr lang="nl-NL" baseline="0" dirty="0" smtClean="0"/>
              <a:t> van een voorschrijving. </a:t>
            </a:r>
          </a:p>
          <a:p>
            <a:endParaRPr lang="nl-NL" baseline="0" dirty="0" smtClean="0"/>
          </a:p>
          <a:p>
            <a:r>
              <a:rPr lang="nl-NL" baseline="0" dirty="0" smtClean="0"/>
              <a:t>Via </a:t>
            </a:r>
            <a:r>
              <a:rPr lang="nl-NL" baseline="0" dirty="0" err="1" smtClean="0"/>
              <a:t>soapui</a:t>
            </a:r>
            <a:r>
              <a:rPr lang="nl-NL" baseline="0" dirty="0" smtClean="0"/>
              <a:t> is het makkelijk om een XML te sturen en de reactie op te vangen en deze te vergelijken met een verwachting…. </a:t>
            </a:r>
          </a:p>
          <a:p>
            <a:r>
              <a:rPr lang="nl-NL" baseline="0" dirty="0" smtClean="0"/>
              <a:t>Ik heb binnen </a:t>
            </a:r>
            <a:r>
              <a:rPr lang="nl-NL" baseline="0" dirty="0" err="1" smtClean="0"/>
              <a:t>soapui</a:t>
            </a:r>
            <a:r>
              <a:rPr lang="nl-NL" baseline="0" dirty="0" smtClean="0"/>
              <a:t> iets toegevoegd zodat hij een </a:t>
            </a:r>
            <a:r>
              <a:rPr lang="nl-NL" baseline="0" dirty="0" err="1" smtClean="0"/>
              <a:t>db</a:t>
            </a:r>
            <a:r>
              <a:rPr lang="nl-NL" baseline="0" dirty="0" smtClean="0"/>
              <a:t> connectie </a:t>
            </a:r>
            <a:r>
              <a:rPr lang="nl-NL" baseline="0" dirty="0" err="1" smtClean="0"/>
              <a:t>opbouwd</a:t>
            </a:r>
            <a:r>
              <a:rPr lang="nl-NL" baseline="0" dirty="0" smtClean="0"/>
              <a:t>, een </a:t>
            </a:r>
            <a:r>
              <a:rPr lang="nl-NL" baseline="0" dirty="0" err="1" smtClean="0"/>
              <a:t>insert</a:t>
            </a:r>
            <a:r>
              <a:rPr lang="nl-NL" baseline="0" dirty="0" smtClean="0"/>
              <a:t> doet, </a:t>
            </a:r>
            <a:r>
              <a:rPr lang="nl-NL" baseline="0" dirty="0" err="1" smtClean="0"/>
              <a:t>xml</a:t>
            </a:r>
            <a:r>
              <a:rPr lang="nl-NL" baseline="0" dirty="0" smtClean="0"/>
              <a:t> opvangt, vergelijkt en de </a:t>
            </a:r>
            <a:r>
              <a:rPr lang="nl-NL" baseline="0" dirty="0" err="1" smtClean="0"/>
              <a:t>testdata</a:t>
            </a:r>
            <a:r>
              <a:rPr lang="nl-NL" baseline="0" dirty="0" smtClean="0"/>
              <a:t> weer verwijderd. </a:t>
            </a:r>
          </a:p>
          <a:p>
            <a:r>
              <a:rPr lang="nl-NL" baseline="0" dirty="0" smtClean="0"/>
              <a:t>Voorwaarde is wel dat er een fake service loopt op de communicatieserver. </a:t>
            </a:r>
          </a:p>
          <a:p>
            <a:endParaRPr lang="nl-NL" baseline="0" dirty="0" smtClean="0"/>
          </a:p>
          <a:p>
            <a:r>
              <a:rPr lang="nl-NL" baseline="0" dirty="0" smtClean="0"/>
              <a:t>Het begin was gemaakt!</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6</a:t>
            </a:fld>
            <a:endParaRPr lang="nl-NL"/>
          </a:p>
        </p:txBody>
      </p:sp>
    </p:spTree>
    <p:extLst>
      <p:ext uri="{BB962C8B-B14F-4D97-AF65-F5344CB8AC3E}">
        <p14:creationId xmlns:p14="http://schemas.microsoft.com/office/powerpoint/2010/main" val="3221102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Om bepaalde functionaliteit te hebben die normaal in de betaal versie van SOAPUI zit heb</a:t>
            </a:r>
            <a:r>
              <a:rPr lang="nl-NL" baseline="0" dirty="0" smtClean="0"/>
              <a:t> ik met </a:t>
            </a:r>
            <a:r>
              <a:rPr lang="nl-NL" baseline="0" dirty="0" err="1" smtClean="0"/>
              <a:t>groovyscript</a:t>
            </a:r>
            <a:r>
              <a:rPr lang="nl-NL" baseline="0" dirty="0" smtClean="0"/>
              <a:t> wat gebouw. Het </a:t>
            </a:r>
            <a:r>
              <a:rPr lang="nl-NL" baseline="0" dirty="0" err="1" smtClean="0"/>
              <a:t>loopen</a:t>
            </a:r>
            <a:r>
              <a:rPr lang="nl-NL" baseline="0" dirty="0" smtClean="0"/>
              <a:t> van scripts werkt alleen in de betaal versie, maar nu ook in de gratis versie. (google voor de oplossing). </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7</a:t>
            </a:fld>
            <a:endParaRPr lang="nl-NL"/>
          </a:p>
        </p:txBody>
      </p:sp>
    </p:spTree>
    <p:extLst>
      <p:ext uri="{BB962C8B-B14F-4D97-AF65-F5344CB8AC3E}">
        <p14:creationId xmlns:p14="http://schemas.microsoft.com/office/powerpoint/2010/main" val="2537352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Het team is in de tussentijd ervaren in</a:t>
            </a:r>
            <a:r>
              <a:rPr lang="nl-NL" baseline="0" dirty="0" smtClean="0"/>
              <a:t> het </a:t>
            </a:r>
            <a:r>
              <a:rPr lang="nl-NL" baseline="0" dirty="0" err="1" smtClean="0"/>
              <a:t>developpen</a:t>
            </a:r>
            <a:r>
              <a:rPr lang="nl-NL" baseline="0" dirty="0" smtClean="0"/>
              <a:t> binnen TDD. </a:t>
            </a:r>
          </a:p>
          <a:p>
            <a:r>
              <a:rPr lang="nl-NL" baseline="0" dirty="0" smtClean="0"/>
              <a:t>Deze testen werden uitgebreid met technische acceptatietesten (kleine checks op de berichten, simpele inhoud test, test van </a:t>
            </a:r>
            <a:r>
              <a:rPr lang="nl-NL" baseline="0" dirty="0" err="1" smtClean="0"/>
              <a:t>inhouse</a:t>
            </a:r>
            <a:r>
              <a:rPr lang="nl-NL" baseline="0" dirty="0" smtClean="0"/>
              <a:t> en vertaling). </a:t>
            </a:r>
          </a:p>
          <a:p>
            <a:r>
              <a:rPr lang="nl-NL" baseline="0" dirty="0" smtClean="0"/>
              <a:t>Voor de testen hebben ze </a:t>
            </a:r>
            <a:r>
              <a:rPr lang="nl-NL" baseline="0" dirty="0" err="1" smtClean="0"/>
              <a:t>stubs</a:t>
            </a:r>
            <a:r>
              <a:rPr lang="nl-NL" baseline="0" dirty="0" smtClean="0"/>
              <a:t> gemaakt zodat ze ook connectietesten kunnen uitvoeren (van server naar communicatie server en database server) d.m.v. controle of een bericht binnen komt. </a:t>
            </a:r>
          </a:p>
          <a:p>
            <a:endParaRPr lang="nl-NL" dirty="0" smtClean="0"/>
          </a:p>
          <a:p>
            <a:r>
              <a:rPr lang="nl-NL" dirty="0" smtClean="0"/>
              <a:t>De testen worden uitgebreid!</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8</a:t>
            </a:fld>
            <a:endParaRPr lang="nl-NL"/>
          </a:p>
        </p:txBody>
      </p:sp>
    </p:spTree>
    <p:extLst>
      <p:ext uri="{BB962C8B-B14F-4D97-AF65-F5344CB8AC3E}">
        <p14:creationId xmlns:p14="http://schemas.microsoft.com/office/powerpoint/2010/main" val="2254328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Alle</a:t>
            </a:r>
            <a:r>
              <a:rPr lang="nl-NL" baseline="0" dirty="0" smtClean="0"/>
              <a:t> “</a:t>
            </a:r>
            <a:r>
              <a:rPr lang="nl-NL" baseline="0" dirty="0" err="1" smtClean="0"/>
              <a:t>developer</a:t>
            </a:r>
            <a:r>
              <a:rPr lang="nl-NL" baseline="0" dirty="0" smtClean="0"/>
              <a:t> testen” waren alleen op de </a:t>
            </a:r>
            <a:r>
              <a:rPr lang="nl-NL" baseline="0" dirty="0" err="1" smtClean="0"/>
              <a:t>development</a:t>
            </a:r>
            <a:r>
              <a:rPr lang="nl-NL" baseline="0" dirty="0" smtClean="0"/>
              <a:t> omgeving. Ik testte op de testomgeving. Ik liep vaak tegen configuratie issues aan. </a:t>
            </a:r>
            <a:r>
              <a:rPr lang="nl-NL" baseline="0" dirty="0" err="1" smtClean="0"/>
              <a:t>Stubs</a:t>
            </a:r>
            <a:r>
              <a:rPr lang="nl-NL" baseline="0" dirty="0" smtClean="0"/>
              <a:t> e.d. die de </a:t>
            </a:r>
            <a:r>
              <a:rPr lang="nl-NL" baseline="0" dirty="0" err="1" smtClean="0"/>
              <a:t>developers</a:t>
            </a:r>
            <a:r>
              <a:rPr lang="nl-NL" baseline="0" dirty="0" smtClean="0"/>
              <a:t> hadden gemaakt moesten handmatig worden aangepast en de </a:t>
            </a:r>
            <a:r>
              <a:rPr lang="nl-NL" baseline="0" dirty="0" err="1" smtClean="0"/>
              <a:t>deployment</a:t>
            </a:r>
            <a:r>
              <a:rPr lang="nl-NL" baseline="0" dirty="0" smtClean="0"/>
              <a:t> op de verschillende omgevingen hadden ook vaak uitzoekwerk nodig om het draaiende te krijgen…. </a:t>
            </a:r>
          </a:p>
          <a:p>
            <a:r>
              <a:rPr lang="nl-NL" baseline="0" dirty="0" smtClean="0"/>
              <a:t>We gingen weer zoeken… </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9</a:t>
            </a:fld>
            <a:endParaRPr lang="nl-NL"/>
          </a:p>
        </p:txBody>
      </p:sp>
    </p:spTree>
    <p:extLst>
      <p:ext uri="{BB962C8B-B14F-4D97-AF65-F5344CB8AC3E}">
        <p14:creationId xmlns:p14="http://schemas.microsoft.com/office/powerpoint/2010/main" val="2406518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Zoals technische</a:t>
            </a:r>
            <a:r>
              <a:rPr lang="nl-NL" baseline="0" dirty="0" smtClean="0"/>
              <a:t> mensen zijn, zoeken ze naar </a:t>
            </a:r>
            <a:r>
              <a:rPr lang="nl-NL" baseline="0" dirty="0" err="1" smtClean="0"/>
              <a:t>tooling</a:t>
            </a:r>
            <a:r>
              <a:rPr lang="nl-NL" baseline="0" dirty="0" smtClean="0"/>
              <a:t>! Configuratie en </a:t>
            </a:r>
            <a:r>
              <a:rPr lang="nl-NL" baseline="0" dirty="0" err="1" smtClean="0"/>
              <a:t>deployment</a:t>
            </a:r>
            <a:r>
              <a:rPr lang="nl-NL" baseline="0" dirty="0" smtClean="0"/>
              <a:t> waren de grootste bottelneks. De oplossing hiervoor vonden we in Octopus </a:t>
            </a:r>
            <a:r>
              <a:rPr lang="nl-NL" baseline="0" dirty="0" err="1" smtClean="0"/>
              <a:t>deploy</a:t>
            </a:r>
            <a:r>
              <a:rPr lang="nl-NL" baseline="0" dirty="0" smtClean="0"/>
              <a:t>. </a:t>
            </a:r>
          </a:p>
          <a:p>
            <a:r>
              <a:rPr lang="nl-NL" baseline="0" dirty="0" smtClean="0"/>
              <a:t>Een gratis versie was genoeg voor onze ontwikkelstraat. Hij kon </a:t>
            </a:r>
            <a:r>
              <a:rPr lang="nl-NL" baseline="0" dirty="0" err="1" smtClean="0"/>
              <a:t>deployments</a:t>
            </a:r>
            <a:r>
              <a:rPr lang="nl-NL" baseline="0" dirty="0" smtClean="0"/>
              <a:t> doen op de verschillende servers en omgevingen. Ook de configuratie konden we makkelijk instellen per omgeving. </a:t>
            </a:r>
          </a:p>
          <a:p>
            <a:endParaRPr lang="nl-NL" baseline="0" dirty="0" smtClean="0"/>
          </a:p>
          <a:p>
            <a:r>
              <a:rPr lang="nl-NL" baseline="0" dirty="0" smtClean="0"/>
              <a:t>Een stap verder. Bij iedere </a:t>
            </a:r>
            <a:r>
              <a:rPr lang="nl-NL" baseline="0" dirty="0" err="1" smtClean="0"/>
              <a:t>checkin</a:t>
            </a:r>
            <a:r>
              <a:rPr lang="nl-NL" baseline="0" dirty="0" smtClean="0"/>
              <a:t> wilde de </a:t>
            </a:r>
            <a:r>
              <a:rPr lang="nl-NL" baseline="0" dirty="0" err="1" smtClean="0"/>
              <a:t>developers</a:t>
            </a:r>
            <a:r>
              <a:rPr lang="nl-NL" baseline="0" dirty="0" smtClean="0"/>
              <a:t> een controle hebben of het werkt. Via git en </a:t>
            </a:r>
            <a:r>
              <a:rPr lang="nl-NL" baseline="0" dirty="0" err="1" smtClean="0"/>
              <a:t>gogs</a:t>
            </a:r>
            <a:r>
              <a:rPr lang="nl-NL" baseline="0" dirty="0" smtClean="0"/>
              <a:t> gaat de code naar </a:t>
            </a:r>
            <a:r>
              <a:rPr lang="nl-NL" baseline="0" dirty="0" err="1" smtClean="0"/>
              <a:t>TeamCity</a:t>
            </a:r>
            <a:r>
              <a:rPr lang="nl-NL" baseline="0" dirty="0" smtClean="0"/>
              <a:t> die </a:t>
            </a:r>
            <a:r>
              <a:rPr lang="nl-NL" baseline="0" dirty="0" err="1" smtClean="0"/>
              <a:t>build</a:t>
            </a:r>
            <a:r>
              <a:rPr lang="nl-NL" baseline="0" dirty="0" smtClean="0"/>
              <a:t>, dan naar Octopus </a:t>
            </a:r>
            <a:r>
              <a:rPr lang="nl-NL" baseline="0" dirty="0" err="1" smtClean="0"/>
              <a:t>Deploy</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10</a:t>
            </a:fld>
            <a:endParaRPr lang="nl-NL"/>
          </a:p>
        </p:txBody>
      </p:sp>
    </p:spTree>
    <p:extLst>
      <p:ext uri="{BB962C8B-B14F-4D97-AF65-F5344CB8AC3E}">
        <p14:creationId xmlns:p14="http://schemas.microsoft.com/office/powerpoint/2010/main" val="288185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Tot</a:t>
            </a:r>
            <a:r>
              <a:rPr lang="nl-NL" baseline="0" dirty="0" smtClean="0"/>
              <a:t> nu toe zijn alle testen redelijk technisch. Wel functioneel maar nog geen “</a:t>
            </a:r>
            <a:r>
              <a:rPr lang="nl-NL" baseline="0" dirty="0" err="1" smtClean="0"/>
              <a:t>frontend</a:t>
            </a:r>
            <a:r>
              <a:rPr lang="nl-NL" baseline="0" dirty="0" smtClean="0"/>
              <a:t>” testen. </a:t>
            </a:r>
          </a:p>
          <a:p>
            <a:r>
              <a:rPr lang="nl-NL" baseline="0" dirty="0" smtClean="0"/>
              <a:t>Een van mijn taken binnen CGM is </a:t>
            </a:r>
            <a:r>
              <a:rPr lang="nl-NL" baseline="0" dirty="0" err="1" smtClean="0"/>
              <a:t>oa</a:t>
            </a:r>
            <a:r>
              <a:rPr lang="nl-NL" baseline="0" dirty="0" smtClean="0"/>
              <a:t> het opzetten van functionele testautomatisering. Met een gebrek aan budget ben ik gaan kijken naar open source oplossingen. </a:t>
            </a:r>
          </a:p>
          <a:p>
            <a:r>
              <a:rPr lang="nl-NL" baseline="0" dirty="0" smtClean="0"/>
              <a:t>Door een van de manier van </a:t>
            </a:r>
            <a:r>
              <a:rPr lang="nl-NL" baseline="0" dirty="0" err="1" smtClean="0"/>
              <a:t>development</a:t>
            </a:r>
            <a:r>
              <a:rPr lang="nl-NL" baseline="0" dirty="0" smtClean="0"/>
              <a:t> is het erg lastig om de object herkenning te doen. Een alternatief is door image </a:t>
            </a:r>
            <a:r>
              <a:rPr lang="nl-NL" baseline="0" dirty="0" err="1" smtClean="0"/>
              <a:t>recognision</a:t>
            </a:r>
            <a:r>
              <a:rPr lang="nl-NL" baseline="0" dirty="0" smtClean="0"/>
              <a:t>, plaatjes herkenning. </a:t>
            </a:r>
          </a:p>
          <a:p>
            <a:endParaRPr lang="nl-NL" baseline="0" dirty="0" smtClean="0"/>
          </a:p>
          <a:p>
            <a:r>
              <a:rPr lang="nl-NL" baseline="0" dirty="0" smtClean="0"/>
              <a:t>Ik heb daarvoor </a:t>
            </a:r>
            <a:r>
              <a:rPr lang="nl-NL" baseline="0" dirty="0" err="1" smtClean="0"/>
              <a:t>SikuliX</a:t>
            </a:r>
            <a:r>
              <a:rPr lang="nl-NL" baseline="0" dirty="0" smtClean="0"/>
              <a:t> gebruikt.</a:t>
            </a:r>
          </a:p>
          <a:p>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14</a:t>
            </a:fld>
            <a:endParaRPr lang="nl-NL"/>
          </a:p>
        </p:txBody>
      </p:sp>
    </p:spTree>
    <p:extLst>
      <p:ext uri="{BB962C8B-B14F-4D97-AF65-F5344CB8AC3E}">
        <p14:creationId xmlns:p14="http://schemas.microsoft.com/office/powerpoint/2010/main" val="978390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Een script binnen </a:t>
            </a:r>
            <a:r>
              <a:rPr lang="nl-NL" dirty="0" err="1" smtClean="0"/>
              <a:t>SikuliX</a:t>
            </a:r>
            <a:r>
              <a:rPr lang="nl-NL" dirty="0" smtClean="0"/>
              <a:t> is een opsomming</a:t>
            </a:r>
            <a:r>
              <a:rPr lang="nl-NL" baseline="0" dirty="0" smtClean="0"/>
              <a:t> van acties, zoals click. Een heel script zoals medicatie invoer is dan erg lang. </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15</a:t>
            </a:fld>
            <a:endParaRPr lang="nl-NL"/>
          </a:p>
        </p:txBody>
      </p:sp>
    </p:spTree>
    <p:extLst>
      <p:ext uri="{BB962C8B-B14F-4D97-AF65-F5344CB8AC3E}">
        <p14:creationId xmlns:p14="http://schemas.microsoft.com/office/powerpoint/2010/main" val="4063844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Ik ben</a:t>
            </a:r>
            <a:r>
              <a:rPr lang="nl-NL" baseline="0" dirty="0" smtClean="0"/>
              <a:t> gewend om niet een scenario te automatiseren, maar om de mogelijkheid te geven om een scenario te creëren.  </a:t>
            </a:r>
            <a:endParaRPr lang="nl-NL" dirty="0"/>
          </a:p>
        </p:txBody>
      </p:sp>
      <p:sp>
        <p:nvSpPr>
          <p:cNvPr id="4" name="Slide Number Placeholder 3"/>
          <p:cNvSpPr>
            <a:spLocks noGrp="1"/>
          </p:cNvSpPr>
          <p:nvPr>
            <p:ph type="sldNum" sz="quarter" idx="10"/>
          </p:nvPr>
        </p:nvSpPr>
        <p:spPr/>
        <p:txBody>
          <a:bodyPr/>
          <a:lstStyle/>
          <a:p>
            <a:fld id="{3AF31E01-FFD2-4049-8A9D-D9BCD485CEC1}" type="slidenum">
              <a:rPr lang="nl-NL" smtClean="0"/>
              <a:t>16</a:t>
            </a:fld>
            <a:endParaRPr lang="nl-NL"/>
          </a:p>
        </p:txBody>
      </p:sp>
    </p:spTree>
    <p:extLst>
      <p:ext uri="{BB962C8B-B14F-4D97-AF65-F5344CB8AC3E}">
        <p14:creationId xmlns:p14="http://schemas.microsoft.com/office/powerpoint/2010/main" val="1555461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l-NL"/>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p>
            <a:fld id="{5BC5BA49-F34E-4DE8-8C1C-84D2EB5E96AE}" type="datetimeFigureOut">
              <a:rPr lang="nl-NL" smtClean="0"/>
              <a:t>4-8-2016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4158340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5BC5BA49-F34E-4DE8-8C1C-84D2EB5E96AE}" type="datetimeFigureOut">
              <a:rPr lang="nl-NL" smtClean="0"/>
              <a:t>4-8-2016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4132738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l-NL"/>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5BA49-F34E-4DE8-8C1C-84D2EB5E96AE}" type="datetimeFigureOut">
              <a:rPr lang="nl-NL" smtClean="0"/>
              <a:t>4-8-2016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528783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4"/>
          <p:cNvSpPr>
            <a:spLocks noGrp="1"/>
          </p:cNvSpPr>
          <p:nvPr>
            <p:ph type="dt" sz="half" idx="10"/>
          </p:nvPr>
        </p:nvSpPr>
        <p:spPr/>
        <p:txBody>
          <a:bodyPr/>
          <a:lstStyle/>
          <a:p>
            <a:fld id="{5BC5BA49-F34E-4DE8-8C1C-84D2EB5E96AE}" type="datetimeFigureOut">
              <a:rPr lang="nl-NL" smtClean="0"/>
              <a:t>4-8-2016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336886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l-NL"/>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6"/>
          <p:cNvSpPr>
            <a:spLocks noGrp="1"/>
          </p:cNvSpPr>
          <p:nvPr>
            <p:ph type="dt" sz="half" idx="10"/>
          </p:nvPr>
        </p:nvSpPr>
        <p:spPr/>
        <p:txBody>
          <a:bodyPr/>
          <a:lstStyle/>
          <a:p>
            <a:fld id="{5BC5BA49-F34E-4DE8-8C1C-84D2EB5E96AE}" type="datetimeFigureOut">
              <a:rPr lang="nl-NL" smtClean="0"/>
              <a:t>4-8-2016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373963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2"/>
          <p:cNvSpPr>
            <a:spLocks noGrp="1"/>
          </p:cNvSpPr>
          <p:nvPr>
            <p:ph type="dt" sz="half" idx="10"/>
          </p:nvPr>
        </p:nvSpPr>
        <p:spPr/>
        <p:txBody>
          <a:bodyPr/>
          <a:lstStyle/>
          <a:p>
            <a:fld id="{5BC5BA49-F34E-4DE8-8C1C-84D2EB5E96AE}" type="datetimeFigureOut">
              <a:rPr lang="nl-NL" smtClean="0"/>
              <a:t>4-8-2016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3705425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5BA49-F34E-4DE8-8C1C-84D2EB5E96AE}" type="datetimeFigureOut">
              <a:rPr lang="nl-NL" smtClean="0"/>
              <a:t>4-8-2016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2895556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l-NL"/>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5BA49-F34E-4DE8-8C1C-84D2EB5E96AE}" type="datetimeFigureOut">
              <a:rPr lang="nl-NL" smtClean="0"/>
              <a:t>4-8-2016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3433418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l-NL"/>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5BA49-F34E-4DE8-8C1C-84D2EB5E96AE}" type="datetimeFigureOut">
              <a:rPr lang="nl-NL" smtClean="0"/>
              <a:t>4-8-2016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3421677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5BC5BA49-F34E-4DE8-8C1C-84D2EB5E96AE}" type="datetimeFigureOut">
              <a:rPr lang="nl-NL" smtClean="0"/>
              <a:t>4-8-2016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3210033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5BC5BA49-F34E-4DE8-8C1C-84D2EB5E96AE}" type="datetimeFigureOut">
              <a:rPr lang="nl-NL" smtClean="0"/>
              <a:t>4-8-2016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AAF7018-EC6E-489C-8DA6-C3569A6A6CFD}" type="slidenum">
              <a:rPr lang="nl-NL" smtClean="0"/>
              <a:t>‹#›</a:t>
            </a:fld>
            <a:endParaRPr lang="nl-NL"/>
          </a:p>
        </p:txBody>
      </p:sp>
    </p:spTree>
    <p:extLst>
      <p:ext uri="{BB962C8B-B14F-4D97-AF65-F5344CB8AC3E}">
        <p14:creationId xmlns:p14="http://schemas.microsoft.com/office/powerpoint/2010/main" val="2132702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l-NL"/>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5BA49-F34E-4DE8-8C1C-84D2EB5E96AE}" type="datetimeFigureOut">
              <a:rPr lang="nl-NL" smtClean="0"/>
              <a:t>4-8-2016</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AF7018-EC6E-489C-8DA6-C3569A6A6CFD}" type="slidenum">
              <a:rPr lang="nl-NL" smtClean="0"/>
              <a:t>‹#›</a:t>
            </a:fld>
            <a:endParaRPr lang="nl-NL"/>
          </a:p>
        </p:txBody>
      </p:sp>
    </p:spTree>
    <p:extLst>
      <p:ext uri="{BB962C8B-B14F-4D97-AF65-F5344CB8AC3E}">
        <p14:creationId xmlns:p14="http://schemas.microsoft.com/office/powerpoint/2010/main" val="858118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l-NL" dirty="0" smtClean="0"/>
              <a:t>Automatisering van A tot Z</a:t>
            </a:r>
            <a:endParaRPr lang="nl-NL" dirty="0"/>
          </a:p>
        </p:txBody>
      </p:sp>
      <p:sp>
        <p:nvSpPr>
          <p:cNvPr id="3" name="Subtitle 2"/>
          <p:cNvSpPr>
            <a:spLocks noGrp="1"/>
          </p:cNvSpPr>
          <p:nvPr>
            <p:ph type="subTitle" idx="1"/>
          </p:nvPr>
        </p:nvSpPr>
        <p:spPr/>
        <p:txBody>
          <a:bodyPr/>
          <a:lstStyle/>
          <a:p>
            <a:r>
              <a:rPr lang="nl-NL" dirty="0" smtClean="0"/>
              <a:t>..of beter, van O tot P</a:t>
            </a:r>
            <a:endParaRPr lang="nl-NL" dirty="0"/>
          </a:p>
        </p:txBody>
      </p:sp>
    </p:spTree>
    <p:extLst>
      <p:ext uri="{BB962C8B-B14F-4D97-AF65-F5344CB8AC3E}">
        <p14:creationId xmlns:p14="http://schemas.microsoft.com/office/powerpoint/2010/main" val="21140743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Wie ben ik?</a:t>
            </a:r>
            <a:endParaRPr lang="nl-NL" dirty="0"/>
          </a:p>
        </p:txBody>
      </p:sp>
      <p:sp>
        <p:nvSpPr>
          <p:cNvPr id="3" name="Content Placeholder 2"/>
          <p:cNvSpPr>
            <a:spLocks noGrp="1"/>
          </p:cNvSpPr>
          <p:nvPr>
            <p:ph idx="1"/>
          </p:nvPr>
        </p:nvSpPr>
        <p:spPr/>
        <p:txBody>
          <a:bodyPr/>
          <a:lstStyle/>
          <a:p>
            <a:r>
              <a:rPr lang="nl-NL" dirty="0" smtClean="0"/>
              <a:t>Giel Raijmakers</a:t>
            </a:r>
          </a:p>
          <a:p>
            <a:pPr lvl="1"/>
            <a:r>
              <a:rPr lang="nl-NL" dirty="0" err="1" smtClean="0"/>
              <a:t>Compugroup</a:t>
            </a:r>
            <a:r>
              <a:rPr lang="nl-NL" dirty="0" smtClean="0"/>
              <a:t> </a:t>
            </a:r>
            <a:r>
              <a:rPr lang="nl-NL" dirty="0" err="1" smtClean="0"/>
              <a:t>Medical</a:t>
            </a:r>
            <a:endParaRPr lang="nl-NL" dirty="0" smtClean="0"/>
          </a:p>
          <a:p>
            <a:pPr lvl="1"/>
            <a:r>
              <a:rPr lang="nl-NL" dirty="0" smtClean="0"/>
              <a:t>Test automatisering</a:t>
            </a:r>
          </a:p>
          <a:p>
            <a:pPr lvl="1"/>
            <a:r>
              <a:rPr lang="nl-NL" dirty="0" smtClean="0"/>
              <a:t>Team leider Development</a:t>
            </a:r>
          </a:p>
          <a:p>
            <a:pPr lvl="1"/>
            <a:r>
              <a:rPr lang="nl-NL" dirty="0" smtClean="0"/>
              <a:t>15 jaar in de IT</a:t>
            </a:r>
          </a:p>
          <a:p>
            <a:pPr lvl="2"/>
            <a:r>
              <a:rPr lang="nl-NL" dirty="0" err="1" smtClean="0"/>
              <a:t>Origin</a:t>
            </a:r>
            <a:r>
              <a:rPr lang="nl-NL" dirty="0" smtClean="0"/>
              <a:t>/</a:t>
            </a:r>
            <a:r>
              <a:rPr lang="nl-NL" dirty="0" err="1" smtClean="0"/>
              <a:t>Atos</a:t>
            </a:r>
            <a:endParaRPr lang="nl-NL" dirty="0" smtClean="0"/>
          </a:p>
          <a:p>
            <a:pPr lvl="2"/>
            <a:r>
              <a:rPr lang="nl-NL" dirty="0" smtClean="0"/>
              <a:t>Logica CMG</a:t>
            </a:r>
          </a:p>
          <a:p>
            <a:pPr lvl="2"/>
            <a:r>
              <a:rPr lang="nl-NL" dirty="0" err="1" smtClean="0"/>
              <a:t>Salves</a:t>
            </a:r>
            <a:endParaRPr lang="nl-NL" dirty="0" smtClean="0"/>
          </a:p>
          <a:p>
            <a:pPr lvl="2"/>
            <a:r>
              <a:rPr lang="nl-NL" dirty="0" err="1" smtClean="0"/>
              <a:t>Kabisa</a:t>
            </a:r>
            <a:endParaRPr lang="nl-NL" dirty="0" smtClean="0"/>
          </a:p>
          <a:p>
            <a:pPr lvl="1"/>
            <a:endParaRPr lang="nl-NL" dirty="0"/>
          </a:p>
        </p:txBody>
      </p:sp>
    </p:spTree>
    <p:extLst>
      <p:ext uri="{BB962C8B-B14F-4D97-AF65-F5344CB8AC3E}">
        <p14:creationId xmlns:p14="http://schemas.microsoft.com/office/powerpoint/2010/main" val="37822970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Wat gaan we zien</a:t>
            </a:r>
            <a:endParaRPr lang="nl-NL" dirty="0"/>
          </a:p>
        </p:txBody>
      </p:sp>
      <p:sp>
        <p:nvSpPr>
          <p:cNvPr id="5" name="Content Placeholder 4"/>
          <p:cNvSpPr>
            <a:spLocks noGrp="1"/>
          </p:cNvSpPr>
          <p:nvPr>
            <p:ph idx="1"/>
          </p:nvPr>
        </p:nvSpPr>
        <p:spPr/>
        <p:txBody>
          <a:bodyPr/>
          <a:lstStyle/>
          <a:p>
            <a:r>
              <a:rPr lang="nl-NL" dirty="0" smtClean="0"/>
              <a:t>Ervaring met testautomatisering</a:t>
            </a:r>
          </a:p>
          <a:p>
            <a:pPr lvl="1"/>
            <a:r>
              <a:rPr lang="nl-NL" dirty="0" smtClean="0"/>
              <a:t>Development</a:t>
            </a:r>
          </a:p>
          <a:p>
            <a:pPr lvl="1"/>
            <a:r>
              <a:rPr lang="nl-NL" dirty="0" smtClean="0"/>
              <a:t>Test</a:t>
            </a:r>
          </a:p>
          <a:p>
            <a:pPr lvl="1"/>
            <a:r>
              <a:rPr lang="nl-NL" dirty="0" err="1" smtClean="0"/>
              <a:t>Tooling</a:t>
            </a:r>
            <a:r>
              <a:rPr lang="nl-NL" dirty="0" smtClean="0"/>
              <a:t> die is gebruikt</a:t>
            </a:r>
          </a:p>
          <a:p>
            <a:pPr lvl="1"/>
            <a:r>
              <a:rPr lang="nl-NL" dirty="0" smtClean="0"/>
              <a:t>Gebruik en integratie van de </a:t>
            </a:r>
            <a:r>
              <a:rPr lang="nl-NL" dirty="0" err="1" smtClean="0"/>
              <a:t>tooling</a:t>
            </a:r>
            <a:endParaRPr lang="nl-NL" dirty="0"/>
          </a:p>
        </p:txBody>
      </p:sp>
    </p:spTree>
    <p:extLst>
      <p:ext uri="{BB962C8B-B14F-4D97-AF65-F5344CB8AC3E}">
        <p14:creationId xmlns:p14="http://schemas.microsoft.com/office/powerpoint/2010/main" val="18332303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Er was eens…</a:t>
            </a:r>
            <a:endParaRPr lang="nl-NL" dirty="0"/>
          </a:p>
        </p:txBody>
      </p:sp>
      <p:sp>
        <p:nvSpPr>
          <p:cNvPr id="3" name="Content Placeholder 2"/>
          <p:cNvSpPr>
            <a:spLocks noGrp="1"/>
          </p:cNvSpPr>
          <p:nvPr>
            <p:ph idx="1"/>
          </p:nvPr>
        </p:nvSpPr>
        <p:spPr/>
        <p:txBody>
          <a:bodyPr/>
          <a:lstStyle/>
          <a:p>
            <a:r>
              <a:rPr lang="nl-NL" dirty="0" smtClean="0"/>
              <a:t>Nieuwe berichten tussen CGM Apotheek en leveranciers</a:t>
            </a:r>
          </a:p>
          <a:p>
            <a:r>
              <a:rPr lang="nl-NL" dirty="0" smtClean="0"/>
              <a:t>En nog meer</a:t>
            </a:r>
          </a:p>
          <a:p>
            <a:r>
              <a:rPr lang="nl-NL" dirty="0" smtClean="0"/>
              <a:t>En nog meer….</a:t>
            </a:r>
            <a:endParaRPr lang="nl-NL" dirty="0"/>
          </a:p>
        </p:txBody>
      </p:sp>
    </p:spTree>
    <p:extLst>
      <p:ext uri="{BB962C8B-B14F-4D97-AF65-F5344CB8AC3E}">
        <p14:creationId xmlns:p14="http://schemas.microsoft.com/office/powerpoint/2010/main" val="989571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Nieuw team</a:t>
            </a:r>
            <a:endParaRPr lang="nl-NL" dirty="0"/>
          </a:p>
        </p:txBody>
      </p:sp>
      <p:sp>
        <p:nvSpPr>
          <p:cNvPr id="3" name="Content Placeholder 2"/>
          <p:cNvSpPr>
            <a:spLocks noGrp="1"/>
          </p:cNvSpPr>
          <p:nvPr>
            <p:ph idx="1"/>
          </p:nvPr>
        </p:nvSpPr>
        <p:spPr/>
        <p:txBody>
          <a:bodyPr/>
          <a:lstStyle/>
          <a:p>
            <a:r>
              <a:rPr lang="nl-NL" dirty="0" smtClean="0"/>
              <a:t>TDD introductie</a:t>
            </a:r>
          </a:p>
          <a:p>
            <a:pPr lvl="1"/>
            <a:r>
              <a:rPr lang="nl-NL" dirty="0" smtClean="0"/>
              <a:t>Frustrerend</a:t>
            </a:r>
          </a:p>
          <a:p>
            <a:pPr lvl="1"/>
            <a:r>
              <a:rPr lang="nl-NL" dirty="0" smtClean="0"/>
              <a:t>Tijdrovend</a:t>
            </a:r>
          </a:p>
          <a:p>
            <a:pPr lvl="1"/>
            <a:r>
              <a:rPr lang="nl-NL" dirty="0" smtClean="0"/>
              <a:t>…toch niet skippen??</a:t>
            </a:r>
            <a:endParaRPr lang="nl-NL" dirty="0"/>
          </a:p>
        </p:txBody>
      </p:sp>
    </p:spTree>
    <p:extLst>
      <p:ext uri="{BB962C8B-B14F-4D97-AF65-F5344CB8AC3E}">
        <p14:creationId xmlns:p14="http://schemas.microsoft.com/office/powerpoint/2010/main" val="41376076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Begin van automatisering</a:t>
            </a:r>
            <a:endParaRPr lang="nl-NL" dirty="0"/>
          </a:p>
        </p:txBody>
      </p:sp>
      <p:sp>
        <p:nvSpPr>
          <p:cNvPr id="3" name="Content Placeholder 2"/>
          <p:cNvSpPr>
            <a:spLocks noGrp="1"/>
          </p:cNvSpPr>
          <p:nvPr>
            <p:ph idx="1"/>
          </p:nvPr>
        </p:nvSpPr>
        <p:spPr/>
        <p:txBody>
          <a:bodyPr/>
          <a:lstStyle/>
          <a:p>
            <a:r>
              <a:rPr lang="nl-NL" dirty="0" err="1" smtClean="0"/>
              <a:t>SoapUI</a:t>
            </a:r>
            <a:endParaRPr lang="nl-NL" dirty="0" smtClean="0"/>
          </a:p>
          <a:p>
            <a:pPr lvl="1"/>
            <a:r>
              <a:rPr lang="nl-NL" dirty="0" err="1" smtClean="0"/>
              <a:t>Json</a:t>
            </a:r>
            <a:endParaRPr lang="nl-NL" dirty="0" smtClean="0"/>
          </a:p>
          <a:p>
            <a:pPr lvl="1"/>
            <a:r>
              <a:rPr lang="nl-NL" dirty="0" smtClean="0"/>
              <a:t>XML</a:t>
            </a:r>
          </a:p>
          <a:p>
            <a:pPr lvl="1"/>
            <a:endParaRPr lang="nl-NL" dirty="0"/>
          </a:p>
          <a:p>
            <a:r>
              <a:rPr lang="nl-NL" dirty="0" err="1" smtClean="0"/>
              <a:t>Stubs</a:t>
            </a:r>
            <a:endParaRPr lang="nl-NL" dirty="0" smtClean="0"/>
          </a:p>
          <a:p>
            <a:pPr lvl="1"/>
            <a:r>
              <a:rPr lang="nl-NL" dirty="0" smtClean="0"/>
              <a:t>Fake service</a:t>
            </a:r>
            <a:endParaRPr lang="nl-NL" dirty="0"/>
          </a:p>
        </p:txBody>
      </p:sp>
    </p:spTree>
    <p:extLst>
      <p:ext uri="{BB962C8B-B14F-4D97-AF65-F5344CB8AC3E}">
        <p14:creationId xmlns:p14="http://schemas.microsoft.com/office/powerpoint/2010/main" val="2182457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SOAPUI</a:t>
            </a:r>
            <a:endParaRPr lang="nl-NL" dirty="0"/>
          </a:p>
        </p:txBody>
      </p:sp>
      <p:sp>
        <p:nvSpPr>
          <p:cNvPr id="3" name="Content Placeholder 2"/>
          <p:cNvSpPr>
            <a:spLocks noGrp="1"/>
          </p:cNvSpPr>
          <p:nvPr>
            <p:ph idx="1"/>
          </p:nvPr>
        </p:nvSpPr>
        <p:spPr/>
        <p:txBody>
          <a:bodyPr/>
          <a:lstStyle/>
          <a:p>
            <a:endParaRPr lang="nl-NL" dirty="0"/>
          </a:p>
        </p:txBody>
      </p:sp>
      <p:pic>
        <p:nvPicPr>
          <p:cNvPr id="4" name="Picture 3"/>
          <p:cNvPicPr>
            <a:picLocks noChangeAspect="1"/>
          </p:cNvPicPr>
          <p:nvPr/>
        </p:nvPicPr>
        <p:blipFill>
          <a:blip r:embed="rId3"/>
          <a:stretch>
            <a:fillRect/>
          </a:stretch>
        </p:blipFill>
        <p:spPr>
          <a:xfrm>
            <a:off x="2114205" y="1513148"/>
            <a:ext cx="7963590" cy="4976291"/>
          </a:xfrm>
          <a:prstGeom prst="rect">
            <a:avLst/>
          </a:prstGeom>
        </p:spPr>
      </p:pic>
    </p:spTree>
    <p:extLst>
      <p:ext uri="{BB962C8B-B14F-4D97-AF65-F5344CB8AC3E}">
        <p14:creationId xmlns:p14="http://schemas.microsoft.com/office/powerpoint/2010/main" val="19985136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TDD, en de rest</a:t>
            </a:r>
            <a:endParaRPr lang="nl-NL" dirty="0"/>
          </a:p>
        </p:txBody>
      </p:sp>
      <p:sp>
        <p:nvSpPr>
          <p:cNvPr id="3" name="Content Placeholder 2"/>
          <p:cNvSpPr>
            <a:spLocks noGrp="1"/>
          </p:cNvSpPr>
          <p:nvPr>
            <p:ph idx="1"/>
          </p:nvPr>
        </p:nvSpPr>
        <p:spPr/>
        <p:txBody>
          <a:bodyPr/>
          <a:lstStyle/>
          <a:p>
            <a:r>
              <a:rPr lang="nl-NL" dirty="0" smtClean="0"/>
              <a:t>Technische acceptatie testen</a:t>
            </a:r>
          </a:p>
          <a:p>
            <a:r>
              <a:rPr lang="nl-NL" dirty="0" smtClean="0"/>
              <a:t>Connectie test</a:t>
            </a:r>
          </a:p>
          <a:p>
            <a:pPr lvl="1"/>
            <a:r>
              <a:rPr lang="nl-NL" dirty="0" err="1" smtClean="0"/>
              <a:t>Sniffers</a:t>
            </a:r>
            <a:endParaRPr lang="nl-NL" dirty="0" smtClean="0"/>
          </a:p>
          <a:p>
            <a:pPr lvl="1"/>
            <a:r>
              <a:rPr lang="nl-NL" dirty="0" smtClean="0"/>
              <a:t>Fake service</a:t>
            </a:r>
          </a:p>
          <a:p>
            <a:pPr lvl="1"/>
            <a:r>
              <a:rPr lang="nl-NL" dirty="0" smtClean="0"/>
              <a:t>Test data</a:t>
            </a:r>
          </a:p>
          <a:p>
            <a:pPr marL="0" indent="0">
              <a:buNone/>
            </a:pPr>
            <a:endParaRPr lang="nl-NL" dirty="0" smtClean="0"/>
          </a:p>
          <a:p>
            <a:pPr lvl="1"/>
            <a:endParaRPr lang="nl-NL" dirty="0"/>
          </a:p>
        </p:txBody>
      </p:sp>
    </p:spTree>
    <p:extLst>
      <p:ext uri="{BB962C8B-B14F-4D97-AF65-F5344CB8AC3E}">
        <p14:creationId xmlns:p14="http://schemas.microsoft.com/office/powerpoint/2010/main" val="3607525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Deployment</a:t>
            </a:r>
            <a:endParaRPr lang="nl-NL" dirty="0"/>
          </a:p>
        </p:txBody>
      </p:sp>
      <p:sp>
        <p:nvSpPr>
          <p:cNvPr id="3" name="Content Placeholder 2"/>
          <p:cNvSpPr>
            <a:spLocks noGrp="1"/>
          </p:cNvSpPr>
          <p:nvPr>
            <p:ph idx="1"/>
          </p:nvPr>
        </p:nvSpPr>
        <p:spPr/>
        <p:txBody>
          <a:bodyPr/>
          <a:lstStyle/>
          <a:p>
            <a:r>
              <a:rPr lang="nl-NL" dirty="0" smtClean="0"/>
              <a:t>Verschillende omgevingen</a:t>
            </a:r>
          </a:p>
          <a:p>
            <a:pPr lvl="1"/>
            <a:r>
              <a:rPr lang="nl-NL" dirty="0" err="1" smtClean="0"/>
              <a:t>Develop</a:t>
            </a:r>
            <a:endParaRPr lang="nl-NL" dirty="0" smtClean="0"/>
          </a:p>
          <a:p>
            <a:pPr lvl="1"/>
            <a:r>
              <a:rPr lang="nl-NL" dirty="0" smtClean="0"/>
              <a:t>Test</a:t>
            </a:r>
          </a:p>
          <a:p>
            <a:pPr lvl="1"/>
            <a:r>
              <a:rPr lang="nl-NL" dirty="0" smtClean="0"/>
              <a:t>Acceptatie</a:t>
            </a:r>
          </a:p>
          <a:p>
            <a:pPr lvl="1"/>
            <a:r>
              <a:rPr lang="nl-NL" dirty="0" smtClean="0"/>
              <a:t>Productie</a:t>
            </a:r>
          </a:p>
        </p:txBody>
      </p:sp>
    </p:spTree>
    <p:extLst>
      <p:ext uri="{BB962C8B-B14F-4D97-AF65-F5344CB8AC3E}">
        <p14:creationId xmlns:p14="http://schemas.microsoft.com/office/powerpoint/2010/main" val="38337685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t>Tooling</a:t>
            </a:r>
            <a:endParaRPr lang="nl-NL"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46488" y="1252695"/>
            <a:ext cx="8037689" cy="5487855"/>
          </a:xfrm>
        </p:spPr>
      </p:pic>
    </p:spTree>
    <p:extLst>
      <p:ext uri="{BB962C8B-B14F-4D97-AF65-F5344CB8AC3E}">
        <p14:creationId xmlns:p14="http://schemas.microsoft.com/office/powerpoint/2010/main" val="39845983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Octopus </a:t>
            </a:r>
            <a:r>
              <a:rPr lang="nl-NL" dirty="0" err="1" smtClean="0"/>
              <a:t>Deploy</a:t>
            </a:r>
            <a:endParaRPr lang="nl-NL" dirty="0"/>
          </a:p>
        </p:txBody>
      </p:sp>
      <p:pic>
        <p:nvPicPr>
          <p:cNvPr id="1026" name="Picture 2" descr="The Octopus Deploy dashboard gives your team a view into the status of all deployment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79675" y="2540000"/>
            <a:ext cx="7032650" cy="2422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9405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Octopus </a:t>
            </a:r>
            <a:r>
              <a:rPr lang="nl-NL" dirty="0" err="1"/>
              <a:t>D</a:t>
            </a:r>
            <a:r>
              <a:rPr lang="nl-NL" dirty="0" err="1" smtClean="0"/>
              <a:t>eploy</a:t>
            </a:r>
            <a:endParaRPr lang="nl-NL" dirty="0"/>
          </a:p>
        </p:txBody>
      </p:sp>
      <p:pic>
        <p:nvPicPr>
          <p:cNvPr id="2050" name="Picture 2" descr="Environments can contain many machin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16552" y="1690688"/>
            <a:ext cx="6266115" cy="5028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912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Octopus </a:t>
            </a:r>
            <a:r>
              <a:rPr lang="nl-NL" dirty="0" err="1"/>
              <a:t>D</a:t>
            </a:r>
            <a:r>
              <a:rPr lang="nl-NL" dirty="0" err="1" smtClean="0"/>
              <a:t>eploy</a:t>
            </a:r>
            <a:endParaRPr lang="nl-NL" dirty="0"/>
          </a:p>
        </p:txBody>
      </p:sp>
      <p:pic>
        <p:nvPicPr>
          <p:cNvPr id="3074" name="Picture 2" descr="Variables allow you to define different settings for different environment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52845" y="1690688"/>
            <a:ext cx="7959908" cy="4439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514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t>SikuliX</a:t>
            </a:r>
            <a:r>
              <a:rPr lang="nl-NL" dirty="0" smtClean="0"/>
              <a:t>/FTAS</a:t>
            </a:r>
            <a:endParaRPr lang="nl-NL" dirty="0"/>
          </a:p>
        </p:txBody>
      </p:sp>
      <p:sp>
        <p:nvSpPr>
          <p:cNvPr id="3" name="Content Placeholder 2"/>
          <p:cNvSpPr>
            <a:spLocks noGrp="1"/>
          </p:cNvSpPr>
          <p:nvPr>
            <p:ph idx="1"/>
          </p:nvPr>
        </p:nvSpPr>
        <p:spPr/>
        <p:txBody>
          <a:bodyPr/>
          <a:lstStyle/>
          <a:p>
            <a:r>
              <a:rPr lang="nl-NL" dirty="0" err="1" smtClean="0"/>
              <a:t>SikuliX</a:t>
            </a:r>
            <a:endParaRPr lang="nl-NL" dirty="0" smtClean="0"/>
          </a:p>
          <a:p>
            <a:pPr lvl="1"/>
            <a:r>
              <a:rPr lang="nl-NL" dirty="0" smtClean="0"/>
              <a:t>Plaatjes herkenning</a:t>
            </a:r>
          </a:p>
          <a:p>
            <a:pPr lvl="1"/>
            <a:r>
              <a:rPr lang="nl-NL" dirty="0" smtClean="0"/>
              <a:t>Open source</a:t>
            </a:r>
          </a:p>
          <a:p>
            <a:pPr lvl="1"/>
            <a:r>
              <a:rPr lang="nl-NL" dirty="0" smtClean="0"/>
              <a:t>Maar…erg uitgebreide scripts</a:t>
            </a:r>
          </a:p>
          <a:p>
            <a:endParaRPr lang="nl-NL" dirty="0"/>
          </a:p>
          <a:p>
            <a:r>
              <a:rPr lang="nl-NL" dirty="0" err="1" smtClean="0"/>
              <a:t>Functional</a:t>
            </a:r>
            <a:r>
              <a:rPr lang="nl-NL" dirty="0" smtClean="0"/>
              <a:t> </a:t>
            </a:r>
            <a:r>
              <a:rPr lang="nl-NL" dirty="0" err="1" smtClean="0"/>
              <a:t>testautomation</a:t>
            </a:r>
            <a:r>
              <a:rPr lang="nl-NL" dirty="0" smtClean="0"/>
              <a:t> </a:t>
            </a:r>
            <a:r>
              <a:rPr lang="nl-NL" dirty="0" err="1" smtClean="0"/>
              <a:t>with</a:t>
            </a:r>
            <a:r>
              <a:rPr lang="nl-NL" dirty="0" smtClean="0"/>
              <a:t> </a:t>
            </a:r>
            <a:r>
              <a:rPr lang="nl-NL" dirty="0" err="1" smtClean="0"/>
              <a:t>SikuliX</a:t>
            </a:r>
            <a:endParaRPr lang="nl-NL" dirty="0" smtClean="0"/>
          </a:p>
          <a:p>
            <a:pPr lvl="1"/>
            <a:r>
              <a:rPr lang="nl-NL" dirty="0" smtClean="0"/>
              <a:t>Korte scripts</a:t>
            </a:r>
          </a:p>
          <a:p>
            <a:pPr lvl="1"/>
            <a:r>
              <a:rPr lang="nl-NL" dirty="0" smtClean="0"/>
              <a:t>Leesbaar</a:t>
            </a:r>
          </a:p>
          <a:p>
            <a:pPr lvl="1"/>
            <a:r>
              <a:rPr lang="nl-NL" dirty="0" smtClean="0"/>
              <a:t>Koppeling met Excel™ </a:t>
            </a:r>
            <a:endParaRPr lang="nl-NL" dirty="0"/>
          </a:p>
        </p:txBody>
      </p:sp>
    </p:spTree>
    <p:extLst>
      <p:ext uri="{BB962C8B-B14F-4D97-AF65-F5344CB8AC3E}">
        <p14:creationId xmlns:p14="http://schemas.microsoft.com/office/powerpoint/2010/main" val="3235616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FTAS</a:t>
            </a:r>
            <a:endParaRPr lang="nl-NL" dirty="0"/>
          </a:p>
        </p:txBody>
      </p:sp>
      <p:pic>
        <p:nvPicPr>
          <p:cNvPr id="4" name="Content Placeholder 3"/>
          <p:cNvPicPr>
            <a:picLocks noGrp="1" noChangeAspect="1"/>
          </p:cNvPicPr>
          <p:nvPr>
            <p:ph idx="1"/>
          </p:nvPr>
        </p:nvPicPr>
        <p:blipFill>
          <a:blip r:embed="rId3"/>
          <a:stretch>
            <a:fillRect/>
          </a:stretch>
        </p:blipFill>
        <p:spPr>
          <a:xfrm>
            <a:off x="4752623" y="1390990"/>
            <a:ext cx="2427110" cy="4716093"/>
          </a:xfrm>
          <a:prstGeom prst="rect">
            <a:avLst/>
          </a:prstGeom>
        </p:spPr>
      </p:pic>
    </p:spTree>
    <p:extLst>
      <p:ext uri="{BB962C8B-B14F-4D97-AF65-F5344CB8AC3E}">
        <p14:creationId xmlns:p14="http://schemas.microsoft.com/office/powerpoint/2010/main" val="3135461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FTAS</a:t>
            </a:r>
            <a:endParaRPr lang="nl-NL" dirty="0"/>
          </a:p>
        </p:txBody>
      </p:sp>
      <p:pic>
        <p:nvPicPr>
          <p:cNvPr id="4" name="Content Placeholder 3"/>
          <p:cNvPicPr>
            <a:picLocks noGrp="1" noChangeAspect="1"/>
          </p:cNvPicPr>
          <p:nvPr>
            <p:ph idx="1"/>
          </p:nvPr>
        </p:nvPicPr>
        <p:blipFill>
          <a:blip r:embed="rId3"/>
          <a:stretch>
            <a:fillRect/>
          </a:stretch>
        </p:blipFill>
        <p:spPr>
          <a:xfrm>
            <a:off x="1694283" y="2043289"/>
            <a:ext cx="7720650" cy="3434357"/>
          </a:xfrm>
          <a:prstGeom prst="rect">
            <a:avLst/>
          </a:prstGeom>
        </p:spPr>
      </p:pic>
    </p:spTree>
    <p:extLst>
      <p:ext uri="{BB962C8B-B14F-4D97-AF65-F5344CB8AC3E}">
        <p14:creationId xmlns:p14="http://schemas.microsoft.com/office/powerpoint/2010/main" val="1133083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FTAS</a:t>
            </a:r>
            <a:endParaRPr lang="nl-NL" dirty="0"/>
          </a:p>
        </p:txBody>
      </p:sp>
      <p:pic>
        <p:nvPicPr>
          <p:cNvPr id="4" name="Content Placeholder 3"/>
          <p:cNvPicPr>
            <a:picLocks noGrp="1" noChangeAspect="1"/>
          </p:cNvPicPr>
          <p:nvPr>
            <p:ph idx="1"/>
          </p:nvPr>
        </p:nvPicPr>
        <p:blipFill>
          <a:blip r:embed="rId2"/>
          <a:stretch>
            <a:fillRect/>
          </a:stretch>
        </p:blipFill>
        <p:spPr>
          <a:xfrm>
            <a:off x="4218415" y="1825625"/>
            <a:ext cx="3755170" cy="4351338"/>
          </a:xfrm>
          <a:prstGeom prst="rect">
            <a:avLst/>
          </a:prstGeom>
        </p:spPr>
      </p:pic>
    </p:spTree>
    <p:extLst>
      <p:ext uri="{BB962C8B-B14F-4D97-AF65-F5344CB8AC3E}">
        <p14:creationId xmlns:p14="http://schemas.microsoft.com/office/powerpoint/2010/main" val="3583362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FTAS/Excel</a:t>
            </a:r>
            <a:endParaRPr lang="nl-NL" dirty="0"/>
          </a:p>
        </p:txBody>
      </p:sp>
      <p:pic>
        <p:nvPicPr>
          <p:cNvPr id="4" name="Content Placeholder 3"/>
          <p:cNvPicPr>
            <a:picLocks noGrp="1" noChangeAspect="1"/>
          </p:cNvPicPr>
          <p:nvPr>
            <p:ph idx="1"/>
          </p:nvPr>
        </p:nvPicPr>
        <p:blipFill>
          <a:blip r:embed="rId2"/>
          <a:stretch>
            <a:fillRect/>
          </a:stretch>
        </p:blipFill>
        <p:spPr>
          <a:xfrm>
            <a:off x="2353288" y="1828800"/>
            <a:ext cx="6394702" cy="3711867"/>
          </a:xfrm>
          <a:prstGeom prst="rect">
            <a:avLst/>
          </a:prstGeom>
        </p:spPr>
      </p:pic>
    </p:spTree>
    <p:extLst>
      <p:ext uri="{BB962C8B-B14F-4D97-AF65-F5344CB8AC3E}">
        <p14:creationId xmlns:p14="http://schemas.microsoft.com/office/powerpoint/2010/main" val="1035928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FTAS/Excel</a:t>
            </a:r>
            <a:endParaRPr lang="nl-NL" dirty="0"/>
          </a:p>
        </p:txBody>
      </p:sp>
      <p:pic>
        <p:nvPicPr>
          <p:cNvPr id="4" name="Content Placeholder 3"/>
          <p:cNvPicPr>
            <a:picLocks noGrp="1" noChangeAspect="1"/>
          </p:cNvPicPr>
          <p:nvPr>
            <p:ph idx="1"/>
          </p:nvPr>
        </p:nvPicPr>
        <p:blipFill>
          <a:blip r:embed="rId2"/>
          <a:stretch>
            <a:fillRect/>
          </a:stretch>
        </p:blipFill>
        <p:spPr>
          <a:xfrm>
            <a:off x="2070839" y="1825625"/>
            <a:ext cx="8050322" cy="4351338"/>
          </a:xfrm>
          <a:prstGeom prst="rect">
            <a:avLst/>
          </a:prstGeom>
        </p:spPr>
      </p:pic>
    </p:spTree>
    <p:extLst>
      <p:ext uri="{BB962C8B-B14F-4D97-AF65-F5344CB8AC3E}">
        <p14:creationId xmlns:p14="http://schemas.microsoft.com/office/powerpoint/2010/main" val="2064903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Next step	</a:t>
            </a:r>
            <a:endParaRPr lang="nl-NL" dirty="0"/>
          </a:p>
        </p:txBody>
      </p:sp>
      <p:sp>
        <p:nvSpPr>
          <p:cNvPr id="3" name="Content Placeholder 2"/>
          <p:cNvSpPr>
            <a:spLocks noGrp="1"/>
          </p:cNvSpPr>
          <p:nvPr>
            <p:ph idx="1"/>
          </p:nvPr>
        </p:nvSpPr>
        <p:spPr/>
        <p:txBody>
          <a:bodyPr/>
          <a:lstStyle/>
          <a:p>
            <a:r>
              <a:rPr lang="nl-NL" dirty="0" smtClean="0"/>
              <a:t>Naast technisch ook functioneel</a:t>
            </a:r>
          </a:p>
          <a:p>
            <a:pPr lvl="1"/>
            <a:r>
              <a:rPr lang="nl-NL" dirty="0" smtClean="0"/>
              <a:t>Met </a:t>
            </a:r>
            <a:r>
              <a:rPr lang="nl-NL" dirty="0" err="1" smtClean="0"/>
              <a:t>SikuliX</a:t>
            </a:r>
            <a:endParaRPr lang="nl-NL" dirty="0" smtClean="0"/>
          </a:p>
          <a:p>
            <a:pPr lvl="1"/>
            <a:r>
              <a:rPr lang="nl-NL" dirty="0" smtClean="0"/>
              <a:t>Met Octopus</a:t>
            </a:r>
          </a:p>
          <a:p>
            <a:pPr lvl="1"/>
            <a:r>
              <a:rPr lang="nl-NL" dirty="0" smtClean="0"/>
              <a:t>Met…?</a:t>
            </a:r>
          </a:p>
          <a:p>
            <a:pPr lvl="1"/>
            <a:endParaRPr lang="nl-NL" dirty="0"/>
          </a:p>
        </p:txBody>
      </p:sp>
    </p:spTree>
    <p:extLst>
      <p:ext uri="{BB962C8B-B14F-4D97-AF65-F5344CB8AC3E}">
        <p14:creationId xmlns:p14="http://schemas.microsoft.com/office/powerpoint/2010/main" val="2035768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37703</TotalTime>
  <Words>977</Words>
  <Application>Microsoft Office PowerPoint</Application>
  <PresentationFormat>Widescreen</PresentationFormat>
  <Paragraphs>117</Paragraphs>
  <Slides>20</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Automatisering van A tot Z</vt:lpstr>
      <vt:lpstr>Wie ben ik?</vt:lpstr>
      <vt:lpstr>Wat gaan we zien</vt:lpstr>
      <vt:lpstr>Er was eens…</vt:lpstr>
      <vt:lpstr>Nieuw team</vt:lpstr>
      <vt:lpstr>Begin van automatisering</vt:lpstr>
      <vt:lpstr>SOAPUI</vt:lpstr>
      <vt:lpstr>TDD, en de rest</vt:lpstr>
      <vt:lpstr>Deployment</vt:lpstr>
      <vt:lpstr>Tooling</vt:lpstr>
      <vt:lpstr>Octopus Deploy</vt:lpstr>
      <vt:lpstr>Octopus Deploy</vt:lpstr>
      <vt:lpstr>Octopus Deploy</vt:lpstr>
      <vt:lpstr>SikuliX/FTAS</vt:lpstr>
      <vt:lpstr>FTAS</vt:lpstr>
      <vt:lpstr>FTAS</vt:lpstr>
      <vt:lpstr>FTAS</vt:lpstr>
      <vt:lpstr>FTAS/Excel</vt:lpstr>
      <vt:lpstr>FTAS/Excel</vt:lpstr>
      <vt:lpstr>Next step </vt:lpstr>
    </vt:vector>
  </TitlesOfParts>
  <Company>CompuGroup Medical Nederland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Automatisering van A tot Z</dc:title>
  <dc:creator>Giel Raijmakers</dc:creator>
  <cp:lastModifiedBy>Giel Raijmakers</cp:lastModifiedBy>
  <cp:revision>21</cp:revision>
  <dcterms:created xsi:type="dcterms:W3CDTF">2016-08-03T13:16:29Z</dcterms:created>
  <dcterms:modified xsi:type="dcterms:W3CDTF">2016-08-30T09:44:59Z</dcterms:modified>
</cp:coreProperties>
</file>