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handoutMasterIdLst>
    <p:handoutMasterId r:id="rId38"/>
  </p:handoutMasterIdLst>
  <p:sldIdLst>
    <p:sldId id="315" r:id="rId6"/>
    <p:sldId id="808" r:id="rId7"/>
    <p:sldId id="828" r:id="rId8"/>
    <p:sldId id="853" r:id="rId9"/>
    <p:sldId id="830" r:id="rId10"/>
    <p:sldId id="831" r:id="rId11"/>
    <p:sldId id="833" r:id="rId12"/>
    <p:sldId id="834" r:id="rId13"/>
    <p:sldId id="836" r:id="rId14"/>
    <p:sldId id="843" r:id="rId15"/>
    <p:sldId id="871" r:id="rId16"/>
    <p:sldId id="838" r:id="rId17"/>
    <p:sldId id="844" r:id="rId18"/>
    <p:sldId id="845" r:id="rId19"/>
    <p:sldId id="839" r:id="rId20"/>
    <p:sldId id="846" r:id="rId21"/>
    <p:sldId id="854" r:id="rId22"/>
    <p:sldId id="870" r:id="rId23"/>
    <p:sldId id="855" r:id="rId24"/>
    <p:sldId id="868" r:id="rId25"/>
    <p:sldId id="856" r:id="rId26"/>
    <p:sldId id="869" r:id="rId27"/>
    <p:sldId id="857" r:id="rId28"/>
    <p:sldId id="858" r:id="rId29"/>
    <p:sldId id="859" r:id="rId30"/>
    <p:sldId id="862" r:id="rId31"/>
    <p:sldId id="861" r:id="rId32"/>
    <p:sldId id="863" r:id="rId33"/>
    <p:sldId id="864" r:id="rId34"/>
    <p:sldId id="827" r:id="rId35"/>
    <p:sldId id="557" r:id="rId36"/>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9BE9D"/>
    <a:srgbClr val="E31937"/>
    <a:srgbClr val="FF6A00"/>
    <a:srgbClr val="A1C4D0"/>
    <a:srgbClr val="F2A200"/>
    <a:srgbClr val="FFFF99"/>
    <a:srgbClr val="E16A00"/>
    <a:srgbClr val="FFEBE7"/>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33" autoAdjust="0"/>
    <p:restoredTop sz="68917" autoAdjust="0"/>
  </p:normalViewPr>
  <p:slideViewPr>
    <p:cSldViewPr snapToGrid="0">
      <p:cViewPr varScale="1">
        <p:scale>
          <a:sx n="64" d="100"/>
          <a:sy n="64" d="100"/>
        </p:scale>
        <p:origin x="1968" y="176"/>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16"/>
    </p:cViewPr>
  </p:notesTextViewPr>
  <p:sorterViewPr>
    <p:cViewPr>
      <p:scale>
        <a:sx n="100" d="100"/>
        <a:sy n="100" d="100"/>
      </p:scale>
      <p:origin x="0" y="5016"/>
    </p:cViewPr>
  </p:sorterViewPr>
  <p:notesViewPr>
    <p:cSldViewPr snapToGrid="0">
      <p:cViewPr varScale="1">
        <p:scale>
          <a:sx n="57" d="100"/>
          <a:sy n="57" d="100"/>
        </p:scale>
        <p:origin x="-2520" y="-84"/>
      </p:cViewPr>
      <p:guideLst>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10/14/15</a:t>
            </a:fld>
            <a:endParaRPr lang="en-US" dirty="0">
              <a:latin typeface="Arial" pitchFamily="34" charset="0"/>
            </a:endParaRPr>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59819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10/14/15</a:t>
            </a:fld>
            <a:endParaRPr lang="en-US"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99911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Voorstellen</a:t>
            </a:r>
            <a:r>
              <a:rPr lang="en-US" dirty="0" smtClean="0"/>
              <a:t>:</a:t>
            </a:r>
            <a:r>
              <a:rPr lang="en-US" baseline="0" dirty="0" smtClean="0"/>
              <a:t> </a:t>
            </a:r>
            <a:r>
              <a:rPr lang="en-US" dirty="0" smtClean="0"/>
              <a:t>Albert</a:t>
            </a:r>
            <a:r>
              <a:rPr lang="en-US" baseline="0" dirty="0" smtClean="0"/>
              <a:t> </a:t>
            </a:r>
            <a:r>
              <a:rPr lang="en-US" baseline="0" dirty="0" err="1" smtClean="0"/>
              <a:t>en</a:t>
            </a:r>
            <a:r>
              <a:rPr lang="en-US" baseline="0" dirty="0" smtClean="0"/>
              <a:t> Olav</a:t>
            </a:r>
          </a:p>
          <a:p>
            <a:endParaRPr lang="en-US" baseline="0" dirty="0" smtClean="0"/>
          </a:p>
          <a:p>
            <a:r>
              <a:rPr lang="en-US" baseline="0" dirty="0" smtClean="0"/>
              <a:t>Hallo </a:t>
            </a:r>
            <a:r>
              <a:rPr lang="en-US" baseline="0" dirty="0" err="1" smtClean="0"/>
              <a:t>Ik</a:t>
            </a:r>
            <a:r>
              <a:rPr lang="en-US" baseline="0" dirty="0" smtClean="0"/>
              <a:t> ben Olav </a:t>
            </a:r>
            <a:r>
              <a:rPr lang="en-US" baseline="0" dirty="0" err="1" smtClean="0"/>
              <a:t>Adema</a:t>
            </a:r>
            <a:r>
              <a:rPr lang="en-US" baseline="0" dirty="0" smtClean="0"/>
              <a:t>, </a:t>
            </a:r>
            <a:r>
              <a:rPr lang="en-US" baseline="0" dirty="0" err="1" smtClean="0"/>
              <a:t>ik</a:t>
            </a:r>
            <a:r>
              <a:rPr lang="en-US" baseline="0" dirty="0" smtClean="0"/>
              <a:t> </a:t>
            </a:r>
            <a:r>
              <a:rPr lang="en-US" baseline="0" dirty="0" err="1" smtClean="0"/>
              <a:t>werk</a:t>
            </a:r>
            <a:r>
              <a:rPr lang="en-US" baseline="0" dirty="0" smtClean="0"/>
              <a:t> </a:t>
            </a:r>
            <a:r>
              <a:rPr lang="en-US" baseline="0" dirty="0" err="1" smtClean="0"/>
              <a:t>bij</a:t>
            </a:r>
            <a:r>
              <a:rPr lang="en-US" baseline="0" dirty="0" smtClean="0"/>
              <a:t> CGI en </a:t>
            </a:r>
            <a:r>
              <a:rPr lang="en-US" baseline="0" dirty="0" err="1" smtClean="0"/>
              <a:t>heb</a:t>
            </a:r>
            <a:r>
              <a:rPr lang="en-US" baseline="0" dirty="0" smtClean="0"/>
              <a:t> </a:t>
            </a:r>
            <a:r>
              <a:rPr lang="en-US" baseline="0" dirty="0" err="1" smtClean="0"/>
              <a:t>meer</a:t>
            </a:r>
            <a:r>
              <a:rPr lang="en-US" baseline="0" dirty="0" smtClean="0"/>
              <a:t> </a:t>
            </a:r>
            <a:r>
              <a:rPr lang="en-US" baseline="0" dirty="0" err="1" smtClean="0"/>
              <a:t>dan</a:t>
            </a:r>
            <a:r>
              <a:rPr lang="en-US" baseline="0" dirty="0" smtClean="0"/>
              <a:t> 10 </a:t>
            </a:r>
            <a:r>
              <a:rPr lang="en-US" baseline="0" dirty="0" err="1" smtClean="0"/>
              <a:t>jaar</a:t>
            </a:r>
            <a:r>
              <a:rPr lang="en-US" baseline="0" dirty="0" smtClean="0"/>
              <a:t> </a:t>
            </a:r>
            <a:r>
              <a:rPr lang="en-US" baseline="0" dirty="0" err="1" smtClean="0"/>
              <a:t>ervaring</a:t>
            </a:r>
            <a:r>
              <a:rPr lang="en-US" baseline="0" dirty="0" smtClean="0"/>
              <a:t> in de test </a:t>
            </a:r>
            <a:r>
              <a:rPr lang="en-US" baseline="0" dirty="0" err="1" smtClean="0"/>
              <a:t>automatisering</a:t>
            </a:r>
            <a:r>
              <a:rPr lang="en-US" baseline="0" dirty="0" smtClean="0"/>
              <a:t> en </a:t>
            </a:r>
            <a:r>
              <a:rPr lang="en-US" baseline="0" dirty="0" err="1" smtClean="0"/>
              <a:t>hiervoor</a:t>
            </a:r>
            <a:r>
              <a:rPr lang="en-US" baseline="0" dirty="0" smtClean="0"/>
              <a:t> was </a:t>
            </a:r>
            <a:r>
              <a:rPr lang="en-US" baseline="0" dirty="0" err="1" smtClean="0"/>
              <a:t>ik</a:t>
            </a:r>
            <a:r>
              <a:rPr lang="en-US" baseline="0" dirty="0" smtClean="0"/>
              <a:t> </a:t>
            </a:r>
            <a:r>
              <a:rPr lang="en-US" baseline="0" dirty="0" err="1" smtClean="0"/>
              <a:t>werkzaam</a:t>
            </a:r>
            <a:r>
              <a:rPr lang="en-US" baseline="0" dirty="0" smtClean="0"/>
              <a:t> in de </a:t>
            </a:r>
            <a:r>
              <a:rPr lang="en-US" baseline="0" dirty="0" err="1" smtClean="0"/>
              <a:t>technische</a:t>
            </a:r>
            <a:r>
              <a:rPr lang="en-US" baseline="0" dirty="0" smtClean="0"/>
              <a:t> </a:t>
            </a:r>
            <a:r>
              <a:rPr lang="en-US" baseline="0" dirty="0" err="1" smtClean="0"/>
              <a:t>hoek</a:t>
            </a:r>
            <a:r>
              <a:rPr lang="en-US" baseline="0" dirty="0" smtClean="0"/>
              <a:t> </a:t>
            </a:r>
            <a:r>
              <a:rPr lang="en-US" baseline="0" dirty="0" err="1" smtClean="0"/>
              <a:t>als</a:t>
            </a:r>
            <a:r>
              <a:rPr lang="en-US" baseline="0" dirty="0" smtClean="0"/>
              <a:t> embedded software </a:t>
            </a:r>
            <a:r>
              <a:rPr lang="en-US" baseline="0" dirty="0" smtClean="0"/>
              <a:t>engineer. </a:t>
            </a:r>
            <a:r>
              <a:rPr lang="en-US" baseline="0" dirty="0" err="1" smtClean="0"/>
              <a:t>Zoals</a:t>
            </a:r>
            <a:r>
              <a:rPr lang="en-US" baseline="0" dirty="0" smtClean="0"/>
              <a:t> je </a:t>
            </a:r>
            <a:r>
              <a:rPr lang="en-US" baseline="0" dirty="0" err="1" smtClean="0"/>
              <a:t>wel</a:t>
            </a:r>
            <a:r>
              <a:rPr lang="en-US" baseline="0" dirty="0" smtClean="0"/>
              <a:t> </a:t>
            </a:r>
            <a:r>
              <a:rPr lang="en-US" baseline="0" dirty="0" err="1" smtClean="0"/>
              <a:t>merkt</a:t>
            </a:r>
            <a:r>
              <a:rPr lang="en-US" baseline="0" dirty="0" smtClean="0"/>
              <a:t> </a:t>
            </a:r>
            <a:r>
              <a:rPr lang="en-US" baseline="0" dirty="0" err="1" smtClean="0"/>
              <a:t>stotter</a:t>
            </a:r>
            <a:r>
              <a:rPr lang="en-US" baseline="0" dirty="0" smtClean="0"/>
              <a:t> </a:t>
            </a:r>
            <a:r>
              <a:rPr lang="en-US" baseline="0" dirty="0" err="1" smtClean="0"/>
              <a:t>ik</a:t>
            </a:r>
            <a:r>
              <a:rPr lang="en-US" baseline="0" dirty="0" smtClean="0"/>
              <a:t>, maar </a:t>
            </a:r>
            <a:r>
              <a:rPr lang="en-US" baseline="0" dirty="0" err="1" smtClean="0"/>
              <a:t>dat</a:t>
            </a:r>
            <a:r>
              <a:rPr lang="en-US" baseline="0" dirty="0" smtClean="0"/>
              <a:t> </a:t>
            </a:r>
            <a:r>
              <a:rPr lang="en-US" baseline="0" dirty="0" err="1" smtClean="0"/>
              <a:t>maakt</a:t>
            </a:r>
            <a:r>
              <a:rPr lang="en-US" baseline="0" dirty="0" smtClean="0"/>
              <a:t> </a:t>
            </a:r>
            <a:r>
              <a:rPr lang="en-US" baseline="0" dirty="0" err="1" smtClean="0"/>
              <a:t>niet</a:t>
            </a:r>
            <a:r>
              <a:rPr lang="en-US" baseline="0" dirty="0" smtClean="0"/>
              <a:t> </a:t>
            </a:r>
            <a:r>
              <a:rPr lang="en-US" baseline="0" dirty="0" err="1" smtClean="0"/>
              <a:t>uitl</a:t>
            </a:r>
            <a:r>
              <a:rPr lang="en-US" baseline="0" dirty="0" smtClean="0"/>
              <a:t> we </a:t>
            </a:r>
            <a:r>
              <a:rPr lang="en-US" baseline="0" dirty="0" err="1" smtClean="0"/>
              <a:t>hebben</a:t>
            </a:r>
            <a:r>
              <a:rPr lang="en-US" baseline="0" dirty="0" smtClean="0"/>
              <a:t> </a:t>
            </a:r>
            <a:r>
              <a:rPr lang="en-US" baseline="0" dirty="0" err="1" smtClean="0"/>
              <a:t>genoeg</a:t>
            </a:r>
            <a:r>
              <a:rPr lang="en-US" baseline="0" dirty="0" smtClean="0"/>
              <a:t> </a:t>
            </a:r>
            <a:r>
              <a:rPr lang="en-US" baseline="0" dirty="0" err="1" smtClean="0"/>
              <a:t>tijd</a:t>
            </a:r>
            <a:r>
              <a:rPr lang="en-US" baseline="0" smtClean="0"/>
              <a:t>.</a:t>
            </a:r>
            <a:endParaRPr lang="en-US" baseline="0" dirty="0" smtClean="0"/>
          </a:p>
          <a:p>
            <a:r>
              <a:rPr lang="en-US" baseline="0" dirty="0" smtClean="0"/>
              <a:t>Albert Eikelenboom, </a:t>
            </a:r>
            <a:r>
              <a:rPr lang="en-US" baseline="0" dirty="0" err="1" smtClean="0"/>
              <a:t>Ik</a:t>
            </a:r>
            <a:r>
              <a:rPr lang="en-US" baseline="0" dirty="0" smtClean="0"/>
              <a:t> </a:t>
            </a:r>
            <a:r>
              <a:rPr lang="en-US" baseline="0" dirty="0" err="1" smtClean="0"/>
              <a:t>werk</a:t>
            </a:r>
            <a:r>
              <a:rPr lang="en-US" baseline="0" dirty="0" smtClean="0"/>
              <a:t> </a:t>
            </a:r>
            <a:r>
              <a:rPr lang="en-US" baseline="0" dirty="0" err="1" smtClean="0"/>
              <a:t>bij</a:t>
            </a:r>
            <a:r>
              <a:rPr lang="en-US" baseline="0" dirty="0" smtClean="0"/>
              <a:t> CGI en </a:t>
            </a:r>
            <a:r>
              <a:rPr lang="en-US" baseline="0" dirty="0" err="1" smtClean="0"/>
              <a:t>heb</a:t>
            </a:r>
            <a:r>
              <a:rPr lang="en-US" baseline="0" dirty="0" smtClean="0"/>
              <a:t> </a:t>
            </a:r>
            <a:r>
              <a:rPr lang="en-US" baseline="0" dirty="0" err="1" smtClean="0"/>
              <a:t>meer</a:t>
            </a:r>
            <a:r>
              <a:rPr lang="en-US" baseline="0" dirty="0" smtClean="0"/>
              <a:t> </a:t>
            </a:r>
            <a:r>
              <a:rPr lang="en-US" baseline="0" dirty="0" err="1" smtClean="0"/>
              <a:t>dan</a:t>
            </a:r>
            <a:r>
              <a:rPr lang="en-US" baseline="0" dirty="0" smtClean="0"/>
              <a:t> 10 </a:t>
            </a:r>
            <a:r>
              <a:rPr lang="en-US" baseline="0" dirty="0" err="1" smtClean="0"/>
              <a:t>jaar</a:t>
            </a:r>
            <a:r>
              <a:rPr lang="en-US" baseline="0" dirty="0" smtClean="0"/>
              <a:t> </a:t>
            </a:r>
            <a:r>
              <a:rPr lang="en-US" baseline="0" dirty="0" err="1" smtClean="0"/>
              <a:t>ervaring</a:t>
            </a:r>
            <a:r>
              <a:rPr lang="en-US" baseline="0" dirty="0" smtClean="0"/>
              <a:t> in de test </a:t>
            </a:r>
            <a:r>
              <a:rPr lang="en-US" baseline="0" dirty="0" err="1" smtClean="0"/>
              <a:t>automatisering</a:t>
            </a:r>
            <a:endParaRPr lang="en-US" baseline="0" dirty="0" smtClean="0"/>
          </a:p>
          <a:p>
            <a:endParaRPr lang="en-US" baseline="0" dirty="0" smtClean="0"/>
          </a:p>
          <a:p>
            <a:r>
              <a:rPr lang="en-US" baseline="0" dirty="0" err="1" smtClean="0"/>
              <a:t>Vragen</a:t>
            </a:r>
            <a:r>
              <a:rPr lang="en-US" baseline="0" dirty="0" smtClean="0"/>
              <a:t> mag je </a:t>
            </a:r>
            <a:r>
              <a:rPr lang="en-US" baseline="0" dirty="0" err="1" smtClean="0"/>
              <a:t>tussen</a:t>
            </a:r>
            <a:r>
              <a:rPr lang="en-US" baseline="0" dirty="0" smtClean="0"/>
              <a:t> door </a:t>
            </a:r>
            <a:r>
              <a:rPr lang="en-US" baseline="0" dirty="0" err="1" smtClean="0"/>
              <a:t>stellen</a:t>
            </a:r>
            <a:r>
              <a:rPr lang="en-US" baseline="0" dirty="0" smtClean="0"/>
              <a:t>. En om te </a:t>
            </a:r>
            <a:r>
              <a:rPr lang="en-US" baseline="0" dirty="0" err="1" smtClean="0"/>
              <a:t>beginnen</a:t>
            </a:r>
            <a:r>
              <a:rPr lang="en-US" baseline="0" dirty="0" smtClean="0"/>
              <a:t> </a:t>
            </a:r>
            <a:r>
              <a:rPr lang="en-US" baseline="0" dirty="0" err="1" smtClean="0"/>
              <a:t>zouden</a:t>
            </a:r>
            <a:r>
              <a:rPr lang="en-US" baseline="0" dirty="0" smtClean="0"/>
              <a:t> </a:t>
            </a:r>
            <a:r>
              <a:rPr lang="en-US" baseline="0" dirty="0" err="1" smtClean="0"/>
              <a:t>wij</a:t>
            </a:r>
            <a:r>
              <a:rPr lang="en-US" baseline="0" dirty="0" smtClean="0"/>
              <a:t> </a:t>
            </a:r>
            <a:r>
              <a:rPr lang="en-US" baseline="0" dirty="0" err="1" smtClean="0"/>
              <a:t>graag</a:t>
            </a:r>
            <a:r>
              <a:rPr lang="en-US" baseline="0" dirty="0" smtClean="0"/>
              <a:t> </a:t>
            </a:r>
            <a:r>
              <a:rPr lang="en-US" baseline="0" dirty="0" err="1" smtClean="0"/>
              <a:t>een</a:t>
            </a:r>
            <a:r>
              <a:rPr lang="en-US" baseline="0" dirty="0" smtClean="0"/>
              <a:t> </a:t>
            </a:r>
            <a:r>
              <a:rPr lang="en-US" baseline="0" dirty="0" err="1" smtClean="0"/>
              <a:t>paar</a:t>
            </a:r>
            <a:r>
              <a:rPr lang="en-US" baseline="0" dirty="0" smtClean="0"/>
              <a:t> </a:t>
            </a:r>
            <a:r>
              <a:rPr lang="en-US" baseline="0" dirty="0" err="1" smtClean="0"/>
              <a:t>vragen</a:t>
            </a:r>
            <a:r>
              <a:rPr lang="en-US" baseline="0" dirty="0" smtClean="0"/>
              <a:t> </a:t>
            </a:r>
            <a:r>
              <a:rPr lang="en-US" baseline="0" dirty="0" err="1" smtClean="0"/>
              <a:t>aan</a:t>
            </a:r>
            <a:r>
              <a:rPr lang="en-US" baseline="0" dirty="0" smtClean="0"/>
              <a:t> </a:t>
            </a:r>
            <a:r>
              <a:rPr lang="en-US" baseline="0" dirty="0" err="1" smtClean="0"/>
              <a:t>jullie</a:t>
            </a:r>
            <a:r>
              <a:rPr lang="en-US" baseline="0" dirty="0" smtClean="0"/>
              <a:t> </a:t>
            </a:r>
            <a:r>
              <a:rPr lang="en-US" baseline="0" dirty="0" err="1" smtClean="0"/>
              <a:t>willen</a:t>
            </a:r>
            <a:r>
              <a:rPr lang="en-US" baseline="0" dirty="0" smtClean="0"/>
              <a:t> </a:t>
            </a:r>
            <a:r>
              <a:rPr lang="en-US" baseline="0" dirty="0" err="1" smtClean="0"/>
              <a:t>stellen</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Wie</a:t>
            </a:r>
            <a:r>
              <a:rPr lang="en-US" baseline="0" dirty="0" smtClean="0"/>
              <a:t> in de </a:t>
            </a:r>
            <a:r>
              <a:rPr lang="en-US" baseline="0" dirty="0" err="1" smtClean="0"/>
              <a:t>zaal</a:t>
            </a:r>
            <a:r>
              <a:rPr lang="en-US" baseline="0" dirty="0" smtClean="0"/>
              <a:t> is </a:t>
            </a:r>
            <a:r>
              <a:rPr lang="en-US" baseline="0" dirty="0" err="1" smtClean="0"/>
              <a:t>een</a:t>
            </a:r>
            <a:r>
              <a:rPr lang="en-US" baseline="0" dirty="0" smtClean="0"/>
              <a:t> specialist op </a:t>
            </a:r>
            <a:r>
              <a:rPr lang="en-US" baseline="0" dirty="0" err="1" smtClean="0"/>
              <a:t>gebied</a:t>
            </a:r>
            <a:r>
              <a:rPr lang="en-US" baseline="0" dirty="0" smtClean="0"/>
              <a:t> van test </a:t>
            </a:r>
            <a:r>
              <a:rPr lang="en-US" baseline="0" dirty="0" err="1" smtClean="0"/>
              <a:t>automatisering</a:t>
            </a:r>
            <a:r>
              <a:rPr lang="en-US"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 </a:t>
            </a:r>
            <a:r>
              <a:rPr lang="en-US" baseline="0" dirty="0" err="1" smtClean="0"/>
              <a:t>wie</a:t>
            </a:r>
            <a:r>
              <a:rPr lang="en-US" baseline="0" dirty="0" smtClean="0"/>
              <a:t> </a:t>
            </a:r>
            <a:r>
              <a:rPr lang="en-US" baseline="0" dirty="0" err="1" smtClean="0"/>
              <a:t>zou</a:t>
            </a:r>
            <a:r>
              <a:rPr lang="en-US" baseline="0" dirty="0" smtClean="0"/>
              <a:t> </a:t>
            </a:r>
            <a:r>
              <a:rPr lang="en-US" baseline="0" dirty="0" err="1" smtClean="0"/>
              <a:t>graag</a:t>
            </a:r>
            <a:r>
              <a:rPr lang="en-US" baseline="0" dirty="0" smtClean="0"/>
              <a:t> </a:t>
            </a:r>
            <a:r>
              <a:rPr lang="en-US" baseline="0" dirty="0" err="1" smtClean="0"/>
              <a:t>aan</a:t>
            </a:r>
            <a:r>
              <a:rPr lang="en-US" baseline="0" dirty="0" smtClean="0"/>
              <a:t> test </a:t>
            </a:r>
            <a:r>
              <a:rPr lang="en-US" baseline="0" dirty="0" err="1" smtClean="0"/>
              <a:t>automatisering</a:t>
            </a:r>
            <a:r>
              <a:rPr lang="en-US" baseline="0" dirty="0" smtClean="0"/>
              <a:t> </a:t>
            </a:r>
            <a:r>
              <a:rPr lang="en-US" baseline="0" dirty="0" err="1" smtClean="0"/>
              <a:t>willen</a:t>
            </a:r>
            <a:r>
              <a:rPr lang="en-US" baseline="0" dirty="0" smtClean="0"/>
              <a:t> </a:t>
            </a:r>
            <a:r>
              <a:rPr lang="en-US" baseline="0" dirty="0" err="1" smtClean="0"/>
              <a:t>doen</a:t>
            </a:r>
            <a:r>
              <a:rPr lang="en-US" baseline="0" dirty="0" smtClean="0"/>
              <a:t> of </a:t>
            </a:r>
            <a:r>
              <a:rPr lang="en-US" baseline="0" dirty="0" err="1" smtClean="0"/>
              <a:t>wil</a:t>
            </a:r>
            <a:r>
              <a:rPr lang="en-US" baseline="0" dirty="0" smtClean="0"/>
              <a:t> </a:t>
            </a:r>
            <a:r>
              <a:rPr lang="en-US" baseline="0" dirty="0" err="1" smtClean="0"/>
              <a:t>hierinn</a:t>
            </a:r>
            <a:r>
              <a:rPr lang="en-US" baseline="0" dirty="0" smtClean="0"/>
              <a:t> </a:t>
            </a:r>
            <a:r>
              <a:rPr lang="en-US" baseline="0" dirty="0" err="1" smtClean="0"/>
              <a:t>zich</a:t>
            </a:r>
            <a:r>
              <a:rPr lang="en-US" baseline="0" dirty="0" smtClean="0"/>
              <a:t> </a:t>
            </a:r>
            <a:r>
              <a:rPr lang="en-US" baseline="0" dirty="0" err="1" smtClean="0"/>
              <a:t>verder</a:t>
            </a:r>
            <a:r>
              <a:rPr lang="en-US" baseline="0" dirty="0" smtClean="0"/>
              <a:t> </a:t>
            </a:r>
            <a:r>
              <a:rPr lang="en-US" baseline="0" dirty="0" err="1" smtClean="0"/>
              <a:t>verdiepen</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a:t>
            </a:fld>
            <a:endParaRPr lang="en-US" dirty="0"/>
          </a:p>
        </p:txBody>
      </p:sp>
    </p:spTree>
    <p:extLst>
      <p:ext uri="{BB962C8B-B14F-4D97-AF65-F5344CB8AC3E}">
        <p14:creationId xmlns:p14="http://schemas.microsoft.com/office/powerpoint/2010/main" val="69042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Testdata</a:t>
            </a:r>
            <a:r>
              <a:rPr lang="nl-NL" dirty="0" smtClean="0"/>
              <a:t> wordt hier ook ingevuld, dit gaat doormiddel van een tabel.</a:t>
            </a:r>
          </a:p>
          <a:p>
            <a:endParaRPr lang="nl-NL" dirty="0" smtClean="0"/>
          </a:p>
          <a:p>
            <a:r>
              <a:rPr lang="nl-NL" dirty="0" smtClean="0"/>
              <a:t>Dit zijn eigenlijk</a:t>
            </a:r>
            <a:r>
              <a:rPr lang="nl-NL" baseline="0" dirty="0" smtClean="0"/>
              <a:t> alle stappen die gedaan moeten worden</a:t>
            </a:r>
          </a:p>
          <a:p>
            <a:endParaRPr lang="nl-NL" baseline="0" dirty="0" smtClean="0"/>
          </a:p>
          <a:p>
            <a:r>
              <a:rPr lang="nl-NL" baseline="0" dirty="0" smtClean="0"/>
              <a:t>Zijn hier vragen over?</a:t>
            </a:r>
          </a:p>
          <a:p>
            <a:endParaRPr lang="nl-NL" baseline="0"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31205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Naast deze methode zijn er nog een aantal andere technieken die we gebruiken om hiermee succesvol te kunnen zijn.</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Net zoals bij een auto is het onder de motorkap minder simpel als dat het van buiten lijkt.</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We zullen een aantal van deze technieken behandelen</a:t>
            </a:r>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83726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Een van de nadelen van het betrekken van de business </a:t>
            </a:r>
            <a:r>
              <a:rPr lang="nl-NL" baseline="0" dirty="0" err="1" smtClean="0"/>
              <a:t>analysten</a:t>
            </a:r>
            <a:r>
              <a:rPr lang="nl-NL" baseline="0" dirty="0" smtClean="0"/>
              <a:t> is dat er veel meer en betere testcases komen die allemaal </a:t>
            </a:r>
            <a:r>
              <a:rPr lang="nl-NL" baseline="0" dirty="0" err="1" smtClean="0"/>
              <a:t>gedraait</a:t>
            </a:r>
            <a:r>
              <a:rPr lang="nl-NL" baseline="0" dirty="0" smtClean="0"/>
              <a:t> moeten worden</a:t>
            </a:r>
            <a:endParaRPr lang="nl-NL" dirty="0" smtClean="0"/>
          </a:p>
          <a:p>
            <a:endParaRPr lang="nl-NL" dirty="0" smtClean="0"/>
          </a:p>
          <a:p>
            <a:r>
              <a:rPr lang="nl-NL" dirty="0" smtClean="0"/>
              <a:t>De techniek die ons</a:t>
            </a:r>
            <a:r>
              <a:rPr lang="nl-NL" baseline="0" dirty="0" smtClean="0"/>
              <a:t> heeft geholpen is parallel testen.</a:t>
            </a:r>
          </a:p>
          <a:p>
            <a:endParaRPr lang="nl-NL" dirty="0" smtClean="0"/>
          </a:p>
          <a:p>
            <a:r>
              <a:rPr lang="nl-NL" dirty="0" smtClean="0"/>
              <a:t>We maken gebruik van virtuele machines</a:t>
            </a:r>
            <a:r>
              <a:rPr lang="nl-NL" baseline="0" dirty="0" smtClean="0"/>
              <a:t> met allemaal exact dezelfde image, dit loste oorspronkelijk het probleem op van </a:t>
            </a:r>
            <a:r>
              <a:rPr lang="nl-NL" baseline="0" dirty="0" err="1" smtClean="0"/>
              <a:t>portability</a:t>
            </a:r>
            <a:r>
              <a:rPr lang="nl-NL" baseline="0" dirty="0" smtClean="0"/>
              <a:t> op.</a:t>
            </a:r>
          </a:p>
          <a:p>
            <a:r>
              <a:rPr lang="nl-NL" baseline="0" dirty="0" smtClean="0"/>
              <a:t>maar deze aanpak heeft nog een ander voordeel:</a:t>
            </a:r>
          </a:p>
          <a:p>
            <a:r>
              <a:rPr lang="nl-NL" baseline="0" dirty="0" smtClean="0"/>
              <a:t>*click* het kan gedupliceerd worden </a:t>
            </a:r>
          </a:p>
          <a:p>
            <a:endParaRPr lang="nl-NL" baseline="0" dirty="0" smtClean="0"/>
          </a:p>
          <a:p>
            <a:r>
              <a:rPr lang="nl-NL" baseline="0" dirty="0" smtClean="0"/>
              <a:t>Afhankelijk van de resources die beschikbaar zijn kunnen er meer of minder machines gebruikt worden, gelukkig zijn er in de avond meestal wel genoeg resources om alle machines te kunnen claimen </a:t>
            </a:r>
            <a:r>
              <a:rPr lang="nl-NL" baseline="0" dirty="0" smtClean="0">
                <a:sym typeface="Wingdings" panose="05000000000000000000" pitchFamily="2" charset="2"/>
              </a:rPr>
              <a:t></a:t>
            </a:r>
            <a:endParaRPr lang="nl-NL" baseline="0" dirty="0" smtClean="0"/>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244415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parallel</a:t>
            </a:r>
            <a:r>
              <a:rPr lang="nl-NL" baseline="0" dirty="0" smtClean="0"/>
              <a:t> testen testen is vooral noodzakelijk om de suite van 700 testgevallen in een nacht te kunnen draaien.</a:t>
            </a:r>
          </a:p>
          <a:p>
            <a:endParaRPr lang="nl-NL" dirty="0" smtClean="0"/>
          </a:p>
          <a:p>
            <a:r>
              <a:rPr lang="nl-NL" baseline="0" dirty="0" smtClean="0"/>
              <a:t>Sommige testgevallen zorgen voor race condities of semafoor achtige condities, deze kunnen we helaas niet op meerdere </a:t>
            </a:r>
            <a:r>
              <a:rPr lang="nl-NL" baseline="0" dirty="0" err="1" smtClean="0"/>
              <a:t>nodes</a:t>
            </a:r>
            <a:r>
              <a:rPr lang="nl-NL" baseline="0" dirty="0" smtClean="0"/>
              <a:t> uitvoeren.</a:t>
            </a:r>
          </a:p>
          <a:p>
            <a:endParaRPr lang="nl-NL" baseline="0" dirty="0" smtClean="0"/>
          </a:p>
          <a:p>
            <a:r>
              <a:rPr lang="nl-NL" baseline="0" dirty="0" smtClean="0"/>
              <a:t>Gelukkig is het leeuwendeel gewoon parallel mogelijk,  veel testcases zijn opgedeeld in meerdere fases die op verschillende machines kunnen draaien.</a:t>
            </a:r>
          </a:p>
          <a:p>
            <a:r>
              <a:rPr lang="nl-NL" baseline="0" dirty="0" smtClean="0"/>
              <a:t>we hebben hiervoor </a:t>
            </a:r>
            <a:r>
              <a:rPr lang="nl-NL" baseline="0" dirty="0" err="1" smtClean="0"/>
              <a:t>syncronisatie</a:t>
            </a:r>
            <a:r>
              <a:rPr lang="nl-NL" baseline="0" dirty="0" smtClean="0"/>
              <a:t> componenten toegevoegd zodat lokale data die op de machines aanwezig zijn </a:t>
            </a:r>
            <a:r>
              <a:rPr lang="nl-NL" baseline="0" dirty="0" err="1" smtClean="0"/>
              <a:t>gemerged</a:t>
            </a:r>
            <a:r>
              <a:rPr lang="nl-NL" baseline="0" dirty="0" smtClean="0"/>
              <a:t> en </a:t>
            </a:r>
            <a:r>
              <a:rPr lang="nl-NL" baseline="0" dirty="0" err="1" smtClean="0"/>
              <a:t>gesyncroniseerd</a:t>
            </a:r>
            <a:r>
              <a:rPr lang="nl-NL" baseline="0" dirty="0" smtClean="0"/>
              <a:t> worden.</a:t>
            </a:r>
            <a:endParaRPr lang="nl-NL" dirty="0"/>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83726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Hierdoor is de </a:t>
            </a:r>
            <a:r>
              <a:rPr lang="nl-NL" dirty="0" err="1" smtClean="0"/>
              <a:t>testset</a:t>
            </a:r>
            <a:r>
              <a:rPr lang="nl-NL" dirty="0" smtClean="0"/>
              <a:t> van 70 uur</a:t>
            </a:r>
            <a:r>
              <a:rPr lang="nl-NL" baseline="0" dirty="0" smtClean="0"/>
              <a:t> naar 12 uur gegaan waardoor het in de nacht te draaien valt, dit willen we verder gaan verminderen door meer machines te gebruiken.</a:t>
            </a:r>
          </a:p>
          <a:p>
            <a:endParaRPr lang="nl-NL" baseline="0" dirty="0" smtClean="0"/>
          </a:p>
          <a:p>
            <a:r>
              <a:rPr lang="nl-NL" baseline="0" dirty="0" smtClean="0"/>
              <a:t>Het is schaalbaar om zo de groei van extra testcases te compenseren zodat de </a:t>
            </a:r>
            <a:r>
              <a:rPr lang="nl-NL" baseline="0" dirty="0" err="1" smtClean="0"/>
              <a:t>testset</a:t>
            </a:r>
            <a:r>
              <a:rPr lang="nl-NL" baseline="0" dirty="0" smtClean="0"/>
              <a:t> altijd binnen deze tijd past.</a:t>
            </a:r>
          </a:p>
          <a:p>
            <a:endParaRPr lang="nl-NL" baseline="0" dirty="0" smtClean="0"/>
          </a:p>
          <a:p>
            <a:r>
              <a:rPr lang="nl-NL" baseline="0" dirty="0" smtClean="0"/>
              <a:t>Helaas is het niet oneindig schaalbaar, helaas zijn er sommige testen die bij design niet parallel kunnen of mogen draaien, waardoor we op een </a:t>
            </a:r>
            <a:r>
              <a:rPr lang="nl-NL" baseline="0" dirty="0" err="1" smtClean="0"/>
              <a:t>logritmische</a:t>
            </a:r>
            <a:r>
              <a:rPr lang="nl-NL" baseline="0" dirty="0" smtClean="0"/>
              <a:t> schaal uitkomen.</a:t>
            </a:r>
          </a:p>
          <a:p>
            <a:endParaRPr lang="nl-NL" baseline="0" dirty="0" smtClean="0"/>
          </a:p>
          <a:p>
            <a:r>
              <a:rPr lang="nl-NL" baseline="0" dirty="0" smtClean="0"/>
              <a:t>De </a:t>
            </a:r>
            <a:r>
              <a:rPr lang="nl-NL" baseline="0" dirty="0" err="1" smtClean="0"/>
              <a:t>bottom</a:t>
            </a:r>
            <a:r>
              <a:rPr lang="nl-NL" baseline="0" dirty="0" smtClean="0"/>
              <a:t> line is dat de resultaten zo sneller bij het scrum team aanwezig zijn waardoor er een beter inzicht is of er zaken zijn veranderd sinds gisteren.</a:t>
            </a:r>
            <a:endParaRPr lang="nl-NL" dirty="0"/>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174208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volgende</a:t>
            </a:r>
            <a:r>
              <a:rPr lang="nl-NL" baseline="0" dirty="0" smtClean="0"/>
              <a:t> onderwerp is open deur die jullie waarschijnlijk allemaal wel kennen,</a:t>
            </a:r>
          </a:p>
          <a:p>
            <a:r>
              <a:rPr lang="nl-NL" baseline="0" dirty="0" smtClean="0"/>
              <a:t> maar desondanks helpt het;  in het sneller beschikbaar krijgen van de resultaten.</a:t>
            </a:r>
            <a:endParaRPr lang="nl-NL" dirty="0" smtClean="0"/>
          </a:p>
          <a:p>
            <a:endParaRPr lang="nl-NL" dirty="0" smtClean="0"/>
          </a:p>
          <a:p>
            <a:r>
              <a:rPr lang="nl-NL" dirty="0" smtClean="0"/>
              <a:t>De complete </a:t>
            </a:r>
            <a:r>
              <a:rPr lang="nl-NL" dirty="0" err="1" smtClean="0"/>
              <a:t>testset</a:t>
            </a:r>
            <a:r>
              <a:rPr lang="nl-NL" dirty="0" smtClean="0"/>
              <a:t> kan </a:t>
            </a:r>
            <a:r>
              <a:rPr lang="nl-NL" dirty="0" err="1" smtClean="0"/>
              <a:t>gescheduled</a:t>
            </a:r>
            <a:r>
              <a:rPr lang="nl-NL" baseline="0" dirty="0" smtClean="0"/>
              <a:t> worden via de ALM maar ook via </a:t>
            </a:r>
            <a:r>
              <a:rPr lang="nl-NL" baseline="0" dirty="0" err="1" smtClean="0"/>
              <a:t>jenkins</a:t>
            </a:r>
            <a:r>
              <a:rPr lang="nl-NL" baseline="0" dirty="0" smtClean="0"/>
              <a:t> afgetrapt worden</a:t>
            </a:r>
          </a:p>
          <a:p>
            <a:endParaRPr lang="nl-NL" baseline="0" dirty="0" smtClean="0"/>
          </a:p>
          <a:p>
            <a:r>
              <a:rPr lang="nl-NL" baseline="0" dirty="0" smtClean="0"/>
              <a:t>Op die manier is het mogelijk om elke nacht alle testen te draaien op de laatste software die beschikbaar is.</a:t>
            </a:r>
            <a:endParaRPr lang="nl-NL" dirty="0"/>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177584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Albert</a:t>
            </a:r>
            <a:r>
              <a:rPr lang="nl-NL" baseline="0" dirty="0" smtClean="0"/>
              <a:t> zal nu verder gaan met de universele tool en beheerbaarheid de testsolution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294580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299166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Hoe ziet zo’n script er nu eigenlijk</a:t>
            </a:r>
            <a:r>
              <a:rPr lang="nl-NL" baseline="0" dirty="0" smtClean="0"/>
              <a:t> uit:</a:t>
            </a:r>
            <a:endParaRPr lang="nl-NL" dirty="0" smtClean="0"/>
          </a:p>
          <a:p>
            <a:r>
              <a:rPr lang="nl-NL" dirty="0" smtClean="0"/>
              <a:t>Het belangrijkste is dat natuurlijke taal wordt</a:t>
            </a:r>
            <a:r>
              <a:rPr lang="nl-NL" baseline="0" dirty="0" smtClean="0"/>
              <a:t> gebruikt</a:t>
            </a:r>
          </a:p>
          <a:p>
            <a:endParaRPr lang="nl-NL" baseline="0" dirty="0" smtClean="0"/>
          </a:p>
          <a:p>
            <a:r>
              <a:rPr lang="nl-NL" baseline="0" dirty="0" smtClean="0"/>
              <a:t>Hier zien we dat als er een treinreis wordt gepland via de website van de NS, de volgende stappen doorlopen kunnen worden</a:t>
            </a:r>
          </a:p>
          <a:p>
            <a:r>
              <a:rPr lang="nl-NL" baseline="0" dirty="0" smtClean="0"/>
              <a:t>Natuurlijk moet eerst de browser worden </a:t>
            </a:r>
            <a:r>
              <a:rPr lang="nl-NL" baseline="0" dirty="0" err="1" smtClean="0"/>
              <a:t>geopened</a:t>
            </a:r>
            <a:r>
              <a:rPr lang="nl-NL" baseline="0" dirty="0" smtClean="0"/>
              <a:t> en hiermee wordt de website van de NS </a:t>
            </a:r>
            <a:r>
              <a:rPr lang="nl-NL" baseline="0" dirty="0" err="1" smtClean="0"/>
              <a:t>geopened</a:t>
            </a:r>
            <a:endParaRPr lang="nl-NL" baseline="0" dirty="0" smtClean="0"/>
          </a:p>
          <a:p>
            <a:r>
              <a:rPr lang="nl-NL" baseline="0" dirty="0" smtClean="0"/>
              <a:t>De flow voor het plannen van een treinreis wordt uitgevoerd, waarin verschillende stappen zitten:</a:t>
            </a:r>
          </a:p>
          <a:p>
            <a:r>
              <a:rPr lang="nl-NL" baseline="0" dirty="0" smtClean="0"/>
              <a:t>Om te beginnen wordt de reis informatie ingevuld, de informatie van de reis zal worden opgehaald en daarna worden gecontroleerd.</a:t>
            </a:r>
          </a:p>
          <a:p>
            <a:r>
              <a:rPr lang="nl-NL" baseline="0" dirty="0" smtClean="0"/>
              <a:t>Daarna zal de browser weer gesloten kunnen worden en zijn we klaar met de test</a:t>
            </a:r>
            <a:endParaRPr lang="nl-NL" dirty="0"/>
          </a:p>
        </p:txBody>
      </p:sp>
      <p:sp>
        <p:nvSpPr>
          <p:cNvPr id="4" name="Footer Placeholder 3"/>
          <p:cNvSpPr>
            <a:spLocks noGrp="1"/>
          </p:cNvSpPr>
          <p:nvPr>
            <p:ph type="ftr" sz="quarter" idx="10"/>
          </p:nvPr>
        </p:nvSpPr>
        <p:spPr/>
        <p:txBody>
          <a:bodyPr/>
          <a:lstStyle/>
          <a:p>
            <a:pPr>
              <a:defRPr/>
            </a:pPr>
            <a:fld id="{D4AD6C1B-4AEC-4243-B67B-8B692AF1E09D}" type="datetime4">
              <a:rPr lang="de-DE" smtClean="0"/>
              <a:pPr>
                <a:defRPr/>
              </a:pPr>
              <a:t>14. Oktober 2015</a:t>
            </a:fld>
            <a:r>
              <a:rPr lang="de-DE" smtClean="0"/>
              <a:t> | Title of Presentation</a:t>
            </a:r>
            <a:endParaRPr lang="de-DE"/>
          </a:p>
        </p:txBody>
      </p:sp>
      <p:sp>
        <p:nvSpPr>
          <p:cNvPr id="5" name="Slide Number Placeholder 4"/>
          <p:cNvSpPr>
            <a:spLocks noGrp="1"/>
          </p:cNvSpPr>
          <p:nvPr>
            <p:ph type="sldNum" sz="quarter" idx="11"/>
          </p:nvPr>
        </p:nvSpPr>
        <p:spPr/>
        <p:txBody>
          <a:bodyPr/>
          <a:lstStyle/>
          <a:p>
            <a:pPr>
              <a:defRPr/>
            </a:pPr>
            <a:fld id="{595B2486-065B-41DB-B75E-166B1060D976}" type="slidenum">
              <a:rPr lang="de-DE" smtClean="0"/>
              <a:pPr>
                <a:defRPr/>
              </a:pPr>
              <a:t>18</a:t>
            </a:fld>
            <a:endParaRPr lang="de-DE"/>
          </a:p>
        </p:txBody>
      </p:sp>
    </p:spTree>
    <p:extLst>
      <p:ext uri="{BB962C8B-B14F-4D97-AF65-F5344CB8AC3E}">
        <p14:creationId xmlns:p14="http://schemas.microsoft.com/office/powerpoint/2010/main" val="55843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Hoe pak je dit aan? Deze vraag gooien</a:t>
            </a:r>
            <a:r>
              <a:rPr lang="nl-NL" baseline="0" dirty="0" smtClean="0"/>
              <a:t> we even in de zaal.</a:t>
            </a:r>
            <a:endParaRPr lang="nl-NL" dirty="0" smtClean="0"/>
          </a:p>
          <a:p>
            <a:endParaRPr lang="nl-NL" dirty="0" smtClean="0"/>
          </a:p>
          <a:p>
            <a:r>
              <a:rPr lang="nl-NL" dirty="0" smtClean="0"/>
              <a:t>Flip board met stiften regelen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98838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Zoals</a:t>
            </a:r>
            <a:r>
              <a:rPr lang="en-US" baseline="0" dirty="0" smtClean="0"/>
              <a:t> je in de </a:t>
            </a:r>
            <a:r>
              <a:rPr lang="en-US" baseline="0" dirty="0" err="1" smtClean="0"/>
              <a:t>zaal</a:t>
            </a:r>
            <a:r>
              <a:rPr lang="en-US" baseline="0" dirty="0" smtClean="0"/>
              <a:t> al </a:t>
            </a:r>
            <a:r>
              <a:rPr lang="en-US" baseline="0" dirty="0" err="1" smtClean="0"/>
              <a:t>merkt</a:t>
            </a:r>
            <a:r>
              <a:rPr lang="en-US" baseline="0" dirty="0" smtClean="0"/>
              <a:t>, </a:t>
            </a:r>
            <a:r>
              <a:rPr lang="en-US" baseline="0" dirty="0" err="1" smtClean="0"/>
              <a:t>zijn</a:t>
            </a:r>
            <a:r>
              <a:rPr lang="en-US" baseline="0" dirty="0" smtClean="0"/>
              <a:t> </a:t>
            </a:r>
            <a:r>
              <a:rPr lang="en-US" baseline="0" dirty="0" err="1" smtClean="0"/>
              <a:t>er</a:t>
            </a:r>
            <a:r>
              <a:rPr lang="en-US" baseline="0" dirty="0" smtClean="0"/>
              <a:t> </a:t>
            </a:r>
            <a:r>
              <a:rPr lang="en-US" baseline="0" dirty="0" err="1" smtClean="0"/>
              <a:t>meer</a:t>
            </a:r>
            <a:r>
              <a:rPr lang="en-US" baseline="0" dirty="0" smtClean="0"/>
              <a:t> </a:t>
            </a:r>
            <a:r>
              <a:rPr lang="en-US" baseline="0" dirty="0" err="1" smtClean="0"/>
              <a:t>mensen</a:t>
            </a:r>
            <a:r>
              <a:rPr lang="en-US" baseline="0" dirty="0" smtClean="0"/>
              <a:t> die </a:t>
            </a:r>
            <a:r>
              <a:rPr lang="en-US" baseline="0" dirty="0" err="1" smtClean="0"/>
              <a:t>graag</a:t>
            </a:r>
            <a:r>
              <a:rPr lang="en-US" baseline="0" dirty="0" smtClean="0"/>
              <a:t> met test </a:t>
            </a:r>
            <a:r>
              <a:rPr lang="en-US" baseline="0" dirty="0" err="1" smtClean="0"/>
              <a:t>automatisering</a:t>
            </a:r>
            <a:r>
              <a:rPr lang="en-US" baseline="0" dirty="0" smtClean="0"/>
              <a:t> </a:t>
            </a:r>
            <a:r>
              <a:rPr lang="en-US" baseline="0" dirty="0" err="1" smtClean="0"/>
              <a:t>aan</a:t>
            </a:r>
            <a:r>
              <a:rPr lang="en-US" baseline="0" dirty="0" smtClean="0"/>
              <a:t> de slag </a:t>
            </a:r>
            <a:r>
              <a:rPr lang="en-US" baseline="0" dirty="0" err="1" smtClean="0"/>
              <a:t>willen</a:t>
            </a:r>
            <a:r>
              <a:rPr lang="en-US" baseline="0" dirty="0" smtClean="0"/>
              <a:t>, </a:t>
            </a:r>
            <a:r>
              <a:rPr lang="en-US" baseline="0" dirty="0" err="1" smtClean="0"/>
              <a:t>als</a:t>
            </a:r>
            <a:r>
              <a:rPr lang="en-US" baseline="0" dirty="0" smtClean="0"/>
              <a:t> </a:t>
            </a:r>
            <a:r>
              <a:rPr lang="en-US" baseline="0" dirty="0" err="1" smtClean="0"/>
              <a:t>dan</a:t>
            </a:r>
            <a:r>
              <a:rPr lang="en-US" baseline="0" dirty="0" smtClean="0"/>
              <a:t> </a:t>
            </a:r>
            <a:r>
              <a:rPr lang="en-US" baseline="0" dirty="0" err="1" smtClean="0"/>
              <a:t>dat</a:t>
            </a:r>
            <a:r>
              <a:rPr lang="en-US" baseline="0" dirty="0" smtClean="0"/>
              <a:t> </a:t>
            </a:r>
            <a:r>
              <a:rPr lang="en-US" baseline="0" dirty="0" err="1" smtClean="0"/>
              <a:t>er</a:t>
            </a:r>
            <a:r>
              <a:rPr lang="en-US" baseline="0" dirty="0" smtClean="0"/>
              <a:t> </a:t>
            </a:r>
            <a:r>
              <a:rPr lang="en-US" baseline="0" dirty="0" err="1" smtClean="0"/>
              <a:t>specialisten</a:t>
            </a:r>
            <a:r>
              <a:rPr lang="en-US" baseline="0" dirty="0" smtClean="0"/>
              <a:t> </a:t>
            </a:r>
            <a:r>
              <a:rPr lang="en-US" baseline="0" dirty="0" err="1" smtClean="0"/>
              <a:t>zijn</a:t>
            </a:r>
            <a:r>
              <a:rPr lang="en-US" baseline="0" dirty="0" smtClean="0"/>
              <a:t>.</a:t>
            </a:r>
          </a:p>
          <a:p>
            <a:endParaRPr lang="en-US" baseline="0" dirty="0" smtClean="0"/>
          </a:p>
          <a:p>
            <a:r>
              <a:rPr lang="en-US" baseline="0" dirty="0" err="1" smtClean="0"/>
              <a:t>Dat</a:t>
            </a:r>
            <a:r>
              <a:rPr lang="en-US" baseline="0" dirty="0" smtClean="0"/>
              <a:t> is </a:t>
            </a:r>
            <a:r>
              <a:rPr lang="en-US" baseline="0" dirty="0" err="1" smtClean="0"/>
              <a:t>precies</a:t>
            </a:r>
            <a:r>
              <a:rPr lang="en-US" baseline="0" dirty="0" smtClean="0"/>
              <a:t> </a:t>
            </a:r>
            <a:r>
              <a:rPr lang="en-US" baseline="0" dirty="0" err="1" smtClean="0"/>
              <a:t>waar</a:t>
            </a:r>
            <a:r>
              <a:rPr lang="en-US" baseline="0" dirty="0" smtClean="0"/>
              <a:t> we het </a:t>
            </a:r>
            <a:r>
              <a:rPr lang="en-US" baseline="0" dirty="0" err="1" smtClean="0"/>
              <a:t>vandaag</a:t>
            </a:r>
            <a:r>
              <a:rPr lang="en-US" baseline="0" dirty="0" smtClean="0"/>
              <a:t> over </a:t>
            </a:r>
            <a:r>
              <a:rPr lang="en-US" baseline="0" dirty="0" err="1" smtClean="0"/>
              <a:t>willen</a:t>
            </a:r>
            <a:r>
              <a:rPr lang="en-US" baseline="0" dirty="0" smtClean="0"/>
              <a:t> </a:t>
            </a:r>
            <a:r>
              <a:rPr lang="en-US" baseline="0" dirty="0" err="1" smtClean="0"/>
              <a:t>gaan</a:t>
            </a:r>
            <a:r>
              <a:rPr lang="en-US" baseline="0" dirty="0" smtClean="0"/>
              <a:t> </a:t>
            </a:r>
            <a:r>
              <a:rPr lang="en-US" baseline="0" dirty="0" err="1" smtClean="0"/>
              <a:t>hebben</a:t>
            </a:r>
            <a:r>
              <a:rPr lang="en-US" baseline="0" dirty="0" smtClean="0"/>
              <a:t>!</a:t>
            </a:r>
          </a:p>
          <a:p>
            <a:endParaRPr lang="en-US" baseline="0" dirty="0" smtClean="0"/>
          </a:p>
          <a:p>
            <a:r>
              <a:rPr lang="en-US" baseline="0" dirty="0" smtClean="0"/>
              <a:t>Het </a:t>
            </a:r>
            <a:r>
              <a:rPr lang="en-US" baseline="0" dirty="0" err="1" smtClean="0"/>
              <a:t>probleem</a:t>
            </a:r>
            <a:r>
              <a:rPr lang="en-US" baseline="0" dirty="0" smtClean="0"/>
              <a:t> is </a:t>
            </a:r>
            <a:r>
              <a:rPr lang="en-US" baseline="0" dirty="0" err="1" smtClean="0"/>
              <a:t>vaak</a:t>
            </a:r>
            <a:r>
              <a:rPr lang="en-US" baseline="0" dirty="0" smtClean="0"/>
              <a:t> </a:t>
            </a:r>
            <a:r>
              <a:rPr lang="en-US" baseline="0" dirty="0" err="1" smtClean="0"/>
              <a:t>dat</a:t>
            </a:r>
            <a:r>
              <a:rPr lang="en-US" baseline="0" dirty="0" smtClean="0"/>
              <a:t> frameworks te </a:t>
            </a:r>
            <a:r>
              <a:rPr lang="en-US" baseline="0" dirty="0" err="1" smtClean="0"/>
              <a:t>technische</a:t>
            </a:r>
            <a:r>
              <a:rPr lang="en-US" baseline="0" dirty="0" smtClean="0"/>
              <a:t> </a:t>
            </a:r>
            <a:r>
              <a:rPr lang="en-US" baseline="0" dirty="0" err="1" smtClean="0"/>
              <a:t>zijn</a:t>
            </a:r>
            <a:r>
              <a:rPr lang="en-US" baseline="0" dirty="0" smtClean="0"/>
              <a:t> </a:t>
            </a:r>
            <a:r>
              <a:rPr lang="en-US" baseline="0" dirty="0" err="1" smtClean="0"/>
              <a:t>en</a:t>
            </a:r>
            <a:r>
              <a:rPr lang="en-US" baseline="0" dirty="0" smtClean="0"/>
              <a:t> </a:t>
            </a:r>
            <a:r>
              <a:rPr lang="en-US" baseline="0" dirty="0" err="1" smtClean="0"/>
              <a:t>enkel</a:t>
            </a:r>
            <a:r>
              <a:rPr lang="en-US" baseline="0" dirty="0" smtClean="0"/>
              <a:t> door </a:t>
            </a:r>
            <a:r>
              <a:rPr lang="en-US" baseline="0" dirty="0" err="1" smtClean="0"/>
              <a:t>specialisten</a:t>
            </a:r>
            <a:r>
              <a:rPr lang="en-US" baseline="0" dirty="0" smtClean="0"/>
              <a:t> te </a:t>
            </a:r>
            <a:r>
              <a:rPr lang="en-US" baseline="0" dirty="0" err="1" smtClean="0"/>
              <a:t>gebruiken</a:t>
            </a:r>
            <a:r>
              <a:rPr lang="en-US" baseline="0" dirty="0" smtClean="0"/>
              <a:t> </a:t>
            </a:r>
            <a:r>
              <a:rPr lang="en-US" baseline="0" dirty="0" err="1" smtClean="0"/>
              <a:t>zijn</a:t>
            </a:r>
            <a:r>
              <a:rPr lang="en-US" baseline="0" dirty="0" smtClean="0"/>
              <a:t>.</a:t>
            </a:r>
          </a:p>
          <a:p>
            <a:endParaRPr lang="en-US" baseline="0" dirty="0" smtClean="0"/>
          </a:p>
          <a:p>
            <a:r>
              <a:rPr lang="en-US" baseline="0" dirty="0" err="1" smtClean="0"/>
              <a:t>En</a:t>
            </a:r>
            <a:r>
              <a:rPr lang="en-US" baseline="0" dirty="0" smtClean="0"/>
              <a:t> </a:t>
            </a:r>
            <a:r>
              <a:rPr lang="en-US" baseline="0" dirty="0" err="1" smtClean="0"/>
              <a:t>dat</a:t>
            </a:r>
            <a:r>
              <a:rPr lang="en-US" baseline="0" dirty="0" smtClean="0"/>
              <a:t> </a:t>
            </a:r>
            <a:r>
              <a:rPr lang="en-US" baseline="0" dirty="0" err="1" smtClean="0"/>
              <a:t>terwijl</a:t>
            </a:r>
            <a:r>
              <a:rPr lang="en-US" baseline="0" dirty="0" smtClean="0"/>
              <a:t> de </a:t>
            </a:r>
            <a:r>
              <a:rPr lang="en-US" baseline="0" dirty="0" err="1" smtClean="0"/>
              <a:t>technische</a:t>
            </a:r>
            <a:r>
              <a:rPr lang="en-US" baseline="0" dirty="0" smtClean="0"/>
              <a:t> testers in de </a:t>
            </a:r>
            <a:r>
              <a:rPr lang="en-US" baseline="0" dirty="0" err="1" smtClean="0"/>
              <a:t>minderheid</a:t>
            </a:r>
            <a:r>
              <a:rPr lang="en-US" baseline="0" dirty="0" smtClean="0"/>
              <a:t> </a:t>
            </a:r>
            <a:r>
              <a:rPr lang="en-US" baseline="0" dirty="0" err="1" smtClean="0"/>
              <a:t>zijn</a:t>
            </a:r>
            <a:r>
              <a:rPr lang="en-US" baseline="0" dirty="0" smtClean="0"/>
              <a:t>, </a:t>
            </a:r>
            <a:r>
              <a:rPr lang="en-US" baseline="0" dirty="0" err="1" smtClean="0"/>
              <a:t>zeker</a:t>
            </a:r>
            <a:r>
              <a:rPr lang="en-US" baseline="0" dirty="0" smtClean="0"/>
              <a:t> met de </a:t>
            </a:r>
            <a:r>
              <a:rPr lang="en-US" baseline="0" dirty="0" err="1" smtClean="0"/>
              <a:t>verschuiving</a:t>
            </a:r>
            <a:r>
              <a:rPr lang="en-US" baseline="0" dirty="0" smtClean="0"/>
              <a:t> </a:t>
            </a:r>
            <a:r>
              <a:rPr lang="en-US" baseline="0" dirty="0" err="1" smtClean="0"/>
              <a:t>naar</a:t>
            </a:r>
            <a:r>
              <a:rPr lang="en-US" baseline="0" dirty="0" smtClean="0"/>
              <a:t> </a:t>
            </a:r>
            <a:r>
              <a:rPr lang="en-US" baseline="0" dirty="0" err="1" smtClean="0"/>
              <a:t>devops</a:t>
            </a:r>
            <a:r>
              <a:rPr lang="en-US" baseline="0" dirty="0" smtClean="0"/>
              <a:t> </a:t>
            </a:r>
            <a:r>
              <a:rPr lang="en-US" baseline="0" dirty="0" err="1" smtClean="0"/>
              <a:t>en</a:t>
            </a:r>
            <a:r>
              <a:rPr lang="en-US" baseline="0" dirty="0" smtClean="0"/>
              <a:t> squads; </a:t>
            </a:r>
            <a:r>
              <a:rPr lang="en-US" baseline="0" dirty="0" err="1" smtClean="0"/>
              <a:t>Waarbij</a:t>
            </a:r>
            <a:r>
              <a:rPr lang="en-US" baseline="0" dirty="0" smtClean="0"/>
              <a:t> </a:t>
            </a:r>
            <a:r>
              <a:rPr lang="en-US" baseline="0" dirty="0" err="1" smtClean="0"/>
              <a:t>iedereen</a:t>
            </a:r>
            <a:r>
              <a:rPr lang="en-US" baseline="0" dirty="0" smtClean="0"/>
              <a:t> </a:t>
            </a:r>
            <a:r>
              <a:rPr lang="en-US" baseline="0" dirty="0" err="1" smtClean="0"/>
              <a:t>meerdere</a:t>
            </a:r>
            <a:r>
              <a:rPr lang="en-US" baseline="0" dirty="0" smtClean="0"/>
              <a:t> skills </a:t>
            </a:r>
            <a:r>
              <a:rPr lang="en-US" baseline="0" dirty="0" err="1" smtClean="0"/>
              <a:t>moet</a:t>
            </a:r>
            <a:r>
              <a:rPr lang="en-US" baseline="0" dirty="0" smtClean="0"/>
              <a:t> </a:t>
            </a:r>
            <a:r>
              <a:rPr lang="en-US" baseline="0" dirty="0" err="1" smtClean="0"/>
              <a:t>hebben</a:t>
            </a:r>
            <a:r>
              <a:rPr lang="en-US" baseline="0" dirty="0" smtClean="0"/>
              <a:t>.</a:t>
            </a:r>
          </a:p>
          <a:p>
            <a:endParaRPr lang="en-US" baseline="0" dirty="0" smtClean="0"/>
          </a:p>
          <a:p>
            <a:r>
              <a:rPr lang="en-US" baseline="0" dirty="0" err="1" smtClean="0"/>
              <a:t>Daarnaast</a:t>
            </a:r>
            <a:r>
              <a:rPr lang="en-US" baseline="0" dirty="0" smtClean="0"/>
              <a:t> </a:t>
            </a:r>
            <a:r>
              <a:rPr lang="en-US" baseline="0" dirty="0" err="1" smtClean="0"/>
              <a:t>zie</a:t>
            </a:r>
            <a:r>
              <a:rPr lang="en-US" baseline="0" dirty="0" smtClean="0"/>
              <a:t> je </a:t>
            </a:r>
            <a:r>
              <a:rPr lang="en-US" baseline="0" dirty="0" err="1" smtClean="0"/>
              <a:t>een</a:t>
            </a:r>
            <a:r>
              <a:rPr lang="en-US" baseline="0" dirty="0" smtClean="0"/>
              <a:t> trend </a:t>
            </a:r>
            <a:r>
              <a:rPr lang="en-US" baseline="0" dirty="0" err="1" smtClean="0"/>
              <a:t>dat</a:t>
            </a:r>
            <a:r>
              <a:rPr lang="en-US" baseline="0" dirty="0" smtClean="0"/>
              <a:t> </a:t>
            </a:r>
            <a:r>
              <a:rPr lang="en-US" baseline="0" dirty="0" err="1" smtClean="0"/>
              <a:t>er</a:t>
            </a:r>
            <a:r>
              <a:rPr lang="en-US" baseline="0" dirty="0" smtClean="0"/>
              <a:t> </a:t>
            </a:r>
            <a:r>
              <a:rPr lang="en-US" baseline="0" dirty="0" err="1" smtClean="0"/>
              <a:t>eerder</a:t>
            </a:r>
            <a:r>
              <a:rPr lang="en-US" baseline="0" dirty="0" smtClean="0"/>
              <a:t> </a:t>
            </a:r>
            <a:r>
              <a:rPr lang="en-US" baseline="0" dirty="0" err="1" smtClean="0"/>
              <a:t>getest</a:t>
            </a:r>
            <a:r>
              <a:rPr lang="en-US" baseline="0" dirty="0" smtClean="0"/>
              <a:t> </a:t>
            </a:r>
            <a:r>
              <a:rPr lang="en-US" baseline="0" dirty="0" err="1" smtClean="0"/>
              <a:t>gaat</a:t>
            </a:r>
            <a:r>
              <a:rPr lang="en-US" baseline="0" dirty="0" smtClean="0"/>
              <a:t> </a:t>
            </a:r>
            <a:r>
              <a:rPr lang="en-US" baseline="0" dirty="0" err="1" smtClean="0"/>
              <a:t>worden</a:t>
            </a:r>
            <a:r>
              <a:rPr lang="en-US" baseline="0" dirty="0" smtClean="0"/>
              <a:t>: </a:t>
            </a:r>
            <a:r>
              <a:rPr lang="en-US" baseline="0" dirty="0" err="1" smtClean="0"/>
              <a:t>ook</a:t>
            </a:r>
            <a:r>
              <a:rPr lang="en-US" baseline="0" dirty="0" smtClean="0"/>
              <a:t> </a:t>
            </a:r>
            <a:r>
              <a:rPr lang="en-US" baseline="0" dirty="0" err="1" smtClean="0"/>
              <a:t>wel</a:t>
            </a:r>
            <a:r>
              <a:rPr lang="en-US" baseline="0" dirty="0" smtClean="0"/>
              <a:t> Shift left </a:t>
            </a:r>
            <a:r>
              <a:rPr lang="en-US" baseline="0" dirty="0" err="1" smtClean="0"/>
              <a:t>genoemd</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100159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-Sommige</a:t>
            </a:r>
            <a:r>
              <a:rPr lang="nl-NL" baseline="0" dirty="0" smtClean="0"/>
              <a:t> componenten zonder beschrijving</a:t>
            </a:r>
          </a:p>
          <a:p>
            <a:r>
              <a:rPr lang="nl-NL" dirty="0" smtClean="0"/>
              <a:t>-Daardoor dubbele</a:t>
            </a:r>
            <a:r>
              <a:rPr lang="nl-NL" baseline="0" dirty="0" smtClean="0"/>
              <a:t> componenten</a:t>
            </a:r>
          </a:p>
          <a:p>
            <a:r>
              <a:rPr lang="nl-NL" baseline="0" dirty="0" smtClean="0"/>
              <a:t>-Uitkijken met </a:t>
            </a:r>
            <a:r>
              <a:rPr lang="nl-NL" baseline="0" dirty="0" err="1" smtClean="0"/>
              <a:t>wijzingingen</a:t>
            </a:r>
            <a:r>
              <a:rPr lang="nl-NL" baseline="0" dirty="0" smtClean="0"/>
              <a:t>, overzie wat je doet!</a:t>
            </a:r>
          </a:p>
          <a:p>
            <a:endParaRPr lang="nl-NL" baseline="0" dirty="0" smtClean="0"/>
          </a:p>
          <a:p>
            <a:r>
              <a:rPr lang="nl-NL" baseline="0" dirty="0" smtClean="0"/>
              <a:t>-Configuratie problemen, probeer zo </a:t>
            </a:r>
            <a:r>
              <a:rPr lang="nl-NL" baseline="0" dirty="0" err="1" smtClean="0"/>
              <a:t>configuratieloos</a:t>
            </a:r>
            <a:r>
              <a:rPr lang="nl-NL" baseline="0" dirty="0" smtClean="0"/>
              <a:t> te </a:t>
            </a:r>
            <a:r>
              <a:rPr lang="nl-NL" baseline="0" dirty="0" smtClean="0"/>
              <a:t>werken</a:t>
            </a:r>
          </a:p>
          <a:p>
            <a:endParaRPr lang="nl-NL" baseline="0" dirty="0" smtClean="0"/>
          </a:p>
          <a:p>
            <a:r>
              <a:rPr lang="nl-NL" baseline="0" dirty="0" smtClean="0"/>
              <a:t>rente</a:t>
            </a:r>
            <a:endParaRPr lang="nl-NL" baseline="0" dirty="0" smtClean="0"/>
          </a:p>
          <a:p>
            <a:endParaRPr lang="nl-NL" baseline="0" dirty="0" smtClean="0"/>
          </a:p>
          <a:p>
            <a:r>
              <a:rPr lang="nl-NL" baseline="0" dirty="0" smtClean="0"/>
              <a:t>BA: Help het werkt niet!</a:t>
            </a:r>
          </a:p>
          <a:p>
            <a:r>
              <a:rPr lang="nl-NL" baseline="0" dirty="0" smtClean="0"/>
              <a:t>TA: Moet ik nou alweer fixen?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243784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endParaRPr lang="nl-NL" dirty="0" smtClean="0"/>
          </a:p>
          <a:p>
            <a:r>
              <a:rPr lang="nl-NL" dirty="0" smtClean="0"/>
              <a:t>Opeens moesten we de database access en een andere keer de web link wijzigen.</a:t>
            </a:r>
            <a:r>
              <a:rPr lang="nl-NL" baseline="0" dirty="0" smtClean="0"/>
              <a:t> Dit kregen we elke keer kort van tevoren te horen, maar hadden we binnen een uur </a:t>
            </a:r>
            <a:r>
              <a:rPr lang="nl-NL" baseline="0" dirty="0" err="1" smtClean="0"/>
              <a:t>gefixed</a:t>
            </a:r>
            <a:r>
              <a:rPr lang="nl-NL" baseline="0" dirty="0" smtClean="0"/>
              <a:t>.</a:t>
            </a:r>
          </a:p>
          <a:p>
            <a:endParaRPr lang="nl-NL" baseline="0" dirty="0" smtClean="0"/>
          </a:p>
          <a:p>
            <a:r>
              <a:rPr lang="en-US" dirty="0" smtClean="0"/>
              <a:t>Violations of DRY are typically referred to as WET solutions, which is commonly taken to stand for either “write everything twice” or “we enjoy typing</a:t>
            </a:r>
          </a:p>
          <a:p>
            <a:r>
              <a:rPr lang="en-US" dirty="0" smtClean="0"/>
              <a:t>*CLICK*</a:t>
            </a:r>
          </a:p>
          <a:p>
            <a:endParaRPr lang="en-US" dirty="0" smtClean="0"/>
          </a:p>
          <a:p>
            <a:r>
              <a:rPr lang="en-US" dirty="0" smtClean="0"/>
              <a:t>BA: </a:t>
            </a:r>
            <a:r>
              <a:rPr lang="en-US" dirty="0" err="1" smtClean="0"/>
              <a:t>goede</a:t>
            </a:r>
            <a:r>
              <a:rPr lang="en-US" dirty="0" smtClean="0"/>
              <a:t> </a:t>
            </a:r>
            <a:r>
              <a:rPr lang="en-US" dirty="0" err="1" smtClean="0"/>
              <a:t>handleiding</a:t>
            </a:r>
            <a:r>
              <a:rPr lang="en-US" baseline="0" dirty="0" smtClean="0"/>
              <a:t> </a:t>
            </a:r>
            <a:r>
              <a:rPr lang="en-US" baseline="0" dirty="0" err="1" smtClean="0"/>
              <a:t>en</a:t>
            </a:r>
            <a:r>
              <a:rPr lang="en-US" baseline="0" dirty="0" smtClean="0"/>
              <a:t> </a:t>
            </a:r>
            <a:r>
              <a:rPr lang="en-US" baseline="0" dirty="0" err="1" smtClean="0"/>
              <a:t>configuratie</a:t>
            </a:r>
            <a:endParaRPr lang="en-US" dirty="0" smtClean="0"/>
          </a:p>
          <a:p>
            <a:endParaRPr lang="en-US" dirty="0" smtClean="0"/>
          </a:p>
          <a:p>
            <a:r>
              <a:rPr lang="en-US" dirty="0" err="1" smtClean="0"/>
              <a:t>TA:Slimme</a:t>
            </a:r>
            <a:r>
              <a:rPr lang="en-US" dirty="0" smtClean="0"/>
              <a:t> scripts </a:t>
            </a:r>
            <a:r>
              <a:rPr lang="en-US" dirty="0" err="1" smtClean="0"/>
              <a:t>maken</a:t>
            </a:r>
            <a:r>
              <a:rPr lang="en-US" dirty="0" smtClean="0"/>
              <a:t>, </a:t>
            </a:r>
            <a:r>
              <a:rPr lang="en-US" dirty="0" err="1" smtClean="0"/>
              <a:t>waardoor</a:t>
            </a:r>
            <a:r>
              <a:rPr lang="en-US" dirty="0" smtClean="0"/>
              <a:t> de </a:t>
            </a:r>
            <a:r>
              <a:rPr lang="en-US" dirty="0" err="1" smtClean="0"/>
              <a:t>gebruiker</a:t>
            </a:r>
            <a:r>
              <a:rPr lang="en-US" dirty="0" smtClean="0"/>
              <a:t> </a:t>
            </a:r>
            <a:r>
              <a:rPr lang="en-US" dirty="0" err="1" smtClean="0"/>
              <a:t>weinig</a:t>
            </a:r>
            <a:r>
              <a:rPr lang="en-US" dirty="0" smtClean="0"/>
              <a:t> </a:t>
            </a:r>
            <a:r>
              <a:rPr lang="en-US" dirty="0" err="1" smtClean="0"/>
              <a:t>fouten</a:t>
            </a:r>
            <a:r>
              <a:rPr lang="en-US" dirty="0" smtClean="0"/>
              <a:t> </a:t>
            </a:r>
            <a:r>
              <a:rPr lang="en-US" dirty="0" err="1" smtClean="0"/>
              <a:t>kan</a:t>
            </a:r>
            <a:r>
              <a:rPr lang="en-US" baseline="0" dirty="0" smtClean="0"/>
              <a:t> </a:t>
            </a:r>
            <a:r>
              <a:rPr lang="en-US" baseline="0" dirty="0" err="1" smtClean="0"/>
              <a:t>maken</a:t>
            </a:r>
            <a:endParaRPr lang="en-US" baseline="0" dirty="0" smtClean="0"/>
          </a:p>
          <a:p>
            <a:r>
              <a:rPr lang="en-US" baseline="0" dirty="0" smtClean="0"/>
              <a:t>	</a:t>
            </a:r>
            <a:r>
              <a:rPr lang="en-US" baseline="0" dirty="0" err="1" smtClean="0"/>
              <a:t>Goed</a:t>
            </a:r>
            <a:r>
              <a:rPr lang="en-US" baseline="0" dirty="0" smtClean="0"/>
              <a:t> </a:t>
            </a:r>
            <a:r>
              <a:rPr lang="en-US" baseline="0" dirty="0" err="1" smtClean="0"/>
              <a:t>letten</a:t>
            </a:r>
            <a:r>
              <a:rPr lang="en-US" baseline="0" dirty="0" smtClean="0"/>
              <a:t> op </a:t>
            </a:r>
            <a:r>
              <a:rPr lang="en-US" baseline="0" dirty="0" err="1" smtClean="0"/>
              <a:t>dubbele</a:t>
            </a:r>
            <a:r>
              <a:rPr lang="en-US" baseline="0" dirty="0" smtClean="0"/>
              <a:t> code</a:t>
            </a:r>
          </a:p>
          <a:p>
            <a:r>
              <a:rPr lang="en-US" baseline="0" dirty="0" smtClean="0"/>
              <a:t>	</a:t>
            </a:r>
            <a:r>
              <a:rPr lang="en-US" baseline="0" dirty="0" err="1" smtClean="0"/>
              <a:t>Versie</a:t>
            </a:r>
            <a:r>
              <a:rPr lang="en-US" baseline="0" dirty="0" smtClean="0"/>
              <a:t> </a:t>
            </a:r>
            <a:r>
              <a:rPr lang="en-US" baseline="0" dirty="0" err="1" smtClean="0"/>
              <a:t>beheer</a:t>
            </a:r>
            <a:r>
              <a:rPr lang="en-US" baseline="0" dirty="0" smtClean="0"/>
              <a:t> </a:t>
            </a:r>
            <a:r>
              <a:rPr lang="en-US" baseline="0" dirty="0" err="1" smtClean="0"/>
              <a:t>inrichten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2421715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Unieke</a:t>
            </a:r>
            <a:r>
              <a:rPr lang="nl-NL" baseline="0" dirty="0" smtClean="0"/>
              <a:t> accounts corporate </a:t>
            </a:r>
            <a:r>
              <a:rPr lang="nl-NL" baseline="0" dirty="0" err="1" smtClean="0"/>
              <a:t>keys</a:t>
            </a:r>
            <a:r>
              <a:rPr lang="nl-NL" baseline="0" dirty="0" smtClean="0"/>
              <a:t> -&gt; computernamen </a:t>
            </a:r>
          </a:p>
          <a:p>
            <a:r>
              <a:rPr lang="nl-NL" baseline="0" dirty="0" smtClean="0"/>
              <a:t>Unieke accounts T schijf -&gt; Test management tool</a:t>
            </a:r>
          </a:p>
          <a:p>
            <a:endParaRPr lang="nl-NL" baseline="0" dirty="0" smtClean="0"/>
          </a:p>
          <a:p>
            <a:r>
              <a:rPr lang="nl-NL" baseline="0" dirty="0" smtClean="0"/>
              <a:t>Goede afspraken over welke testomgeving maken</a:t>
            </a:r>
          </a:p>
          <a:p>
            <a:endParaRPr lang="nl-NL" baseline="0" dirty="0" smtClean="0"/>
          </a:p>
          <a:p>
            <a:r>
              <a:rPr lang="nl-NL" baseline="0" dirty="0" smtClean="0"/>
              <a:t>Scripts zo maken dat ze niet parallel dezelfde </a:t>
            </a:r>
            <a:r>
              <a:rPr lang="nl-NL" baseline="0" dirty="0" err="1" smtClean="0"/>
              <a:t>aktie</a:t>
            </a:r>
            <a:r>
              <a:rPr lang="nl-NL" baseline="0" dirty="0" smtClean="0"/>
              <a:t> kunnen uithalen</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Business analisten kunnen er goed mee werken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Onder motorkap heel technisch maar het is een auto</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BA: Ik wil me er niet druk over maken, het moet gewoon werken, goede</a:t>
            </a:r>
            <a:r>
              <a:rPr lang="nl-NL" baseline="0" dirty="0" smtClean="0"/>
              <a:t> dashboards en informatie wat er aan de hand is</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TA:</a:t>
            </a:r>
            <a:r>
              <a:rPr lang="nl-NL" baseline="0" dirty="0" smtClean="0"/>
              <a:t> Lekker </a:t>
            </a:r>
            <a:r>
              <a:rPr lang="nl-NL" baseline="0" dirty="0" err="1" smtClean="0"/>
              <a:t>nurten</a:t>
            </a:r>
            <a:r>
              <a:rPr lang="nl-NL" baseline="0" dirty="0" smtClean="0"/>
              <a:t> om </a:t>
            </a:r>
            <a:r>
              <a:rPr lang="nl-NL" baseline="0" dirty="0" err="1" smtClean="0"/>
              <a:t>slime</a:t>
            </a:r>
            <a:r>
              <a:rPr lang="nl-NL" baseline="0" dirty="0" smtClean="0"/>
              <a:t> </a:t>
            </a:r>
            <a:r>
              <a:rPr lang="nl-NL" baseline="0" dirty="0" err="1" smtClean="0"/>
              <a:t>truuks</a:t>
            </a:r>
            <a:r>
              <a:rPr lang="nl-NL" baseline="0" dirty="0" smtClean="0"/>
              <a:t> te bedenken, en </a:t>
            </a:r>
            <a:endParaRPr lang="nl-NL" dirty="0" smtClean="0"/>
          </a:p>
          <a:p>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22</a:t>
            </a:fld>
            <a:endParaRPr lang="en-US" dirty="0"/>
          </a:p>
        </p:txBody>
      </p:sp>
    </p:spTree>
    <p:extLst>
      <p:ext uri="{BB962C8B-B14F-4D97-AF65-F5344CB8AC3E}">
        <p14:creationId xmlns:p14="http://schemas.microsoft.com/office/powerpoint/2010/main" val="259053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nl-NL" dirty="0" smtClean="0"/>
              <a:t>Elke week maken we een </a:t>
            </a:r>
            <a:r>
              <a:rPr lang="nl-NL" dirty="0" err="1" smtClean="0"/>
              <a:t>excel</a:t>
            </a:r>
            <a:r>
              <a:rPr lang="nl-NL" dirty="0" smtClean="0"/>
              <a:t> sheet waarbij we aangeven wie welke fouten nog op zijn naam heeft staan. Deze wordt gepresenteerd in de wekelijkse meeting en de bovenste dient te trakteren.</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Zorg ervoor dat er geen componenten/</a:t>
            </a:r>
            <a:r>
              <a:rPr lang="nl-NL" dirty="0" err="1" smtClean="0"/>
              <a:t>flows</a:t>
            </a:r>
            <a:r>
              <a:rPr lang="nl-NL" dirty="0" smtClean="0"/>
              <a:t>/tests staan op naam van iemand die het project heeft verlaten.</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BA: Handleiding</a:t>
            </a:r>
            <a:r>
              <a:rPr lang="nl-NL" baseline="0" dirty="0" smtClean="0"/>
              <a:t> moet duidelijk en </a:t>
            </a:r>
            <a:r>
              <a:rPr lang="nl-NL" baseline="0" dirty="0" err="1" smtClean="0"/>
              <a:t>begrijpbaar</a:t>
            </a:r>
            <a:r>
              <a:rPr lang="nl-NL" baseline="0" dirty="0" smtClean="0"/>
              <a:t> zijn en ik moet weten wat ik moet doen. Er wordt op </a:t>
            </a:r>
            <a:r>
              <a:rPr lang="nl-NL" baseline="0" dirty="0" err="1" smtClean="0"/>
              <a:t>gehandhaaft</a:t>
            </a:r>
            <a:r>
              <a:rPr lang="nl-NL" baseline="0" dirty="0" smtClean="0"/>
              <a:t> tenslotte.</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TA: Schrijf script om te handhaven, en lever </a:t>
            </a:r>
            <a:r>
              <a:rPr lang="nl-NL" dirty="0" err="1" smtClean="0"/>
              <a:t>excel</a:t>
            </a:r>
            <a:r>
              <a:rPr lang="nl-NL" dirty="0" smtClean="0"/>
              <a:t> sheet op</a:t>
            </a:r>
          </a:p>
          <a:p>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23</a:t>
            </a:fld>
            <a:endParaRPr lang="en-US" dirty="0"/>
          </a:p>
        </p:txBody>
      </p:sp>
    </p:spTree>
    <p:extLst>
      <p:ext uri="{BB962C8B-B14F-4D97-AF65-F5344CB8AC3E}">
        <p14:creationId xmlns:p14="http://schemas.microsoft.com/office/powerpoint/2010/main" val="117279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smtClean="0"/>
              <a:t>Flows</a:t>
            </a:r>
            <a:r>
              <a:rPr lang="nl-NL" dirty="0" smtClean="0"/>
              <a:t> beginnen </a:t>
            </a:r>
            <a:r>
              <a:rPr lang="nl-NL" smtClean="0"/>
              <a:t>met letter</a:t>
            </a:r>
            <a:r>
              <a:rPr lang="nl-NL" baseline="0" smtClean="0"/>
              <a:t> en nummer</a:t>
            </a:r>
            <a:endParaRPr lang="nl-NL" dirty="0" smtClean="0"/>
          </a:p>
          <a:p>
            <a:endParaRPr lang="nl-NL" dirty="0" smtClean="0"/>
          </a:p>
          <a:p>
            <a:r>
              <a:rPr lang="nl-NL" dirty="0" smtClean="0"/>
              <a:t>BA: Bestudeer</a:t>
            </a:r>
            <a:r>
              <a:rPr lang="nl-NL" baseline="0" dirty="0" smtClean="0"/>
              <a:t> en volg de richtlijnen</a:t>
            </a:r>
          </a:p>
          <a:p>
            <a:r>
              <a:rPr lang="nl-NL" baseline="0" dirty="0" smtClean="0"/>
              <a:t>TA: Denk na over welke richtlijnen nuttig zijn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24</a:t>
            </a:fld>
            <a:endParaRPr lang="en-US" dirty="0"/>
          </a:p>
        </p:txBody>
      </p:sp>
    </p:spTree>
    <p:extLst>
      <p:ext uri="{BB962C8B-B14F-4D97-AF65-F5344CB8AC3E}">
        <p14:creationId xmlns:p14="http://schemas.microsoft.com/office/powerpoint/2010/main" val="923955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Twee</a:t>
            </a:r>
            <a:r>
              <a:rPr lang="nl-NL" baseline="0" dirty="0" smtClean="0"/>
              <a:t> </a:t>
            </a:r>
            <a:r>
              <a:rPr lang="nl-NL" baseline="0" dirty="0" err="1" smtClean="0"/>
              <a:t>libraries</a:t>
            </a:r>
            <a:r>
              <a:rPr lang="nl-NL" baseline="0" dirty="0" smtClean="0"/>
              <a:t>, VBS en C#</a:t>
            </a:r>
            <a:endParaRPr lang="nl-NL" dirty="0" smtClean="0"/>
          </a:p>
          <a:p>
            <a:endParaRPr lang="nl-NL" dirty="0" smtClean="0"/>
          </a:p>
          <a:p>
            <a:r>
              <a:rPr lang="nl-NL" dirty="0" smtClean="0"/>
              <a:t>Grapje : dat deze </a:t>
            </a:r>
            <a:r>
              <a:rPr lang="nl-NL" dirty="0" err="1" smtClean="0"/>
              <a:t>library</a:t>
            </a:r>
            <a:r>
              <a:rPr lang="nl-NL" dirty="0" smtClean="0"/>
              <a:t> nog eens een </a:t>
            </a:r>
            <a:r>
              <a:rPr lang="nl-NL" dirty="0" err="1" smtClean="0"/>
              <a:t>testnet</a:t>
            </a:r>
            <a:r>
              <a:rPr lang="nl-NL" dirty="0" smtClean="0"/>
              <a:t> presentatie zou halen</a:t>
            </a:r>
          </a:p>
          <a:p>
            <a:endParaRPr lang="nl-NL" dirty="0" smtClean="0"/>
          </a:p>
          <a:p>
            <a:r>
              <a:rPr lang="nl-NL" dirty="0" err="1" smtClean="0"/>
              <a:t>Dll</a:t>
            </a:r>
            <a:r>
              <a:rPr lang="nl-NL" dirty="0" smtClean="0"/>
              <a:t>: alle database, Device Under Test, XML </a:t>
            </a:r>
            <a:r>
              <a:rPr lang="nl-NL" dirty="0" err="1" smtClean="0"/>
              <a:t>properties</a:t>
            </a:r>
            <a:r>
              <a:rPr lang="nl-NL" dirty="0" smtClean="0"/>
              <a:t>, </a:t>
            </a:r>
            <a:r>
              <a:rPr lang="nl-NL" dirty="0" err="1" smtClean="0"/>
              <a:t>etc</a:t>
            </a:r>
            <a:endParaRPr lang="nl-NL" dirty="0" smtClean="0"/>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Uitrollen: een soort van </a:t>
            </a:r>
            <a:r>
              <a:rPr lang="nl-NL" dirty="0" err="1" smtClean="0"/>
              <a:t>windows</a:t>
            </a:r>
            <a:r>
              <a:rPr lang="nl-NL" dirty="0" smtClean="0"/>
              <a:t> update</a:t>
            </a:r>
          </a:p>
          <a:p>
            <a:endParaRPr lang="nl-NL" dirty="0" smtClean="0"/>
          </a:p>
          <a:p>
            <a:r>
              <a:rPr lang="nl-NL" dirty="0" smtClean="0"/>
              <a:t>BA: Wil er niet van weten, het moet gewoon werken</a:t>
            </a:r>
          </a:p>
          <a:p>
            <a:r>
              <a:rPr lang="nl-NL" dirty="0" smtClean="0"/>
              <a:t>TA: Denk erover na hoe je om kan gaan met verschillende omgevingen</a:t>
            </a:r>
            <a:endParaRPr lang="nl-NL" dirty="0"/>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25</a:t>
            </a:fld>
            <a:endParaRPr lang="en-US" dirty="0"/>
          </a:p>
        </p:txBody>
      </p:sp>
    </p:spTree>
    <p:extLst>
      <p:ext uri="{BB962C8B-B14F-4D97-AF65-F5344CB8AC3E}">
        <p14:creationId xmlns:p14="http://schemas.microsoft.com/office/powerpoint/2010/main" val="3378051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BA: Vertrouwen</a:t>
            </a:r>
            <a:r>
              <a:rPr lang="nl-NL" baseline="0" dirty="0" smtClean="0"/>
              <a:t> dat het goed werkt</a:t>
            </a:r>
          </a:p>
          <a:p>
            <a:r>
              <a:rPr lang="nl-NL" baseline="0" dirty="0" smtClean="0"/>
              <a:t>TA: techniek bijhouden en verbeteren (</a:t>
            </a:r>
            <a:r>
              <a:rPr lang="nl-NL" baseline="0" dirty="0" err="1" smtClean="0"/>
              <a:t>multinode</a:t>
            </a:r>
            <a:r>
              <a:rPr lang="nl-NL" baseline="0" dirty="0" smtClean="0"/>
              <a:t> bv)</a:t>
            </a:r>
          </a:p>
          <a:p>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27</a:t>
            </a:fld>
            <a:endParaRPr lang="en-US" dirty="0"/>
          </a:p>
        </p:txBody>
      </p:sp>
    </p:spTree>
    <p:extLst>
      <p:ext uri="{BB962C8B-B14F-4D97-AF65-F5344CB8AC3E}">
        <p14:creationId xmlns:p14="http://schemas.microsoft.com/office/powerpoint/2010/main" val="294164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BA: Cursus</a:t>
            </a:r>
            <a:r>
              <a:rPr lang="nl-NL" baseline="0" dirty="0" smtClean="0"/>
              <a:t> volgen</a:t>
            </a:r>
          </a:p>
          <a:p>
            <a:r>
              <a:rPr lang="nl-NL" baseline="0" dirty="0" smtClean="0"/>
              <a:t>TA: Cursus volgen en begeleiden</a:t>
            </a:r>
          </a:p>
          <a:p>
            <a:endParaRPr lang="nl-NL" baseline="0" dirty="0" smtClean="0"/>
          </a:p>
          <a:p>
            <a:r>
              <a:rPr lang="nl-NL" baseline="0" dirty="0" smtClean="0"/>
              <a:t>Vroeger had je analisten en </a:t>
            </a:r>
            <a:r>
              <a:rPr lang="nl-NL" baseline="0" dirty="0" err="1" smtClean="0"/>
              <a:t>navigatoren</a:t>
            </a:r>
            <a:r>
              <a:rPr lang="nl-NL" baseline="0" dirty="0" smtClean="0"/>
              <a:t> terwijl nu de overgang compleet </a:t>
            </a:r>
            <a:r>
              <a:rPr lang="nl-NL" baseline="0" dirty="0" err="1" smtClean="0"/>
              <a:t>fuzzy</a:t>
            </a:r>
            <a:r>
              <a:rPr lang="nl-NL" baseline="0" dirty="0" smtClean="0"/>
              <a:t> is geworden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28</a:t>
            </a:fld>
            <a:endParaRPr lang="en-US" dirty="0"/>
          </a:p>
        </p:txBody>
      </p:sp>
    </p:spTree>
    <p:extLst>
      <p:ext uri="{BB962C8B-B14F-4D97-AF65-F5344CB8AC3E}">
        <p14:creationId xmlns:p14="http://schemas.microsoft.com/office/powerpoint/2010/main" val="1693889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BA: Testen goed beheren, linken aan </a:t>
            </a:r>
            <a:r>
              <a:rPr lang="nl-NL" dirty="0" err="1" smtClean="0"/>
              <a:t>requirements</a:t>
            </a:r>
            <a:r>
              <a:rPr lang="nl-NL" baseline="0" dirty="0" smtClean="0"/>
              <a:t> bv</a:t>
            </a:r>
          </a:p>
          <a:p>
            <a:r>
              <a:rPr lang="nl-NL" baseline="0" dirty="0" smtClean="0"/>
              <a:t>TA: Zorgen dat alles goed draaibaar blijft</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29</a:t>
            </a:fld>
            <a:endParaRPr lang="en-US" dirty="0"/>
          </a:p>
        </p:txBody>
      </p:sp>
    </p:spTree>
    <p:extLst>
      <p:ext uri="{BB962C8B-B14F-4D97-AF65-F5344CB8AC3E}">
        <p14:creationId xmlns:p14="http://schemas.microsoft.com/office/powerpoint/2010/main" val="1517118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Zijn er</a:t>
            </a:r>
            <a:r>
              <a:rPr lang="nl-NL" baseline="0" dirty="0" smtClean="0"/>
              <a:t> nog vragen?</a:t>
            </a:r>
          </a:p>
          <a:p>
            <a:endParaRPr lang="nl-NL" baseline="0" dirty="0" smtClean="0"/>
          </a:p>
          <a:p>
            <a:r>
              <a:rPr lang="nl-NL" baseline="0" dirty="0" smtClean="0"/>
              <a:t>Dan heb ik nog een vraag voor jullie *CLICK*</a:t>
            </a:r>
            <a:endParaRPr lang="nl-NL" dirty="0"/>
          </a:p>
        </p:txBody>
      </p:sp>
      <p:sp>
        <p:nvSpPr>
          <p:cNvPr id="4" name="Tijdelijke aanduiding voor dianummer 3"/>
          <p:cNvSpPr>
            <a:spLocks noGrp="1"/>
          </p:cNvSpPr>
          <p:nvPr>
            <p:ph type="sldNum" sz="quarter" idx="10"/>
          </p:nvPr>
        </p:nvSpPr>
        <p:spPr/>
        <p:txBody>
          <a:bodyPr/>
          <a:lstStyle/>
          <a:p>
            <a:fld id="{20B9C825-F38E-45BB-92C1-043DE61C9183}" type="slidenum">
              <a:rPr lang="en-US" smtClean="0"/>
              <a:pPr/>
              <a:t>30</a:t>
            </a:fld>
            <a:endParaRPr lang="en-US" dirty="0"/>
          </a:p>
        </p:txBody>
      </p:sp>
    </p:spTree>
    <p:extLst>
      <p:ext uri="{BB962C8B-B14F-4D97-AF65-F5344CB8AC3E}">
        <p14:creationId xmlns:p14="http://schemas.microsoft.com/office/powerpoint/2010/main" val="426942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a:t>
            </a:r>
            <a:r>
              <a:rPr lang="en-US" dirty="0" err="1" smtClean="0"/>
              <a:t>vraag</a:t>
            </a:r>
            <a:r>
              <a:rPr lang="en-US" dirty="0" smtClean="0"/>
              <a:t> is</a:t>
            </a:r>
            <a:r>
              <a:rPr lang="en-US" baseline="0" dirty="0" smtClean="0"/>
              <a:t> </a:t>
            </a:r>
            <a:r>
              <a:rPr lang="en-US" baseline="0" dirty="0" err="1" smtClean="0"/>
              <a:t>dan</a:t>
            </a:r>
            <a:r>
              <a:rPr lang="en-US" baseline="0" dirty="0" smtClean="0"/>
              <a:t> </a:t>
            </a:r>
            <a:r>
              <a:rPr lang="en-US" baseline="0" dirty="0" err="1" smtClean="0"/>
              <a:t>ook</a:t>
            </a:r>
            <a:r>
              <a:rPr lang="en-US" baseline="0" dirty="0" smtClean="0"/>
              <a:t>:</a:t>
            </a:r>
          </a:p>
          <a:p>
            <a:r>
              <a:rPr lang="en-US" baseline="0" dirty="0" smtClean="0"/>
              <a:t>Hoe </a:t>
            </a:r>
            <a:r>
              <a:rPr lang="en-US" baseline="0" dirty="0" err="1" smtClean="0"/>
              <a:t>kunnen</a:t>
            </a:r>
            <a:r>
              <a:rPr lang="en-US" baseline="0" dirty="0" smtClean="0"/>
              <a:t> de scrum teams </a:t>
            </a:r>
            <a:r>
              <a:rPr lang="en-US" baseline="0" dirty="0" err="1" smtClean="0"/>
              <a:t>volledig</a:t>
            </a:r>
            <a:r>
              <a:rPr lang="en-US" baseline="0" dirty="0" smtClean="0"/>
              <a:t> </a:t>
            </a:r>
            <a:r>
              <a:rPr lang="en-US" baseline="0" dirty="0" err="1" smtClean="0"/>
              <a:t>benut</a:t>
            </a:r>
            <a:r>
              <a:rPr lang="en-US" baseline="0" dirty="0" smtClean="0"/>
              <a:t> </a:t>
            </a:r>
            <a:r>
              <a:rPr lang="en-US" baseline="0" dirty="0" err="1" smtClean="0"/>
              <a:t>worden</a:t>
            </a:r>
            <a:r>
              <a:rPr lang="en-US" baseline="0" dirty="0" smtClean="0"/>
              <a:t>, </a:t>
            </a:r>
            <a:r>
              <a:rPr lang="en-US" baseline="0" dirty="0" err="1" smtClean="0"/>
              <a:t>zo</a:t>
            </a:r>
            <a:r>
              <a:rPr lang="en-US" baseline="0" dirty="0" smtClean="0"/>
              <a:t> </a:t>
            </a:r>
            <a:r>
              <a:rPr lang="en-US" baseline="0" dirty="0" err="1" smtClean="0"/>
              <a:t>dat</a:t>
            </a:r>
            <a:r>
              <a:rPr lang="en-US" baseline="0" dirty="0" smtClean="0"/>
              <a:t> </a:t>
            </a:r>
            <a:r>
              <a:rPr lang="en-US" baseline="0" dirty="0" err="1" smtClean="0"/>
              <a:t>ook</a:t>
            </a:r>
            <a:r>
              <a:rPr lang="en-US" baseline="0" dirty="0" smtClean="0"/>
              <a:t> de </a:t>
            </a:r>
            <a:r>
              <a:rPr lang="en-US" baseline="0" dirty="0" err="1" smtClean="0"/>
              <a:t>niet</a:t>
            </a:r>
            <a:r>
              <a:rPr lang="en-US" baseline="0" dirty="0" smtClean="0"/>
              <a:t> </a:t>
            </a:r>
            <a:r>
              <a:rPr lang="en-US" baseline="0" dirty="0" err="1" smtClean="0"/>
              <a:t>technische</a:t>
            </a:r>
            <a:r>
              <a:rPr lang="en-US" baseline="0" dirty="0" smtClean="0"/>
              <a:t> </a:t>
            </a:r>
            <a:r>
              <a:rPr lang="en-US" baseline="0" dirty="0" err="1" smtClean="0"/>
              <a:t>leden</a:t>
            </a:r>
            <a:r>
              <a:rPr lang="en-US" baseline="0" dirty="0" smtClean="0"/>
              <a:t> </a:t>
            </a:r>
            <a:r>
              <a:rPr lang="en-US" baseline="0" dirty="0" err="1" smtClean="0"/>
              <a:t>mee</a:t>
            </a:r>
            <a:r>
              <a:rPr lang="en-US" baseline="0" dirty="0" smtClean="0"/>
              <a:t> </a:t>
            </a:r>
            <a:r>
              <a:rPr lang="en-US" baseline="0" dirty="0" err="1" smtClean="0"/>
              <a:t>kunnen</a:t>
            </a:r>
            <a:r>
              <a:rPr lang="en-US" baseline="0" dirty="0" smtClean="0"/>
              <a:t> </a:t>
            </a:r>
            <a:r>
              <a:rPr lang="en-US" baseline="0" dirty="0" err="1" smtClean="0"/>
              <a:t>helpen</a:t>
            </a:r>
            <a:r>
              <a:rPr lang="en-US" baseline="0" dirty="0" smtClean="0"/>
              <a:t> om </a:t>
            </a:r>
            <a:r>
              <a:rPr lang="en-US" baseline="0" dirty="0" err="1" smtClean="0"/>
              <a:t>eerder</a:t>
            </a:r>
            <a:r>
              <a:rPr lang="en-US" baseline="0" dirty="0" smtClean="0"/>
              <a:t> de </a:t>
            </a:r>
            <a:r>
              <a:rPr lang="en-US" baseline="0" dirty="0" err="1" smtClean="0"/>
              <a:t>testen</a:t>
            </a:r>
            <a:r>
              <a:rPr lang="en-US" baseline="0" dirty="0" smtClean="0"/>
              <a:t> </a:t>
            </a:r>
            <a:r>
              <a:rPr lang="en-US" baseline="0" dirty="0" err="1" smtClean="0"/>
              <a:t>af</a:t>
            </a:r>
            <a:r>
              <a:rPr lang="en-US" baseline="0" dirty="0" smtClean="0"/>
              <a:t> te </a:t>
            </a:r>
            <a:r>
              <a:rPr lang="en-US" baseline="0" dirty="0" err="1" smtClean="0"/>
              <a:t>ronden</a:t>
            </a:r>
            <a:r>
              <a:rPr lang="en-US" baseline="0" dirty="0" smtClean="0"/>
              <a:t>.</a:t>
            </a:r>
          </a:p>
          <a:p>
            <a:endParaRPr lang="en-US" baseline="0" dirty="0" smtClean="0"/>
          </a:p>
          <a:p>
            <a:r>
              <a:rPr lang="en-US" baseline="0" dirty="0" smtClean="0"/>
              <a:t>Hoe </a:t>
            </a:r>
            <a:r>
              <a:rPr lang="en-US" baseline="0" dirty="0" err="1" smtClean="0"/>
              <a:t>kan</a:t>
            </a:r>
            <a:r>
              <a:rPr lang="en-US" baseline="0" dirty="0" smtClean="0"/>
              <a:t> de </a:t>
            </a:r>
            <a:r>
              <a:rPr lang="en-US" baseline="0" dirty="0" err="1" smtClean="0"/>
              <a:t>koppeling</a:t>
            </a:r>
            <a:r>
              <a:rPr lang="en-US" baseline="0" dirty="0" smtClean="0"/>
              <a:t> </a:t>
            </a:r>
            <a:r>
              <a:rPr lang="en-US" baseline="0" dirty="0" err="1" smtClean="0"/>
              <a:t>tussen</a:t>
            </a:r>
            <a:r>
              <a:rPr lang="en-US" baseline="0" dirty="0" smtClean="0"/>
              <a:t> de business </a:t>
            </a:r>
            <a:r>
              <a:rPr lang="en-US" baseline="0" dirty="0" err="1" smtClean="0"/>
              <a:t>en</a:t>
            </a:r>
            <a:r>
              <a:rPr lang="en-US" baseline="0" dirty="0" smtClean="0"/>
              <a:t> de </a:t>
            </a:r>
            <a:r>
              <a:rPr lang="en-US" baseline="0" dirty="0" err="1" smtClean="0"/>
              <a:t>testen</a:t>
            </a:r>
            <a:r>
              <a:rPr lang="en-US" baseline="0" dirty="0" smtClean="0"/>
              <a:t> </a:t>
            </a:r>
            <a:r>
              <a:rPr lang="en-US" baseline="0" dirty="0" err="1" smtClean="0"/>
              <a:t>versterkt</a:t>
            </a:r>
            <a:r>
              <a:rPr lang="en-US" baseline="0" dirty="0" smtClean="0"/>
              <a:t> </a:t>
            </a:r>
            <a:r>
              <a:rPr lang="en-US" baseline="0" dirty="0" err="1" smtClean="0"/>
              <a:t>worden</a:t>
            </a:r>
            <a:r>
              <a:rPr lang="en-US" baseline="0" dirty="0" smtClean="0"/>
              <a:t>, met </a:t>
            </a:r>
            <a:r>
              <a:rPr lang="en-US" baseline="0" dirty="0" err="1" smtClean="0"/>
              <a:t>andere</a:t>
            </a:r>
            <a:r>
              <a:rPr lang="en-US" baseline="0" dirty="0" smtClean="0"/>
              <a:t> </a:t>
            </a:r>
            <a:r>
              <a:rPr lang="en-US" baseline="0" dirty="0" err="1" smtClean="0"/>
              <a:t>woorden</a:t>
            </a:r>
            <a:r>
              <a:rPr lang="en-US" baseline="0" dirty="0" smtClean="0"/>
              <a:t> hoe </a:t>
            </a:r>
            <a:r>
              <a:rPr lang="en-US" baseline="0" dirty="0" err="1" smtClean="0"/>
              <a:t>weet</a:t>
            </a:r>
            <a:r>
              <a:rPr lang="en-US" baseline="0" dirty="0" smtClean="0"/>
              <a:t> je </a:t>
            </a:r>
            <a:r>
              <a:rPr lang="en-US" baseline="0" dirty="0" err="1" smtClean="0"/>
              <a:t>dat</a:t>
            </a:r>
            <a:r>
              <a:rPr lang="en-US" baseline="0" dirty="0" smtClean="0"/>
              <a:t> je de </a:t>
            </a:r>
            <a:r>
              <a:rPr lang="en-US" baseline="0" dirty="0" err="1" smtClean="0"/>
              <a:t>juiste</a:t>
            </a:r>
            <a:r>
              <a:rPr lang="en-US" baseline="0" dirty="0" smtClean="0"/>
              <a:t> </a:t>
            </a:r>
            <a:r>
              <a:rPr lang="en-US" baseline="0" dirty="0" err="1" smtClean="0"/>
              <a:t>zaken</a:t>
            </a:r>
            <a:r>
              <a:rPr lang="en-US" baseline="0" dirty="0" smtClean="0"/>
              <a:t> test.</a:t>
            </a:r>
          </a:p>
          <a:p>
            <a:endParaRPr lang="en-US" baseline="0" dirty="0" smtClean="0"/>
          </a:p>
          <a:p>
            <a:r>
              <a:rPr lang="en-US" baseline="0" dirty="0" smtClean="0"/>
              <a:t>En </a:t>
            </a:r>
            <a:r>
              <a:rPr lang="en-US" baseline="0" dirty="0" err="1" smtClean="0"/>
              <a:t>als</a:t>
            </a:r>
            <a:r>
              <a:rPr lang="en-US" baseline="0" dirty="0" smtClean="0"/>
              <a:t> </a:t>
            </a:r>
            <a:r>
              <a:rPr lang="en-US" baseline="0" dirty="0" err="1" smtClean="0"/>
              <a:t>laatste</a:t>
            </a:r>
            <a:r>
              <a:rPr lang="en-US" baseline="0" dirty="0" smtClean="0"/>
              <a:t>, hoe </a:t>
            </a:r>
            <a:r>
              <a:rPr lang="en-US" baseline="0" dirty="0" err="1" smtClean="0"/>
              <a:t>kan</a:t>
            </a:r>
            <a:r>
              <a:rPr lang="en-US" baseline="0" dirty="0" smtClean="0"/>
              <a:t> het </a:t>
            </a:r>
            <a:r>
              <a:rPr lang="en-US" baseline="0" dirty="0" err="1" smtClean="0"/>
              <a:t>onderhoud</a:t>
            </a:r>
            <a:r>
              <a:rPr lang="en-US" baseline="0" dirty="0" smtClean="0"/>
              <a:t> </a:t>
            </a:r>
            <a:r>
              <a:rPr lang="en-US" baseline="0" dirty="0" err="1" smtClean="0"/>
              <a:t>verminderd</a:t>
            </a:r>
            <a:r>
              <a:rPr lang="en-US" baseline="0" dirty="0" smtClean="0"/>
              <a:t> </a:t>
            </a:r>
            <a:r>
              <a:rPr lang="en-US" baseline="0" dirty="0" err="1" smtClean="0"/>
              <a:t>worden</a:t>
            </a:r>
            <a:r>
              <a:rPr lang="en-US" baseline="0" dirty="0" smtClean="0"/>
              <a:t>, </a:t>
            </a:r>
            <a:r>
              <a:rPr lang="en-US" baseline="0" dirty="0" err="1" smtClean="0"/>
              <a:t>zodat</a:t>
            </a:r>
            <a:r>
              <a:rPr lang="en-US" baseline="0" dirty="0" smtClean="0"/>
              <a:t> je minder </a:t>
            </a:r>
            <a:r>
              <a:rPr lang="en-US" baseline="0" dirty="0" err="1" smtClean="0"/>
              <a:t>technische</a:t>
            </a:r>
            <a:r>
              <a:rPr lang="en-US" baseline="0" dirty="0" smtClean="0"/>
              <a:t> testers </a:t>
            </a:r>
            <a:r>
              <a:rPr lang="en-US" baseline="0" dirty="0" err="1" smtClean="0"/>
              <a:t>nodig</a:t>
            </a:r>
            <a:r>
              <a:rPr lang="en-US" baseline="0" dirty="0" smtClean="0"/>
              <a:t> </a:t>
            </a:r>
            <a:r>
              <a:rPr lang="en-US" baseline="0" dirty="0" err="1" smtClean="0"/>
              <a:t>hebt</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1001592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Bedankt voor de aandacht,</a:t>
            </a:r>
            <a:r>
              <a:rPr lang="nl-NL" baseline="0" dirty="0" smtClean="0"/>
              <a:t> hierbij de contact gegevens van ons.</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nl-NL" smtClean="0"/>
              <a:pPr/>
              <a:t>31</a:t>
            </a:fld>
            <a:endParaRPr lang="nl-NL"/>
          </a:p>
        </p:txBody>
      </p:sp>
    </p:spTree>
    <p:extLst>
      <p:ext uri="{BB962C8B-B14F-4D97-AF65-F5344CB8AC3E}">
        <p14:creationId xmlns:p14="http://schemas.microsoft.com/office/powerpoint/2010/main" val="65610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Wij</a:t>
            </a:r>
            <a:r>
              <a:rPr lang="en-US" baseline="0" dirty="0" smtClean="0"/>
              <a:t> </a:t>
            </a:r>
            <a:r>
              <a:rPr lang="en-US" baseline="0" dirty="0" err="1" smtClean="0"/>
              <a:t>zitten</a:t>
            </a:r>
            <a:r>
              <a:rPr lang="en-US" baseline="0" dirty="0" smtClean="0"/>
              <a:t> op </a:t>
            </a:r>
            <a:r>
              <a:rPr lang="en-US" baseline="0" dirty="0" err="1" smtClean="0"/>
              <a:t>dit</a:t>
            </a:r>
            <a:r>
              <a:rPr lang="en-US" baseline="0" dirty="0" smtClean="0"/>
              <a:t> moment </a:t>
            </a:r>
            <a:r>
              <a:rPr lang="en-US" baseline="0" dirty="0" err="1" smtClean="0"/>
              <a:t>ook</a:t>
            </a:r>
            <a:r>
              <a:rPr lang="en-US" baseline="0" dirty="0" smtClean="0"/>
              <a:t> </a:t>
            </a:r>
            <a:r>
              <a:rPr lang="en-US" baseline="0" dirty="0" err="1" smtClean="0"/>
              <a:t>bij</a:t>
            </a:r>
            <a:r>
              <a:rPr lang="en-US" baseline="0" dirty="0" smtClean="0"/>
              <a:t> </a:t>
            </a:r>
            <a:r>
              <a:rPr lang="en-US" baseline="0" dirty="0" err="1" smtClean="0"/>
              <a:t>een</a:t>
            </a:r>
            <a:r>
              <a:rPr lang="en-US" baseline="0" dirty="0" smtClean="0"/>
              <a:t> </a:t>
            </a:r>
            <a:r>
              <a:rPr lang="en-US" baseline="0" dirty="0" err="1" smtClean="0"/>
              <a:t>klant</a:t>
            </a:r>
            <a:r>
              <a:rPr lang="en-US" baseline="0" dirty="0" smtClean="0"/>
              <a:t> die twee </a:t>
            </a:r>
            <a:r>
              <a:rPr lang="en-US" baseline="0" dirty="0" err="1" smtClean="0"/>
              <a:t>jaar</a:t>
            </a:r>
            <a:r>
              <a:rPr lang="en-US" baseline="0" dirty="0" smtClean="0"/>
              <a:t> </a:t>
            </a:r>
            <a:r>
              <a:rPr lang="en-US" baseline="0" dirty="0" err="1" smtClean="0"/>
              <a:t>geleden</a:t>
            </a:r>
            <a:r>
              <a:rPr lang="en-US" baseline="0" dirty="0" smtClean="0"/>
              <a:t> </a:t>
            </a:r>
            <a:r>
              <a:rPr lang="en-US" baseline="0" dirty="0" err="1" smtClean="0"/>
              <a:t>een</a:t>
            </a:r>
            <a:r>
              <a:rPr lang="en-US" baseline="0" dirty="0" smtClean="0"/>
              <a:t> test </a:t>
            </a:r>
            <a:r>
              <a:rPr lang="en-US" baseline="0" dirty="0" err="1" smtClean="0"/>
              <a:t>automatiseer</a:t>
            </a:r>
            <a:r>
              <a:rPr lang="en-US" baseline="0" dirty="0" smtClean="0"/>
              <a:t> framework had </a:t>
            </a:r>
            <a:r>
              <a:rPr lang="en-US" baseline="0" dirty="0" err="1" smtClean="0"/>
              <a:t>staan</a:t>
            </a:r>
            <a:r>
              <a:rPr lang="en-US" baseline="0" dirty="0" smtClean="0"/>
              <a:t> met </a:t>
            </a:r>
            <a:r>
              <a:rPr lang="en-US" baseline="0" dirty="0" err="1" smtClean="0"/>
              <a:t>een</a:t>
            </a:r>
            <a:r>
              <a:rPr lang="en-US" baseline="0" dirty="0" smtClean="0"/>
              <a:t> </a:t>
            </a:r>
            <a:r>
              <a:rPr lang="en-US" baseline="0" dirty="0" err="1" smtClean="0"/>
              <a:t>aantal</a:t>
            </a:r>
            <a:r>
              <a:rPr lang="en-US" baseline="0" dirty="0" smtClean="0"/>
              <a:t> issues die we </a:t>
            </a:r>
            <a:r>
              <a:rPr lang="en-US" baseline="0" dirty="0" err="1" smtClean="0"/>
              <a:t>vaak</a:t>
            </a:r>
            <a:r>
              <a:rPr lang="en-US" baseline="0" dirty="0" smtClean="0"/>
              <a:t> </a:t>
            </a:r>
            <a:r>
              <a:rPr lang="en-US" baseline="0" dirty="0" err="1" smtClean="0"/>
              <a:t>terug</a:t>
            </a:r>
            <a:r>
              <a:rPr lang="en-US" baseline="0" dirty="0" smtClean="0"/>
              <a:t> </a:t>
            </a:r>
            <a:r>
              <a:rPr lang="en-US" baseline="0" dirty="0" err="1" smtClean="0"/>
              <a:t>zien</a:t>
            </a:r>
            <a:r>
              <a:rPr lang="en-US" baseline="0" dirty="0" smtClean="0"/>
              <a:t> </a:t>
            </a:r>
            <a:r>
              <a:rPr lang="en-US" baseline="0" dirty="0" err="1" smtClean="0"/>
              <a:t>komen</a:t>
            </a:r>
            <a:r>
              <a:rPr lang="en-US" baseline="0" dirty="0" smtClean="0"/>
              <a:t>, je </a:t>
            </a:r>
            <a:r>
              <a:rPr lang="en-US" baseline="0" dirty="0" err="1" smtClean="0"/>
              <a:t>kan</a:t>
            </a:r>
            <a:r>
              <a:rPr lang="en-US" baseline="0" dirty="0" smtClean="0"/>
              <a:t> het </a:t>
            </a:r>
            <a:r>
              <a:rPr lang="en-US" baseline="0" dirty="0" err="1" smtClean="0"/>
              <a:t>een</a:t>
            </a:r>
            <a:r>
              <a:rPr lang="en-US" baseline="0" dirty="0" smtClean="0"/>
              <a:t> trend </a:t>
            </a:r>
            <a:r>
              <a:rPr lang="en-US" baseline="0" dirty="0" err="1" smtClean="0"/>
              <a:t>noemen</a:t>
            </a:r>
            <a:endParaRPr lang="en-US" baseline="0" dirty="0" smtClean="0"/>
          </a:p>
          <a:p>
            <a:r>
              <a:rPr lang="en-US" baseline="0" dirty="0" smtClean="0"/>
              <a:t>- De </a:t>
            </a:r>
            <a:r>
              <a:rPr lang="en-US" baseline="0" dirty="0" err="1" smtClean="0"/>
              <a:t>klant</a:t>
            </a:r>
            <a:r>
              <a:rPr lang="en-US" baseline="0" dirty="0" smtClean="0"/>
              <a:t> was </a:t>
            </a:r>
            <a:r>
              <a:rPr lang="en-US" baseline="0" dirty="0" err="1" smtClean="0"/>
              <a:t>zelf</a:t>
            </a:r>
            <a:r>
              <a:rPr lang="en-US" baseline="0" dirty="0" smtClean="0"/>
              <a:t> </a:t>
            </a:r>
            <a:r>
              <a:rPr lang="en-US" baseline="0" dirty="0" err="1" smtClean="0"/>
              <a:t>niet</a:t>
            </a:r>
            <a:r>
              <a:rPr lang="en-US" baseline="0" dirty="0" smtClean="0"/>
              <a:t> in </a:t>
            </a:r>
            <a:r>
              <a:rPr lang="en-US" baseline="0" dirty="0" err="1" smtClean="0"/>
              <a:t>staat</a:t>
            </a:r>
            <a:r>
              <a:rPr lang="en-US" baseline="0" dirty="0" smtClean="0"/>
              <a:t> om de scripts die </a:t>
            </a:r>
            <a:r>
              <a:rPr lang="en-US" baseline="0" dirty="0" err="1" smtClean="0"/>
              <a:t>gemaakt</a:t>
            </a:r>
            <a:r>
              <a:rPr lang="en-US" baseline="0" dirty="0" smtClean="0"/>
              <a:t> </a:t>
            </a:r>
            <a:r>
              <a:rPr lang="en-US" baseline="0" dirty="0" err="1" smtClean="0"/>
              <a:t>waren</a:t>
            </a:r>
            <a:r>
              <a:rPr lang="en-US" baseline="0" dirty="0" smtClean="0"/>
              <a:t> te </a:t>
            </a:r>
            <a:r>
              <a:rPr lang="en-US" baseline="0" dirty="0" err="1" smtClean="0"/>
              <a:t>updaten</a:t>
            </a:r>
            <a:r>
              <a:rPr lang="en-US" baseline="0" dirty="0" smtClean="0"/>
              <a:t> of </a:t>
            </a:r>
            <a:r>
              <a:rPr lang="en-US" baseline="0" dirty="0" err="1" smtClean="0"/>
              <a:t>zelfs</a:t>
            </a:r>
            <a:r>
              <a:rPr lang="en-US" baseline="0" dirty="0" smtClean="0"/>
              <a:t> </a:t>
            </a:r>
            <a:r>
              <a:rPr lang="en-US" baseline="0" dirty="0" err="1" smtClean="0"/>
              <a:t>te</a:t>
            </a:r>
            <a:r>
              <a:rPr lang="en-US" baseline="0" dirty="0" smtClean="0"/>
              <a:t> </a:t>
            </a:r>
            <a:r>
              <a:rPr lang="en-US" baseline="0" dirty="0" err="1" smtClean="0"/>
              <a:t>draaien</a:t>
            </a:r>
            <a:r>
              <a:rPr lang="en-US" baseline="0" dirty="0" smtClean="0"/>
              <a:t>, </a:t>
            </a:r>
            <a:r>
              <a:rPr lang="en-US" baseline="0" dirty="0" err="1" smtClean="0"/>
              <a:t>laat</a:t>
            </a:r>
            <a:r>
              <a:rPr lang="en-US" baseline="0" dirty="0" smtClean="0"/>
              <a:t> </a:t>
            </a:r>
            <a:r>
              <a:rPr lang="en-US" baseline="0" dirty="0" err="1" smtClean="0"/>
              <a:t>staan</a:t>
            </a:r>
            <a:r>
              <a:rPr lang="en-US" baseline="0" dirty="0" smtClean="0"/>
              <a:t> </a:t>
            </a:r>
            <a:r>
              <a:rPr lang="en-US" baseline="0" dirty="0" err="1" smtClean="0"/>
              <a:t>zaken</a:t>
            </a:r>
            <a:r>
              <a:rPr lang="en-US" baseline="0" dirty="0" smtClean="0"/>
              <a:t> </a:t>
            </a:r>
            <a:r>
              <a:rPr lang="en-US" baseline="0" dirty="0" err="1" smtClean="0"/>
              <a:t>bij</a:t>
            </a:r>
            <a:r>
              <a:rPr lang="en-US" baseline="0" dirty="0" smtClean="0"/>
              <a:t> </a:t>
            </a:r>
            <a:r>
              <a:rPr lang="en-US" baseline="0" dirty="0" err="1" smtClean="0"/>
              <a:t>bouwen</a:t>
            </a:r>
            <a:endParaRPr lang="en-US" baseline="0" dirty="0" smtClean="0"/>
          </a:p>
          <a:p>
            <a:pPr marL="171450" indent="-171450">
              <a:buFontTx/>
              <a:buChar char="-"/>
            </a:pPr>
            <a:r>
              <a:rPr lang="en-US" baseline="0" dirty="0" err="1" smtClean="0"/>
              <a:t>Daarnaast</a:t>
            </a:r>
            <a:r>
              <a:rPr lang="en-US" baseline="0" dirty="0" smtClean="0"/>
              <a:t> was het erg </a:t>
            </a:r>
            <a:r>
              <a:rPr lang="en-US" baseline="0" dirty="0" err="1" smtClean="0"/>
              <a:t>moeilijk</a:t>
            </a:r>
            <a:r>
              <a:rPr lang="en-US" baseline="0" dirty="0" smtClean="0"/>
              <a:t> om op </a:t>
            </a:r>
            <a:r>
              <a:rPr lang="en-US" baseline="0" dirty="0" err="1" smtClean="0"/>
              <a:t>andere</a:t>
            </a:r>
            <a:r>
              <a:rPr lang="en-US" baseline="0" dirty="0" smtClean="0"/>
              <a:t> machines de scripts </a:t>
            </a:r>
            <a:r>
              <a:rPr lang="en-US" baseline="0" dirty="0" err="1" smtClean="0"/>
              <a:t>uit</a:t>
            </a:r>
            <a:r>
              <a:rPr lang="en-US" baseline="0" dirty="0" smtClean="0"/>
              <a:t> te </a:t>
            </a:r>
            <a:r>
              <a:rPr lang="en-US" baseline="0" dirty="0" err="1" smtClean="0"/>
              <a:t>voeren</a:t>
            </a:r>
            <a:r>
              <a:rPr lang="en-US" baseline="0" dirty="0" smtClean="0"/>
              <a:t>, de </a:t>
            </a:r>
            <a:r>
              <a:rPr lang="en-US" baseline="0" dirty="0" err="1" smtClean="0"/>
              <a:t>configuratie</a:t>
            </a:r>
            <a:r>
              <a:rPr lang="en-US" baseline="0" dirty="0" smtClean="0"/>
              <a:t> was erg complex; het </a:t>
            </a:r>
            <a:r>
              <a:rPr lang="en-US" baseline="0" dirty="0" err="1" smtClean="0"/>
              <a:t>werkte</a:t>
            </a:r>
            <a:r>
              <a:rPr lang="en-US" baseline="0" dirty="0" smtClean="0"/>
              <a:t> op 1 machine en </a:t>
            </a:r>
            <a:r>
              <a:rPr lang="en-US" baseline="0" dirty="0" err="1" smtClean="0"/>
              <a:t>daar</a:t>
            </a:r>
            <a:r>
              <a:rPr lang="en-US" baseline="0" dirty="0" smtClean="0"/>
              <a:t> </a:t>
            </a:r>
            <a:r>
              <a:rPr lang="en-US" baseline="0" dirty="0" err="1" smtClean="0"/>
              <a:t>bleven</a:t>
            </a:r>
            <a:r>
              <a:rPr lang="en-US" baseline="0" dirty="0" smtClean="0"/>
              <a:t> we </a:t>
            </a:r>
            <a:r>
              <a:rPr lang="en-US" baseline="0" dirty="0" err="1" smtClean="0"/>
              <a:t>zo</a:t>
            </a:r>
            <a:r>
              <a:rPr lang="en-US" baseline="0" dirty="0" smtClean="0"/>
              <a:t> </a:t>
            </a:r>
            <a:r>
              <a:rPr lang="en-US" baseline="0" dirty="0" err="1" smtClean="0"/>
              <a:t>veel</a:t>
            </a:r>
            <a:r>
              <a:rPr lang="en-US" baseline="0" dirty="0" smtClean="0"/>
              <a:t> </a:t>
            </a:r>
            <a:r>
              <a:rPr lang="en-US" baseline="0" dirty="0" err="1" smtClean="0"/>
              <a:t>mogelijk</a:t>
            </a:r>
            <a:r>
              <a:rPr lang="en-US" baseline="0" dirty="0" smtClean="0"/>
              <a:t> </a:t>
            </a:r>
            <a:r>
              <a:rPr lang="en-US" baseline="0" dirty="0" err="1" smtClean="0"/>
              <a:t>vanaf</a:t>
            </a:r>
            <a:r>
              <a:rPr lang="en-US" baseline="0" dirty="0" smtClean="0"/>
              <a:t>.</a:t>
            </a:r>
          </a:p>
          <a:p>
            <a:pPr marL="171450" indent="-171450">
              <a:buFontTx/>
              <a:buChar char="-"/>
            </a:pPr>
            <a:r>
              <a:rPr lang="en-US" baseline="0" dirty="0" err="1" smtClean="0"/>
              <a:t>Ook</a:t>
            </a:r>
            <a:r>
              <a:rPr lang="en-US" baseline="0" dirty="0" smtClean="0"/>
              <a:t> was de </a:t>
            </a:r>
            <a:r>
              <a:rPr lang="en-US" baseline="0" dirty="0" err="1" smtClean="0"/>
              <a:t>testdekking</a:t>
            </a:r>
            <a:r>
              <a:rPr lang="en-US" baseline="0" dirty="0" smtClean="0"/>
              <a:t> </a:t>
            </a:r>
            <a:r>
              <a:rPr lang="en-US" baseline="0" dirty="0" err="1" smtClean="0"/>
              <a:t>niet</a:t>
            </a:r>
            <a:r>
              <a:rPr lang="en-US" baseline="0" dirty="0" smtClean="0"/>
              <a:t> </a:t>
            </a:r>
            <a:r>
              <a:rPr lang="en-US" baseline="0" dirty="0" err="1" smtClean="0"/>
              <a:t>te</a:t>
            </a:r>
            <a:r>
              <a:rPr lang="en-US" baseline="0" dirty="0" smtClean="0"/>
              <a:t> </a:t>
            </a:r>
            <a:r>
              <a:rPr lang="en-US" baseline="0" dirty="0" err="1" smtClean="0"/>
              <a:t>bepalen</a:t>
            </a:r>
            <a:endParaRPr lang="en-US" baseline="0" dirty="0" smtClean="0"/>
          </a:p>
          <a:p>
            <a:pPr marL="171450" indent="-171450">
              <a:buFontTx/>
              <a:buChar char="-"/>
            </a:pPr>
            <a:endParaRPr lang="en-US" baseline="0" dirty="0" smtClean="0"/>
          </a:p>
          <a:p>
            <a:pPr marL="171450" indent="-171450">
              <a:buFontTx/>
              <a:buChar char="-"/>
            </a:pPr>
            <a:r>
              <a:rPr lang="en-US" baseline="0" dirty="0" smtClean="0"/>
              <a:t>Het </a:t>
            </a:r>
            <a:r>
              <a:rPr lang="en-US" baseline="0" dirty="0" err="1" smtClean="0"/>
              <a:t>onderhoud</a:t>
            </a:r>
            <a:r>
              <a:rPr lang="en-US" baseline="0" dirty="0" smtClean="0"/>
              <a:t> was </a:t>
            </a:r>
            <a:r>
              <a:rPr lang="en-US" baseline="0" dirty="0" err="1" smtClean="0"/>
              <a:t>een</a:t>
            </a:r>
            <a:r>
              <a:rPr lang="en-US" baseline="0" dirty="0" smtClean="0"/>
              <a:t> drama, </a:t>
            </a:r>
            <a:r>
              <a:rPr lang="en-US" baseline="0" dirty="0" err="1" smtClean="0"/>
              <a:t>veranderingen</a:t>
            </a:r>
            <a:r>
              <a:rPr lang="en-US" baseline="0" dirty="0" smtClean="0"/>
              <a:t> </a:t>
            </a:r>
            <a:r>
              <a:rPr lang="en-US" baseline="0" dirty="0" err="1" smtClean="0"/>
              <a:t>moesten</a:t>
            </a:r>
            <a:r>
              <a:rPr lang="en-US" baseline="0" dirty="0" smtClean="0"/>
              <a:t> op </a:t>
            </a:r>
            <a:r>
              <a:rPr lang="en-US" baseline="0" dirty="0" err="1" smtClean="0"/>
              <a:t>meerdere</a:t>
            </a:r>
            <a:r>
              <a:rPr lang="en-US" baseline="0" dirty="0" smtClean="0"/>
              <a:t> </a:t>
            </a:r>
            <a:r>
              <a:rPr lang="en-US" baseline="0" dirty="0" err="1" smtClean="0"/>
              <a:t>plekken</a:t>
            </a:r>
            <a:r>
              <a:rPr lang="en-US" baseline="0" dirty="0" smtClean="0"/>
              <a:t> </a:t>
            </a:r>
            <a:r>
              <a:rPr lang="en-US" baseline="0" dirty="0" err="1" smtClean="0"/>
              <a:t>aangepast</a:t>
            </a:r>
            <a:r>
              <a:rPr lang="en-US" baseline="0" dirty="0" smtClean="0"/>
              <a:t> </a:t>
            </a:r>
            <a:r>
              <a:rPr lang="en-US" baseline="0" dirty="0" err="1" smtClean="0"/>
              <a:t>worden</a:t>
            </a:r>
            <a:r>
              <a:rPr lang="en-US" baseline="0" dirty="0" smtClean="0"/>
              <a:t> en de </a:t>
            </a:r>
            <a:r>
              <a:rPr lang="en-US" baseline="0" dirty="0" err="1" smtClean="0"/>
              <a:t>analyse</a:t>
            </a:r>
            <a:r>
              <a:rPr lang="en-US" baseline="0" dirty="0" smtClean="0"/>
              <a:t> was </a:t>
            </a:r>
            <a:r>
              <a:rPr lang="en-US" baseline="0" dirty="0" err="1" smtClean="0"/>
              <a:t>lastig</a:t>
            </a:r>
            <a:r>
              <a:rPr lang="en-US" baseline="0" dirty="0" smtClean="0"/>
              <a:t>.</a:t>
            </a:r>
          </a:p>
          <a:p>
            <a:pPr marL="171450" indent="-171450">
              <a:buFontTx/>
              <a:buChar char="-"/>
            </a:pPr>
            <a:endParaRPr lang="en-US" baseline="0" dirty="0" smtClean="0"/>
          </a:p>
          <a:p>
            <a:r>
              <a:rPr lang="en-US" baseline="0" dirty="0" smtClean="0"/>
              <a:t>- </a:t>
            </a:r>
            <a:r>
              <a:rPr lang="en-US" baseline="0" dirty="0" err="1" smtClean="0"/>
              <a:t>Als</a:t>
            </a:r>
            <a:r>
              <a:rPr lang="en-US" baseline="0" dirty="0" smtClean="0"/>
              <a:t> </a:t>
            </a:r>
            <a:r>
              <a:rPr lang="en-US" baseline="0" dirty="0" err="1" smtClean="0"/>
              <a:t>laatste</a:t>
            </a:r>
            <a:r>
              <a:rPr lang="en-US" baseline="0" dirty="0" smtClean="0"/>
              <a:t> </a:t>
            </a:r>
            <a:r>
              <a:rPr lang="en-US" baseline="0" dirty="0" err="1" smtClean="0"/>
              <a:t>moest</a:t>
            </a:r>
            <a:r>
              <a:rPr lang="en-US" baseline="0" dirty="0" smtClean="0"/>
              <a:t> </a:t>
            </a:r>
            <a:r>
              <a:rPr lang="en-US" baseline="0" dirty="0" err="1" smtClean="0"/>
              <a:t>er</a:t>
            </a:r>
            <a:r>
              <a:rPr lang="en-US" baseline="0" dirty="0" smtClean="0"/>
              <a:t> </a:t>
            </a:r>
            <a:r>
              <a:rPr lang="en-US" baseline="0" dirty="0" err="1" smtClean="0"/>
              <a:t>veel</a:t>
            </a:r>
            <a:r>
              <a:rPr lang="en-US" baseline="0" dirty="0" smtClean="0"/>
              <a:t> </a:t>
            </a:r>
            <a:r>
              <a:rPr lang="en-US" baseline="0" dirty="0" err="1" smtClean="0"/>
              <a:t>verschillende</a:t>
            </a:r>
            <a:r>
              <a:rPr lang="en-US" baseline="0" dirty="0" smtClean="0"/>
              <a:t> tooling </a:t>
            </a:r>
            <a:r>
              <a:rPr lang="en-US" baseline="0" dirty="0" err="1" smtClean="0"/>
              <a:t>worden</a:t>
            </a:r>
            <a:r>
              <a:rPr lang="en-US" baseline="0" dirty="0" smtClean="0"/>
              <a:t> </a:t>
            </a:r>
            <a:r>
              <a:rPr lang="en-US" baseline="0" dirty="0" err="1" smtClean="0"/>
              <a:t>gebruikt</a:t>
            </a:r>
            <a:r>
              <a:rPr lang="en-US" baseline="0" dirty="0" smtClean="0"/>
              <a:t>, </a:t>
            </a:r>
            <a:r>
              <a:rPr lang="en-US" baseline="0" dirty="0" err="1" smtClean="0"/>
              <a:t>voor</a:t>
            </a:r>
            <a:r>
              <a:rPr lang="en-US" baseline="0" dirty="0" smtClean="0"/>
              <a:t> </a:t>
            </a:r>
            <a:r>
              <a:rPr lang="en-US" baseline="0" dirty="0" err="1" smtClean="0"/>
              <a:t>elke</a:t>
            </a:r>
            <a:r>
              <a:rPr lang="en-US" baseline="0" dirty="0" smtClean="0"/>
              <a:t> </a:t>
            </a:r>
            <a:r>
              <a:rPr lang="en-US" baseline="0" dirty="0" err="1" smtClean="0"/>
              <a:t>fase</a:t>
            </a:r>
            <a:r>
              <a:rPr lang="en-US" baseline="0" dirty="0" smtClean="0"/>
              <a:t> en type test was </a:t>
            </a:r>
            <a:r>
              <a:rPr lang="en-US" baseline="0" dirty="0" err="1" smtClean="0"/>
              <a:t>er</a:t>
            </a:r>
            <a:r>
              <a:rPr lang="en-US" baseline="0" dirty="0" smtClean="0"/>
              <a:t> </a:t>
            </a:r>
            <a:r>
              <a:rPr lang="en-US" baseline="0" dirty="0" err="1" smtClean="0"/>
              <a:t>weer</a:t>
            </a:r>
            <a:r>
              <a:rPr lang="en-US" baseline="0" dirty="0" smtClean="0"/>
              <a:t> </a:t>
            </a:r>
            <a:r>
              <a:rPr lang="en-US" baseline="0" dirty="0" err="1" smtClean="0"/>
              <a:t>ander</a:t>
            </a:r>
            <a:r>
              <a:rPr lang="en-US" baseline="0" dirty="0" smtClean="0"/>
              <a:t> </a:t>
            </a:r>
            <a:r>
              <a:rPr lang="en-US" baseline="0" dirty="0" err="1" smtClean="0"/>
              <a:t>tooltje</a:t>
            </a:r>
            <a:r>
              <a:rPr lang="en-US" baseline="0" dirty="0" smtClean="0"/>
              <a:t>.</a:t>
            </a:r>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100159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smtClean="0"/>
              <a:t>Vaak zie je bij klanten dat nog erg</a:t>
            </a:r>
            <a:r>
              <a:rPr lang="nl-NL" baseline="0" dirty="0" smtClean="0"/>
              <a:t> veel gebruik wordt gemaakt van oude methodes, laten we even de historie erbij pakken. Om het wat duidelijker te maken</a:t>
            </a:r>
            <a:endParaRPr lang="nl-NL" dirty="0" smtClean="0"/>
          </a:p>
          <a:p>
            <a:pPr algn="l"/>
            <a:endParaRPr lang="nl-NL" dirty="0" smtClean="0"/>
          </a:p>
          <a:p>
            <a:pPr algn="l"/>
            <a:r>
              <a:rPr lang="nl-NL" dirty="0" smtClean="0"/>
              <a:t>In een ver verleden was test automatsering record en playback, voordeel erg makkelijk te maken, nadeel onleesbare code en onmogelijk om te onderhouden</a:t>
            </a:r>
          </a:p>
          <a:p>
            <a:pPr algn="l"/>
            <a:endParaRPr lang="nl-NL" dirty="0" smtClean="0"/>
          </a:p>
          <a:p>
            <a:pPr algn="l"/>
            <a:r>
              <a:rPr lang="nl-NL" dirty="0" smtClean="0"/>
              <a:t>Tweede generatie waren </a:t>
            </a:r>
            <a:r>
              <a:rPr lang="nl-NL" dirty="0" err="1" smtClean="0"/>
              <a:t>gescripte</a:t>
            </a:r>
            <a:r>
              <a:rPr lang="nl-NL" dirty="0" smtClean="0"/>
              <a:t> testen, meer logica gebruikt -&gt; meer leesbare code maar</a:t>
            </a:r>
            <a:r>
              <a:rPr lang="nl-NL" baseline="0" dirty="0" smtClean="0"/>
              <a:t> het</a:t>
            </a:r>
            <a:r>
              <a:rPr lang="nl-NL" dirty="0" smtClean="0"/>
              <a:t> nadeel is dat het niet genoeg herbruikbaar is</a:t>
            </a:r>
          </a:p>
          <a:p>
            <a:pPr algn="l"/>
            <a:endParaRPr lang="nl-NL" dirty="0" smtClean="0"/>
          </a:p>
          <a:p>
            <a:pPr algn="l"/>
            <a:r>
              <a:rPr lang="nl-NL" dirty="0" err="1" smtClean="0"/>
              <a:t>keyword</a:t>
            </a:r>
            <a:r>
              <a:rPr lang="nl-NL" dirty="0" smtClean="0"/>
              <a:t> en test </a:t>
            </a:r>
            <a:r>
              <a:rPr lang="nl-NL" dirty="0" err="1" smtClean="0"/>
              <a:t>driven</a:t>
            </a:r>
            <a:r>
              <a:rPr lang="nl-NL" dirty="0" smtClean="0"/>
              <a:t>, voordeel herbruikbare functies en test data gescheiden, nadeel erg veel functies in je </a:t>
            </a:r>
            <a:r>
              <a:rPr lang="nl-NL" dirty="0" err="1" smtClean="0"/>
              <a:t>library</a:t>
            </a:r>
            <a:r>
              <a:rPr lang="nl-NL" dirty="0" smtClean="0"/>
              <a:t> en daardoor een meer </a:t>
            </a:r>
            <a:r>
              <a:rPr lang="nl-NL" dirty="0" err="1" smtClean="0"/>
              <a:t>automation</a:t>
            </a:r>
            <a:r>
              <a:rPr lang="nl-NL" dirty="0" smtClean="0"/>
              <a:t> </a:t>
            </a:r>
            <a:r>
              <a:rPr lang="nl-NL" dirty="0" err="1" smtClean="0"/>
              <a:t>specialists</a:t>
            </a:r>
            <a:r>
              <a:rPr lang="nl-NL" dirty="0" smtClean="0"/>
              <a:t> nodig </a:t>
            </a:r>
          </a:p>
          <a:p>
            <a:pPr algn="l"/>
            <a:endParaRPr lang="nl-NL" dirty="0" smtClean="0"/>
          </a:p>
          <a:p>
            <a:pPr algn="l"/>
            <a:r>
              <a:rPr lang="nl-NL" dirty="0" smtClean="0"/>
              <a:t>Bij </a:t>
            </a:r>
            <a:r>
              <a:rPr lang="nl-NL" dirty="0" err="1" smtClean="0"/>
              <a:t>Behaviour</a:t>
            </a:r>
            <a:r>
              <a:rPr lang="nl-NL" dirty="0" smtClean="0"/>
              <a:t> </a:t>
            </a:r>
            <a:r>
              <a:rPr lang="nl-NL" dirty="0" err="1" smtClean="0"/>
              <a:t>Driven</a:t>
            </a:r>
            <a:r>
              <a:rPr lang="nl-NL" dirty="0" smtClean="0"/>
              <a:t> Development en Business </a:t>
            </a:r>
            <a:r>
              <a:rPr lang="nl-NL" dirty="0" err="1" smtClean="0"/>
              <a:t>Process</a:t>
            </a:r>
            <a:r>
              <a:rPr lang="nl-NL" dirty="0" smtClean="0"/>
              <a:t> </a:t>
            </a:r>
            <a:r>
              <a:rPr lang="nl-NL" dirty="0" err="1" smtClean="0"/>
              <a:t>Testing</a:t>
            </a:r>
            <a:r>
              <a:rPr lang="nl-NL" baseline="0" dirty="0" smtClean="0"/>
              <a:t> zijn de</a:t>
            </a:r>
            <a:r>
              <a:rPr lang="nl-NL" dirty="0" smtClean="0"/>
              <a:t> test scripts en logica gescheiden</a:t>
            </a:r>
            <a:r>
              <a:rPr lang="nl-NL" baseline="0" dirty="0" smtClean="0"/>
              <a:t>.</a:t>
            </a:r>
            <a:endParaRPr lang="nl-NL" dirty="0" smtClean="0"/>
          </a:p>
          <a:p>
            <a:pPr algn="l"/>
            <a:endParaRPr lang="nl-NL" dirty="0"/>
          </a:p>
        </p:txBody>
      </p:sp>
      <p:sp>
        <p:nvSpPr>
          <p:cNvPr id="4" name="Tijdelijke aanduiding voor dianummer 3"/>
          <p:cNvSpPr>
            <a:spLocks noGrp="1"/>
          </p:cNvSpPr>
          <p:nvPr>
            <p:ph type="sldNum" sz="quarter" idx="10"/>
          </p:nvPr>
        </p:nvSpPr>
        <p:spPr/>
        <p:txBody>
          <a:bodyPr/>
          <a:lstStyle/>
          <a:p>
            <a:pPr>
              <a:defRPr/>
            </a:pPr>
            <a:fld id="{63ADF0DE-DE05-4618-84EE-7ECB05A5E8DC}" type="slidenum">
              <a:rPr lang="he-IL" smtClean="0"/>
              <a:pPr>
                <a:defRPr/>
              </a:pPr>
              <a:t>5</a:t>
            </a:fld>
            <a:endParaRPr lang="en-US"/>
          </a:p>
        </p:txBody>
      </p:sp>
    </p:spTree>
    <p:extLst>
      <p:ext uri="{BB962C8B-B14F-4D97-AF65-F5344CB8AC3E}">
        <p14:creationId xmlns:p14="http://schemas.microsoft.com/office/powerpoint/2010/main" val="352137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smtClean="0"/>
              <a:t>Wat zijn nu de belangrijkste eigenschappen van deze nieuwe generatie?</a:t>
            </a:r>
          </a:p>
          <a:p>
            <a:pPr algn="l"/>
            <a:r>
              <a:rPr lang="nl-NL" dirty="0" smtClean="0"/>
              <a:t>Door een schreiding te maken tussen de “Business Analisten” en de “test </a:t>
            </a:r>
            <a:r>
              <a:rPr lang="nl-NL" dirty="0" err="1" smtClean="0"/>
              <a:t>automation</a:t>
            </a:r>
            <a:r>
              <a:rPr lang="nl-NL" dirty="0" smtClean="0"/>
              <a:t> engineers” -&gt; raakt de business</a:t>
            </a:r>
            <a:r>
              <a:rPr lang="nl-NL" baseline="0" dirty="0" smtClean="0"/>
              <a:t> </a:t>
            </a:r>
            <a:r>
              <a:rPr lang="nl-NL" dirty="0" smtClean="0"/>
              <a:t>meer betrokkenheid en wordt er minder documentatie gemaakt wat verkeerd </a:t>
            </a:r>
            <a:r>
              <a:rPr lang="nl-NL" dirty="0" err="1" smtClean="0"/>
              <a:t>geinterpeteerd</a:t>
            </a:r>
            <a:r>
              <a:rPr lang="nl-NL" dirty="0" smtClean="0"/>
              <a:t> kan worden</a:t>
            </a:r>
          </a:p>
          <a:p>
            <a:pPr algn="l"/>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Door gebruik te maken van herbruikbare business componenten en </a:t>
            </a:r>
            <a:r>
              <a:rPr lang="nl-NL" dirty="0" err="1" smtClean="0"/>
              <a:t>flows</a:t>
            </a:r>
            <a:r>
              <a:rPr lang="nl-NL" dirty="0" smtClean="0"/>
              <a:t> -&gt; wordt er een </a:t>
            </a:r>
            <a:r>
              <a:rPr lang="nl-NL" dirty="0" err="1" smtClean="0"/>
              <a:t>library</a:t>
            </a:r>
            <a:r>
              <a:rPr lang="nl-NL" dirty="0" smtClean="0"/>
              <a:t> </a:t>
            </a:r>
            <a:r>
              <a:rPr lang="nl-NL" dirty="0" err="1" smtClean="0"/>
              <a:t>opgebouw</a:t>
            </a:r>
            <a:r>
              <a:rPr lang="nl-NL" dirty="0" smtClean="0"/>
              <a:t> die op business niveau zit </a:t>
            </a:r>
            <a:r>
              <a:rPr lang="nl-NL" dirty="0" err="1" smtClean="0"/>
              <a:t>ipv</a:t>
            </a:r>
            <a:r>
              <a:rPr lang="nl-NL" dirty="0" smtClean="0"/>
              <a:t> functioneel niveau</a:t>
            </a:r>
          </a:p>
          <a:p>
            <a:pPr algn="l"/>
            <a:endParaRPr lang="nl-NL" dirty="0" smtClean="0"/>
          </a:p>
          <a:p>
            <a:pPr algn="l"/>
            <a:r>
              <a:rPr lang="nl-NL" dirty="0" smtClean="0"/>
              <a:t>Het </a:t>
            </a:r>
            <a:r>
              <a:rPr lang="nl-NL" dirty="0" err="1" smtClean="0"/>
              <a:t>framework</a:t>
            </a:r>
            <a:r>
              <a:rPr lang="nl-NL" dirty="0" smtClean="0"/>
              <a:t> voorziet</a:t>
            </a:r>
            <a:r>
              <a:rPr lang="nl-NL" baseline="0" dirty="0" smtClean="0"/>
              <a:t> zowel handmatig als automatische testen</a:t>
            </a:r>
          </a:p>
          <a:p>
            <a:pPr algn="l"/>
            <a:r>
              <a:rPr lang="nl-NL" baseline="0" dirty="0" smtClean="0"/>
              <a:t>En binnen het automatische testen is het mogelijk om </a:t>
            </a:r>
            <a:r>
              <a:rPr lang="nl-NL" baseline="0" dirty="0" err="1" smtClean="0"/>
              <a:t>scriptless,scripted</a:t>
            </a:r>
            <a:r>
              <a:rPr lang="nl-NL" baseline="0" dirty="0" smtClean="0"/>
              <a:t> en </a:t>
            </a:r>
            <a:r>
              <a:rPr lang="nl-NL" baseline="0" dirty="0" err="1" smtClean="0"/>
              <a:t>headless</a:t>
            </a:r>
            <a:r>
              <a:rPr lang="nl-NL" baseline="0" dirty="0" smtClean="0"/>
              <a:t> testen te maken</a:t>
            </a:r>
          </a:p>
          <a:p>
            <a:pPr algn="l"/>
            <a:endParaRPr lang="nl-NL" dirty="0" smtClean="0"/>
          </a:p>
        </p:txBody>
      </p:sp>
      <p:sp>
        <p:nvSpPr>
          <p:cNvPr id="4" name="Tijdelijke aanduiding voor dianummer 3"/>
          <p:cNvSpPr>
            <a:spLocks noGrp="1"/>
          </p:cNvSpPr>
          <p:nvPr>
            <p:ph type="sldNum" sz="quarter" idx="10"/>
          </p:nvPr>
        </p:nvSpPr>
        <p:spPr/>
        <p:txBody>
          <a:bodyPr/>
          <a:lstStyle/>
          <a:p>
            <a:pPr>
              <a:defRPr/>
            </a:pPr>
            <a:fld id="{63ADF0DE-DE05-4618-84EE-7ECB05A5E8DC}" type="slidenum">
              <a:rPr lang="he-IL" smtClean="0"/>
              <a:pPr>
                <a:defRPr/>
              </a:pPr>
              <a:t>6</a:t>
            </a:fld>
            <a:endParaRPr lang="en-US"/>
          </a:p>
        </p:txBody>
      </p:sp>
    </p:spTree>
    <p:extLst>
      <p:ext uri="{BB962C8B-B14F-4D97-AF65-F5344CB8AC3E}">
        <p14:creationId xmlns:p14="http://schemas.microsoft.com/office/powerpoint/2010/main" val="352137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Op deze manier kan</a:t>
            </a:r>
            <a:r>
              <a:rPr lang="nl-NL" baseline="0" dirty="0" smtClean="0"/>
              <a:t> het complete team deelnemen aan test automatisering</a:t>
            </a:r>
          </a:p>
          <a:p>
            <a:endParaRPr lang="nl-NL" baseline="0" dirty="0" smtClean="0"/>
          </a:p>
          <a:p>
            <a:r>
              <a:rPr lang="nl-NL" baseline="0" dirty="0" smtClean="0"/>
              <a:t>Er worden in dezelfde sprint nog testcases opgeleverd en de kennis is geborgd.</a:t>
            </a:r>
          </a:p>
          <a:p>
            <a:endParaRPr lang="nl-NL" baseline="0" dirty="0" smtClean="0"/>
          </a:p>
          <a:p>
            <a:r>
              <a:rPr lang="nl-NL" baseline="0" dirty="0" smtClean="0"/>
              <a:t>Ook is er een betere </a:t>
            </a:r>
            <a:r>
              <a:rPr lang="nl-NL" baseline="0" dirty="0" err="1" smtClean="0"/>
              <a:t>samenweking</a:t>
            </a:r>
            <a:r>
              <a:rPr lang="nl-NL" baseline="0" dirty="0" smtClean="0"/>
              <a:t> tussen </a:t>
            </a:r>
            <a:r>
              <a:rPr lang="nl-NL" baseline="0" dirty="0" err="1" smtClean="0"/>
              <a:t>Quality</a:t>
            </a:r>
            <a:r>
              <a:rPr lang="nl-NL" baseline="0" dirty="0" smtClean="0"/>
              <a:t> Assurance en de business, waardoor de juist testcases worden gemaakt, dit komt omdat de business analisten aan het roer zijn die beter kunnen communiceren met de business dan de techneuten</a:t>
            </a:r>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220924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Hoe ziet zo’n script er nu eigenlijk</a:t>
            </a:r>
            <a:r>
              <a:rPr lang="nl-NL" baseline="0" dirty="0" smtClean="0"/>
              <a:t> uit:</a:t>
            </a:r>
            <a:endParaRPr lang="nl-NL" dirty="0" smtClean="0"/>
          </a:p>
          <a:p>
            <a:r>
              <a:rPr lang="nl-NL" dirty="0" smtClean="0"/>
              <a:t>Het belangrijkste is dat natuurlijke taal wordt</a:t>
            </a:r>
            <a:r>
              <a:rPr lang="nl-NL" baseline="0" dirty="0" smtClean="0"/>
              <a:t> gebruikt</a:t>
            </a:r>
          </a:p>
          <a:p>
            <a:endParaRPr lang="nl-NL" baseline="0" dirty="0" smtClean="0"/>
          </a:p>
          <a:p>
            <a:r>
              <a:rPr lang="nl-NL" baseline="0" dirty="0" smtClean="0"/>
              <a:t>Hier zien we dat als er een treinreis wordt gepland via de website van de NS, de volgende stappen worden doorlopen</a:t>
            </a:r>
          </a:p>
          <a:p>
            <a:endParaRPr lang="nl-NL" baseline="0" dirty="0" smtClean="0"/>
          </a:p>
          <a:p>
            <a:r>
              <a:rPr lang="nl-NL" baseline="0" dirty="0" smtClean="0"/>
              <a:t>Natuurlijk moet eerst de browser worden </a:t>
            </a:r>
            <a:r>
              <a:rPr lang="nl-NL" baseline="0" dirty="0" err="1" smtClean="0"/>
              <a:t>geopened</a:t>
            </a:r>
            <a:r>
              <a:rPr lang="nl-NL" baseline="0" dirty="0" smtClean="0"/>
              <a:t> en hiermee wordt de website van de NS </a:t>
            </a:r>
            <a:r>
              <a:rPr lang="nl-NL" baseline="0" dirty="0" err="1" smtClean="0"/>
              <a:t>geopened</a:t>
            </a:r>
            <a:endParaRPr lang="nl-NL" baseline="0" dirty="0" smtClean="0"/>
          </a:p>
          <a:p>
            <a:endParaRPr lang="nl-NL" baseline="0" dirty="0" smtClean="0"/>
          </a:p>
          <a:p>
            <a:r>
              <a:rPr lang="nl-NL" baseline="0" dirty="0" smtClean="0"/>
              <a:t>De flow voor het plannen van een treinreis wordt uitgevoerd, waarin verschillende stappen zitten:</a:t>
            </a:r>
          </a:p>
          <a:p>
            <a:r>
              <a:rPr lang="nl-NL" baseline="0" dirty="0" smtClean="0"/>
              <a:t>Om te beginnen wordt de reis informatie ingevuld, de informatie van de reis zal worden opgehaald en daarna worden gecontroleerd.</a:t>
            </a:r>
          </a:p>
          <a:p>
            <a:endParaRPr lang="nl-NL" baseline="0" dirty="0" smtClean="0"/>
          </a:p>
          <a:p>
            <a:r>
              <a:rPr lang="nl-NL" baseline="0" dirty="0" smtClean="0"/>
              <a:t>Daarna zal de browser weer gesloten kunnen worden en zijn we klaar met de test</a:t>
            </a:r>
            <a:endParaRPr lang="nl-NL" dirty="0"/>
          </a:p>
        </p:txBody>
      </p:sp>
      <p:sp>
        <p:nvSpPr>
          <p:cNvPr id="4" name="Footer Placeholder 3"/>
          <p:cNvSpPr>
            <a:spLocks noGrp="1"/>
          </p:cNvSpPr>
          <p:nvPr>
            <p:ph type="ftr" sz="quarter" idx="10"/>
          </p:nvPr>
        </p:nvSpPr>
        <p:spPr/>
        <p:txBody>
          <a:bodyPr/>
          <a:lstStyle/>
          <a:p>
            <a:pPr>
              <a:defRPr/>
            </a:pPr>
            <a:fld id="{D4AD6C1B-4AEC-4243-B67B-8B692AF1E09D}" type="datetime4">
              <a:rPr lang="de-DE" smtClean="0"/>
              <a:pPr>
                <a:defRPr/>
              </a:pPr>
              <a:t>14. Oktober 2015</a:t>
            </a:fld>
            <a:r>
              <a:rPr lang="de-DE" smtClean="0"/>
              <a:t> | Title of Presentation</a:t>
            </a:r>
            <a:endParaRPr lang="de-DE"/>
          </a:p>
        </p:txBody>
      </p:sp>
      <p:sp>
        <p:nvSpPr>
          <p:cNvPr id="5" name="Slide Number Placeholder 4"/>
          <p:cNvSpPr>
            <a:spLocks noGrp="1"/>
          </p:cNvSpPr>
          <p:nvPr>
            <p:ph type="sldNum" sz="quarter" idx="11"/>
          </p:nvPr>
        </p:nvSpPr>
        <p:spPr/>
        <p:txBody>
          <a:bodyPr/>
          <a:lstStyle/>
          <a:p>
            <a:pPr>
              <a:defRPr/>
            </a:pPr>
            <a:fld id="{595B2486-065B-41DB-B75E-166B1060D976}" type="slidenum">
              <a:rPr lang="de-DE" smtClean="0"/>
              <a:pPr>
                <a:defRPr/>
              </a:pPr>
              <a:t>8</a:t>
            </a:fld>
            <a:endParaRPr lang="de-DE"/>
          </a:p>
        </p:txBody>
      </p:sp>
    </p:spTree>
    <p:extLst>
      <p:ext uri="{BB962C8B-B14F-4D97-AF65-F5344CB8AC3E}">
        <p14:creationId xmlns:p14="http://schemas.microsoft.com/office/powerpoint/2010/main" val="55843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a:t>
            </a:r>
            <a:r>
              <a:rPr lang="nl-NL" dirty="0" err="1" smtClean="0"/>
              <a:t>busines</a:t>
            </a:r>
            <a:r>
              <a:rPr lang="nl-NL" dirty="0" smtClean="0"/>
              <a:t> </a:t>
            </a:r>
            <a:r>
              <a:rPr lang="nl-NL" dirty="0" err="1" smtClean="0"/>
              <a:t>analysten</a:t>
            </a:r>
            <a:r>
              <a:rPr lang="nl-NL" dirty="0" smtClean="0"/>
              <a:t> kunnen</a:t>
            </a:r>
            <a:r>
              <a:rPr lang="nl-NL" baseline="0" dirty="0" smtClean="0"/>
              <a:t> in een browser doormiddel van componenten in de juist volgorde te slepen een test script maken.</a:t>
            </a:r>
          </a:p>
          <a:p>
            <a:endParaRPr lang="nl-NL" baseline="0" dirty="0" smtClean="0"/>
          </a:p>
          <a:p>
            <a:r>
              <a:rPr lang="nl-NL" baseline="0" dirty="0" smtClean="0"/>
              <a:t>Doormiddel van </a:t>
            </a:r>
            <a:r>
              <a:rPr lang="nl-NL" baseline="0" dirty="0" err="1" smtClean="0"/>
              <a:t>drag</a:t>
            </a:r>
            <a:r>
              <a:rPr lang="nl-NL" baseline="0" dirty="0" smtClean="0"/>
              <a:t> en drop kunnen de componenten worden toegevoegd aan het script.</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Elk component is van een logische naam en omschrijving voorzien.</a:t>
            </a:r>
          </a:p>
          <a:p>
            <a:endParaRPr lang="nl-NL" baseline="0" dirty="0" smtClean="0"/>
          </a:p>
          <a:p>
            <a:endParaRPr lang="nl-NL"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335518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slide" Target="../slides/sl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slide" Target="../slides/sl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7"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49"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grpSp>
        <p:nvGrpSpPr>
          <p:cNvPr id="11" name="Group 10"/>
          <p:cNvGrpSpPr/>
          <p:nvPr userDrawn="1"/>
        </p:nvGrpSpPr>
        <p:grpSpPr bwMode="gray">
          <a:xfrm>
            <a:off x="6901056" y="5829386"/>
            <a:ext cx="1894407" cy="855073"/>
            <a:chOff x="1028700" y="1828800"/>
            <a:chExt cx="7083426" cy="3197226"/>
          </a:xfrm>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latin typeface="Arial" pitchFamily="34" charset="0"/>
              </a:endParaRPr>
            </a:p>
          </p:txBody>
        </p:sp>
        <p:sp>
          <p:nvSpPr>
            <p:cNvPr id="13"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latin typeface="Arial" pitchFamily="34" charset="0"/>
              </a:endParaRPr>
            </a:p>
          </p:txBody>
        </p:sp>
        <p:sp>
          <p:nvSpPr>
            <p:cNvPr id="18"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normAutofit/>
            </a:bodyPr>
            <a:lstStyle/>
            <a:p>
              <a:endParaRPr lang="en-US" dirty="0">
                <a:latin typeface="Arial" pitchFamily="34" charset="0"/>
              </a:endParaRPr>
            </a:p>
          </p:txBody>
        </p:sp>
        <p:sp>
          <p:nvSpPr>
            <p:cNvPr id="19"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3"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4"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2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3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4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4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4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4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4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sp>
          <p:nvSpPr>
            <p:cNvPr id="4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latin typeface="Arial" pitchFamily="34" charset="0"/>
              </a:endParaRPr>
            </a:p>
          </p:txBody>
        </p:sp>
      </p:grpSp>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20" name="TextBox 19"/>
          <p:cNvSpPr txBox="1"/>
          <p:nvPr userDrawn="1"/>
        </p:nvSpPr>
        <p:spPr bwMode="auto">
          <a:xfrm>
            <a:off x="449263" y="6515641"/>
            <a:ext cx="2531443" cy="193918"/>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666666"/>
                </a:solidFill>
                <a:latin typeface="Arial" pitchFamily="34" charset="0"/>
                <a:ea typeface="+mn-ea"/>
                <a:cs typeface="Arial" pitchFamily="34" charset="0"/>
              </a:rPr>
              <a:t>© CGI Group Inc. </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2" name="Picture 81" descr="bg_slide.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2" y="5535427"/>
            <a:ext cx="3794758" cy="1328737"/>
          </a:xfrm>
          <a:prstGeom prst="rect">
            <a:avLst/>
          </a:prstGeom>
        </p:spPr>
      </p:pic>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grpSp>
        <p:nvGrpSpPr>
          <p:cNvPr id="38" name="Group 37"/>
          <p:cNvGrpSpPr/>
          <p:nvPr userDrawn="1"/>
        </p:nvGrpSpPr>
        <p:grpSpPr bwMode="gray">
          <a:xfrm>
            <a:off x="7975371" y="6325019"/>
            <a:ext cx="715649" cy="333534"/>
            <a:chOff x="7527713" y="5505450"/>
            <a:chExt cx="1163308" cy="542169"/>
          </a:xfrm>
        </p:grpSpPr>
        <p:sp>
          <p:nvSpPr>
            <p:cNvPr id="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 name="Rectangle 1">
            <a:hlinkClick r:id="rId3" action="ppaction://hlinksldjump"/>
          </p:cNvPr>
          <p:cNvSpPr/>
          <p:nvPr userDrawn="1"/>
        </p:nvSpPr>
        <p:spPr bwMode="gray">
          <a:xfrm>
            <a:off x="7508838" y="6121101"/>
            <a:ext cx="1635162" cy="736899"/>
          </a:xfrm>
          <a:prstGeom prst="rect">
            <a:avLst/>
          </a:prstGeom>
          <a:solidFill>
            <a:schemeClr val="accent1">
              <a:alpha val="0"/>
            </a:schemeClr>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7" name="Picture 46" descr="bg_slide.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2" y="5535427"/>
            <a:ext cx="3794758"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grpSp>
        <p:nvGrpSpPr>
          <p:cNvPr id="13" name="Group 12"/>
          <p:cNvGrpSpPr/>
          <p:nvPr userDrawn="1"/>
        </p:nvGrpSpPr>
        <p:grpSpPr bwMode="gray">
          <a:xfrm>
            <a:off x="7975371" y="6325019"/>
            <a:ext cx="715649" cy="333534"/>
            <a:chOff x="7527713" y="5505450"/>
            <a:chExt cx="1163308" cy="542169"/>
          </a:xfrm>
        </p:grpSpPr>
        <p:sp>
          <p:nvSpPr>
            <p:cNvPr id="14"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1" name="Rectangle 10">
            <a:hlinkClick r:id="rId3" action="ppaction://hlinksldjump"/>
          </p:cNvPr>
          <p:cNvSpPr/>
          <p:nvPr userDrawn="1"/>
        </p:nvSpPr>
        <p:spPr bwMode="gray">
          <a:xfrm>
            <a:off x="7508838" y="6121101"/>
            <a:ext cx="1635162" cy="736899"/>
          </a:xfrm>
          <a:prstGeom prst="rect">
            <a:avLst/>
          </a:prstGeom>
          <a:solidFill>
            <a:schemeClr val="accent1">
              <a:alpha val="0"/>
            </a:schemeClr>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lt;IGNORE&gt;"/>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
          <p:cNvPicPr>
            <a:picLocks noChangeAspect="1"/>
          </p:cNvPicPr>
          <p:nvPr userDrawn="1"/>
        </p:nvPicPr>
        <p:blipFill>
          <a:blip r:embed="rId3" cstate="print"/>
          <a:stretch>
            <a:fillRect/>
          </a:stretch>
        </p:blipFill>
        <p:spPr>
          <a:xfrm>
            <a:off x="0" y="0"/>
            <a:ext cx="9144000" cy="6858000"/>
          </a:xfrm>
          <a:prstGeom prst="rect">
            <a:avLst/>
          </a:prstGeom>
        </p:spPr>
      </p:pic>
      <p:grpSp>
        <p:nvGrpSpPr>
          <p:cNvPr id="7" name="Group 6"/>
          <p:cNvGrpSpPr/>
          <p:nvPr userDrawn="1"/>
        </p:nvGrpSpPr>
        <p:grpSpPr bwMode="gray">
          <a:xfrm>
            <a:off x="6901056" y="5829386"/>
            <a:ext cx="1894407" cy="855073"/>
            <a:chOff x="1028700" y="1828800"/>
            <a:chExt cx="7083426" cy="3197226"/>
          </a:xfrm>
        </p:grpSpPr>
        <p:sp>
          <p:nvSpPr>
            <p:cNvPr id="8"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9"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4"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6"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9"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0"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1"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2"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3"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4"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5"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6"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7"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8"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51" name="Picture 50" descr="bg_slide.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2" y="5535427"/>
            <a:ext cx="3794758" cy="1328737"/>
          </a:xfrm>
          <a:prstGeom prst="rect">
            <a:avLst/>
          </a:prstGeom>
        </p:spPr>
      </p:pic>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4" name="Rectangle 13">
            <a:hlinkClick r:id="rId3" action="ppaction://hlinksldjump"/>
          </p:cNvPr>
          <p:cNvSpPr/>
          <p:nvPr userDrawn="1"/>
        </p:nvSpPr>
        <p:spPr bwMode="gray">
          <a:xfrm>
            <a:off x="7508838" y="6121101"/>
            <a:ext cx="1635162" cy="736899"/>
          </a:xfrm>
          <a:prstGeom prst="rect">
            <a:avLst/>
          </a:prstGeom>
          <a:solidFill>
            <a:schemeClr val="accent1">
              <a:alpha val="0"/>
            </a:schemeClr>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6" name="Picture 35" descr="&lt;IGNORE&gt;"/>
          <p:cNvPicPr>
            <a:picLocks noChangeAspect="1"/>
          </p:cNvPicPr>
          <p:nvPr userDrawn="1"/>
        </p:nvPicPr>
        <p:blipFill>
          <a:blip r:embed="rId2" cstate="print"/>
          <a:stretch>
            <a:fillRect/>
          </a:stretch>
        </p:blipFill>
        <p:spPr>
          <a:xfrm>
            <a:off x="0" y="0"/>
            <a:ext cx="9144000" cy="6858000"/>
          </a:xfrm>
          <a:prstGeom prst="rect">
            <a:avLst/>
          </a:prstGeom>
        </p:spPr>
      </p:pic>
      <p:grpSp>
        <p:nvGrpSpPr>
          <p:cNvPr id="7" name="Group 6"/>
          <p:cNvGrpSpPr/>
          <p:nvPr userDrawn="1"/>
        </p:nvGrpSpPr>
        <p:grpSpPr bwMode="gray">
          <a:xfrm>
            <a:off x="6901056" y="5829386"/>
            <a:ext cx="1894407" cy="855073"/>
            <a:chOff x="1028700" y="1828800"/>
            <a:chExt cx="7083426" cy="3197226"/>
          </a:xfrm>
        </p:grpSpPr>
        <p:sp>
          <p:nvSpPr>
            <p:cNvPr id="9"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3"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icture - Quotes">
    <p:spTree>
      <p:nvGrpSpPr>
        <p:cNvPr id="1" name=""/>
        <p:cNvGrpSpPr/>
        <p:nvPr/>
      </p:nvGrpSpPr>
      <p:grpSpPr>
        <a:xfrm>
          <a:off x="0" y="0"/>
          <a:ext cx="0" cy="0"/>
          <a:chOff x="0" y="0"/>
          <a:chExt cx="0" cy="0"/>
        </a:xfrm>
      </p:grpSpPr>
      <p:sp>
        <p:nvSpPr>
          <p:cNvPr id="7" name="Tijdelijke aanduiding voor afbeelding 2"/>
          <p:cNvSpPr>
            <a:spLocks noGrp="1"/>
          </p:cNvSpPr>
          <p:nvPr>
            <p:ph type="pic" idx="14" hasCustomPrompt="1"/>
          </p:nvPr>
        </p:nvSpPr>
        <p:spPr>
          <a:xfrm>
            <a:off x="447676" y="1340767"/>
            <a:ext cx="8696323" cy="4464497"/>
          </a:xfrm>
          <a:prstGeom prst="rect">
            <a:avLst/>
          </a:prstGeom>
          <a:solidFill>
            <a:schemeClr val="accent4"/>
          </a:solidFill>
          <a:ln>
            <a:noFill/>
          </a:ln>
        </p:spPr>
        <p:txBody>
          <a:bodyPr tIns="0" rIns="0" anchor="ctr"/>
          <a:lstStyle>
            <a:lvl1pPr marL="0" indent="0" algn="ctr">
              <a:buNone/>
              <a:defRPr sz="1400" b="1">
                <a:solidFill>
                  <a:schemeClr val="tx2"/>
                </a:solidFill>
              </a:defRPr>
            </a:lvl1pPr>
            <a:lvl2pPr marL="343266" indent="0">
              <a:buNone/>
              <a:defRPr sz="2100"/>
            </a:lvl2pPr>
            <a:lvl3pPr marL="686532" indent="0">
              <a:buNone/>
              <a:defRPr sz="1800"/>
            </a:lvl3pPr>
            <a:lvl4pPr marL="1029797" indent="0">
              <a:buNone/>
              <a:defRPr sz="1500"/>
            </a:lvl4pPr>
            <a:lvl5pPr marL="1373063" indent="0">
              <a:buNone/>
              <a:defRPr sz="1500"/>
            </a:lvl5pPr>
            <a:lvl6pPr marL="1716329" indent="0">
              <a:buNone/>
              <a:defRPr sz="1500"/>
            </a:lvl6pPr>
            <a:lvl7pPr marL="2059595" indent="0">
              <a:buNone/>
              <a:defRPr sz="1500"/>
            </a:lvl7pPr>
            <a:lvl8pPr marL="2402860" indent="0">
              <a:buNone/>
              <a:defRPr sz="1500"/>
            </a:lvl8pPr>
            <a:lvl9pPr marL="2746126" indent="0">
              <a:buNone/>
              <a:defRPr sz="1500"/>
            </a:lvl9pPr>
          </a:lstStyle>
          <a:p>
            <a:pPr lvl="0"/>
            <a:r>
              <a:rPr lang="en-GB" noProof="0" smtClean="0"/>
              <a:t>Click to insert photo</a:t>
            </a:r>
            <a:endParaRPr lang="en-GB" noProof="0"/>
          </a:p>
        </p:txBody>
      </p:sp>
      <p:sp>
        <p:nvSpPr>
          <p:cNvPr id="2" name="Titel 1"/>
          <p:cNvSpPr>
            <a:spLocks noGrp="1"/>
          </p:cNvSpPr>
          <p:nvPr>
            <p:ph type="title"/>
          </p:nvPr>
        </p:nvSpPr>
        <p:spPr/>
        <p:txBody>
          <a:bodyPr/>
          <a:lstStyle/>
          <a:p>
            <a:r>
              <a:rPr lang="nl-NL" dirty="0" smtClean="0"/>
              <a:t>Klik om de stijl te bewerken</a:t>
            </a:r>
            <a:endParaRPr lang="en-GB" dirty="0"/>
          </a:p>
        </p:txBody>
      </p:sp>
      <p:sp>
        <p:nvSpPr>
          <p:cNvPr id="3" name="Tijdelijke aanduiding voor verticale tekst 2"/>
          <p:cNvSpPr>
            <a:spLocks noGrp="1"/>
          </p:cNvSpPr>
          <p:nvPr>
            <p:ph type="body" orient="vert" idx="1"/>
          </p:nvPr>
        </p:nvSpPr>
        <p:spPr>
          <a:xfrm>
            <a:off x="855023" y="1389414"/>
            <a:ext cx="7861138" cy="4306712"/>
          </a:xfrm>
          <a:prstGeom prst="rect">
            <a:avLst/>
          </a:prstGeom>
        </p:spPr>
        <p:txBody>
          <a:bodyPr vert="horz" lIns="0" tIns="0" rIns="0" numCol="1" spcCol="360000" anchor="ctr"/>
          <a:lstStyle>
            <a:lvl1pPr algn="ctr">
              <a:defRPr/>
            </a:lvl1pPr>
            <a:lvl2pPr algn="ctr">
              <a:defRPr/>
            </a:lvl2pPr>
            <a:lvl3pPr algn="ctr">
              <a:defRPr/>
            </a:lvl3pPr>
            <a:lvl4pPr algn="ctr">
              <a:defRPr/>
            </a:lvl4pPr>
            <a:lvl5pPr algn="ctr">
              <a:defRPr/>
            </a:lvl5pPr>
            <a:lvl7pPr marL="273050" indent="-96838">
              <a:defRPr sz="2000"/>
            </a:lvl7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a:p>
            <a:pPr lvl="6"/>
            <a:r>
              <a:rPr lang="nl-NL" dirty="0" smtClean="0"/>
              <a:t>TEMP</a:t>
            </a:r>
            <a:endParaRPr lang="en-GB" dirty="0"/>
          </a:p>
        </p:txBody>
      </p:sp>
      <p:sp>
        <p:nvSpPr>
          <p:cNvPr id="6" name="Tijdelijke aanduiding voor dianummer 5"/>
          <p:cNvSpPr>
            <a:spLocks noGrp="1"/>
          </p:cNvSpPr>
          <p:nvPr>
            <p:ph type="sldNum" sz="quarter" idx="12"/>
          </p:nvPr>
        </p:nvSpPr>
        <p:spPr>
          <a:xfrm>
            <a:off x="4355976" y="6525345"/>
            <a:ext cx="432048" cy="171154"/>
          </a:xfrm>
          <a:prstGeom prst="rect">
            <a:avLst/>
          </a:prstGeom>
        </p:spPr>
        <p:txBody>
          <a:bodyPr/>
          <a:lstStyle/>
          <a:p>
            <a:fld id="{375029C7-A245-4399-9401-6324292D27A0}" type="slidenum">
              <a:rPr lang="en-GB" smtClean="0"/>
              <a:pPr/>
              <a:t>‹#›</a:t>
            </a:fld>
            <a:endParaRPr lang="en-GB"/>
          </a:p>
        </p:txBody>
      </p:sp>
      <p:sp>
        <p:nvSpPr>
          <p:cNvPr id="9" name="Rectangle 8">
            <a:hlinkClick r:id="rId2" action="ppaction://hlinksldjump"/>
          </p:cNvPr>
          <p:cNvSpPr/>
          <p:nvPr userDrawn="1"/>
        </p:nvSpPr>
        <p:spPr bwMode="auto">
          <a:xfrm>
            <a:off x="7616536" y="6161809"/>
            <a:ext cx="1527464" cy="696191"/>
          </a:xfrm>
          <a:prstGeom prst="rect">
            <a:avLst/>
          </a:prstGeom>
          <a:solidFill>
            <a:schemeClr val="bg1">
              <a:alpha val="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7918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71" r:id="rId3"/>
    <p:sldLayoutId id="2147483670" r:id="rId4"/>
    <p:sldLayoutId id="2147483650" r:id="rId5"/>
    <p:sldLayoutId id="2147483660" r:id="rId6"/>
    <p:sldLayoutId id="2147483764" r:id="rId7"/>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
          <p:cNvSpPr>
            <a:spLocks noGrp="1"/>
          </p:cNvSpPr>
          <p:nvPr>
            <p:ph type="ctrTitle"/>
          </p:nvPr>
        </p:nvSpPr>
        <p:spPr/>
        <p:txBody>
          <a:bodyPr>
            <a:normAutofit/>
          </a:bodyPr>
          <a:lstStyle/>
          <a:p>
            <a:pPr algn="ctr"/>
            <a:r>
              <a:rPr lang="nl-NL" sz="3200" dirty="0"/>
              <a:t>Testautomatisering voor </a:t>
            </a:r>
            <a:r>
              <a:rPr lang="nl-NL" sz="3200" dirty="0" smtClean="0"/>
              <a:t>en</a:t>
            </a:r>
            <a:br>
              <a:rPr lang="nl-NL" sz="3200" dirty="0" smtClean="0"/>
            </a:br>
            <a:r>
              <a:rPr lang="nl-NL" sz="3200" dirty="0" smtClean="0"/>
              <a:t> </a:t>
            </a:r>
            <a:r>
              <a:rPr lang="nl-NL" sz="3200" dirty="0"/>
              <a:t>door </a:t>
            </a:r>
            <a:r>
              <a:rPr lang="nl-NL" sz="3200" dirty="0" err="1"/>
              <a:t>businessanalisten</a:t>
            </a:r>
            <a:endParaRPr lang="en-US" sz="3200" i="1" dirty="0"/>
          </a:p>
        </p:txBody>
      </p:sp>
      <p:sp>
        <p:nvSpPr>
          <p:cNvPr id="3" name="Subtitle 2" descr="&lt;SUBTITLE&gt;"/>
          <p:cNvSpPr>
            <a:spLocks noGrp="1"/>
          </p:cNvSpPr>
          <p:nvPr>
            <p:ph type="subTitle" idx="1"/>
          </p:nvPr>
        </p:nvSpPr>
        <p:spPr/>
        <p:txBody>
          <a:bodyPr>
            <a:normAutofit/>
          </a:bodyPr>
          <a:lstStyle/>
          <a:p>
            <a:r>
              <a:rPr lang="en-GB" dirty="0" smtClean="0"/>
              <a:t>Albert Eikelenboom &amp; </a:t>
            </a:r>
            <a:r>
              <a:rPr lang="en-GB" dirty="0"/>
              <a:t>Olav Adema </a:t>
            </a:r>
            <a:endParaRPr lang="en-GB" dirty="0" smtClean="0"/>
          </a:p>
          <a:p>
            <a:r>
              <a:rPr lang="en-GB" dirty="0" smtClean="0"/>
              <a:t>14 </a:t>
            </a:r>
            <a:r>
              <a:rPr lang="en-GB" dirty="0" err="1"/>
              <a:t>o</a:t>
            </a:r>
            <a:r>
              <a:rPr lang="en-GB" dirty="0" err="1" smtClean="0"/>
              <a:t>ktober</a:t>
            </a:r>
            <a:r>
              <a:rPr lang="en-GB" dirty="0" smtClean="0"/>
              <a:t> 2015</a:t>
            </a:r>
          </a:p>
        </p:txBody>
      </p:sp>
      <p:sp>
        <p:nvSpPr>
          <p:cNvPr id="16" name="AutoShape 3"/>
          <p:cNvSpPr>
            <a:spLocks noChangeAspect="1" noChangeArrowheads="1" noTextEdit="1"/>
          </p:cNvSpPr>
          <p:nvPr/>
        </p:nvSpPr>
        <p:spPr bwMode="auto">
          <a:xfrm>
            <a:off x="658800" y="2779200"/>
            <a:ext cx="527744" cy="15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a:endParaRPr>
          </a:p>
        </p:txBody>
      </p:sp>
      <p:sp>
        <p:nvSpPr>
          <p:cNvPr id="19" name="AutoShape 7"/>
          <p:cNvSpPr>
            <a:spLocks noChangeAspect="1" noChangeArrowheads="1" noTextEdit="1"/>
          </p:cNvSpPr>
          <p:nvPr/>
        </p:nvSpPr>
        <p:spPr bwMode="auto">
          <a:xfrm>
            <a:off x="5716800" y="2610000"/>
            <a:ext cx="528305" cy="15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Test data in componenten en </a:t>
            </a:r>
            <a:r>
              <a:rPr lang="nl-NL" sz="3200" dirty="0" err="1" smtClean="0"/>
              <a:t>flows</a:t>
            </a:r>
            <a:endParaRPr lang="nl-NL" sz="3200" dirty="0"/>
          </a:p>
        </p:txBody>
      </p:sp>
      <p:sp>
        <p:nvSpPr>
          <p:cNvPr id="3" name="Tijdelijke aanduiding voor inhoud 2"/>
          <p:cNvSpPr>
            <a:spLocks noGrp="1"/>
          </p:cNvSpPr>
          <p:nvPr>
            <p:ph sz="quarter" idx="17"/>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36" y="2272759"/>
            <a:ext cx="4908885" cy="247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299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err="1" smtClean="0"/>
              <a:t>Ondersteundend</a:t>
            </a:r>
            <a:r>
              <a:rPr lang="nl-NL" sz="3200" dirty="0" smtClean="0"/>
              <a:t> technieken</a:t>
            </a:r>
            <a:endParaRPr lang="nl-NL" sz="3200" dirty="0"/>
          </a:p>
        </p:txBody>
      </p:sp>
      <p:sp>
        <p:nvSpPr>
          <p:cNvPr id="3" name="Tijdelijke aanduiding voor inhoud 2"/>
          <p:cNvSpPr>
            <a:spLocks noGrp="1"/>
          </p:cNvSpPr>
          <p:nvPr>
            <p:ph sz="quarter" idx="17"/>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Parallel testen</a:t>
            </a:r>
          </a:p>
          <a:p>
            <a:pPr marL="342900" indent="-342900">
              <a:buFont typeface="Arial" panose="020B0604020202020204" pitchFamily="34" charset="0"/>
              <a:buChar char="•"/>
            </a:pPr>
            <a:r>
              <a:rPr lang="nl-NL" dirty="0" err="1"/>
              <a:t>Continuous</a:t>
            </a:r>
            <a:r>
              <a:rPr lang="nl-NL" dirty="0"/>
              <a:t> </a:t>
            </a:r>
            <a:r>
              <a:rPr lang="nl-NL" dirty="0" smtClean="0"/>
              <a:t>delivery</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Universele </a:t>
            </a:r>
            <a:r>
              <a:rPr lang="nl-NL" dirty="0" smtClean="0"/>
              <a:t>tool</a:t>
            </a:r>
          </a:p>
          <a:p>
            <a:pPr marL="342900" indent="-342900">
              <a:buFont typeface="Arial" panose="020B0604020202020204" pitchFamily="34" charset="0"/>
              <a:buChar char="•"/>
            </a:pPr>
            <a:r>
              <a:rPr lang="nl-NL" dirty="0" smtClean="0"/>
              <a:t>Beheerbaarheid</a:t>
            </a:r>
          </a:p>
          <a:p>
            <a:endParaRPr lang="nl-NL" dirty="0" smtClean="0"/>
          </a:p>
          <a:p>
            <a:pPr marL="342900" indent="-342900">
              <a:buFont typeface="Arial" panose="020B0604020202020204" pitchFamily="34" charset="0"/>
              <a:buChar char="•"/>
            </a:pPr>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11</a:t>
            </a:fld>
            <a:endParaRPr lang="en-US" dirty="0"/>
          </a:p>
        </p:txBody>
      </p:sp>
    </p:spTree>
    <p:extLst>
      <p:ext uri="{BB962C8B-B14F-4D97-AF65-F5344CB8AC3E}">
        <p14:creationId xmlns:p14="http://schemas.microsoft.com/office/powerpoint/2010/main" val="61581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P</a:t>
            </a:r>
            <a:r>
              <a:rPr lang="nl-NL" sz="3200" dirty="0" smtClean="0"/>
              <a:t>arallel testen</a:t>
            </a:r>
            <a:endParaRPr lang="nl-NL" sz="3200" dirty="0"/>
          </a:p>
        </p:txBody>
      </p:sp>
      <p:sp>
        <p:nvSpPr>
          <p:cNvPr id="3" name="Tijdelijke aanduiding voor inhoud 2"/>
          <p:cNvSpPr>
            <a:spLocks noGrp="1"/>
          </p:cNvSpPr>
          <p:nvPr>
            <p:ph sz="quarter" idx="17"/>
          </p:nvPr>
        </p:nvSpPr>
        <p:spPr/>
        <p:txBody>
          <a:bodyPr/>
          <a:lstStyle/>
          <a:p>
            <a:endParaRPr lang="nl-NL" dirty="0" smtClean="0"/>
          </a:p>
          <a:p>
            <a:r>
              <a:rPr lang="nl-NL" dirty="0" smtClean="0"/>
              <a:t>Gebruik van virtuele machines met identieke images</a:t>
            </a:r>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2050"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914859"/>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905" y="2248651"/>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3" y="2566397"/>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415" y="3109992"/>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00" y="3498099"/>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76" y="3085926"/>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388" y="2638589"/>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901" y="2236617"/>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216" y="2699667"/>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753" y="3101636"/>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microsoftupdateshelp.com/wp-content/uploads/2013/10/ed735cfbefbd15535902d17bcf9f6c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258" y="3625179"/>
            <a:ext cx="1851025" cy="18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9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49"/>
                                          </p:stCondLst>
                                        </p:cTn>
                                        <p:tgtEl>
                                          <p:spTgt spid="19"/>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249"/>
                                          </p:stCondLst>
                                        </p:cTn>
                                        <p:tgtEl>
                                          <p:spTgt spid="20"/>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249"/>
                                          </p:stCondLst>
                                        </p:cTn>
                                        <p:tgtEl>
                                          <p:spTgt spid="22"/>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249"/>
                                          </p:stCondLst>
                                        </p:cTn>
                                        <p:tgtEl>
                                          <p:spTgt spid="23"/>
                                        </p:tgtEl>
                                        <p:attrNameLst>
                                          <p:attrName>style.visibility</p:attrName>
                                        </p:attrNameLst>
                                      </p:cBhvr>
                                      <p:to>
                                        <p:strVal val="visible"/>
                                      </p:to>
                                    </p:set>
                                  </p:childTnLst>
                                </p:cTn>
                              </p:par>
                              <p:par>
                                <p:cTn id="17" presetID="1" presetClass="entr" presetSubtype="0" fill="hold" nodeType="withEffect">
                                  <p:stCondLst>
                                    <p:cond delay="1250"/>
                                  </p:stCondLst>
                                  <p:childTnLst>
                                    <p:set>
                                      <p:cBhvr>
                                        <p:cTn id="18" dur="1" fill="hold">
                                          <p:stCondLst>
                                            <p:cond delay="249"/>
                                          </p:stCondLst>
                                        </p:cTn>
                                        <p:tgtEl>
                                          <p:spTgt spid="24"/>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249"/>
                                          </p:stCondLst>
                                        </p:cTn>
                                        <p:tgtEl>
                                          <p:spTgt spid="25"/>
                                        </p:tgtEl>
                                        <p:attrNameLst>
                                          <p:attrName>style.visibility</p:attrName>
                                        </p:attrNameLst>
                                      </p:cBhvr>
                                      <p:to>
                                        <p:strVal val="visible"/>
                                      </p:to>
                                    </p:set>
                                  </p:childTnLst>
                                </p:cTn>
                              </p:par>
                              <p:par>
                                <p:cTn id="21" presetID="1" presetClass="entr" presetSubtype="0" fill="hold" nodeType="withEffect">
                                  <p:stCondLst>
                                    <p:cond delay="1750"/>
                                  </p:stCondLst>
                                  <p:childTnLst>
                                    <p:set>
                                      <p:cBhvr>
                                        <p:cTn id="22" dur="1" fill="hold">
                                          <p:stCondLst>
                                            <p:cond delay="249"/>
                                          </p:stCondLst>
                                        </p:cTn>
                                        <p:tgtEl>
                                          <p:spTgt spid="26"/>
                                        </p:tgtEl>
                                        <p:attrNameLst>
                                          <p:attrName>style.visibility</p:attrName>
                                        </p:attrNameLst>
                                      </p:cBhvr>
                                      <p:to>
                                        <p:strVal val="visible"/>
                                      </p:to>
                                    </p:set>
                                  </p:childTnLst>
                                </p:cTn>
                              </p:par>
                              <p:par>
                                <p:cTn id="23" presetID="1" presetClass="entr" presetSubtype="0" fill="hold" nodeType="withEffect">
                                  <p:stCondLst>
                                    <p:cond delay="2000"/>
                                  </p:stCondLst>
                                  <p:childTnLst>
                                    <p:set>
                                      <p:cBhvr>
                                        <p:cTn id="24" dur="1" fill="hold">
                                          <p:stCondLst>
                                            <p:cond delay="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Parallel </a:t>
            </a:r>
            <a:r>
              <a:rPr lang="nl-NL" sz="3200" dirty="0" smtClean="0"/>
              <a:t>testen aanpak</a:t>
            </a:r>
            <a:endParaRPr lang="nl-NL" sz="3200" dirty="0"/>
          </a:p>
        </p:txBody>
      </p:sp>
      <p:sp>
        <p:nvSpPr>
          <p:cNvPr id="3" name="Tijdelijke aanduiding voor inhoud 2"/>
          <p:cNvSpPr>
            <a:spLocks noGrp="1"/>
          </p:cNvSpPr>
          <p:nvPr>
            <p:ph sz="quarter" idx="17"/>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Een suite van testen gemaakt met alle 700 testgevallen</a:t>
            </a:r>
          </a:p>
          <a:p>
            <a:pPr marL="342900" indent="-342900">
              <a:buFont typeface="Arial" panose="020B0604020202020204" pitchFamily="34" charset="0"/>
              <a:buChar char="•"/>
            </a:pPr>
            <a:r>
              <a:rPr lang="nl-NL" dirty="0" smtClean="0"/>
              <a:t>Race condities en </a:t>
            </a:r>
            <a:r>
              <a:rPr lang="nl-NL" dirty="0" err="1" smtClean="0"/>
              <a:t>semaphoren</a:t>
            </a:r>
            <a:endParaRPr lang="nl-NL" dirty="0" smtClean="0"/>
          </a:p>
          <a:p>
            <a:pPr marL="342900" indent="-342900">
              <a:buFont typeface="Arial" panose="020B0604020202020204" pitchFamily="34" charset="0"/>
              <a:buChar char="•"/>
            </a:pPr>
            <a:r>
              <a:rPr lang="nl-NL" dirty="0" smtClean="0"/>
              <a:t>Sommige testen toch single node</a:t>
            </a:r>
          </a:p>
          <a:p>
            <a:pPr marL="342900" indent="-342900">
              <a:buFont typeface="Arial" panose="020B0604020202020204" pitchFamily="34" charset="0"/>
              <a:buChar char="•"/>
            </a:pPr>
            <a:r>
              <a:rPr lang="nl-NL" dirty="0" err="1" smtClean="0"/>
              <a:t>Merge</a:t>
            </a:r>
            <a:r>
              <a:rPr lang="nl-NL" dirty="0" smtClean="0"/>
              <a:t> en </a:t>
            </a:r>
            <a:r>
              <a:rPr lang="nl-NL" dirty="0" err="1" smtClean="0"/>
              <a:t>syncronisatie</a:t>
            </a:r>
            <a:endParaRPr lang="nl-NL" dirty="0"/>
          </a:p>
          <a:p>
            <a:pPr marL="342900" indent="-342900">
              <a:buFont typeface="Arial" panose="020B0604020202020204" pitchFamily="34" charset="0"/>
              <a:buChar char="•"/>
            </a:pPr>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13</a:t>
            </a:fld>
            <a:endParaRPr lang="en-US" dirty="0"/>
          </a:p>
        </p:txBody>
      </p:sp>
    </p:spTree>
    <p:extLst>
      <p:ext uri="{BB962C8B-B14F-4D97-AF65-F5344CB8AC3E}">
        <p14:creationId xmlns:p14="http://schemas.microsoft.com/office/powerpoint/2010/main" val="2100300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Parallel </a:t>
            </a:r>
            <a:r>
              <a:rPr lang="nl-NL" sz="3200" dirty="0" smtClean="0"/>
              <a:t>testen resultaten</a:t>
            </a:r>
            <a:endParaRPr lang="nl-NL" sz="3200" dirty="0"/>
          </a:p>
        </p:txBody>
      </p:sp>
      <p:sp>
        <p:nvSpPr>
          <p:cNvPr id="3" name="Tijdelijke aanduiding voor inhoud 2"/>
          <p:cNvSpPr>
            <a:spLocks noGrp="1"/>
          </p:cNvSpPr>
          <p:nvPr>
            <p:ph sz="quarter" idx="17"/>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smtClean="0"/>
              <a:t>Testrun</a:t>
            </a:r>
            <a:r>
              <a:rPr lang="nl-NL" dirty="0" smtClean="0"/>
              <a:t> van </a:t>
            </a:r>
            <a:r>
              <a:rPr lang="nl-NL" dirty="0"/>
              <a:t>7</a:t>
            </a:r>
            <a:r>
              <a:rPr lang="nl-NL" dirty="0" smtClean="0"/>
              <a:t>0 uur naar 12 uur</a:t>
            </a:r>
          </a:p>
          <a:p>
            <a:pPr marL="342900" indent="-342900">
              <a:buFont typeface="Arial" panose="020B0604020202020204" pitchFamily="34" charset="0"/>
              <a:buChar char="•"/>
            </a:pPr>
            <a:r>
              <a:rPr lang="nl-NL" dirty="0" smtClean="0"/>
              <a:t>Schaalbaar</a:t>
            </a:r>
          </a:p>
          <a:p>
            <a:pPr marL="342900" indent="-342900">
              <a:buFont typeface="Arial" panose="020B0604020202020204" pitchFamily="34" charset="0"/>
              <a:buChar char="•"/>
            </a:pPr>
            <a:r>
              <a:rPr lang="nl-NL" dirty="0" smtClean="0"/>
              <a:t>Sommige testen kunnen ‘</a:t>
            </a:r>
            <a:r>
              <a:rPr lang="nl-NL" dirty="0" err="1" smtClean="0"/>
              <a:t>by</a:t>
            </a:r>
            <a:r>
              <a:rPr lang="nl-NL" dirty="0" smtClean="0"/>
              <a:t> design’ niet parallel.</a:t>
            </a:r>
          </a:p>
          <a:p>
            <a:pPr marL="342900" indent="-342900">
              <a:buFont typeface="Arial" panose="020B0604020202020204" pitchFamily="34" charset="0"/>
              <a:buChar char="•"/>
            </a:pPr>
            <a:r>
              <a:rPr lang="nl-NL" dirty="0" smtClean="0"/>
              <a:t>Resultaten zijn sneller beschikbaar bij het team</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14</a:t>
            </a:fld>
            <a:endParaRPr lang="en-US" dirty="0"/>
          </a:p>
        </p:txBody>
      </p:sp>
    </p:spTree>
    <p:extLst>
      <p:ext uri="{BB962C8B-B14F-4D97-AF65-F5344CB8AC3E}">
        <p14:creationId xmlns:p14="http://schemas.microsoft.com/office/powerpoint/2010/main" val="406080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err="1"/>
              <a:t>Continuous</a:t>
            </a:r>
            <a:r>
              <a:rPr lang="nl-NL" sz="3200" dirty="0"/>
              <a:t> delivery</a:t>
            </a:r>
          </a:p>
        </p:txBody>
      </p:sp>
      <p:sp>
        <p:nvSpPr>
          <p:cNvPr id="3" name="Tijdelijke aanduiding voor inhoud 2"/>
          <p:cNvSpPr>
            <a:spLocks noGrp="1"/>
          </p:cNvSpPr>
          <p:nvPr>
            <p:ph sz="quarter" idx="17"/>
          </p:nvPr>
        </p:nvSpPr>
        <p:spPr/>
        <p:txBody>
          <a:bodyPr/>
          <a:lstStyle/>
          <a:p>
            <a:endParaRPr lang="nl-NL" dirty="0" smtClean="0"/>
          </a:p>
          <a:p>
            <a:endParaRPr lang="nl-NL" dirty="0" smtClean="0"/>
          </a:p>
          <a:p>
            <a:pPr marL="342900" indent="-342900">
              <a:buFont typeface="Arial" panose="020B0604020202020204" pitchFamily="34" charset="0"/>
              <a:buChar char="•"/>
            </a:pPr>
            <a:r>
              <a:rPr lang="nl-NL" dirty="0" smtClean="0"/>
              <a:t>De complete test set kan </a:t>
            </a:r>
            <a:r>
              <a:rPr lang="nl-NL" dirty="0" err="1" smtClean="0"/>
              <a:t>gescheduled</a:t>
            </a:r>
            <a:r>
              <a:rPr lang="nl-NL" dirty="0" smtClean="0"/>
              <a:t> worden </a:t>
            </a:r>
          </a:p>
          <a:p>
            <a:pPr marL="342900" indent="-342900">
              <a:buFont typeface="Arial" panose="020B0604020202020204" pitchFamily="34" charset="0"/>
              <a:buChar char="•"/>
            </a:pPr>
            <a:r>
              <a:rPr lang="nl-NL" dirty="0" smtClean="0"/>
              <a:t>Via de </a:t>
            </a:r>
            <a:r>
              <a:rPr lang="nl-NL" dirty="0" err="1" smtClean="0"/>
              <a:t>intergratie</a:t>
            </a:r>
            <a:r>
              <a:rPr lang="nl-NL" dirty="0" smtClean="0"/>
              <a:t> met Jenkins afgetrapt worden</a:t>
            </a:r>
            <a:endParaRPr lang="nl-NL" dirty="0"/>
          </a:p>
          <a:p>
            <a:pPr marL="342900" indent="-342900">
              <a:buFont typeface="Arial" panose="020B0604020202020204" pitchFamily="34" charset="0"/>
              <a:buChar char="•"/>
            </a:pPr>
            <a:r>
              <a:rPr lang="nl-NL" dirty="0" smtClean="0"/>
              <a:t>Elke nacht </a:t>
            </a:r>
            <a:r>
              <a:rPr lang="nl-NL" dirty="0"/>
              <a:t>met </a:t>
            </a:r>
            <a:r>
              <a:rPr lang="nl-NL" dirty="0" smtClean="0"/>
              <a:t>de laatste software worden alle testen gedraaid</a:t>
            </a:r>
            <a:endParaRPr lang="nl-NL" dirty="0"/>
          </a:p>
          <a:p>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15</a:t>
            </a:fld>
            <a:endParaRPr lang="en-US" dirty="0"/>
          </a:p>
        </p:txBody>
      </p:sp>
    </p:spTree>
    <p:extLst>
      <p:ext uri="{BB962C8B-B14F-4D97-AF65-F5344CB8AC3E}">
        <p14:creationId xmlns:p14="http://schemas.microsoft.com/office/powerpoint/2010/main" val="2042031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Tree>
    <p:extLst>
      <p:ext uri="{BB962C8B-B14F-4D97-AF65-F5344CB8AC3E}">
        <p14:creationId xmlns:p14="http://schemas.microsoft.com/office/powerpoint/2010/main" val="94464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Universele</a:t>
            </a:r>
            <a:r>
              <a:rPr lang="nl-NL" dirty="0" smtClean="0"/>
              <a:t> tool</a:t>
            </a:r>
            <a:endParaRPr lang="nl-NL" dirty="0"/>
          </a:p>
        </p:txBody>
      </p:sp>
      <p:sp>
        <p:nvSpPr>
          <p:cNvPr id="3" name="Tijdelijke aanduiding voor inhoud 2"/>
          <p:cNvSpPr>
            <a:spLocks noGrp="1"/>
          </p:cNvSpPr>
          <p:nvPr>
            <p:ph sz="quarter" idx="17"/>
          </p:nvPr>
        </p:nvSpPr>
        <p:spPr/>
        <p:txBody>
          <a:bodyPr>
            <a:normAutofit/>
          </a:bodyPr>
          <a:lstStyle/>
          <a:p>
            <a:r>
              <a:rPr lang="nl-NL" dirty="0" smtClean="0"/>
              <a:t>Device </a:t>
            </a:r>
            <a:r>
              <a:rPr lang="nl-NL" dirty="0" err="1" smtClean="0"/>
              <a:t>under</a:t>
            </a:r>
            <a:r>
              <a:rPr lang="nl-NL" dirty="0" smtClean="0"/>
              <a:t> test:</a:t>
            </a:r>
          </a:p>
          <a:p>
            <a:endParaRPr lang="nl-NL" dirty="0"/>
          </a:p>
          <a:p>
            <a:r>
              <a:rPr lang="nl-NL" dirty="0" smtClean="0"/>
              <a:t>Web interface</a:t>
            </a:r>
          </a:p>
          <a:p>
            <a:r>
              <a:rPr lang="nl-NL" dirty="0" err="1" smtClean="0"/>
              <a:t>Middleware</a:t>
            </a:r>
            <a:r>
              <a:rPr lang="nl-NL" dirty="0" smtClean="0"/>
              <a:t> (via soap calls of terminal emulatie)</a:t>
            </a:r>
          </a:p>
          <a:p>
            <a:r>
              <a:rPr lang="nl-NL" dirty="0" smtClean="0"/>
              <a:t>Database (via ODBC driver)</a:t>
            </a:r>
            <a:endParaRPr lang="nl-NL" dirty="0"/>
          </a:p>
          <a:p>
            <a:endParaRPr lang="nl-NL" dirty="0" smtClean="0"/>
          </a:p>
          <a:p>
            <a:r>
              <a:rPr lang="nl-NL" dirty="0" smtClean="0"/>
              <a:t>Een universele tool voor het aanspreken van alle lagen :</a:t>
            </a:r>
          </a:p>
          <a:p>
            <a:pPr marL="606425" lvl="1" indent="-342900"/>
            <a:r>
              <a:rPr lang="nl-NL" dirty="0" smtClean="0"/>
              <a:t>C#</a:t>
            </a:r>
          </a:p>
          <a:p>
            <a:pPr marL="606425" lvl="1" indent="-342900"/>
            <a:r>
              <a:rPr lang="nl-NL" dirty="0" err="1" smtClean="0"/>
              <a:t>VBScript</a:t>
            </a:r>
            <a:endParaRPr lang="nl-NL" dirty="0" smtClean="0"/>
          </a:p>
          <a:p>
            <a:pPr marL="606425" lvl="1" indent="-342900"/>
            <a:r>
              <a:rPr lang="nl-NL" dirty="0" smtClean="0"/>
              <a:t>SOAP</a:t>
            </a:r>
          </a:p>
          <a:p>
            <a:pPr marL="606425" lvl="1" indent="-342900"/>
            <a:r>
              <a:rPr lang="nl-NL" dirty="0" smtClean="0"/>
              <a:t>Web interface</a:t>
            </a:r>
          </a:p>
          <a:p>
            <a:pPr marL="606425" lvl="1" indent="-342900"/>
            <a:r>
              <a:rPr lang="nl-NL" dirty="0" smtClean="0"/>
              <a:t>Terminal Emulator</a:t>
            </a:r>
          </a:p>
          <a:p>
            <a:endParaRPr lang="nl-NL" dirty="0"/>
          </a:p>
          <a:p>
            <a:endParaRPr lang="nl-NL" sz="6000" dirty="0">
              <a:solidFill>
                <a:srgbClr val="FF0000"/>
              </a:solidFill>
            </a:endParaRPr>
          </a:p>
          <a:p>
            <a:endParaRPr lang="nl-NL"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495" y="413180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d2x79bjupkp9on.cloudfront.net/wp-content/uploads/spring-web-application-lay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894" y="1479883"/>
            <a:ext cx="2531451" cy="187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71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Componenten met andere technologie</a:t>
            </a:r>
            <a:endParaRPr lang="nl-NL" dirty="0"/>
          </a:p>
        </p:txBody>
      </p:sp>
      <p:sp>
        <p:nvSpPr>
          <p:cNvPr id="3" name="Tijdelijke aanduiding voor inhoud 2"/>
          <p:cNvSpPr>
            <a:spLocks noGrp="1"/>
          </p:cNvSpPr>
          <p:nvPr>
            <p:ph sz="quarter" idx="17"/>
          </p:nvPr>
        </p:nvSpPr>
        <p:spPr/>
        <p:txBody>
          <a:bodyPr/>
          <a:lstStyle/>
          <a:p>
            <a:endParaRPr lang="nl-NL" dirty="0" smtClean="0"/>
          </a:p>
          <a:p>
            <a:endParaRPr lang="nl-NL" dirty="0"/>
          </a:p>
          <a:p>
            <a:endParaRPr lang="nl-NL" dirty="0" smtClean="0"/>
          </a:p>
          <a:p>
            <a:r>
              <a:rPr lang="nl-NL" dirty="0"/>
              <a:t>		</a:t>
            </a:r>
            <a:r>
              <a:rPr lang="nl-NL" dirty="0" smtClean="0"/>
              <a:t>Open browser</a:t>
            </a:r>
          </a:p>
          <a:p>
            <a:r>
              <a:rPr lang="nl-NL" dirty="0"/>
              <a:t>	</a:t>
            </a:r>
            <a:r>
              <a:rPr lang="nl-NL" dirty="0" smtClean="0"/>
              <a:t>	Plan Treinreis</a:t>
            </a:r>
          </a:p>
          <a:p>
            <a:r>
              <a:rPr lang="nl-NL" dirty="0"/>
              <a:t>	</a:t>
            </a:r>
            <a:r>
              <a:rPr lang="nl-NL" dirty="0" smtClean="0"/>
              <a:t>	</a:t>
            </a:r>
            <a:r>
              <a:rPr lang="nl-NL" dirty="0"/>
              <a:t> </a:t>
            </a:r>
            <a:r>
              <a:rPr lang="nl-NL" dirty="0" smtClean="0"/>
              <a:t>  Vul reis gegevens in</a:t>
            </a:r>
          </a:p>
          <a:p>
            <a:r>
              <a:rPr lang="nl-NL" dirty="0"/>
              <a:t>	</a:t>
            </a:r>
            <a:r>
              <a:rPr lang="nl-NL" dirty="0" smtClean="0"/>
              <a:t>	</a:t>
            </a:r>
            <a:r>
              <a:rPr lang="nl-NL" dirty="0"/>
              <a:t> </a:t>
            </a:r>
            <a:r>
              <a:rPr lang="nl-NL" dirty="0" smtClean="0"/>
              <a:t>  Haal reis informatie op</a:t>
            </a:r>
          </a:p>
          <a:p>
            <a:r>
              <a:rPr lang="nl-NL" dirty="0"/>
              <a:t>	</a:t>
            </a:r>
            <a:r>
              <a:rPr lang="nl-NL" dirty="0" smtClean="0"/>
              <a:t>	   Controleer reis gegevens</a:t>
            </a:r>
          </a:p>
          <a:p>
            <a:r>
              <a:rPr lang="nl-NL" dirty="0"/>
              <a:t>	</a:t>
            </a:r>
            <a:r>
              <a:rPr lang="nl-NL" dirty="0" smtClean="0"/>
              <a:t>	Sluit browser</a:t>
            </a:r>
            <a:endParaRPr lang="nl-NL" dirty="0"/>
          </a:p>
        </p:txBody>
      </p:sp>
      <p:sp>
        <p:nvSpPr>
          <p:cNvPr id="4" name="Tijdelijke aanduiding voor dianummer 3"/>
          <p:cNvSpPr>
            <a:spLocks noGrp="1"/>
          </p:cNvSpPr>
          <p:nvPr>
            <p:ph type="sldNum" sz="quarter" idx="4294967295"/>
          </p:nvPr>
        </p:nvSpPr>
        <p:spPr>
          <a:xfrm>
            <a:off x="4183063" y="6516688"/>
            <a:ext cx="777875" cy="241300"/>
          </a:xfrm>
          <a:prstGeom prst="rect">
            <a:avLst/>
          </a:prstGeom>
        </p:spPr>
        <p:txBody>
          <a:bodyPr/>
          <a:lstStyle/>
          <a:p>
            <a:pPr>
              <a:defRPr/>
            </a:pPr>
            <a:fld id="{13F4B32B-7BD9-4B33-80F9-67451B7A3820}" type="slidenum">
              <a:rPr lang="he-IL" smtClean="0"/>
              <a:pPr>
                <a:defRPr/>
              </a:pPr>
              <a:t>18</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28875"/>
            <a:ext cx="931158" cy="208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68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Beheerbaarheid: Probleemstelling</a:t>
            </a:r>
            <a:endParaRPr lang="nl-NL" dirty="0"/>
          </a:p>
        </p:txBody>
      </p:sp>
      <p:sp>
        <p:nvSpPr>
          <p:cNvPr id="3" name="Content Placeholder 2"/>
          <p:cNvSpPr>
            <a:spLocks noGrp="1"/>
          </p:cNvSpPr>
          <p:nvPr>
            <p:ph sz="quarter" idx="17"/>
          </p:nvPr>
        </p:nvSpPr>
        <p:spPr/>
        <p:txBody>
          <a:bodyPr/>
          <a:lstStyle/>
          <a:p>
            <a:endParaRPr lang="nl-NL" dirty="0" smtClean="0"/>
          </a:p>
          <a:p>
            <a:endParaRPr lang="nl-NL" dirty="0"/>
          </a:p>
          <a:p>
            <a:r>
              <a:rPr lang="nl-NL" dirty="0" smtClean="0"/>
              <a:t>Je werkt met 20-40 mensen aan een test </a:t>
            </a:r>
            <a:r>
              <a:rPr lang="nl-NL" dirty="0" err="1" smtClean="0"/>
              <a:t>automation</a:t>
            </a:r>
            <a:r>
              <a:rPr lang="nl-NL" dirty="0" smtClean="0"/>
              <a:t> </a:t>
            </a:r>
            <a:r>
              <a:rPr lang="nl-NL" dirty="0" err="1" smtClean="0"/>
              <a:t>framework</a:t>
            </a:r>
            <a:r>
              <a:rPr lang="nl-NL" dirty="0" smtClean="0"/>
              <a:t>. </a:t>
            </a:r>
          </a:p>
          <a:p>
            <a:endParaRPr lang="nl-NL" dirty="0"/>
          </a:p>
          <a:p>
            <a:r>
              <a:rPr lang="nl-NL" dirty="0" smtClean="0"/>
              <a:t>Als iemand een component wijzigt, dan kan dat grote gevolgen hebben voor </a:t>
            </a:r>
            <a:r>
              <a:rPr lang="nl-NL" dirty="0" err="1" smtClean="0"/>
              <a:t>flows</a:t>
            </a:r>
            <a:r>
              <a:rPr lang="nl-NL" dirty="0" smtClean="0"/>
              <a:t>/testen die deze componenten gebruiken.</a:t>
            </a:r>
          </a:p>
          <a:p>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19</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447" y="3993776"/>
            <a:ext cx="4195581" cy="182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75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Probleemstelling</a:t>
            </a:r>
            <a:endParaRPr lang="en-US" dirty="0"/>
          </a:p>
        </p:txBody>
      </p:sp>
      <p:sp>
        <p:nvSpPr>
          <p:cNvPr id="3" name="Tijdelijke aanduiding voor inhoud 2"/>
          <p:cNvSpPr>
            <a:spLocks noGrp="1"/>
          </p:cNvSpPr>
          <p:nvPr>
            <p:ph sz="quarter" idx="17"/>
          </p:nvPr>
        </p:nvSpPr>
        <p:spPr/>
        <p:txBody>
          <a:bodyPr/>
          <a:lstStyle/>
          <a:p>
            <a:endParaRPr lang="nl-NL" dirty="0" smtClean="0"/>
          </a:p>
          <a:p>
            <a:endParaRPr lang="nl-NL" dirty="0"/>
          </a:p>
          <a:p>
            <a:endParaRPr lang="nl-NL" dirty="0" smtClean="0"/>
          </a:p>
          <a:p>
            <a:pPr marL="342900" indent="-342900">
              <a:buFont typeface="Arial" panose="020B0604020202020204" pitchFamily="34" charset="0"/>
              <a:buChar char="•"/>
            </a:pPr>
            <a:r>
              <a:rPr lang="nl-NL" dirty="0" smtClean="0"/>
              <a:t>Veel testautomatisering </a:t>
            </a:r>
            <a:r>
              <a:rPr lang="nl-NL" dirty="0" err="1" smtClean="0"/>
              <a:t>frameworks</a:t>
            </a:r>
            <a:r>
              <a:rPr lang="nl-NL" dirty="0" smtClean="0"/>
              <a:t> zijn te technisch</a:t>
            </a:r>
          </a:p>
          <a:p>
            <a:pPr marL="342900" indent="-342900">
              <a:buFont typeface="Arial" panose="020B0604020202020204" pitchFamily="34" charset="0"/>
              <a:buChar char="•"/>
            </a:pPr>
            <a:r>
              <a:rPr lang="nl-NL" dirty="0" smtClean="0"/>
              <a:t>Technische </a:t>
            </a:r>
            <a:r>
              <a:rPr lang="nl-NL" dirty="0"/>
              <a:t>testers zijn in de </a:t>
            </a:r>
            <a:r>
              <a:rPr lang="nl-NL" dirty="0" smtClean="0"/>
              <a:t>minderheid</a:t>
            </a:r>
          </a:p>
          <a:p>
            <a:pPr marL="342900" indent="-342900">
              <a:buFont typeface="Arial" panose="020B0604020202020204" pitchFamily="34" charset="0"/>
              <a:buChar char="•"/>
            </a:pPr>
            <a:r>
              <a:rPr lang="nl-NL" dirty="0" smtClean="0"/>
              <a:t>Behoefte om eerder te testen, Shift </a:t>
            </a:r>
            <a:r>
              <a:rPr lang="nl-NL" dirty="0" err="1" smtClean="0"/>
              <a:t>left</a:t>
            </a:r>
            <a:endParaRPr lang="nl-NL" dirty="0" smtClean="0"/>
          </a:p>
          <a:p>
            <a:endParaRPr lang="nl-NL" dirty="0"/>
          </a:p>
          <a:p>
            <a:endParaRPr lang="nl-NL" dirty="0" smtClean="0"/>
          </a:p>
          <a:p>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a:t>
            </a:fld>
            <a:endParaRPr lang="en-US" dirty="0"/>
          </a:p>
        </p:txBody>
      </p:sp>
    </p:spTree>
    <p:extLst>
      <p:ext uri="{BB962C8B-B14F-4D97-AF65-F5344CB8AC3E}">
        <p14:creationId xmlns:p14="http://schemas.microsoft.com/office/powerpoint/2010/main" val="261986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Welke beheer problemen kan je tegenkomen?</a:t>
            </a:r>
            <a:endParaRPr lang="nl-NL"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nl-NL" dirty="0" smtClean="0"/>
              <a:t>Slecht beschreven componenten</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Componenten die hetzelfde doen als een bestaande component</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Wijzigingen op een component die vele </a:t>
            </a:r>
            <a:r>
              <a:rPr lang="nl-NL" dirty="0" err="1" smtClean="0"/>
              <a:t>flows</a:t>
            </a:r>
            <a:r>
              <a:rPr lang="nl-NL" dirty="0" smtClean="0"/>
              <a:t> en testen beïnvloeden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Test data fouten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60" y="3499439"/>
            <a:ext cx="4008624" cy="245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5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Beheerbaarheid: Configuratie</a:t>
            </a:r>
            <a:endParaRPr lang="nl-NL"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Geen </a:t>
            </a:r>
            <a:r>
              <a:rPr lang="nl-NL" dirty="0" err="1" smtClean="0"/>
              <a:t>XMLs</a:t>
            </a:r>
            <a:r>
              <a:rPr lang="nl-NL" dirty="0" smtClean="0"/>
              <a:t> hacken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a:t>
            </a:r>
            <a:r>
              <a:rPr lang="nl-NL" dirty="0" smtClean="0"/>
              <a:t>onfiguratie loos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DRY code </a:t>
            </a:r>
            <a:r>
              <a:rPr lang="nl-NL" dirty="0" err="1" smtClean="0"/>
              <a:t>not</a:t>
            </a:r>
            <a:r>
              <a:rPr lang="nl-NL" dirty="0" smtClean="0"/>
              <a:t> WET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Versie controle</a:t>
            </a:r>
          </a:p>
          <a:p>
            <a:endParaRPr lang="nl-NL" dirty="0"/>
          </a:p>
          <a:p>
            <a:endParaRPr lang="nl-NL" dirty="0" smtClean="0"/>
          </a:p>
          <a:p>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694" y="2168059"/>
            <a:ext cx="4217894" cy="324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2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Beheerbaarheid: </a:t>
            </a:r>
            <a:r>
              <a:rPr lang="nl-NL" dirty="0" smtClean="0"/>
              <a:t>Configuratie2</a:t>
            </a:r>
            <a:endParaRPr lang="nl-NL"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nl-NL" dirty="0" smtClean="0"/>
              <a:t>Zorg ervoor dat iedereen unieke accounts aanmaakt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Zorg dat de testomgevingen duidelijk zijn verdeeld</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Zorg ervoor dat meerdere personen op</a:t>
            </a:r>
          </a:p>
          <a:p>
            <a:r>
              <a:rPr lang="nl-NL" dirty="0"/>
              <a:t> </a:t>
            </a:r>
            <a:r>
              <a:rPr lang="nl-NL" dirty="0" smtClean="0"/>
              <a:t>    een testomgeving kunnen werken.</a:t>
            </a:r>
          </a:p>
          <a:p>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010" y="2931795"/>
            <a:ext cx="24003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88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Beheerbaarheid – de gebruikerskant</a:t>
            </a:r>
            <a:endParaRPr lang="nl-NL"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nl-NL" dirty="0" smtClean="0"/>
              <a:t>Schrijf een handleiding</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Regel rechten op het juiste niveau</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Handhaaf de gebruikersrichtlijnen</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Handhaven -&gt; koekjes...</a:t>
            </a:r>
          </a:p>
        </p:txBody>
      </p:sp>
      <p:sp>
        <p:nvSpPr>
          <p:cNvPr id="4" name="Slide Number Placeholder 3"/>
          <p:cNvSpPr>
            <a:spLocks noGrp="1"/>
          </p:cNvSpPr>
          <p:nvPr>
            <p:ph type="sldNum" sz="quarter" idx="12"/>
          </p:nvPr>
        </p:nvSpPr>
        <p:spPr/>
        <p:txBody>
          <a:bodyPr/>
          <a:lstStyle/>
          <a:p>
            <a:fld id="{525A3C56-E491-49B2-93F3-63532DF516BC}" type="slidenum">
              <a:rPr lang="en-US" smtClean="0"/>
              <a:pPr/>
              <a:t>23</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816" y="1317812"/>
            <a:ext cx="3009619" cy="439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57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Beheerbaarheid: Voorbeelden richtlijnen</a:t>
            </a:r>
            <a:endParaRPr lang="nl-NL" dirty="0"/>
          </a:p>
        </p:txBody>
      </p:sp>
      <p:sp>
        <p:nvSpPr>
          <p:cNvPr id="3" name="Content Placeholder 2"/>
          <p:cNvSpPr>
            <a:spLocks noGrp="1"/>
          </p:cNvSpPr>
          <p:nvPr>
            <p:ph sz="quarter" idx="17"/>
          </p:nvPr>
        </p:nvSpPr>
        <p:spPr/>
        <p:txBody>
          <a:bodyPr/>
          <a:lstStyle/>
          <a:p>
            <a:endParaRPr lang="nl-NL" dirty="0" smtClean="0"/>
          </a:p>
          <a:p>
            <a:pPr marL="342900" indent="-342900">
              <a:buFont typeface="Arial" panose="020B0604020202020204" pitchFamily="34" charset="0"/>
              <a:buChar char="•"/>
            </a:pPr>
            <a:r>
              <a:rPr lang="nl-NL" dirty="0" err="1" smtClean="0"/>
              <a:t>Flows</a:t>
            </a:r>
            <a:r>
              <a:rPr lang="nl-NL" dirty="0" smtClean="0"/>
              <a:t> hebben een natuurlijke en duidelijke naam</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smtClean="0"/>
              <a:t>Flows</a:t>
            </a:r>
            <a:r>
              <a:rPr lang="nl-NL" dirty="0" smtClean="0"/>
              <a:t> beginnen met bepaalde begin </a:t>
            </a:r>
            <a:r>
              <a:rPr lang="nl-NL" dirty="0" err="1" smtClean="0"/>
              <a:t>lettters</a:t>
            </a:r>
            <a:r>
              <a:rPr lang="nl-NL" dirty="0" smtClean="0"/>
              <a:t> en nummer</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Duidelijke </a:t>
            </a:r>
            <a:r>
              <a:rPr lang="nl-NL" dirty="0" err="1" smtClean="0"/>
              <a:t>engelstalige</a:t>
            </a:r>
            <a:r>
              <a:rPr lang="nl-NL" dirty="0" smtClean="0"/>
              <a:t> beschrijving</a:t>
            </a:r>
          </a:p>
          <a:p>
            <a:endParaRPr lang="nl-NL" dirty="0" smtClean="0"/>
          </a:p>
          <a:p>
            <a:pPr marL="342900" indent="-342900">
              <a:buFont typeface="Arial" panose="020B0604020202020204" pitchFamily="34" charset="0"/>
              <a:buChar char="•"/>
            </a:pPr>
            <a:r>
              <a:rPr lang="nl-NL" dirty="0" smtClean="0"/>
              <a:t>Afspraken, wie is voor het beheer van </a:t>
            </a:r>
            <a:r>
              <a:rPr lang="nl-NL" dirty="0"/>
              <a:t>welke </a:t>
            </a:r>
            <a:r>
              <a:rPr lang="nl-NL" dirty="0" smtClean="0"/>
              <a:t/>
            </a:r>
            <a:br>
              <a:rPr lang="nl-NL" dirty="0" smtClean="0"/>
            </a:br>
            <a:r>
              <a:rPr lang="nl-NL" dirty="0" smtClean="0"/>
              <a:t>componenten</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Reviewen en </a:t>
            </a:r>
            <a:r>
              <a:rPr lang="nl-NL" dirty="0" err="1" smtClean="0"/>
              <a:t>approven</a:t>
            </a:r>
            <a:r>
              <a:rPr lang="nl-NL" dirty="0" smtClean="0"/>
              <a:t> testen</a:t>
            </a:r>
          </a:p>
          <a:p>
            <a:pPr marL="342900" indent="-342900">
              <a:buFont typeface="Arial" panose="020B0604020202020204" pitchFamily="34" charset="0"/>
              <a:buChar char="•"/>
            </a:pPr>
            <a:endParaRPr lang="nl-NL" dirty="0" smtClean="0"/>
          </a:p>
          <a:p>
            <a:r>
              <a:rPr lang="nl-NL" dirty="0" smtClean="0"/>
              <a:t>     </a:t>
            </a:r>
          </a:p>
          <a:p>
            <a:endParaRPr lang="nl-NL" dirty="0"/>
          </a:p>
          <a:p>
            <a:endParaRPr lang="nl-NL" dirty="0" smtClean="0"/>
          </a:p>
          <a:p>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24</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583" y="4065775"/>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18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Beheerbaarheid: De techniek</a:t>
            </a:r>
            <a:endParaRPr lang="nl-NL" dirty="0"/>
          </a:p>
        </p:txBody>
      </p:sp>
      <p:sp>
        <p:nvSpPr>
          <p:cNvPr id="3" name="Content Placeholder 2"/>
          <p:cNvSpPr>
            <a:spLocks noGrp="1"/>
          </p:cNvSpPr>
          <p:nvPr>
            <p:ph sz="quarter" idx="17"/>
          </p:nvPr>
        </p:nvSpPr>
        <p:spPr/>
        <p:txBody>
          <a:bodyPr/>
          <a:lstStyle/>
          <a:p>
            <a:endParaRPr lang="nl-NL" dirty="0" smtClean="0"/>
          </a:p>
          <a:p>
            <a:pPr marL="342900" indent="-342900">
              <a:buFont typeface="Arial" panose="020B0604020202020204" pitchFamily="34" charset="0"/>
              <a:buChar char="•"/>
            </a:pPr>
            <a:r>
              <a:rPr lang="nl-NL" dirty="0" smtClean="0"/>
              <a:t>Goed beschreven </a:t>
            </a:r>
            <a:r>
              <a:rPr lang="nl-NL" dirty="0" err="1" smtClean="0"/>
              <a:t>libraries</a:t>
            </a:r>
            <a:r>
              <a:rPr lang="nl-NL" dirty="0" smtClean="0"/>
              <a:t> voor zowel </a:t>
            </a:r>
            <a:r>
              <a:rPr lang="nl-NL" dirty="0" err="1" smtClean="0"/>
              <a:t>VBScript</a:t>
            </a:r>
            <a:r>
              <a:rPr lang="nl-NL" dirty="0" smtClean="0"/>
              <a:t>  als C#</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VBS </a:t>
            </a:r>
            <a:r>
              <a:rPr lang="nl-NL" dirty="0" err="1" smtClean="0"/>
              <a:t>library</a:t>
            </a:r>
            <a:r>
              <a:rPr lang="nl-NL" dirty="0"/>
              <a:t> </a:t>
            </a:r>
            <a:r>
              <a:rPr lang="nl-NL" dirty="0" smtClean="0"/>
              <a:t>met universele methoden voor QTP technologie</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C# Library waar methodes inzitten voor de service test technologie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DLL wordt uitgerold </a:t>
            </a:r>
            <a:r>
              <a:rPr lang="nl-NL" dirty="0" err="1" smtClean="0"/>
              <a:t>mbv</a:t>
            </a:r>
            <a:r>
              <a:rPr lang="nl-NL" dirty="0" smtClean="0"/>
              <a:t> een script per omgeving, zodat je omgevingen kan onderhouden met verschillende versies</a:t>
            </a:r>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25</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05" y="4627421"/>
            <a:ext cx="2853674" cy="169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479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Waar ging het ook alweer over?</a:t>
            </a:r>
            <a:endParaRPr lang="nl-NL" dirty="0"/>
          </a:p>
        </p:txBody>
      </p:sp>
      <p:sp>
        <p:nvSpPr>
          <p:cNvPr id="3" name="Content Placeholder 2"/>
          <p:cNvSpPr>
            <a:spLocks noGrp="1"/>
          </p:cNvSpPr>
          <p:nvPr>
            <p:ph sz="quarter" idx="17"/>
          </p:nvPr>
        </p:nvSpPr>
        <p:spPr/>
        <p:txBody>
          <a:bodyPr>
            <a:normAutofit/>
          </a:bodyPr>
          <a:lstStyle/>
          <a:p>
            <a:pPr algn="ctr"/>
            <a:r>
              <a:rPr lang="nl-NL" sz="5400" dirty="0" smtClean="0"/>
              <a:t>Testautomatisering </a:t>
            </a:r>
            <a:r>
              <a:rPr lang="nl-NL" sz="5400" dirty="0"/>
              <a:t>voor en</a:t>
            </a:r>
            <a:br>
              <a:rPr lang="nl-NL" sz="5400" dirty="0"/>
            </a:br>
            <a:r>
              <a:rPr lang="nl-NL" sz="5400" dirty="0"/>
              <a:t> door </a:t>
            </a:r>
            <a:r>
              <a:rPr lang="nl-NL" sz="5400" dirty="0" err="1"/>
              <a:t>businessanalisten</a:t>
            </a:r>
            <a:endParaRPr lang="nl-NL" sz="5400"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26</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481" y="3867991"/>
            <a:ext cx="2977684" cy="220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343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err="1" smtClean="0"/>
              <a:t>Resultaten</a:t>
            </a:r>
            <a:r>
              <a:rPr lang="en-US" sz="3200" dirty="0" smtClean="0"/>
              <a:t>: </a:t>
            </a:r>
            <a:r>
              <a:rPr lang="en-US" sz="3200" dirty="0" err="1" smtClean="0"/>
              <a:t>Beheerbaarheid</a:t>
            </a:r>
            <a:endParaRPr lang="en-US" sz="3200" dirty="0"/>
          </a:p>
        </p:txBody>
      </p:sp>
      <p:sp>
        <p:nvSpPr>
          <p:cNvPr id="3" name="Tijdelijke aanduiding voor inhoud 2"/>
          <p:cNvSpPr>
            <a:spLocks noGrp="1"/>
          </p:cNvSpPr>
          <p:nvPr>
            <p:ph sz="quarter" idx="17"/>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nl-NL" dirty="0" smtClean="0"/>
              <a:t>Verschillende</a:t>
            </a:r>
            <a:r>
              <a:rPr lang="en-US" dirty="0" smtClean="0"/>
              <a:t> </a:t>
            </a:r>
            <a:r>
              <a:rPr lang="nl-NL" dirty="0" smtClean="0"/>
              <a:t>financiële</a:t>
            </a:r>
            <a:r>
              <a:rPr lang="en-US" dirty="0" smtClean="0"/>
              <a:t> </a:t>
            </a:r>
            <a:r>
              <a:rPr lang="nl-NL" dirty="0" smtClean="0"/>
              <a:t>instellingen gebruiken deze techniek</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10 scrumteams met elk 8-10 leden gebruiken hetzelfde </a:t>
            </a:r>
            <a:r>
              <a:rPr lang="nl-NL" dirty="0" err="1" smtClean="0"/>
              <a:t>framework</a:t>
            </a:r>
            <a:r>
              <a:rPr lang="nl-NL" dirty="0" smtClean="0"/>
              <a:t> </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dirty="0" smtClean="0"/>
              <a:t>In dezelfde sprint de testgevallen implementeren</a:t>
            </a:r>
            <a:endParaRPr lang="nl-NL" sz="6000" dirty="0" smtClean="0">
              <a:solidFill>
                <a:srgbClr val="FF0000"/>
              </a:solidFill>
            </a:endParaRP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smtClean="0"/>
          </a:p>
          <a:p>
            <a:endParaRPr lang="en-US"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27</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946" y="4082863"/>
            <a:ext cx="4161865" cy="216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134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De mensen</a:t>
            </a:r>
            <a:endParaRPr lang="nl-NL" dirty="0"/>
          </a:p>
        </p:txBody>
      </p:sp>
      <p:sp>
        <p:nvSpPr>
          <p:cNvPr id="3" name="Content Placeholder 2"/>
          <p:cNvSpPr>
            <a:spLocks noGrp="1"/>
          </p:cNvSpPr>
          <p:nvPr>
            <p:ph sz="quarter" idx="17"/>
          </p:nvPr>
        </p:nvSpPr>
        <p:spPr/>
        <p:txBody>
          <a:bodyPr>
            <a:normAutofit/>
          </a:bodyPr>
          <a:lstStyle/>
          <a:p>
            <a:r>
              <a:rPr lang="nl-NL" dirty="0" smtClean="0"/>
              <a:t>Opleidingsplan met 3 niveaus:</a:t>
            </a:r>
          </a:p>
          <a:p>
            <a:pPr marL="606425" lvl="1" indent="-342900"/>
            <a:r>
              <a:rPr lang="nl-NL" dirty="0" smtClean="0"/>
              <a:t>Level 1 Testen maken met behulp van </a:t>
            </a:r>
            <a:r>
              <a:rPr lang="nl-NL" dirty="0" err="1" smtClean="0"/>
              <a:t>flows</a:t>
            </a:r>
            <a:r>
              <a:rPr lang="nl-NL" dirty="0" smtClean="0"/>
              <a:t> en componenten</a:t>
            </a:r>
          </a:p>
          <a:p>
            <a:pPr marL="606425" lvl="1" indent="-342900"/>
            <a:r>
              <a:rPr lang="nl-NL" dirty="0" smtClean="0"/>
              <a:t>Level 2 Zelf eenvoudige componenten maken</a:t>
            </a:r>
          </a:p>
          <a:p>
            <a:pPr marL="606425" lvl="1" indent="-342900"/>
            <a:r>
              <a:rPr lang="nl-NL" dirty="0" smtClean="0"/>
              <a:t>Level 3 Meewerken aan de </a:t>
            </a:r>
            <a:r>
              <a:rPr lang="nl-NL" dirty="0" err="1" smtClean="0"/>
              <a:t>libraries</a:t>
            </a:r>
            <a:endParaRPr lang="nl-NL" dirty="0" smtClean="0"/>
          </a:p>
          <a:p>
            <a:pPr marL="342900" indent="-342900">
              <a:buFont typeface="Arial" panose="020B0604020202020204" pitchFamily="34" charset="0"/>
              <a:buChar char="•"/>
            </a:pPr>
            <a:endParaRPr lang="nl-NL" dirty="0" smtClean="0"/>
          </a:p>
          <a:p>
            <a:r>
              <a:rPr lang="nl-NL" dirty="0" smtClean="0"/>
              <a:t>Testautomatisering als </a:t>
            </a:r>
            <a:r>
              <a:rPr lang="nl-NL" dirty="0" err="1" smtClean="0"/>
              <a:t>primary</a:t>
            </a:r>
            <a:r>
              <a:rPr lang="nl-NL" dirty="0" smtClean="0"/>
              <a:t> of </a:t>
            </a:r>
            <a:r>
              <a:rPr lang="nl-NL" dirty="0" err="1" smtClean="0"/>
              <a:t>secundary</a:t>
            </a:r>
            <a:r>
              <a:rPr lang="nl-NL" dirty="0" smtClean="0"/>
              <a:t> </a:t>
            </a:r>
            <a:r>
              <a:rPr lang="nl-NL" dirty="0" err="1" smtClean="0"/>
              <a:t>skill</a:t>
            </a:r>
            <a:r>
              <a:rPr lang="nl-NL" dirty="0" smtClean="0"/>
              <a:t>:</a:t>
            </a:r>
          </a:p>
          <a:p>
            <a:pPr marL="342900" indent="-342900">
              <a:buFont typeface="Arial" panose="020B0604020202020204" pitchFamily="34" charset="0"/>
              <a:buChar char="•"/>
            </a:pPr>
            <a:r>
              <a:rPr lang="nl-NL" dirty="0"/>
              <a:t>Business Analist / testautomatiseerder </a:t>
            </a:r>
            <a:r>
              <a:rPr lang="nl-NL" dirty="0" smtClean="0"/>
              <a:t>		Level 1</a:t>
            </a:r>
          </a:p>
          <a:p>
            <a:pPr marL="342900" indent="-342900">
              <a:buFont typeface="Arial" panose="020B0604020202020204" pitchFamily="34" charset="0"/>
              <a:buChar char="•"/>
            </a:pPr>
            <a:r>
              <a:rPr lang="nl-NL" dirty="0" smtClean="0"/>
              <a:t>Functioneel beheer (</a:t>
            </a:r>
            <a:r>
              <a:rPr lang="nl-NL" dirty="0" err="1" smtClean="0"/>
              <a:t>ops</a:t>
            </a:r>
            <a:r>
              <a:rPr lang="nl-NL" dirty="0" smtClean="0"/>
              <a:t>) / Testautomatiseerder 	Level 2</a:t>
            </a:r>
          </a:p>
          <a:p>
            <a:pPr marL="342900" indent="-342900">
              <a:buFont typeface="Arial" panose="020B0604020202020204" pitchFamily="34" charset="0"/>
              <a:buChar char="•"/>
            </a:pPr>
            <a:r>
              <a:rPr lang="nl-NL" dirty="0" smtClean="0"/>
              <a:t>Ontwikkelaar (</a:t>
            </a:r>
            <a:r>
              <a:rPr lang="nl-NL" dirty="0" err="1" smtClean="0"/>
              <a:t>dev</a:t>
            </a:r>
            <a:r>
              <a:rPr lang="nl-NL" dirty="0" smtClean="0"/>
              <a:t>) / testautomatisering 		Level 3</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28</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638" y="4684058"/>
            <a:ext cx="30099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331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De testen </a:t>
            </a:r>
            <a:endParaRPr lang="nl-NL"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nl-NL" dirty="0" smtClean="0"/>
              <a:t>Ongeveer 700 geautomatiseerde testen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Ongeveer 200 goed werkende en gedocumenteerde </a:t>
            </a:r>
            <a:r>
              <a:rPr lang="nl-NL" dirty="0" err="1" smtClean="0"/>
              <a:t>flows</a:t>
            </a:r>
            <a:r>
              <a:rPr lang="nl-NL" dirty="0" smtClean="0"/>
              <a:t> gebaseerd op gedocumenteerde componenten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smtClean="0"/>
              <a:t>Virtual node Oplossing waarin de totale test set binnen 12uur gerund kan worden.</a:t>
            </a:r>
            <a:endParaRPr lang="nl-NL" dirty="0"/>
          </a:p>
          <a:p>
            <a:endParaRPr lang="nl-NL"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29</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528" y="3731558"/>
            <a:ext cx="2568389" cy="192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682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Vraagstelling</a:t>
            </a:r>
            <a:endParaRPr lang="en-US" dirty="0"/>
          </a:p>
        </p:txBody>
      </p:sp>
      <p:sp>
        <p:nvSpPr>
          <p:cNvPr id="3" name="Tijdelijke aanduiding voor inhoud 2"/>
          <p:cNvSpPr>
            <a:spLocks noGrp="1"/>
          </p:cNvSpPr>
          <p:nvPr>
            <p:ph sz="quarter" idx="17"/>
          </p:nvPr>
        </p:nvSpPr>
        <p:spPr/>
        <p:txBody>
          <a:bodyPr/>
          <a:lstStyle/>
          <a:p>
            <a:endParaRPr lang="nl-NL" dirty="0" smtClean="0"/>
          </a:p>
          <a:p>
            <a:endParaRPr lang="nl-NL" dirty="0"/>
          </a:p>
          <a:p>
            <a:endParaRPr lang="nl-NL" dirty="0" smtClean="0"/>
          </a:p>
          <a:p>
            <a:r>
              <a:rPr lang="nl-NL" dirty="0" smtClean="0"/>
              <a:t>Hoe kan:</a:t>
            </a:r>
          </a:p>
          <a:p>
            <a:pPr marL="342900" indent="-342900">
              <a:buFont typeface="Arial" panose="020B0604020202020204" pitchFamily="34" charset="0"/>
              <a:buChar char="•"/>
            </a:pPr>
            <a:r>
              <a:rPr lang="nl-NL" dirty="0" smtClean="0"/>
              <a:t>Het complete scrum team benut worden?</a:t>
            </a:r>
          </a:p>
          <a:p>
            <a:pPr marL="342900" indent="-342900">
              <a:buFont typeface="Arial" panose="020B0604020202020204" pitchFamily="34" charset="0"/>
              <a:buChar char="•"/>
            </a:pPr>
            <a:r>
              <a:rPr lang="nl-NL" dirty="0"/>
              <a:t>D</a:t>
            </a:r>
            <a:r>
              <a:rPr lang="nl-NL" dirty="0" smtClean="0"/>
              <a:t>e koppeling tussen de business en testen versterkt worden?</a:t>
            </a:r>
          </a:p>
          <a:p>
            <a:pPr marL="342900" indent="-342900">
              <a:buFont typeface="Arial" panose="020B0604020202020204" pitchFamily="34" charset="0"/>
              <a:buChar char="•"/>
            </a:pPr>
            <a:r>
              <a:rPr lang="nl-NL" dirty="0"/>
              <a:t>H</a:t>
            </a:r>
            <a:r>
              <a:rPr lang="nl-NL" dirty="0" smtClean="0"/>
              <a:t>et onderhoud van de test automatisering verminder worden?</a:t>
            </a:r>
          </a:p>
          <a:p>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3</a:t>
            </a:fld>
            <a:endParaRPr lang="en-US" dirty="0"/>
          </a:p>
        </p:txBody>
      </p:sp>
    </p:spTree>
    <p:extLst>
      <p:ext uri="{BB962C8B-B14F-4D97-AF65-F5344CB8AC3E}">
        <p14:creationId xmlns:p14="http://schemas.microsoft.com/office/powerpoint/2010/main" val="206529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Vragen</a:t>
            </a:r>
            <a:endParaRPr lang="en-GB" dirty="0"/>
          </a:p>
        </p:txBody>
      </p:sp>
      <p:sp>
        <p:nvSpPr>
          <p:cNvPr id="3" name="Tekstvak 2"/>
          <p:cNvSpPr txBox="1"/>
          <p:nvPr/>
        </p:nvSpPr>
        <p:spPr bwMode="auto">
          <a:xfrm>
            <a:off x="1479884" y="1628455"/>
            <a:ext cx="5621539" cy="369332"/>
          </a:xfrm>
          <a:prstGeom prst="rect">
            <a:avLst/>
          </a:prstGeom>
          <a:noFill/>
          <a:ln w="9525" algn="ctr">
            <a:noFill/>
            <a:miter lim="800000"/>
            <a:headEnd/>
            <a:tailEnd/>
          </a:ln>
          <a:effectLst/>
        </p:spPr>
        <p:txBody>
          <a:bodyPr wrap="none" lIns="0" tIns="0" rIns="0" bIns="0" rtlCol="0">
            <a:spAutoFit/>
          </a:bodyPr>
          <a:lstStyle/>
          <a:p>
            <a:r>
              <a:rPr lang="nl-NL" sz="2400" dirty="0" smtClean="0">
                <a:solidFill>
                  <a:schemeClr val="tx2"/>
                </a:solidFill>
                <a:cs typeface="Arial" pitchFamily="34" charset="0"/>
              </a:rPr>
              <a:t>Wat ga jij morgen veranderen in je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47675" y="1266825"/>
            <a:ext cx="6262688" cy="1730375"/>
          </a:xfrm>
        </p:spPr>
        <p:txBody>
          <a:bodyPr>
            <a:normAutofit/>
          </a:bodyPr>
          <a:lstStyle/>
          <a:p>
            <a:pPr algn="ctr"/>
            <a:r>
              <a:rPr lang="nl-NL" sz="2800" dirty="0" smtClean="0">
                <a:solidFill>
                  <a:schemeClr val="tx1"/>
                </a:solidFill>
              </a:rPr>
              <a:t>Bedankt!</a:t>
            </a:r>
            <a:br>
              <a:rPr lang="nl-NL" sz="2800" dirty="0" smtClean="0">
                <a:solidFill>
                  <a:schemeClr val="tx1"/>
                </a:solidFill>
              </a:rPr>
            </a:br>
            <a:r>
              <a:rPr lang="nl-NL" sz="2800" dirty="0">
                <a:solidFill>
                  <a:schemeClr val="tx1"/>
                </a:solidFill>
              </a:rPr>
              <a:t/>
            </a:r>
            <a:br>
              <a:rPr lang="nl-NL" sz="2800" dirty="0">
                <a:solidFill>
                  <a:schemeClr val="tx1"/>
                </a:solidFill>
              </a:rPr>
            </a:br>
            <a:r>
              <a:rPr lang="nl-NL" sz="2800" dirty="0" smtClean="0">
                <a:solidFill>
                  <a:schemeClr val="tx1"/>
                </a:solidFill>
              </a:rPr>
              <a:t>Olav.Adema@cgi.com</a:t>
            </a:r>
            <a:br>
              <a:rPr lang="nl-NL" sz="2800" dirty="0" smtClean="0">
                <a:solidFill>
                  <a:schemeClr val="tx1"/>
                </a:solidFill>
              </a:rPr>
            </a:br>
            <a:r>
              <a:rPr lang="nl-NL" sz="2800" dirty="0" smtClean="0">
                <a:solidFill>
                  <a:schemeClr val="tx1"/>
                </a:solidFill>
              </a:rPr>
              <a:t>Albert.Eikelenboom@cgi.com</a:t>
            </a:r>
            <a:endParaRPr lang="en-US" sz="2800" dirty="0">
              <a:solidFill>
                <a:schemeClr val="tx1"/>
              </a:solidFill>
            </a:endParaRPr>
          </a:p>
        </p:txBody>
      </p:sp>
    </p:spTree>
    <p:extLst>
      <p:ext uri="{BB962C8B-B14F-4D97-AF65-F5344CB8AC3E}">
        <p14:creationId xmlns:p14="http://schemas.microsoft.com/office/powerpoint/2010/main" val="305857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Situatie</a:t>
            </a:r>
            <a:endParaRPr lang="en-US" dirty="0"/>
          </a:p>
        </p:txBody>
      </p:sp>
      <p:sp>
        <p:nvSpPr>
          <p:cNvPr id="3" name="Tijdelijke aanduiding voor inhoud 2"/>
          <p:cNvSpPr>
            <a:spLocks noGrp="1"/>
          </p:cNvSpPr>
          <p:nvPr>
            <p:ph sz="quarter" idx="17"/>
          </p:nvPr>
        </p:nvSpPr>
        <p:spPr/>
        <p:txBody>
          <a:bodyPr/>
          <a:lstStyle/>
          <a:p>
            <a:r>
              <a:rPr lang="nl-NL" dirty="0"/>
              <a:t>Een klant had testautomatisering geïmplementeerd met de volgende issues:</a:t>
            </a:r>
          </a:p>
          <a:p>
            <a:pPr marL="342900" indent="-342900">
              <a:buFont typeface="Arial" panose="020B0604020202020204" pitchFamily="34" charset="0"/>
              <a:buChar char="•"/>
            </a:pPr>
            <a:r>
              <a:rPr lang="nl-NL" dirty="0"/>
              <a:t>De klant kon niet zelf scripts updaten, maken en </a:t>
            </a:r>
            <a:r>
              <a:rPr lang="nl-NL" dirty="0" smtClean="0"/>
              <a:t>draaien</a:t>
            </a:r>
          </a:p>
          <a:p>
            <a:pPr marL="342900" indent="-342900">
              <a:buFont typeface="Arial" panose="020B0604020202020204" pitchFamily="34" charset="0"/>
              <a:buChar char="•"/>
            </a:pPr>
            <a:r>
              <a:rPr lang="nl-NL" dirty="0"/>
              <a:t>De scripts waren niet </a:t>
            </a:r>
            <a:r>
              <a:rPr lang="nl-NL" dirty="0" smtClean="0"/>
              <a:t>portable</a:t>
            </a:r>
          </a:p>
          <a:p>
            <a:pPr marL="342900" indent="-342900">
              <a:buFont typeface="Arial" panose="020B0604020202020204" pitchFamily="34" charset="0"/>
              <a:buChar char="•"/>
            </a:pPr>
            <a:r>
              <a:rPr lang="nl-NL" dirty="0" smtClean="0"/>
              <a:t>De </a:t>
            </a:r>
            <a:r>
              <a:rPr lang="nl-NL" dirty="0"/>
              <a:t>testdekking was niet te bepalen</a:t>
            </a:r>
          </a:p>
          <a:p>
            <a:pPr marL="342900" indent="-342900">
              <a:buFont typeface="Arial" panose="020B0604020202020204" pitchFamily="34" charset="0"/>
              <a:buChar char="•"/>
            </a:pPr>
            <a:r>
              <a:rPr lang="nl-NL" dirty="0" smtClean="0"/>
              <a:t>Er </a:t>
            </a:r>
            <a:r>
              <a:rPr lang="nl-NL" dirty="0"/>
              <a:t>was veel onderhoud </a:t>
            </a:r>
            <a:r>
              <a:rPr lang="nl-NL" dirty="0" smtClean="0"/>
              <a:t>nodig</a:t>
            </a:r>
            <a:endParaRPr lang="nl-NL" dirty="0"/>
          </a:p>
          <a:p>
            <a:pPr marL="342900" indent="-342900">
              <a:buFont typeface="Arial" panose="020B0604020202020204" pitchFamily="34" charset="0"/>
              <a:buChar char="•"/>
            </a:pPr>
            <a:r>
              <a:rPr lang="nl-NL" dirty="0" smtClean="0"/>
              <a:t>Er </a:t>
            </a:r>
            <a:r>
              <a:rPr lang="nl-NL" dirty="0"/>
              <a:t>werd veel verschillende </a:t>
            </a:r>
            <a:r>
              <a:rPr lang="nl-NL" dirty="0" err="1"/>
              <a:t>tooling</a:t>
            </a:r>
            <a:r>
              <a:rPr lang="nl-NL" dirty="0"/>
              <a:t> gebruikt</a:t>
            </a:r>
          </a:p>
          <a:p>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4</a:t>
            </a:fld>
            <a:endParaRPr lang="en-US" dirty="0"/>
          </a:p>
        </p:txBody>
      </p:sp>
    </p:spTree>
    <p:extLst>
      <p:ext uri="{BB962C8B-B14F-4D97-AF65-F5344CB8AC3E}">
        <p14:creationId xmlns:p14="http://schemas.microsoft.com/office/powerpoint/2010/main" val="1326602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3200" dirty="0" err="1" smtClean="0"/>
              <a:t>Geschiedenis</a:t>
            </a:r>
            <a:r>
              <a:rPr lang="en-US" sz="3200" dirty="0" smtClean="0"/>
              <a:t> van test </a:t>
            </a:r>
            <a:r>
              <a:rPr lang="en-US" sz="3200" dirty="0" err="1" smtClean="0"/>
              <a:t>automatisering</a:t>
            </a:r>
            <a:endParaRPr lang="nl-NL" dirty="0"/>
          </a:p>
        </p:txBody>
      </p:sp>
      <p:sp>
        <p:nvSpPr>
          <p:cNvPr id="4" name="Tijdelijke aanduiding voor inhoud 3"/>
          <p:cNvSpPr>
            <a:spLocks noGrp="1"/>
          </p:cNvSpPr>
          <p:nvPr>
            <p:ph sz="quarter" idx="17"/>
          </p:nvPr>
        </p:nvSpPr>
        <p:spPr/>
        <p:txBody>
          <a:bodyPr/>
          <a:lstStyle/>
          <a:p>
            <a:pPr marL="457200" indent="-457200">
              <a:spcAft>
                <a:spcPct val="20000"/>
              </a:spcAft>
              <a:buFont typeface="+mj-lt"/>
              <a:buAutoNum type="arabicPeriod"/>
            </a:pPr>
            <a:endParaRPr lang="en-US" dirty="0" smtClean="0">
              <a:cs typeface="Arial" charset="0"/>
            </a:endParaRPr>
          </a:p>
          <a:p>
            <a:pPr marL="457200" indent="-457200">
              <a:spcAft>
                <a:spcPct val="20000"/>
              </a:spcAft>
              <a:buFont typeface="+mj-lt"/>
              <a:buAutoNum type="arabicPeriod"/>
            </a:pPr>
            <a:endParaRPr lang="en-US" dirty="0">
              <a:cs typeface="Arial" charset="0"/>
            </a:endParaRPr>
          </a:p>
          <a:p>
            <a:pPr marL="457200" indent="-457200">
              <a:spcAft>
                <a:spcPct val="20000"/>
              </a:spcAft>
              <a:buFont typeface="+mj-lt"/>
              <a:buAutoNum type="arabicPeriod"/>
            </a:pPr>
            <a:r>
              <a:rPr lang="en-US" dirty="0" smtClean="0">
                <a:cs typeface="Arial" charset="0"/>
              </a:rPr>
              <a:t>Record </a:t>
            </a:r>
            <a:r>
              <a:rPr lang="en-US" dirty="0">
                <a:cs typeface="Arial" charset="0"/>
              </a:rPr>
              <a:t>and </a:t>
            </a:r>
            <a:r>
              <a:rPr lang="en-US" dirty="0" smtClean="0">
                <a:cs typeface="Arial" charset="0"/>
              </a:rPr>
              <a:t>Playback</a:t>
            </a:r>
            <a:endParaRPr lang="en-US" dirty="0">
              <a:cs typeface="Arial" charset="0"/>
            </a:endParaRPr>
          </a:p>
          <a:p>
            <a:pPr marL="457200" indent="-457200">
              <a:spcAft>
                <a:spcPct val="20000"/>
              </a:spcAft>
              <a:buFont typeface="+mj-lt"/>
              <a:buAutoNum type="arabicPeriod"/>
            </a:pPr>
            <a:r>
              <a:rPr lang="en-US" dirty="0">
                <a:cs typeface="Arial" charset="0"/>
              </a:rPr>
              <a:t>Scripted </a:t>
            </a:r>
            <a:r>
              <a:rPr lang="en-US" dirty="0" smtClean="0">
                <a:cs typeface="Arial" charset="0"/>
              </a:rPr>
              <a:t>Tests</a:t>
            </a:r>
            <a:endParaRPr lang="en-US" dirty="0">
              <a:cs typeface="Arial" charset="0"/>
            </a:endParaRPr>
          </a:p>
          <a:p>
            <a:pPr marL="457200" indent="-457200">
              <a:spcAft>
                <a:spcPct val="20000"/>
              </a:spcAft>
              <a:buFont typeface="+mj-lt"/>
              <a:buAutoNum type="arabicPeriod"/>
            </a:pPr>
            <a:r>
              <a:rPr lang="en-US" dirty="0">
                <a:cs typeface="Arial" charset="0"/>
              </a:rPr>
              <a:t>Data and </a:t>
            </a:r>
            <a:r>
              <a:rPr lang="en-US" dirty="0" smtClean="0">
                <a:cs typeface="Arial" charset="0"/>
              </a:rPr>
              <a:t>Keyword Driven </a:t>
            </a:r>
            <a:r>
              <a:rPr lang="en-US" dirty="0">
                <a:cs typeface="Arial" charset="0"/>
              </a:rPr>
              <a:t>testing</a:t>
            </a:r>
          </a:p>
          <a:p>
            <a:pPr marL="457200" indent="-457200">
              <a:spcAft>
                <a:spcPct val="20000"/>
              </a:spcAft>
              <a:buFont typeface="+mj-lt"/>
              <a:buAutoNum type="arabicPeriod"/>
            </a:pPr>
            <a:r>
              <a:rPr lang="en-US" dirty="0" smtClean="0">
                <a:cs typeface="Arial" charset="0"/>
              </a:rPr>
              <a:t>BDD / Business </a:t>
            </a:r>
            <a:r>
              <a:rPr lang="en-US" dirty="0">
                <a:cs typeface="Arial" charset="0"/>
              </a:rPr>
              <a:t>Process </a:t>
            </a:r>
            <a:r>
              <a:rPr lang="en-US" dirty="0" smtClean="0">
                <a:cs typeface="Arial" charset="0"/>
              </a:rPr>
              <a:t>Testing</a:t>
            </a:r>
            <a:endParaRPr lang="nl-NL" dirty="0"/>
          </a:p>
        </p:txBody>
      </p:sp>
      <p:sp>
        <p:nvSpPr>
          <p:cNvPr id="2" name="Tijdelijke aanduiding voor dianummer 1"/>
          <p:cNvSpPr>
            <a:spLocks noGrp="1"/>
          </p:cNvSpPr>
          <p:nvPr>
            <p:ph type="sldNum" sz="quarter" idx="4294967295"/>
          </p:nvPr>
        </p:nvSpPr>
        <p:spPr>
          <a:xfrm>
            <a:off x="4183063" y="6516688"/>
            <a:ext cx="777875" cy="241300"/>
          </a:xfrm>
          <a:prstGeom prst="rect">
            <a:avLst/>
          </a:prstGeom>
        </p:spPr>
        <p:txBody>
          <a:bodyPr/>
          <a:lstStyle/>
          <a:p>
            <a:pPr>
              <a:defRPr/>
            </a:pPr>
            <a:fld id="{28878207-962D-4EBD-AD74-41D0D9D2BCD6}" type="slidenum">
              <a:rPr lang="nl-NL" smtClean="0"/>
              <a:pPr>
                <a:defRPr/>
              </a:pPr>
              <a:t>5</a:t>
            </a:fld>
            <a:endParaRPr lang="nl-NL"/>
          </a:p>
        </p:txBody>
      </p:sp>
      <p:pic>
        <p:nvPicPr>
          <p:cNvPr id="5" name="Picture 2" descr="http://www.hebroncci.org/en/images/stories/his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653" y="3850105"/>
            <a:ext cx="1864893" cy="186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6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3200" dirty="0" err="1" smtClean="0"/>
              <a:t>Wat</a:t>
            </a:r>
            <a:r>
              <a:rPr lang="en-US" sz="3200" dirty="0" smtClean="0"/>
              <a:t> </a:t>
            </a:r>
            <a:r>
              <a:rPr lang="en-US" sz="3200" dirty="0"/>
              <a:t>is Business Process Testing?</a:t>
            </a:r>
            <a:endParaRPr lang="nl-NL" dirty="0"/>
          </a:p>
        </p:txBody>
      </p:sp>
      <p:sp>
        <p:nvSpPr>
          <p:cNvPr id="4" name="Tijdelijke aanduiding voor inhoud 3"/>
          <p:cNvSpPr>
            <a:spLocks noGrp="1"/>
          </p:cNvSpPr>
          <p:nvPr>
            <p:ph sz="quarter" idx="17"/>
          </p:nvPr>
        </p:nvSpPr>
        <p:spPr>
          <a:xfrm>
            <a:off x="449263" y="1263408"/>
            <a:ext cx="8405979" cy="4889742"/>
          </a:xfrm>
        </p:spPr>
        <p:txBody>
          <a:bodyPr/>
          <a:lstStyle/>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r>
              <a:rPr lang="en-US" dirty="0"/>
              <a:t>Twee </a:t>
            </a:r>
            <a:r>
              <a:rPr lang="en-US" dirty="0" err="1"/>
              <a:t>rollen</a:t>
            </a:r>
            <a:r>
              <a:rPr lang="en-US" dirty="0"/>
              <a:t>: </a:t>
            </a:r>
            <a:r>
              <a:rPr lang="en-US" dirty="0" smtClean="0"/>
              <a:t>Business </a:t>
            </a:r>
            <a:r>
              <a:rPr lang="en-US" dirty="0" err="1" smtClean="0"/>
              <a:t>analisten</a:t>
            </a:r>
            <a:r>
              <a:rPr lang="en-US" dirty="0" smtClean="0"/>
              <a:t> </a:t>
            </a:r>
            <a:r>
              <a:rPr lang="en-US" dirty="0" err="1" smtClean="0"/>
              <a:t>en</a:t>
            </a:r>
            <a:r>
              <a:rPr lang="en-US" dirty="0" smtClean="0"/>
              <a:t> </a:t>
            </a:r>
            <a:r>
              <a:rPr lang="en-US" dirty="0"/>
              <a:t>test automation </a:t>
            </a:r>
            <a:r>
              <a:rPr lang="en-US" dirty="0" smtClean="0"/>
              <a:t>engineers</a:t>
            </a:r>
          </a:p>
          <a:p>
            <a:pPr marL="342900" indent="-342900">
              <a:buFont typeface="Arial" pitchFamily="34" charset="0"/>
              <a:buChar char="•"/>
            </a:pPr>
            <a:r>
              <a:rPr lang="en-US" dirty="0" err="1" smtClean="0"/>
              <a:t>Gebruikt</a:t>
            </a:r>
            <a:r>
              <a:rPr lang="en-US" dirty="0" smtClean="0"/>
              <a:t> </a:t>
            </a:r>
            <a:r>
              <a:rPr lang="en-US" dirty="0" err="1" smtClean="0"/>
              <a:t>herbruikbare</a:t>
            </a:r>
            <a:r>
              <a:rPr lang="en-US" dirty="0" smtClean="0"/>
              <a:t> business </a:t>
            </a:r>
            <a:r>
              <a:rPr lang="en-US" dirty="0"/>
              <a:t>components and flows.</a:t>
            </a:r>
          </a:p>
          <a:p>
            <a:pPr marL="342900" indent="-342900">
              <a:buFont typeface="Arial" pitchFamily="34" charset="0"/>
              <a:buChar char="•"/>
            </a:pPr>
            <a:r>
              <a:rPr lang="nl-NL" dirty="0" smtClean="0"/>
              <a:t>Handmatige </a:t>
            </a:r>
            <a:r>
              <a:rPr lang="en-US" dirty="0" err="1" smtClean="0"/>
              <a:t>en</a:t>
            </a:r>
            <a:r>
              <a:rPr lang="en-US" dirty="0" smtClean="0"/>
              <a:t> </a:t>
            </a:r>
            <a:r>
              <a:rPr lang="en-US" dirty="0" err="1" smtClean="0"/>
              <a:t>geautomatiseerde</a:t>
            </a:r>
            <a:r>
              <a:rPr lang="en-US" dirty="0" smtClean="0"/>
              <a:t> </a:t>
            </a:r>
            <a:r>
              <a:rPr lang="en-US" dirty="0" err="1" smtClean="0"/>
              <a:t>testen</a:t>
            </a:r>
            <a:endParaRPr lang="nl-NL" dirty="0" smtClean="0"/>
          </a:p>
          <a:p>
            <a:pPr marL="342900" indent="-342900">
              <a:buFont typeface="Arial" pitchFamily="34" charset="0"/>
              <a:buChar char="•"/>
            </a:pPr>
            <a:r>
              <a:rPr lang="nl-NL" dirty="0" err="1" smtClean="0"/>
              <a:t>Scriptless</a:t>
            </a:r>
            <a:r>
              <a:rPr lang="nl-NL" dirty="0" smtClean="0"/>
              <a:t>, </a:t>
            </a:r>
            <a:r>
              <a:rPr lang="nl-NL" dirty="0" err="1" smtClean="0"/>
              <a:t>scripted</a:t>
            </a:r>
            <a:r>
              <a:rPr lang="nl-NL" dirty="0" smtClean="0"/>
              <a:t> en </a:t>
            </a:r>
            <a:r>
              <a:rPr lang="nl-NL" dirty="0" err="1" smtClean="0"/>
              <a:t>headless</a:t>
            </a:r>
            <a:r>
              <a:rPr lang="nl-NL" dirty="0"/>
              <a:t> </a:t>
            </a:r>
            <a:r>
              <a:rPr lang="nl-NL" dirty="0" smtClean="0"/>
              <a:t>(API) </a:t>
            </a:r>
            <a:r>
              <a:rPr lang="en-US" dirty="0" err="1" smtClean="0"/>
              <a:t>geautomatiseerde</a:t>
            </a:r>
            <a:r>
              <a:rPr lang="en-US" dirty="0"/>
              <a:t> </a:t>
            </a:r>
            <a:r>
              <a:rPr lang="nl-NL" dirty="0" smtClean="0"/>
              <a:t>componenten</a:t>
            </a:r>
          </a:p>
          <a:p>
            <a:pPr marL="342900" indent="-342900">
              <a:buFont typeface="Arial" pitchFamily="34" charset="0"/>
              <a:buChar char="•"/>
            </a:pPr>
            <a:endParaRPr lang="nl-NL" dirty="0"/>
          </a:p>
        </p:txBody>
      </p:sp>
      <p:sp>
        <p:nvSpPr>
          <p:cNvPr id="2" name="Tijdelijke aanduiding voor dianummer 1"/>
          <p:cNvSpPr>
            <a:spLocks noGrp="1"/>
          </p:cNvSpPr>
          <p:nvPr>
            <p:ph type="sldNum" sz="quarter" idx="4294967295"/>
          </p:nvPr>
        </p:nvSpPr>
        <p:spPr>
          <a:xfrm>
            <a:off x="4183063" y="6516688"/>
            <a:ext cx="777875" cy="241300"/>
          </a:xfrm>
          <a:prstGeom prst="rect">
            <a:avLst/>
          </a:prstGeom>
        </p:spPr>
        <p:txBody>
          <a:bodyPr/>
          <a:lstStyle/>
          <a:p>
            <a:pPr>
              <a:defRPr/>
            </a:pPr>
            <a:fld id="{28878207-962D-4EBD-AD74-41D0D9D2BCD6}" type="slidenum">
              <a:rPr lang="nl-NL" smtClean="0"/>
              <a:pPr>
                <a:defRPr/>
              </a:pPr>
              <a:t>6</a:t>
            </a:fld>
            <a:endParaRPr lang="nl-NL"/>
          </a:p>
        </p:txBody>
      </p:sp>
    </p:spTree>
    <p:extLst>
      <p:ext uri="{BB962C8B-B14F-4D97-AF65-F5344CB8AC3E}">
        <p14:creationId xmlns:p14="http://schemas.microsoft.com/office/powerpoint/2010/main" val="41724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err="1" smtClean="0"/>
              <a:t>Voordelen</a:t>
            </a:r>
            <a:endParaRPr lang="en-US" sz="3200" dirty="0"/>
          </a:p>
        </p:txBody>
      </p:sp>
      <p:sp>
        <p:nvSpPr>
          <p:cNvPr id="3" name="Tijdelijke aanduiding voor inhoud 2"/>
          <p:cNvSpPr>
            <a:spLocks noGrp="1"/>
          </p:cNvSpPr>
          <p:nvPr>
            <p:ph sz="quarter" idx="17"/>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Complete team </a:t>
            </a:r>
            <a:r>
              <a:rPr lang="en-US" dirty="0" err="1" smtClean="0"/>
              <a:t>kan</a:t>
            </a:r>
            <a:r>
              <a:rPr lang="en-US" dirty="0" smtClean="0"/>
              <a:t> </a:t>
            </a:r>
            <a:r>
              <a:rPr lang="en-US" dirty="0" err="1" smtClean="0"/>
              <a:t>deelnemen</a:t>
            </a:r>
            <a:r>
              <a:rPr lang="en-US" dirty="0" smtClean="0"/>
              <a:t> </a:t>
            </a:r>
            <a:r>
              <a:rPr lang="en-US" dirty="0" err="1" smtClean="0"/>
              <a:t>aan</a:t>
            </a:r>
            <a:r>
              <a:rPr lang="en-US" dirty="0" smtClean="0"/>
              <a:t> </a:t>
            </a:r>
            <a:r>
              <a:rPr lang="en-US" dirty="0" err="1" smtClean="0"/>
              <a:t>testautomatisering</a:t>
            </a:r>
            <a:endParaRPr lang="en-US" dirty="0"/>
          </a:p>
          <a:p>
            <a:pPr marL="342900" indent="-342900">
              <a:buFont typeface="Arial" panose="020B0604020202020204" pitchFamily="34" charset="0"/>
              <a:buChar char="•"/>
            </a:pPr>
            <a:r>
              <a:rPr lang="en-US" dirty="0" err="1"/>
              <a:t>B</a:t>
            </a:r>
            <a:r>
              <a:rPr lang="en-US" dirty="0" err="1" smtClean="0"/>
              <a:t>ouw</a:t>
            </a:r>
            <a:r>
              <a:rPr lang="en-US" dirty="0" smtClean="0"/>
              <a:t> </a:t>
            </a:r>
            <a:r>
              <a:rPr lang="en-US" dirty="0" err="1" smtClean="0"/>
              <a:t>en</a:t>
            </a:r>
            <a:r>
              <a:rPr lang="en-US" dirty="0" smtClean="0"/>
              <a:t> </a:t>
            </a:r>
            <a:r>
              <a:rPr lang="en-US" dirty="0" err="1" smtClean="0"/>
              <a:t>automatiseer</a:t>
            </a:r>
            <a:r>
              <a:rPr lang="en-US" dirty="0" smtClean="0"/>
              <a:t> test </a:t>
            </a:r>
            <a:r>
              <a:rPr lang="en-US" dirty="0"/>
              <a:t>cases </a:t>
            </a:r>
            <a:r>
              <a:rPr lang="en-US" dirty="0" err="1" smtClean="0"/>
              <a:t>eerder</a:t>
            </a:r>
            <a:endParaRPr lang="en-US" dirty="0"/>
          </a:p>
          <a:p>
            <a:pPr marL="342900" indent="-342900">
              <a:buFont typeface="Arial" panose="020B0604020202020204" pitchFamily="34" charset="0"/>
              <a:buChar char="•"/>
            </a:pPr>
            <a:r>
              <a:rPr lang="en-US" dirty="0" err="1" smtClean="0"/>
              <a:t>Betere</a:t>
            </a:r>
            <a:r>
              <a:rPr lang="en-US" dirty="0" smtClean="0"/>
              <a:t> </a:t>
            </a:r>
            <a:r>
              <a:rPr lang="en-US" dirty="0" err="1" smtClean="0"/>
              <a:t>samenwerking</a:t>
            </a:r>
            <a:r>
              <a:rPr lang="en-US" dirty="0" smtClean="0"/>
              <a:t> </a:t>
            </a:r>
            <a:r>
              <a:rPr lang="en-US" dirty="0" err="1" smtClean="0"/>
              <a:t>tussen</a:t>
            </a:r>
            <a:r>
              <a:rPr lang="en-US" dirty="0" smtClean="0"/>
              <a:t> QA </a:t>
            </a:r>
            <a:r>
              <a:rPr lang="en-US" dirty="0" err="1" smtClean="0"/>
              <a:t>en</a:t>
            </a:r>
            <a:r>
              <a:rPr lang="en-US" dirty="0" smtClean="0"/>
              <a:t> </a:t>
            </a:r>
            <a:r>
              <a:rPr lang="en-US" dirty="0"/>
              <a:t>Business</a:t>
            </a:r>
          </a:p>
          <a:p>
            <a:endParaRPr lang="en-US"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7</a:t>
            </a:fld>
            <a:endParaRPr lang="en-US" dirty="0"/>
          </a:p>
        </p:txBody>
      </p:sp>
      <p:pic>
        <p:nvPicPr>
          <p:cNvPr id="5" name="Picture 4" descr="http://www.teflsrilanka.com/FeaturesBenef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269" y="3452979"/>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2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Voorbeeld</a:t>
            </a:r>
            <a:r>
              <a:rPr lang="nl-NL" dirty="0" smtClean="0"/>
              <a:t> treinreis website</a:t>
            </a:r>
            <a:endParaRPr lang="nl-NL" dirty="0"/>
          </a:p>
        </p:txBody>
      </p:sp>
      <p:sp>
        <p:nvSpPr>
          <p:cNvPr id="3" name="Tijdelijke aanduiding voor inhoud 2"/>
          <p:cNvSpPr>
            <a:spLocks noGrp="1"/>
          </p:cNvSpPr>
          <p:nvPr>
            <p:ph sz="quarter" idx="17"/>
          </p:nvPr>
        </p:nvSpPr>
        <p:spPr/>
        <p:txBody>
          <a:bodyPr/>
          <a:lstStyle/>
          <a:p>
            <a:endParaRPr lang="nl-NL" dirty="0" smtClean="0"/>
          </a:p>
          <a:p>
            <a:endParaRPr lang="nl-NL" dirty="0"/>
          </a:p>
          <a:p>
            <a:endParaRPr lang="nl-NL" dirty="0" smtClean="0"/>
          </a:p>
          <a:p>
            <a:r>
              <a:rPr lang="nl-NL" dirty="0"/>
              <a:t>		</a:t>
            </a:r>
            <a:r>
              <a:rPr lang="nl-NL" dirty="0" smtClean="0"/>
              <a:t>Open browser</a:t>
            </a:r>
          </a:p>
          <a:p>
            <a:r>
              <a:rPr lang="nl-NL" dirty="0"/>
              <a:t>	</a:t>
            </a:r>
            <a:r>
              <a:rPr lang="nl-NL" dirty="0" smtClean="0"/>
              <a:t>	Plan Treinreis</a:t>
            </a:r>
          </a:p>
          <a:p>
            <a:r>
              <a:rPr lang="nl-NL" dirty="0"/>
              <a:t>	</a:t>
            </a:r>
            <a:r>
              <a:rPr lang="nl-NL" dirty="0" smtClean="0"/>
              <a:t>	</a:t>
            </a:r>
            <a:r>
              <a:rPr lang="nl-NL" dirty="0"/>
              <a:t> </a:t>
            </a:r>
            <a:r>
              <a:rPr lang="nl-NL" dirty="0" smtClean="0"/>
              <a:t>  Vul reis gegevens in</a:t>
            </a:r>
          </a:p>
          <a:p>
            <a:r>
              <a:rPr lang="nl-NL" dirty="0"/>
              <a:t>	</a:t>
            </a:r>
            <a:r>
              <a:rPr lang="nl-NL" dirty="0" smtClean="0"/>
              <a:t>	</a:t>
            </a:r>
            <a:r>
              <a:rPr lang="nl-NL" dirty="0"/>
              <a:t> </a:t>
            </a:r>
            <a:r>
              <a:rPr lang="nl-NL" dirty="0" smtClean="0"/>
              <a:t>  Haal reis informatie op</a:t>
            </a:r>
          </a:p>
          <a:p>
            <a:r>
              <a:rPr lang="nl-NL" dirty="0"/>
              <a:t>	</a:t>
            </a:r>
            <a:r>
              <a:rPr lang="nl-NL" dirty="0" smtClean="0"/>
              <a:t>	   Controleer reis gegevens</a:t>
            </a:r>
          </a:p>
          <a:p>
            <a:r>
              <a:rPr lang="nl-NL" dirty="0"/>
              <a:t>	</a:t>
            </a:r>
            <a:r>
              <a:rPr lang="nl-NL" dirty="0" smtClean="0"/>
              <a:t>	Sluit browser</a:t>
            </a:r>
            <a:endParaRPr lang="nl-NL" dirty="0"/>
          </a:p>
        </p:txBody>
      </p:sp>
      <p:sp>
        <p:nvSpPr>
          <p:cNvPr id="4" name="Tijdelijke aanduiding voor dianummer 3"/>
          <p:cNvSpPr>
            <a:spLocks noGrp="1"/>
          </p:cNvSpPr>
          <p:nvPr>
            <p:ph type="sldNum" sz="quarter" idx="4294967295"/>
          </p:nvPr>
        </p:nvSpPr>
        <p:spPr>
          <a:xfrm>
            <a:off x="4183063" y="6516688"/>
            <a:ext cx="777875" cy="241300"/>
          </a:xfrm>
          <a:prstGeom prst="rect">
            <a:avLst/>
          </a:prstGeom>
        </p:spPr>
        <p:txBody>
          <a:bodyPr/>
          <a:lstStyle/>
          <a:p>
            <a:pPr>
              <a:defRPr/>
            </a:pPr>
            <a:fld id="{13F4B32B-7BD9-4B33-80F9-67451B7A3820}" type="slidenum">
              <a:rPr lang="he-IL" smtClean="0"/>
              <a:pPr>
                <a:defRPr/>
              </a:pPr>
              <a:t>8</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28875"/>
            <a:ext cx="931158" cy="208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06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Ontwerp omgeving</a:t>
            </a:r>
            <a:endParaRPr lang="nl-NL" sz="3200" dirty="0"/>
          </a:p>
        </p:txBody>
      </p:sp>
      <p:sp>
        <p:nvSpPr>
          <p:cNvPr id="4" name="Tijdelijke aanduiding voor dianummer 3"/>
          <p:cNvSpPr>
            <a:spLocks noGrp="1"/>
          </p:cNvSpPr>
          <p:nvPr>
            <p:ph type="sldNum" sz="quarter" idx="12"/>
          </p:nvPr>
        </p:nvSpPr>
        <p:spPr/>
        <p:txBody>
          <a:bodyPr/>
          <a:lstStyle/>
          <a:p>
            <a:fld id="{525A3C56-E491-49B2-93F3-63532DF516BC}" type="slidenum">
              <a:rPr lang="en-US" smtClean="0"/>
              <a:pPr/>
              <a:t>9</a:t>
            </a:fld>
            <a:endParaRPr lang="en-US" dirty="0"/>
          </a:p>
        </p:txBody>
      </p:sp>
      <p:pic>
        <p:nvPicPr>
          <p:cNvPr id="1030" name="Picture 6"/>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449263" y="1752358"/>
            <a:ext cx="8250237" cy="391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837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beet-PPT-template_EN">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18" ma:contentTypeDescription="" ma:contentTypeScope="" ma:versionID="93aa4b11599f074098ea075ea3a6aa28">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1bf7d208d1b5eb206bff8e156386c30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Proposition" minOccurs="0"/>
                <xsd:element ref="ns2:External_x0020_Use"/>
                <xsd:element ref="ns2:Owner_x0020_Organisation"/>
                <xsd:element ref="ns2:Market" minOccurs="0"/>
                <xsd:element ref="ns2:Geographic_x0020_Region" minOccurs="0"/>
                <xsd:element ref="ns2:Subjects_x0020_and_x0020_Keywords"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Logica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xsd:simpleType>
        <xsd:restriction base="dms:Choice">
          <xsd:enumeration value="Business Aid"/>
          <xsd:enumeration value="Commercial"/>
          <xsd:enumeration value="Communications"/>
          <xsd:enumeration value="Finance"/>
          <xsd:enumeration value="Guide"/>
          <xsd:enumeration value="HR"/>
          <xsd:enumeration value="Legal"/>
          <xsd:enumeration value="Manual"/>
          <xsd:enumeration value="Market Analysis"/>
          <xsd:enumeration value="Market News"/>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Proposition" ma:index="8" nillable="true" ma:displayName="Proposition1" ma:description="Select the relevant proposition(s) for the document." ma:internalName="Proposition">
      <xsd:complexType>
        <xsd:complexContent>
          <xsd:extension base="dms:MultiChoice">
            <xsd:sequence>
              <xsd:element name="Value" maxOccurs="unbounded" minOccurs="0" nillable="true">
                <xsd:simpleType>
                  <xsd:restriction base="dms:Choice">
                    <xsd:enumeration value="Application Management and Development"/>
                    <xsd:enumeration value="Business Consulting"/>
                    <xsd:enumeration value="Business Process Outsourcing"/>
                    <xsd:enumeration value="Enterprise Asset Management"/>
                    <xsd:enumeration value="Enterprise Resource Planning"/>
                    <xsd:enumeration value="Finance and Accounting"/>
                    <xsd:enumeration value="HR and Payroll"/>
                    <xsd:enumeration value="Industry Offering"/>
                    <xsd:enumeration value="Infrastructure Management"/>
                    <xsd:enumeration value="Logica Product"/>
                    <xsd:enumeration value="Security"/>
                    <xsd:enumeration value="Testing"/>
                    <xsd:enumeration value="Wireless Enterprise Solutions"/>
                    <xsd:enumeration value="Other"/>
                  </xsd:restriction>
                </xsd:simpleType>
              </xsd:element>
            </xsd:sequence>
          </xsd:extension>
        </xsd:complexContent>
      </xsd:complexType>
    </xsd:element>
    <xsd:element name="External_x0020_Use" ma:index="9"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10" ma:displayName="Owner Organisation" ma:description="Select the owning operation for the project / service." ma:format="Dropdown" ma:internalName="Owner_x0020_Organisation">
      <xsd:simpleType>
        <xsd:restriction base="dms:Choice">
          <xsd:enumeration value="Argentina"/>
          <xsd:enumeration value="Asia"/>
          <xsd:enumeration value="Australia"/>
          <xsd:enumeration value="Belgium"/>
          <xsd:enumeration value="Brazil"/>
          <xsd:enumeration value="Canada"/>
          <xsd:enumeration value="Central and Eastern Europe"/>
          <xsd:enumeration value="Chile"/>
          <xsd:enumeration value="China"/>
          <xsd:enumeration value="Colombia"/>
          <xsd:enumeration value="Denmark"/>
          <xsd:enumeration value="Estonia"/>
          <xsd:enumeration value="Finland"/>
          <xsd:enumeration value="France"/>
          <xsd:enumeration value="Germany"/>
          <xsd:enumeration value="Global Products Business"/>
          <xsd:enumeration value="Group"/>
          <xsd:enumeration value="Hong Kong"/>
          <xsd:enumeration value="India"/>
          <xsd:enumeration value="Indonesia"/>
          <xsd:enumeration value="Ireland"/>
          <xsd:enumeration value="Luxembourg"/>
          <xsd:enumeration value="Malaysia"/>
          <xsd:enumeration value="Middle East and Africa"/>
          <xsd:enumeration value="Netherlands"/>
          <xsd:enumeration value="North America"/>
          <xsd:enumeration value="Norway"/>
          <xsd:enumeration value="Outsourcing Services"/>
          <xsd:enumeration value="Peru"/>
          <xsd:enumeration value="Philippines"/>
          <xsd:enumeration value="Portugal"/>
          <xsd:enumeration value="Russia"/>
          <xsd:enumeration value="Saudi Arabia"/>
          <xsd:enumeration value="Singapore"/>
          <xsd:enumeration value="Spain"/>
          <xsd:enumeration value="Sri Lanka"/>
          <xsd:enumeration value="Sweden"/>
          <xsd:enumeration value="Switzerland"/>
          <xsd:enumeration value="Taiwan-Republic Of China"/>
          <xsd:enumeration value="United Kingdom"/>
          <xsd:enumeration value="United States"/>
          <xsd:enumeration value="Venezuela"/>
        </xsd:restriction>
      </xsd:simpleType>
    </xsd:element>
    <xsd:element name="Market" ma:index="11"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2"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mericas"/>
                    <xsd:enumeration value="Asia"/>
                    <xsd:enumeration value="Australia"/>
                    <xsd:enumeration value="Central and Eastern Europe"/>
                    <xsd:enumeration value="France"/>
                    <xsd:enumeration value="Germany"/>
                    <xsd:enumeration value="Global"/>
                    <xsd:enumeration value="Middle East and Africa"/>
                    <xsd:enumeration value="Netherlands"/>
                    <xsd:enumeration value="Nordics"/>
                    <xsd:enumeration value="Rest of Europe"/>
                    <xsd:enumeration value="United Kingdom"/>
                  </xsd:restriction>
                </xsd:simpleType>
              </xsd:element>
            </xsd:sequence>
          </xsd:extension>
        </xsd:complexContent>
      </xsd:complexType>
    </xsd:element>
    <xsd:element name="Subjects_x0020_and_x0020_Keywords" ma:index="13" nillable="true" ma:displayName="Subjects and Keywords" ma:description="Subjects and keywords relevant to the document (optional). For example: supplier/partner, business area, nature of project, technologies, products etc." ma:internalName="Subjects_x0020_and_x0020_Keywords">
      <xsd:simpleType>
        <xsd:restriction base="dms:Note">
          <xsd:maxLength value="255"/>
        </xsd:restriction>
      </xsd:simpleType>
    </xsd:element>
    <xsd:element name="p43f7bb208e443c9b50eb304fe6606a3" ma:index="19" nillable="true" ma:taxonomy="true" ma:internalName="p43f7bb208e443c9b50eb304fe6606a3" ma:taxonomyFieldName="Business_x0020_theme" ma:displayName="Business theme" ma:default="" ma:fieldId="{943f7bb2-08e4-43c9-b50e-b304fe6606a3}"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3" ma:taxonomy="true" ma:internalName="c79d12643ffc4d60ab657aaa1718cc32" ma:taxonomyFieldName="Organisation" ma:displayName="Organization" ma:default="" ma:fieldId="{c79d1264-3ffc-4d60-ab65-7aaa1718cc32}"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5" nillable="true" ma:taxonomy="true" ma:internalName="c5aebc35b3e840e5912c276ffe755dcf" ma:taxonomyFieldName="Sector" ma:displayName="Sector" ma:default="" ma:fieldId="{c5aebc35-b3e8-40e5-912c-276ffe755dcf}"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8"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30"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CSMeta2010Field xmlns="http://schemas.microsoft.com/sharepoint/v3">d0a24fde-03c4-4f64-a961-255b2d511868;2013-02-05 22:51:47;AUTOCLASSIFIED;Business theme:2013-02-05 22:51:47|False||AUTOCLASSIFIED|2013-02-05 22:51:47|UNDEFINED;Organization:2013-02-05 22:51:47|False||AUTOCLASSIFIED|2013-02-05 22:51:47|UNDEFINED;Sector:2013-02-05 22:51:47|False||AUTOCLASSIFIED|2013-02-05 22:51:47|UNDEFINED;Proposition:2013-02-05 22:51:47|False||AUTOCLASSIFIED|2013-02-05 22:51:47|UNDEFINED;Service line:2013-02-05 22:51:47|False||AUTOCLASSIFIED|2013-02-05 22:51:47|UNDEFINED;False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Proposition xmlns="d95a5b16-1b8d-4c7c-9ebf-89c0983b6970"/>
    <Abstract xmlns="d95a5b16-1b8d-4c7c-9ebf-89c0983b6970">CGI-beet-option_EN</Abstract>
    <External_x0020_Use xmlns="d95a5b16-1b8d-4c7c-9ebf-89c0983b6970">No</External_x0020_Use>
    <Owner_x0020_Organisation xmlns="d95a5b16-1b8d-4c7c-9ebf-89c0983b6970">United States</Owner_x0020_Organisation>
    <Subjects_x0020_and_x0020_Keywords xmlns="d95a5b16-1b8d-4c7c-9ebf-89c0983b6970" xsi:nil="true"/>
    <BS_x0020_Document_x0020_Sub_x0020_Type xmlns="d95a5b16-1b8d-4c7c-9ebf-89c0983b6970">Business Aid</BS_x0020_Document_x0020_Sub_x0020_Type>
    <Market xmlns="d95a5b16-1b8d-4c7c-9ebf-89c0983b6970"/>
    <Best_x0020_Before_x0020_Date xmlns="d95a5b16-1b8d-4c7c-9ebf-89c0983b6970">2018-01-09T00:00:00+00:00</Best_x0020_Before_x0020_Date>
    <Published_x0020_By xmlns="d95a5b16-1b8d-4c7c-9ebf-89c0983b6970">
      <UserInfo>
        <DisplayName>Stiller, Regina C</DisplayName>
        <AccountId>55167</AccountId>
        <AccountType/>
      </UserInfo>
    </Published_x0020_By>
    <Publication_x0020_Date xmlns="d95a5b16-1b8d-4c7c-9ebf-89c0983b6970">2013-01-09T00:00:00+00:00</Publication_x0020_Date>
    <Geographic_x0020_Region xmlns="d95a5b16-1b8d-4c7c-9ebf-89c0983b6970"/>
  </documentManagement>
</p:properties>
</file>

<file path=customXml/item4.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Props1.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2.xml><?xml version="1.0" encoding="utf-8"?>
<ds:datastoreItem xmlns:ds="http://schemas.openxmlformats.org/officeDocument/2006/customXml" ds:itemID="{9E967A79-D9D6-480A-A41E-E9509F4F7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C4F6A-F6A5-45C8-BAAA-52FB70E387C7}">
  <ds:schemaRefs>
    <ds:schemaRef ds:uri="http://schemas.microsoft.com/sharepoint/v3"/>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d95a5b16-1b8d-4c7c-9ebf-89c0983b6970"/>
    <ds:schemaRef ds:uri="http://www.w3.org/XML/1998/namespace"/>
  </ds:schemaRefs>
</ds:datastoreItem>
</file>

<file path=customXml/itemProps4.xml><?xml version="1.0" encoding="utf-8"?>
<ds:datastoreItem xmlns:ds="http://schemas.openxmlformats.org/officeDocument/2006/customXml" ds:itemID="{292B128B-852E-4970-B7DA-406C2DC81E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62</TotalTime>
  <Words>2665</Words>
  <Application>Microsoft Macintosh PowerPoint</Application>
  <PresentationFormat>On-screen Show (4:3)</PresentationFormat>
  <Paragraphs>460</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Verdana</vt:lpstr>
      <vt:lpstr>Wingdings</vt:lpstr>
      <vt:lpstr>Arial</vt:lpstr>
      <vt:lpstr>CGI-beet-PPT-template_EN</vt:lpstr>
      <vt:lpstr>Testautomatisering voor en  door businessanalisten</vt:lpstr>
      <vt:lpstr>Probleemstelling</vt:lpstr>
      <vt:lpstr>Vraagstelling</vt:lpstr>
      <vt:lpstr>Situatie</vt:lpstr>
      <vt:lpstr>Geschiedenis van test automatisering</vt:lpstr>
      <vt:lpstr>Wat is Business Process Testing?</vt:lpstr>
      <vt:lpstr>Voordelen</vt:lpstr>
      <vt:lpstr>Voorbeeld treinreis website</vt:lpstr>
      <vt:lpstr>Ontwerp omgeving</vt:lpstr>
      <vt:lpstr>Test data in componenten en flows</vt:lpstr>
      <vt:lpstr>Ondersteundend technieken</vt:lpstr>
      <vt:lpstr>Parallel testen</vt:lpstr>
      <vt:lpstr>Parallel testen aanpak</vt:lpstr>
      <vt:lpstr>Parallel testen resultaten</vt:lpstr>
      <vt:lpstr>Continuous delivery</vt:lpstr>
      <vt:lpstr>PowerPoint Presentation</vt:lpstr>
      <vt:lpstr>Universele tool</vt:lpstr>
      <vt:lpstr>Componenten met andere technologie</vt:lpstr>
      <vt:lpstr>Beheerbaarheid: Probleemstelling</vt:lpstr>
      <vt:lpstr>Welke beheer problemen kan je tegenkomen?</vt:lpstr>
      <vt:lpstr>Beheerbaarheid: Configuratie</vt:lpstr>
      <vt:lpstr>Beheerbaarheid: Configuratie2</vt:lpstr>
      <vt:lpstr>Beheerbaarheid – de gebruikerskant</vt:lpstr>
      <vt:lpstr>Beheerbaarheid: Voorbeelden richtlijnen</vt:lpstr>
      <vt:lpstr>Beheerbaarheid: De techniek</vt:lpstr>
      <vt:lpstr>Waar ging het ook alweer over?</vt:lpstr>
      <vt:lpstr>Resultaten: Beheerbaarheid</vt:lpstr>
      <vt:lpstr>Resultaten: De mensen</vt:lpstr>
      <vt:lpstr>Resultaten: De testen </vt:lpstr>
      <vt:lpstr>Vragen</vt:lpstr>
      <vt:lpstr>Bedankt!  Olav.Adema@cgi.com Albert.Eikelenboom@cgi.com</vt:lpstr>
    </vt:vector>
  </TitlesOfParts>
  <Company>CGI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Microsoft Office User</cp:lastModifiedBy>
  <cp:revision>1075</cp:revision>
  <cp:lastPrinted>2014-03-03T14:12:00Z</cp:lastPrinted>
  <dcterms:created xsi:type="dcterms:W3CDTF">2012-12-22T14:05:29Z</dcterms:created>
  <dcterms:modified xsi:type="dcterms:W3CDTF">2015-10-14T16:18:27Z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ies>
</file>