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60" r:id="rId4"/>
    <p:sldId id="259" r:id="rId5"/>
    <p:sldId id="258" r:id="rId6"/>
    <p:sldId id="261" r:id="rId7"/>
    <p:sldId id="262" r:id="rId8"/>
    <p:sldId id="263" r:id="rId9"/>
    <p:sldId id="264" r:id="rId10"/>
    <p:sldId id="281" r:id="rId11"/>
    <p:sldId id="265" r:id="rId12"/>
    <p:sldId id="266" r:id="rId13"/>
    <p:sldId id="273" r:id="rId14"/>
    <p:sldId id="267" r:id="rId15"/>
    <p:sldId id="269" r:id="rId16"/>
    <p:sldId id="270" r:id="rId17"/>
    <p:sldId id="271" r:id="rId18"/>
    <p:sldId id="272" r:id="rId19"/>
    <p:sldId id="288" r:id="rId20"/>
    <p:sldId id="274" r:id="rId21"/>
    <p:sldId id="287" r:id="rId22"/>
    <p:sldId id="276" r:id="rId23"/>
    <p:sldId id="278" r:id="rId24"/>
    <p:sldId id="275" r:id="rId25"/>
    <p:sldId id="277" r:id="rId26"/>
    <p:sldId id="280" r:id="rId27"/>
    <p:sldId id="279" r:id="rId28"/>
    <p:sldId id="283" r:id="rId29"/>
    <p:sldId id="284" r:id="rId30"/>
    <p:sldId id="282" r:id="rId31"/>
    <p:sldId id="285"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1" id="{F23DEE3A-937D-3844-AEC6-7503382A1DE0}">
          <p14:sldIdLst>
            <p14:sldId id="256"/>
            <p14:sldId id="257"/>
            <p14:sldId id="260"/>
            <p14:sldId id="259"/>
            <p14:sldId id="258"/>
            <p14:sldId id="261"/>
            <p14:sldId id="262"/>
            <p14:sldId id="263"/>
            <p14:sldId id="264"/>
            <p14:sldId id="281"/>
            <p14:sldId id="265"/>
            <p14:sldId id="266"/>
            <p14:sldId id="273"/>
          </p14:sldIdLst>
        </p14:section>
        <p14:section name="Section 2" id="{28F6A180-C323-8549-823C-A04A58B6A85F}">
          <p14:sldIdLst>
            <p14:sldId id="267"/>
            <p14:sldId id="269"/>
            <p14:sldId id="270"/>
            <p14:sldId id="271"/>
            <p14:sldId id="272"/>
            <p14:sldId id="288"/>
          </p14:sldIdLst>
        </p14:section>
        <p14:section name="Section 3" id="{2A9CB44B-93CB-124E-B7AA-73BBB0BB3EC3}">
          <p14:sldIdLst>
            <p14:sldId id="274"/>
            <p14:sldId id="287"/>
            <p14:sldId id="276"/>
            <p14:sldId id="278"/>
            <p14:sldId id="275"/>
            <p14:sldId id="277"/>
            <p14:sldId id="280"/>
            <p14:sldId id="279"/>
            <p14:sldId id="283"/>
            <p14:sldId id="284"/>
            <p14:sldId id="282"/>
            <p14:sldId id="2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66" autoAdjust="0"/>
  </p:normalViewPr>
  <p:slideViewPr>
    <p:cSldViewPr snapToGrid="0" snapToObjects="1">
      <p:cViewPr>
        <p:scale>
          <a:sx n="100" d="100"/>
          <a:sy n="100" d="100"/>
        </p:scale>
        <p:origin x="-1116" y="-390"/>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79" d="100"/>
          <a:sy n="79" d="100"/>
        </p:scale>
        <p:origin x="-1592"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2CA3A0-74ED-8C4E-8138-580382F91D63}" type="datetimeFigureOut">
              <a:rPr lang="en-US" smtClean="0"/>
              <a:t>10/14/2015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6AB28-4A75-6E40-8E8F-0FC7A0F86518}" type="slidenum">
              <a:rPr lang="en-US" smtClean="0"/>
              <a:t>‹#›</a:t>
            </a:fld>
            <a:endParaRPr lang="en-US"/>
          </a:p>
        </p:txBody>
      </p:sp>
    </p:spTree>
    <p:extLst>
      <p:ext uri="{BB962C8B-B14F-4D97-AF65-F5344CB8AC3E}">
        <p14:creationId xmlns:p14="http://schemas.microsoft.com/office/powerpoint/2010/main" val="32086523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6AB28-4A75-6E40-8E8F-0FC7A0F86518}" type="slidenum">
              <a:rPr lang="en-US" smtClean="0"/>
              <a:t>5</a:t>
            </a:fld>
            <a:endParaRPr lang="en-US"/>
          </a:p>
        </p:txBody>
      </p:sp>
    </p:spTree>
    <p:extLst>
      <p:ext uri="{BB962C8B-B14F-4D97-AF65-F5344CB8AC3E}">
        <p14:creationId xmlns:p14="http://schemas.microsoft.com/office/powerpoint/2010/main" val="85288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6AB28-4A75-6E40-8E8F-0FC7A0F86518}" type="slidenum">
              <a:rPr lang="en-US" smtClean="0"/>
              <a:t>7</a:t>
            </a:fld>
            <a:endParaRPr lang="en-US"/>
          </a:p>
        </p:txBody>
      </p:sp>
    </p:spTree>
    <p:extLst>
      <p:ext uri="{BB962C8B-B14F-4D97-AF65-F5344CB8AC3E}">
        <p14:creationId xmlns:p14="http://schemas.microsoft.com/office/powerpoint/2010/main" val="391833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6AB28-4A75-6E40-8E8F-0FC7A0F86518}" type="slidenum">
              <a:rPr lang="en-US" smtClean="0"/>
              <a:t>8</a:t>
            </a:fld>
            <a:endParaRPr lang="en-US"/>
          </a:p>
        </p:txBody>
      </p:sp>
    </p:spTree>
    <p:extLst>
      <p:ext uri="{BB962C8B-B14F-4D97-AF65-F5344CB8AC3E}">
        <p14:creationId xmlns:p14="http://schemas.microsoft.com/office/powerpoint/2010/main" val="3918332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http://</a:t>
            </a:r>
            <a:r>
              <a:rPr lang="en-US" baseline="0" dirty="0" err="1" smtClean="0"/>
              <a:t>cognitiverigor.blogspot.co.uk</a:t>
            </a:r>
            <a:r>
              <a:rPr lang="en-US" baseline="0" dirty="0" smtClean="0"/>
              <a:t>/2014/04/the-cognitive-rigor-of-</a:t>
            </a:r>
            <a:r>
              <a:rPr lang="en-US" baseline="0" dirty="0" err="1" smtClean="0"/>
              <a:t>eleusis</a:t>
            </a:r>
            <a:r>
              <a:rPr lang="en-US" baseline="0" dirty="0" smtClean="0"/>
              <a:t>-</a:t>
            </a:r>
            <a:r>
              <a:rPr lang="en-US" baseline="0" dirty="0" err="1" smtClean="0"/>
              <a:t>for.html</a:t>
            </a:r>
            <a:endParaRPr lang="en-US" baseline="0" dirty="0" smtClean="0"/>
          </a:p>
          <a:p>
            <a:endParaRPr lang="en-US" dirty="0" smtClean="0"/>
          </a:p>
          <a:p>
            <a:r>
              <a:rPr lang="en-US" dirty="0" smtClean="0"/>
              <a:t>Eleusis and Cognitive Rigor</a:t>
            </a:r>
          </a:p>
          <a:p>
            <a:endParaRPr lang="en-US" dirty="0" smtClean="0"/>
          </a:p>
          <a:p>
            <a:r>
              <a:rPr lang="en-US" dirty="0" smtClean="0"/>
              <a:t>Cognitive Rigor superposes two popular measures of rigor, Bloom's Taxonomy and Depth of Knowledge, to generate a highly measurable way of judging the academic rigor of questions and activities. The Smarter Balanced Assessment Consortium recently adopted Cognitive Rigor and the Cognitive Rigor Matrix for selecting items for the Next Generation Assessments. Numerous state departments of education and school districts now employ the Cognitive Rigor Matrix (often called the Hess Matrix) in their training materials to help teachers enhance classroom rigor. If interested, I suggest you read the definitive article on Cognitive Rigor.</a:t>
            </a:r>
          </a:p>
          <a:p>
            <a:endParaRPr lang="en-US" dirty="0" smtClean="0"/>
          </a:p>
          <a:p>
            <a:r>
              <a:rPr lang="en-US" dirty="0" smtClean="0"/>
              <a:t>The power of Eleusis rests not so much in the game, but the follow-up questions assigned to students that can span a wide range of Bloom's Taxonomy levels and reach up to the highest levels of Depth of Knowledge. When examining each of the following, consider the type of thinking processes (indicative of Bloom's Taxonomy), as well as the amount of reflection, researching, discussion, information gathering, and reasoning (i.e., Depth of Knowledge) needed by students to formulate an adequate response.</a:t>
            </a:r>
          </a:p>
          <a:p>
            <a:endParaRPr lang="en-US" dirty="0" smtClean="0"/>
          </a:p>
          <a:p>
            <a:pPr marL="171450" indent="-171450">
              <a:buFont typeface="Arial"/>
              <a:buChar char="•"/>
            </a:pPr>
            <a:r>
              <a:rPr lang="en-US" dirty="0" smtClean="0"/>
              <a:t>Working as a team, form a consensus on three aspects or rules of Eleusis that best describe how scientific discovery works and summarize your reasoning.</a:t>
            </a:r>
          </a:p>
          <a:p>
            <a:pPr marL="171450" indent="-171450">
              <a:buFont typeface="Arial"/>
              <a:buChar char="•"/>
            </a:pPr>
            <a:r>
              <a:rPr lang="en-US" dirty="0" smtClean="0"/>
              <a:t>Were you tempted to play a card you knew was incorrect? If so, why? Discuss the manner in which scientists might do the same.</a:t>
            </a:r>
          </a:p>
          <a:p>
            <a:pPr marL="171450" indent="-171450">
              <a:buFont typeface="Arial"/>
              <a:buChar char="•"/>
            </a:pPr>
            <a:r>
              <a:rPr lang="en-US" dirty="0" smtClean="0"/>
              <a:t>Write a report that describes the strategy your team developed to win and, using this strategy as an example, develop a general strategy for other teams. In your report, discuss whether scientists employ a similar strategy and use clarifying examples.</a:t>
            </a:r>
          </a:p>
          <a:p>
            <a:pPr marL="171450" indent="-171450">
              <a:buFont typeface="Arial"/>
              <a:buChar char="•"/>
            </a:pPr>
            <a:r>
              <a:rPr lang="en-US" dirty="0" smtClean="0"/>
              <a:t>Research and describe what "healthy competition" means, using examples, and describe how it played a role in Eleusis. In your report, discuss whether you think the competition between teams in Eleusis healthy in your opinion? Explain. </a:t>
            </a:r>
          </a:p>
          <a:p>
            <a:pPr marL="171450" indent="-171450">
              <a:buFont typeface="Arial"/>
              <a:buChar char="•"/>
            </a:pPr>
            <a:r>
              <a:rPr lang="en-US" dirty="0" smtClean="0"/>
              <a:t>Research the role that competition plays in scientific research, then stage a Point-Counterpoint show (such as this example) discussing the pros and cons of whether competition between scientific research teams is healthy. (Warning: Preview the Point-Counterpoint video first for age-appropriateness.)</a:t>
            </a:r>
          </a:p>
          <a:p>
            <a:pPr marL="171450" indent="-171450">
              <a:buFont typeface="Arial"/>
              <a:buChar char="•"/>
            </a:pPr>
            <a:r>
              <a:rPr lang="en-US" dirty="0" smtClean="0"/>
              <a:t>In a short essay, describe what would happen to your ability to guess the hidden rule if misses (cards that did not match the secret rule) were not shown and describe the meaning of these “wrong cards” in science. In your essay, be sure to justify your answer using real or hypothetical examples or analogies.</a:t>
            </a:r>
          </a:p>
          <a:p>
            <a:pPr marL="171450" indent="-171450">
              <a:buFont typeface="Arial"/>
              <a:buChar char="•"/>
            </a:pPr>
            <a:r>
              <a:rPr lang="en-US" dirty="0" smtClean="0"/>
              <a:t>Research the “discovery” of cold fusion and write, using clarifying examples, an essay describing the relationship between this event and Eleusis.</a:t>
            </a:r>
          </a:p>
          <a:p>
            <a:pPr marL="171450" indent="-171450">
              <a:buFont typeface="Arial"/>
              <a:buChar char="•"/>
            </a:pPr>
            <a:r>
              <a:rPr lang="en-US" dirty="0" smtClean="0"/>
              <a:t>Eleusis involves both theory (guessing the pattern) and experiment (laying cards down to test the pattern). Write a short article describing what would happen in Eleusis if only theory was employed, with no experimentation. Do the same for instances where only experiment was employed, but no theory. </a:t>
            </a:r>
          </a:p>
          <a:p>
            <a:pPr marL="171450" indent="-171450">
              <a:buFont typeface="Arial"/>
              <a:buChar char="•"/>
            </a:pPr>
            <a:r>
              <a:rPr lang="en-US" dirty="0" smtClean="0"/>
              <a:t>Write a persuasive essay explaining why both theory and experiment play important roles in the scientific process using Eleusis as an analogy.</a:t>
            </a:r>
          </a:p>
          <a:p>
            <a:pPr marL="171450" indent="-171450">
              <a:buFont typeface="Arial"/>
              <a:buChar char="•"/>
            </a:pPr>
            <a:r>
              <a:rPr lang="en-US" dirty="0" smtClean="0"/>
              <a:t>In what ways can you change Eleusis to make it resemble more closely the scientific process? Explain your reasoning.</a:t>
            </a:r>
          </a:p>
          <a:p>
            <a:endParaRPr lang="en-US" dirty="0"/>
          </a:p>
        </p:txBody>
      </p:sp>
      <p:sp>
        <p:nvSpPr>
          <p:cNvPr id="4" name="Slide Number Placeholder 3"/>
          <p:cNvSpPr>
            <a:spLocks noGrp="1"/>
          </p:cNvSpPr>
          <p:nvPr>
            <p:ph type="sldNum" sz="quarter" idx="10"/>
          </p:nvPr>
        </p:nvSpPr>
        <p:spPr/>
        <p:txBody>
          <a:bodyPr/>
          <a:lstStyle/>
          <a:p>
            <a:fld id="{D8C6AB28-4A75-6E40-8E8F-0FC7A0F86518}" type="slidenum">
              <a:rPr lang="en-US" smtClean="0"/>
              <a:t>12</a:t>
            </a:fld>
            <a:endParaRPr lang="en-US"/>
          </a:p>
        </p:txBody>
      </p:sp>
    </p:spTree>
    <p:extLst>
      <p:ext uri="{BB962C8B-B14F-4D97-AF65-F5344CB8AC3E}">
        <p14:creationId xmlns:p14="http://schemas.microsoft.com/office/powerpoint/2010/main" val="3364375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6AB28-4A75-6E40-8E8F-0FC7A0F86518}" type="slidenum">
              <a:rPr lang="en-US" smtClean="0"/>
              <a:t>20</a:t>
            </a:fld>
            <a:endParaRPr lang="en-US"/>
          </a:p>
        </p:txBody>
      </p:sp>
    </p:spTree>
    <p:extLst>
      <p:ext uri="{BB962C8B-B14F-4D97-AF65-F5344CB8AC3E}">
        <p14:creationId xmlns:p14="http://schemas.microsoft.com/office/powerpoint/2010/main" val="104155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it really 10000?!?!?</a:t>
            </a:r>
            <a:r>
              <a:rPr lang="en-US" baseline="0" dirty="0" smtClean="0"/>
              <a:t> Why? Can we do it for any cheaper?</a:t>
            </a:r>
          </a:p>
          <a:p>
            <a:r>
              <a:rPr lang="en-US" baseline="0" dirty="0" smtClean="0"/>
              <a:t>6 Months 100 staff to turn a card are you crazy?</a:t>
            </a:r>
          </a:p>
          <a:p>
            <a:r>
              <a:rPr lang="en-US" baseline="0" dirty="0" smtClean="0"/>
              <a:t>Why is it my fault if a test fails why do I get fired?</a:t>
            </a:r>
            <a:endParaRPr lang="en-US" dirty="0"/>
          </a:p>
        </p:txBody>
      </p:sp>
      <p:sp>
        <p:nvSpPr>
          <p:cNvPr id="4" name="Slide Number Placeholder 3"/>
          <p:cNvSpPr>
            <a:spLocks noGrp="1"/>
          </p:cNvSpPr>
          <p:nvPr>
            <p:ph type="sldNum" sz="quarter" idx="10"/>
          </p:nvPr>
        </p:nvSpPr>
        <p:spPr/>
        <p:txBody>
          <a:bodyPr/>
          <a:lstStyle/>
          <a:p>
            <a:fld id="{D8C6AB28-4A75-6E40-8E8F-0FC7A0F86518}" type="slidenum">
              <a:rPr lang="en-US" smtClean="0"/>
              <a:t>26</a:t>
            </a:fld>
            <a:endParaRPr lang="en-US"/>
          </a:p>
        </p:txBody>
      </p:sp>
    </p:spTree>
    <p:extLst>
      <p:ext uri="{BB962C8B-B14F-4D97-AF65-F5344CB8AC3E}">
        <p14:creationId xmlns:p14="http://schemas.microsoft.com/office/powerpoint/2010/main" val="4220712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GB" sz="1200" b="0" i="0" kern="1200" dirty="0" smtClean="0">
                <a:solidFill>
                  <a:schemeClr val="tx1"/>
                </a:solidFill>
                <a:effectLst/>
                <a:latin typeface="+mn-lt"/>
                <a:ea typeface="+mn-ea"/>
                <a:cs typeface="+mn-cs"/>
              </a:rPr>
              <a:t>Discussion of other biases that affect testing</a:t>
            </a:r>
          </a:p>
          <a:p>
            <a:pPr lvl="1" rtl="0" fontAlgn="ctr"/>
            <a:r>
              <a:rPr lang="en-GB" sz="1200" b="0" i="0" kern="1200" dirty="0" smtClean="0">
                <a:solidFill>
                  <a:schemeClr val="tx1"/>
                </a:solidFill>
                <a:effectLst/>
                <a:latin typeface="+mn-lt"/>
                <a:ea typeface="+mn-ea"/>
                <a:cs typeface="+mn-cs"/>
              </a:rPr>
              <a:t>Anchoring </a:t>
            </a:r>
            <a:r>
              <a:rPr lang="en-GB" sz="1200" b="0" i="0" kern="1200" dirty="0" err="1" smtClean="0">
                <a:solidFill>
                  <a:schemeClr val="tx1"/>
                </a:solidFill>
                <a:effectLst/>
                <a:latin typeface="+mn-lt"/>
                <a:ea typeface="+mn-ea"/>
                <a:cs typeface="+mn-cs"/>
              </a:rPr>
              <a:t>falacy</a:t>
            </a:r>
            <a:r>
              <a:rPr lang="en-GB" sz="1200" b="0" i="0" kern="1200" dirty="0" smtClean="0">
                <a:solidFill>
                  <a:schemeClr val="tx1"/>
                </a:solidFill>
                <a:effectLst/>
                <a:latin typeface="+mn-lt"/>
                <a:ea typeface="+mn-ea"/>
                <a:cs typeface="+mn-cs"/>
              </a:rPr>
              <a:t> (predicting outcomes differently based on the first thing you saw)</a:t>
            </a:r>
          </a:p>
          <a:p>
            <a:pPr lvl="1" rtl="0" fontAlgn="ctr"/>
            <a:r>
              <a:rPr lang="en-GB" sz="1200" b="0" i="0" kern="1200" dirty="0" smtClean="0">
                <a:solidFill>
                  <a:schemeClr val="tx1"/>
                </a:solidFill>
                <a:effectLst/>
                <a:latin typeface="+mn-lt"/>
                <a:ea typeface="+mn-ea"/>
                <a:cs typeface="+mn-cs"/>
              </a:rPr>
              <a:t>Fundamental attribution error (putting the cause of an incident down to the perceived qualities of a product or person)</a:t>
            </a:r>
          </a:p>
          <a:p>
            <a:pPr lvl="1" rtl="0" fontAlgn="ctr"/>
            <a:r>
              <a:rPr lang="en-GB" sz="1200" b="0" i="0" kern="1200" dirty="0" smtClean="0">
                <a:solidFill>
                  <a:schemeClr val="tx1"/>
                </a:solidFill>
                <a:effectLst/>
                <a:latin typeface="+mn-lt"/>
                <a:ea typeface="+mn-ea"/>
                <a:cs typeface="+mn-cs"/>
              </a:rPr>
              <a:t>Halo affect (the lead </a:t>
            </a:r>
            <a:r>
              <a:rPr lang="en-GB" sz="1200" b="0" i="0" kern="1200" dirty="0" err="1" smtClean="0">
                <a:solidFill>
                  <a:schemeClr val="tx1"/>
                </a:solidFill>
                <a:effectLst/>
                <a:latin typeface="+mn-lt"/>
                <a:ea typeface="+mn-ea"/>
                <a:cs typeface="+mn-cs"/>
              </a:rPr>
              <a:t>dev</a:t>
            </a:r>
            <a:r>
              <a:rPr lang="en-GB" sz="1200" b="0" i="0" kern="1200" dirty="0" smtClean="0">
                <a:solidFill>
                  <a:schemeClr val="tx1"/>
                </a:solidFill>
                <a:effectLst/>
                <a:latin typeface="+mn-lt"/>
                <a:ea typeface="+mn-ea"/>
                <a:cs typeface="+mn-cs"/>
              </a:rPr>
              <a:t> made this so it doesn’t need testing as much)</a:t>
            </a:r>
          </a:p>
          <a:p>
            <a:pPr lvl="1" rtl="0" fontAlgn="ctr"/>
            <a:r>
              <a:rPr lang="en-GB" sz="1200" b="0" i="0" kern="1200" dirty="0" smtClean="0">
                <a:solidFill>
                  <a:schemeClr val="tx1"/>
                </a:solidFill>
                <a:effectLst/>
                <a:latin typeface="+mn-lt"/>
                <a:ea typeface="+mn-ea"/>
                <a:cs typeface="+mn-cs"/>
              </a:rPr>
              <a:t>Planning </a:t>
            </a:r>
            <a:r>
              <a:rPr lang="en-GB" sz="1200" b="0" i="0" kern="1200" dirty="0" err="1" smtClean="0">
                <a:solidFill>
                  <a:schemeClr val="tx1"/>
                </a:solidFill>
                <a:effectLst/>
                <a:latin typeface="+mn-lt"/>
                <a:ea typeface="+mn-ea"/>
                <a:cs typeface="+mn-cs"/>
              </a:rPr>
              <a:t>falacy</a:t>
            </a:r>
            <a:r>
              <a:rPr lang="en-GB" sz="1200" b="0" i="0" kern="1200" dirty="0" smtClean="0">
                <a:solidFill>
                  <a:schemeClr val="tx1"/>
                </a:solidFill>
                <a:effectLst/>
                <a:latin typeface="+mn-lt"/>
                <a:ea typeface="+mn-ea"/>
                <a:cs typeface="+mn-cs"/>
              </a:rPr>
              <a:t>  (size estimates are always optimistic)</a:t>
            </a:r>
          </a:p>
          <a:p>
            <a:pPr lvl="1" rtl="0" fontAlgn="ctr"/>
            <a:r>
              <a:rPr lang="en-GB" sz="1200" b="0" i="0" kern="1200" dirty="0" smtClean="0">
                <a:solidFill>
                  <a:schemeClr val="tx1"/>
                </a:solidFill>
                <a:effectLst/>
                <a:latin typeface="+mn-lt"/>
                <a:ea typeface="+mn-ea"/>
                <a:cs typeface="+mn-cs"/>
              </a:rPr>
              <a:t>Hindsight bias (things always seem easier the second time round or if we are familiar with them)</a:t>
            </a:r>
          </a:p>
          <a:p>
            <a:pPr lvl="1" rtl="0" fontAlgn="ctr"/>
            <a:r>
              <a:rPr lang="en-GB" sz="1200" b="0" i="0" kern="1200" dirty="0" smtClean="0">
                <a:solidFill>
                  <a:schemeClr val="tx1"/>
                </a:solidFill>
                <a:effectLst/>
                <a:latin typeface="+mn-lt"/>
                <a:ea typeface="+mn-ea"/>
                <a:cs typeface="+mn-cs"/>
              </a:rPr>
              <a:t>Observational bias (You saw it in the wireframe therefore it gets more test attention)</a:t>
            </a:r>
          </a:p>
          <a:p>
            <a:pPr lvl="1" rtl="0" fontAlgn="ctr"/>
            <a:r>
              <a:rPr lang="en-GB" sz="1200" b="0" i="0" kern="1200" dirty="0" smtClean="0">
                <a:solidFill>
                  <a:schemeClr val="tx1"/>
                </a:solidFill>
                <a:effectLst/>
                <a:latin typeface="+mn-lt"/>
                <a:ea typeface="+mn-ea"/>
                <a:cs typeface="+mn-cs"/>
              </a:rPr>
              <a:t>Survivorship bias (99% of customers get what they want from the product (99% </a:t>
            </a:r>
            <a:r>
              <a:rPr lang="en-GB" sz="1200" b="0" i="0" kern="1200" dirty="0" err="1" smtClean="0">
                <a:solidFill>
                  <a:schemeClr val="tx1"/>
                </a:solidFill>
                <a:effectLst/>
                <a:latin typeface="+mn-lt"/>
                <a:ea typeface="+mn-ea"/>
                <a:cs typeface="+mn-cs"/>
              </a:rPr>
              <a:t>percent</a:t>
            </a:r>
            <a:r>
              <a:rPr lang="en-GB" sz="1200" b="0" i="0" kern="1200" dirty="0" smtClean="0">
                <a:solidFill>
                  <a:schemeClr val="tx1"/>
                </a:solidFill>
                <a:effectLst/>
                <a:latin typeface="+mn-lt"/>
                <a:ea typeface="+mn-ea"/>
                <a:cs typeface="+mn-cs"/>
              </a:rPr>
              <a:t> of customers fought through the myriad of quality issues to get what they wanted) )</a:t>
            </a:r>
          </a:p>
          <a:p>
            <a:endParaRPr lang="en-US" dirty="0"/>
          </a:p>
        </p:txBody>
      </p:sp>
      <p:sp>
        <p:nvSpPr>
          <p:cNvPr id="4" name="Slide Number Placeholder 3"/>
          <p:cNvSpPr>
            <a:spLocks noGrp="1"/>
          </p:cNvSpPr>
          <p:nvPr>
            <p:ph type="sldNum" sz="quarter" idx="10"/>
          </p:nvPr>
        </p:nvSpPr>
        <p:spPr/>
        <p:txBody>
          <a:bodyPr/>
          <a:lstStyle/>
          <a:p>
            <a:fld id="{D8C6AB28-4A75-6E40-8E8F-0FC7A0F86518}" type="slidenum">
              <a:rPr lang="en-US" smtClean="0"/>
              <a:t>27</a:t>
            </a:fld>
            <a:endParaRPr lang="en-US"/>
          </a:p>
        </p:txBody>
      </p:sp>
    </p:spTree>
    <p:extLst>
      <p:ext uri="{BB962C8B-B14F-4D97-AF65-F5344CB8AC3E}">
        <p14:creationId xmlns:p14="http://schemas.microsoft.com/office/powerpoint/2010/main" val="202520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6AB28-4A75-6E40-8E8F-0FC7A0F86518}" type="slidenum">
              <a:rPr lang="en-US" smtClean="0"/>
              <a:t>30</a:t>
            </a:fld>
            <a:endParaRPr lang="en-US"/>
          </a:p>
        </p:txBody>
      </p:sp>
    </p:spTree>
    <p:extLst>
      <p:ext uri="{BB962C8B-B14F-4D97-AF65-F5344CB8AC3E}">
        <p14:creationId xmlns:p14="http://schemas.microsoft.com/office/powerpoint/2010/main" val="1702657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6AB28-4A75-6E40-8E8F-0FC7A0F86518}" type="slidenum">
              <a:rPr lang="en-US" smtClean="0"/>
              <a:t>31</a:t>
            </a:fld>
            <a:endParaRPr lang="en-US"/>
          </a:p>
        </p:txBody>
      </p:sp>
    </p:spTree>
    <p:extLst>
      <p:ext uri="{BB962C8B-B14F-4D97-AF65-F5344CB8AC3E}">
        <p14:creationId xmlns:p14="http://schemas.microsoft.com/office/powerpoint/2010/main" val="3162047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5143500"/>
          </a:xfrm>
          <a:prstGeom prst="rect">
            <a:avLst/>
          </a:prstGeom>
          <a:ln>
            <a:noFill/>
          </a:ln>
        </p:spPr>
      </p:pic>
      <p:grpSp>
        <p:nvGrpSpPr>
          <p:cNvPr id="53" name="Group 52"/>
          <p:cNvGrpSpPr/>
          <p:nvPr/>
        </p:nvGrpSpPr>
        <p:grpSpPr>
          <a:xfrm>
            <a:off x="103644" y="1498384"/>
            <a:ext cx="9264100" cy="2751868"/>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873933" y="-1237392"/>
            <a:ext cx="739348"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9" y="-727578"/>
            <a:ext cx="5636587" cy="202644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51435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4" y="2221095"/>
            <a:ext cx="7551601" cy="1209455"/>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3528601"/>
            <a:ext cx="6400800" cy="6858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1857375"/>
            <a:ext cx="9125712" cy="32766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1857375"/>
            <a:ext cx="9125712" cy="1191"/>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1" y="742950"/>
            <a:ext cx="3951755" cy="1073874"/>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2" y="991253"/>
            <a:ext cx="3703911" cy="390223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1" y="1910953"/>
            <a:ext cx="3951755" cy="2775347"/>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2857500"/>
            <a:ext cx="9125712" cy="2276475"/>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691034"/>
            <a:ext cx="4329278" cy="2505537"/>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3829050"/>
            <a:ext cx="7717536" cy="961465"/>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712788" y="3333400"/>
            <a:ext cx="7716838" cy="542715"/>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2857500"/>
            <a:ext cx="9125712" cy="2276475"/>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748359"/>
            <a:ext cx="4329278" cy="238406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3829050"/>
            <a:ext cx="7717536" cy="961465"/>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712788" y="3333400"/>
            <a:ext cx="7716838" cy="542715"/>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710123"/>
            <a:ext cx="4329278" cy="238406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4155947" y="-2871658"/>
            <a:ext cx="108769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3" y="332815"/>
            <a:ext cx="1535425" cy="48006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685800"/>
            <a:ext cx="1444752" cy="4114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8" y="887506"/>
            <a:ext cx="6104871" cy="3913094"/>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4155947" y="-2871658"/>
            <a:ext cx="108769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309671" y="486269"/>
            <a:ext cx="780663"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5143500"/>
          </a:xfrm>
          <a:prstGeom prst="rect">
            <a:avLst/>
          </a:prstGeom>
          <a:ln>
            <a:noFill/>
          </a:ln>
        </p:spPr>
      </p:pic>
      <p:grpSp>
        <p:nvGrpSpPr>
          <p:cNvPr id="27" name="Group 26"/>
          <p:cNvGrpSpPr/>
          <p:nvPr/>
        </p:nvGrpSpPr>
        <p:grpSpPr>
          <a:xfrm>
            <a:off x="787879" y="-727578"/>
            <a:ext cx="5636587" cy="202644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873663" y="-703051"/>
            <a:ext cx="725259"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262570" y="-1115474"/>
            <a:ext cx="1341502"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244501" y="-196268"/>
            <a:ext cx="699278"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744483" y="-731040"/>
            <a:ext cx="722125"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464240" y="-329544"/>
            <a:ext cx="414074"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535012" y="1030513"/>
            <a:ext cx="396178"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2673496"/>
            <a:ext cx="7324068" cy="1209455"/>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6" y="627514"/>
            <a:ext cx="3923711" cy="2103494"/>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51435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3743118"/>
            <a:ext cx="6400800" cy="6858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5143500"/>
          </a:xfrm>
          <a:prstGeom prst="rect">
            <a:avLst/>
          </a:prstGeom>
        </p:spPr>
      </p:pic>
      <p:sp>
        <p:nvSpPr>
          <p:cNvPr id="43" name="Freeform 42"/>
          <p:cNvSpPr/>
          <p:nvPr/>
        </p:nvSpPr>
        <p:spPr>
          <a:xfrm rot="4809906">
            <a:off x="3546189" y="349848"/>
            <a:ext cx="825157"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644427" y="-1491999"/>
            <a:ext cx="1506143"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3" y="3977252"/>
            <a:ext cx="6904501" cy="733425"/>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grpSp>
        <p:nvGrpSpPr>
          <p:cNvPr id="33" name="Group 32"/>
          <p:cNvGrpSpPr/>
          <p:nvPr/>
        </p:nvGrpSpPr>
        <p:grpSpPr>
          <a:xfrm>
            <a:off x="2786800" y="-736226"/>
            <a:ext cx="4391155" cy="2050676"/>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560195" y="1279880"/>
            <a:ext cx="607286"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902243" y="1337682"/>
            <a:ext cx="524351"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438169" y="2367309"/>
            <a:ext cx="284381"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3" y="2542240"/>
            <a:ext cx="7622161" cy="1259696"/>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51435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4155947" y="-2871658"/>
            <a:ext cx="108769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2268141"/>
            <a:ext cx="3657600" cy="2532459"/>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51294" y="2268141"/>
            <a:ext cx="3657600" cy="2532459"/>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4155947" y="-2871658"/>
            <a:ext cx="108769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171701"/>
            <a:ext cx="3657600" cy="51435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2743200"/>
            <a:ext cx="3657600" cy="20573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73706" y="2171701"/>
            <a:ext cx="3657600" cy="51435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2743200"/>
            <a:ext cx="3657600" cy="20573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10/14/2015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4155947" y="-2871658"/>
            <a:ext cx="108769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10/14/2015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10/14/2015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4" y="1085850"/>
            <a:ext cx="3748087" cy="360045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257300"/>
            <a:ext cx="3429000" cy="8001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742950"/>
            <a:ext cx="4258234" cy="394335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3400" y="2138082"/>
            <a:ext cx="3429000" cy="2376769"/>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5143500"/>
          </a:xfrm>
          <a:prstGeom prst="rect">
            <a:avLst/>
          </a:prstGeom>
        </p:spPr>
      </p:pic>
      <p:grpSp>
        <p:nvGrpSpPr>
          <p:cNvPr id="8" name="Group 7"/>
          <p:cNvGrpSpPr/>
          <p:nvPr/>
        </p:nvGrpSpPr>
        <p:grpSpPr>
          <a:xfrm>
            <a:off x="-573169" y="-455395"/>
            <a:ext cx="7563453" cy="1487458"/>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9" y="1028700"/>
            <a:ext cx="7716837" cy="108585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2259106"/>
            <a:ext cx="7716838" cy="254149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77040" y="225518"/>
            <a:ext cx="2743200" cy="13716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10/14/2015</a:t>
            </a:fld>
            <a:endParaRPr lang="en-US"/>
          </a:p>
        </p:txBody>
      </p:sp>
      <p:sp>
        <p:nvSpPr>
          <p:cNvPr id="5" name="Footer Placeholder 4"/>
          <p:cNvSpPr>
            <a:spLocks noGrp="1"/>
          </p:cNvSpPr>
          <p:nvPr>
            <p:ph type="ftr" sz="quarter" idx="3"/>
          </p:nvPr>
        </p:nvSpPr>
        <p:spPr>
          <a:xfrm>
            <a:off x="76200" y="87406"/>
            <a:ext cx="2743200" cy="13716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1" y="454118"/>
            <a:ext cx="1385887" cy="174533"/>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51435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blackboxpuzzles.workroomprds.com/" TargetMode="External"/><Relationship Id="rId1" Type="http://schemas.openxmlformats.org/officeDocument/2006/relationships/slideLayout" Target="../slideLayouts/slideLayout2.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22.png"/><Relationship Id="rId4" Type="http://schemas.microsoft.com/office/2007/relationships/hdphoto" Target="../media/hdphoto9.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1.wdp"/></Relationships>
</file>

<file path=ppt/slides/_rels/slide31.xml.rels><?xml version="1.0" encoding="UTF-8" standalone="yes"?>
<Relationships xmlns="http://schemas.openxmlformats.org/package/2006/relationships"><Relationship Id="rId3" Type="http://schemas.openxmlformats.org/officeDocument/2006/relationships/hyperlink" Target="mailto:Robert.Shaffer@bbc.co.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David.Colter@bbc.co.uk"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 Better</a:t>
            </a:r>
            <a:endParaRPr lang="en-US" dirty="0"/>
          </a:p>
        </p:txBody>
      </p:sp>
      <p:sp>
        <p:nvSpPr>
          <p:cNvPr id="3" name="Subtitle 2"/>
          <p:cNvSpPr>
            <a:spLocks noGrp="1"/>
          </p:cNvSpPr>
          <p:nvPr>
            <p:ph type="subTitle" idx="1"/>
          </p:nvPr>
        </p:nvSpPr>
        <p:spPr/>
        <p:txBody>
          <a:bodyPr/>
          <a:lstStyle/>
          <a:p>
            <a:r>
              <a:rPr lang="en-US" dirty="0" smtClean="0"/>
              <a:t>Robert Shaffer, David </a:t>
            </a:r>
            <a:r>
              <a:rPr lang="en-US" dirty="0" err="1" smtClean="0"/>
              <a:t>Colter</a:t>
            </a:r>
            <a:endParaRPr lang="en-US" dirty="0"/>
          </a:p>
        </p:txBody>
      </p:sp>
    </p:spTree>
    <p:extLst>
      <p:ext uri="{BB962C8B-B14F-4D97-AF65-F5344CB8AC3E}">
        <p14:creationId xmlns:p14="http://schemas.microsoft.com/office/powerpoint/2010/main" val="368239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Bonus Game: Black Box Puzzles</a:t>
            </a:r>
            <a:endParaRPr lang="en-US" sz="3600" dirty="0"/>
          </a:p>
        </p:txBody>
      </p:sp>
      <p:sp>
        <p:nvSpPr>
          <p:cNvPr id="3" name="Content Placeholder 2"/>
          <p:cNvSpPr>
            <a:spLocks noGrp="1"/>
          </p:cNvSpPr>
          <p:nvPr>
            <p:ph idx="1"/>
          </p:nvPr>
        </p:nvSpPr>
        <p:spPr/>
        <p:txBody>
          <a:bodyPr/>
          <a:lstStyle/>
          <a:p>
            <a:r>
              <a:rPr lang="en-US" dirty="0">
                <a:hlinkClick r:id="rId2"/>
              </a:rPr>
              <a:t>http://blackboxpuzzles.workroomprds.com</a:t>
            </a:r>
            <a:r>
              <a:rPr lang="en-US" dirty="0" smtClean="0">
                <a:hlinkClick r:id="rId2"/>
              </a:rPr>
              <a:t>/</a:t>
            </a:r>
            <a:endParaRPr lang="en-US" dirty="0" smtClean="0"/>
          </a:p>
          <a:p>
            <a:r>
              <a:rPr lang="en-US" dirty="0" smtClean="0"/>
              <a:t>Try to come up with a rule for puzzles 4,5 </a:t>
            </a:r>
            <a:r>
              <a:rPr lang="en-US" dirty="0"/>
              <a:t>9, 13 </a:t>
            </a:r>
            <a:r>
              <a:rPr lang="en-US" dirty="0" smtClean="0"/>
              <a:t>17 in 2 minutes each.</a:t>
            </a:r>
            <a:endParaRPr lang="en-US" dirty="0"/>
          </a:p>
        </p:txBody>
      </p:sp>
      <p:pic>
        <p:nvPicPr>
          <p:cNvPr id="4" name="Picture 3" descr="images.jpg"/>
          <p:cNvPicPr>
            <a:picLocks noChangeAspect="1"/>
          </p:cNvPicPr>
          <p:nvPr/>
        </p:nvPicPr>
        <p:blipFill>
          <a:blip r:embed="rId3">
            <a:extLst>
              <a:ext uri="{BEBA8EAE-BF5A-486C-A8C5-ECC9F3942E4B}">
                <a14:imgProps xmlns:a14="http://schemas.microsoft.com/office/drawing/2010/main">
                  <a14:imgLayer r:embed="rId4">
                    <a14:imgEffect>
                      <a14:backgroundRemoval t="9783" b="96196" l="9890" r="98718">
                        <a14:foregroundMark x1="32234" y1="61957" x2="32234" y2="61957"/>
                      </a14:backgroundRemoval>
                    </a14:imgEffect>
                  </a14:imgLayer>
                </a14:imgProps>
              </a:ext>
              <a:ext uri="{28A0092B-C50C-407E-A947-70E740481C1C}">
                <a14:useLocalDpi xmlns:a14="http://schemas.microsoft.com/office/drawing/2010/main" val="0"/>
              </a:ext>
            </a:extLst>
          </a:blip>
          <a:stretch>
            <a:fillRect/>
          </a:stretch>
        </p:blipFill>
        <p:spPr>
          <a:xfrm>
            <a:off x="4425702" y="2806700"/>
            <a:ext cx="3467100" cy="2336800"/>
          </a:xfrm>
          <a:prstGeom prst="rect">
            <a:avLst/>
          </a:prstGeom>
        </p:spPr>
      </p:pic>
    </p:spTree>
    <p:extLst>
      <p:ext uri="{BB962C8B-B14F-4D97-AF65-F5344CB8AC3E}">
        <p14:creationId xmlns:p14="http://schemas.microsoft.com/office/powerpoint/2010/main" val="2321125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a:t>
            </a:r>
            <a:r>
              <a:rPr lang="en-US" dirty="0" err="1" smtClean="0"/>
              <a:t>Jenga</a:t>
            </a:r>
            <a:endParaRPr lang="en-US" dirty="0"/>
          </a:p>
        </p:txBody>
      </p:sp>
      <p:sp>
        <p:nvSpPr>
          <p:cNvPr id="3" name="Content Placeholder 2"/>
          <p:cNvSpPr>
            <a:spLocks noGrp="1"/>
          </p:cNvSpPr>
          <p:nvPr>
            <p:ph idx="1"/>
          </p:nvPr>
        </p:nvSpPr>
        <p:spPr/>
        <p:txBody>
          <a:bodyPr/>
          <a:lstStyle/>
          <a:p>
            <a:r>
              <a:rPr lang="en-US" dirty="0" err="1" smtClean="0"/>
              <a:t>Jenga</a:t>
            </a:r>
            <a:r>
              <a:rPr lang="en-US" dirty="0" smtClean="0"/>
              <a:t>: </a:t>
            </a:r>
          </a:p>
          <a:p>
            <a:r>
              <a:rPr lang="en-US" dirty="0" smtClean="0"/>
              <a:t>Test early</a:t>
            </a:r>
          </a:p>
          <a:p>
            <a:r>
              <a:rPr lang="en-US" dirty="0" smtClean="0"/>
              <a:t>Test throughout</a:t>
            </a:r>
          </a:p>
          <a:p>
            <a:r>
              <a:rPr lang="en-US" dirty="0" smtClean="0"/>
              <a:t>Communicate with your </a:t>
            </a:r>
            <a:r>
              <a:rPr lang="en-US" dirty="0" err="1" smtClean="0"/>
              <a:t>devs</a:t>
            </a:r>
            <a:r>
              <a:rPr lang="en-US" dirty="0" smtClean="0"/>
              <a:t>!</a:t>
            </a:r>
            <a:endParaRPr lang="en-US" dirty="0"/>
          </a:p>
        </p:txBody>
      </p:sp>
      <p:pic>
        <p:nvPicPr>
          <p:cNvPr id="4" name="Picture 3" descr="imgres.jpg"/>
          <p:cNvPicPr>
            <a:picLocks noChangeAspect="1"/>
          </p:cNvPicPr>
          <p:nvPr/>
        </p:nvPicPr>
        <p:blipFill>
          <a:blip r:embed="rId2">
            <a:extLst>
              <a:ext uri="{BEBA8EAE-BF5A-486C-A8C5-ECC9F3942E4B}">
                <a14:imgProps xmlns:a14="http://schemas.microsoft.com/office/drawing/2010/main">
                  <a14:imgLayer r:embed="rId3">
                    <a14:imgEffect>
                      <a14:backgroundRemoval t="1289" b="97938" l="9846" r="66988"/>
                    </a14:imgEffect>
                  </a14:imgLayer>
                </a14:imgProps>
              </a:ext>
              <a:ext uri="{28A0092B-C50C-407E-A947-70E740481C1C}">
                <a14:useLocalDpi xmlns:a14="http://schemas.microsoft.com/office/drawing/2010/main" val="0"/>
              </a:ext>
            </a:extLst>
          </a:blip>
          <a:stretch>
            <a:fillRect/>
          </a:stretch>
        </p:blipFill>
        <p:spPr>
          <a:xfrm>
            <a:off x="5325286" y="1739030"/>
            <a:ext cx="4087352" cy="3061569"/>
          </a:xfrm>
          <a:prstGeom prst="rect">
            <a:avLst/>
          </a:prstGeom>
        </p:spPr>
      </p:pic>
    </p:spTree>
    <p:extLst>
      <p:ext uri="{BB962C8B-B14F-4D97-AF65-F5344CB8AC3E}">
        <p14:creationId xmlns:p14="http://schemas.microsoft.com/office/powerpoint/2010/main" val="1209054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Eleusis</a:t>
            </a:r>
            <a:endParaRPr lang="en-US" dirty="0"/>
          </a:p>
        </p:txBody>
      </p:sp>
      <p:sp>
        <p:nvSpPr>
          <p:cNvPr id="3" name="Content Placeholder 2"/>
          <p:cNvSpPr>
            <a:spLocks noGrp="1"/>
          </p:cNvSpPr>
          <p:nvPr>
            <p:ph idx="1"/>
          </p:nvPr>
        </p:nvSpPr>
        <p:spPr>
          <a:xfrm>
            <a:off x="712788" y="2259106"/>
            <a:ext cx="4956590" cy="2541494"/>
          </a:xfrm>
        </p:spPr>
        <p:txBody>
          <a:bodyPr>
            <a:normAutofit lnSpcReduction="10000"/>
          </a:bodyPr>
          <a:lstStyle/>
          <a:p>
            <a:r>
              <a:rPr lang="en-US" dirty="0" smtClean="0"/>
              <a:t>How did you test?</a:t>
            </a:r>
          </a:p>
          <a:p>
            <a:r>
              <a:rPr lang="en-US" dirty="0" smtClean="0"/>
              <a:t>Did you tend towards disproof or proof?</a:t>
            </a:r>
          </a:p>
          <a:p>
            <a:r>
              <a:rPr lang="en-US" dirty="0" smtClean="0"/>
              <a:t>Was your partner mean? Was the rule too hard?</a:t>
            </a:r>
          </a:p>
          <a:p>
            <a:endParaRPr lang="en-US" dirty="0"/>
          </a:p>
        </p:txBody>
      </p:sp>
      <p:pic>
        <p:nvPicPr>
          <p:cNvPr id="4" name="Picture 3" descr="imgres.png"/>
          <p:cNvPicPr>
            <a:picLocks noChangeAspect="1"/>
          </p:cNvPicPr>
          <p:nvPr/>
        </p:nvPicPr>
        <p:blipFill>
          <a:blip r:embed="rId3">
            <a:extLst>
              <a:ext uri="{BEBA8EAE-BF5A-486C-A8C5-ECC9F3942E4B}">
                <a14:imgProps xmlns:a14="http://schemas.microsoft.com/office/drawing/2010/main">
                  <a14:imgLayer r:embed="rId4">
                    <a14:imgEffect>
                      <a14:backgroundRemoval t="0" b="100000" l="0" r="99778">
                        <a14:foregroundMark x1="18667" y1="71556" x2="18667" y2="71556"/>
                        <a14:foregroundMark x1="16000" y1="20667" x2="16000" y2="20667"/>
                        <a14:foregroundMark x1="78222" y1="20667" x2="78222" y2="20667"/>
                      </a14:backgroundRemoval>
                    </a14:imgEffect>
                  </a14:imgLayer>
                </a14:imgProps>
              </a:ext>
              <a:ext uri="{28A0092B-C50C-407E-A947-70E740481C1C}">
                <a14:useLocalDpi xmlns:a14="http://schemas.microsoft.com/office/drawing/2010/main" val="0"/>
              </a:ext>
            </a:extLst>
          </a:blip>
          <a:stretch>
            <a:fillRect/>
          </a:stretch>
        </p:blipFill>
        <p:spPr>
          <a:xfrm>
            <a:off x="5826498" y="2259107"/>
            <a:ext cx="2375444" cy="2375444"/>
          </a:xfrm>
          <a:prstGeom prst="rect">
            <a:avLst/>
          </a:prstGeom>
        </p:spPr>
      </p:pic>
    </p:spTree>
    <p:extLst>
      <p:ext uri="{BB962C8B-B14F-4D97-AF65-F5344CB8AC3E}">
        <p14:creationId xmlns:p14="http://schemas.microsoft.com/office/powerpoint/2010/main" val="555962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Break</a:t>
            </a:r>
            <a:endParaRPr lang="en-US" dirty="0"/>
          </a:p>
        </p:txBody>
      </p:sp>
      <p:pic>
        <p:nvPicPr>
          <p:cNvPr id="5" name="Content Placeholder 4" descr="imgres.jpg"/>
          <p:cNvPicPr>
            <a:picLocks noGrp="1" noChangeAspect="1"/>
          </p:cNvPicPr>
          <p:nvPr>
            <p:ph idx="1"/>
          </p:nvPr>
        </p:nvPicPr>
        <p:blipFill>
          <a:blip r:embed="rId2">
            <a:extLst>
              <a:ext uri="{28A0092B-C50C-407E-A947-70E740481C1C}">
                <a14:useLocalDpi xmlns:a14="http://schemas.microsoft.com/office/drawing/2010/main" val="0"/>
              </a:ext>
            </a:extLst>
          </a:blip>
          <a:srcRect l="-114462" r="-114462"/>
          <a:stretch>
            <a:fillRect/>
          </a:stretch>
        </p:blipFill>
        <p:spPr>
          <a:xfrm>
            <a:off x="712788" y="2259013"/>
            <a:ext cx="7716837" cy="2541587"/>
          </a:xfrm>
        </p:spPr>
      </p:pic>
    </p:spTree>
    <p:extLst>
      <p:ext uri="{BB962C8B-B14F-4D97-AF65-F5344CB8AC3E}">
        <p14:creationId xmlns:p14="http://schemas.microsoft.com/office/powerpoint/2010/main" val="2477245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See what you test, test what you see</a:t>
            </a:r>
            <a:endParaRPr lang="en-US" dirty="0"/>
          </a:p>
        </p:txBody>
      </p:sp>
      <p:sp>
        <p:nvSpPr>
          <p:cNvPr id="3" name="Title 2"/>
          <p:cNvSpPr>
            <a:spLocks noGrp="1"/>
          </p:cNvSpPr>
          <p:nvPr>
            <p:ph type="title"/>
          </p:nvPr>
        </p:nvSpPr>
        <p:spPr/>
        <p:txBody>
          <a:bodyPr/>
          <a:lstStyle/>
          <a:p>
            <a:r>
              <a:rPr lang="is-IS" dirty="0" smtClean="0"/>
              <a:t>dP__Yb  </a:t>
            </a:r>
            <a:r>
              <a:rPr lang="is-IS" dirty="0"/>
              <a:t>88  .o 88  dP   </a:t>
            </a:r>
            <a:r>
              <a:rPr lang="is-IS" dirty="0" smtClean="0"/>
              <a:t>88</a:t>
            </a:r>
            <a:r>
              <a:rPr lang="is-IS" dirty="0"/>
              <a:t>""  </a:t>
            </a:r>
            <a:br>
              <a:rPr lang="is-IS" dirty="0"/>
            </a:br>
            <a:r>
              <a:rPr lang="nl-NL" dirty="0"/>
              <a:t>   YP    88 8bodP' `</a:t>
            </a:r>
            <a:r>
              <a:rPr lang="nl-NL" dirty="0" err="1"/>
              <a:t>YbodP</a:t>
            </a:r>
            <a:r>
              <a:rPr lang="nl-NL" dirty="0"/>
              <a:t>' </a:t>
            </a:r>
            <a:r>
              <a:rPr lang="nl-NL" dirty="0" err="1"/>
              <a:t>dP</a:t>
            </a:r>
            <a:r>
              <a:rPr lang="nl-NL" dirty="0"/>
              <a:t>""""Yb 88ood8 88 d8888 </a:t>
            </a:r>
            <a:r>
              <a:rPr lang="nl-NL" dirty="0" smtClean="0"/>
              <a:t>888888Visualiz/se</a:t>
            </a:r>
            <a:endParaRPr lang="en-US" dirty="0"/>
          </a:p>
        </p:txBody>
      </p:sp>
      <p:pic>
        <p:nvPicPr>
          <p:cNvPr id="5" name="Picture 4" descr="image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21075347">
            <a:off x="2229573" y="2132396"/>
            <a:ext cx="3251200" cy="2501900"/>
          </a:xfrm>
          <a:prstGeom prst="mathMultiply">
            <a:avLst/>
          </a:prstGeom>
        </p:spPr>
      </p:pic>
    </p:spTree>
    <p:extLst>
      <p:ext uri="{BB962C8B-B14F-4D97-AF65-F5344CB8AC3E}">
        <p14:creationId xmlns:p14="http://schemas.microsoft.com/office/powerpoint/2010/main" val="4007454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 Maps</a:t>
            </a:r>
            <a:endParaRPr lang="en-US" dirty="0"/>
          </a:p>
        </p:txBody>
      </p:sp>
      <p:sp>
        <p:nvSpPr>
          <p:cNvPr id="3" name="Content Placeholder 2"/>
          <p:cNvSpPr>
            <a:spLocks noGrp="1"/>
          </p:cNvSpPr>
          <p:nvPr>
            <p:ph idx="1"/>
          </p:nvPr>
        </p:nvSpPr>
        <p:spPr/>
        <p:txBody>
          <a:bodyPr/>
          <a:lstStyle/>
          <a:p>
            <a:r>
              <a:rPr lang="en-US" dirty="0" smtClean="0"/>
              <a:t>Invented by Tony </a:t>
            </a:r>
            <a:r>
              <a:rPr lang="en-US" dirty="0" err="1" smtClean="0"/>
              <a:t>Buzan</a:t>
            </a:r>
            <a:endParaRPr lang="en-US" dirty="0" smtClean="0"/>
          </a:p>
          <a:p>
            <a:r>
              <a:rPr lang="en-US" dirty="0" smtClean="0"/>
              <a:t>Aids in Recall</a:t>
            </a:r>
          </a:p>
          <a:p>
            <a:r>
              <a:rPr lang="en-US" dirty="0" smtClean="0"/>
              <a:t>Aids in Recording</a:t>
            </a:r>
          </a:p>
          <a:p>
            <a:r>
              <a:rPr lang="en-US" dirty="0" smtClean="0"/>
              <a:t>Not a panacea</a:t>
            </a:r>
            <a:endParaRPr lang="en-US" dirty="0"/>
          </a:p>
        </p:txBody>
      </p:sp>
      <p:pic>
        <p:nvPicPr>
          <p:cNvPr id="4" name="Picture 3" descr="creative-intelligence-mind-map-alan-emily-burton.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80048" y="2259106"/>
            <a:ext cx="4326592" cy="2884394"/>
          </a:xfrm>
          <a:prstGeom prst="snip2DiagRect">
            <a:avLst/>
          </a:prstGeom>
        </p:spPr>
      </p:pic>
    </p:spTree>
    <p:extLst>
      <p:ext uri="{BB962C8B-B14F-4D97-AF65-F5344CB8AC3E}">
        <p14:creationId xmlns:p14="http://schemas.microsoft.com/office/powerpoint/2010/main" val="3757673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 Maps</a:t>
            </a:r>
            <a:endParaRPr lang="en-US" dirty="0"/>
          </a:p>
        </p:txBody>
      </p:sp>
      <p:sp>
        <p:nvSpPr>
          <p:cNvPr id="3" name="Content Placeholder 2"/>
          <p:cNvSpPr>
            <a:spLocks noGrp="1"/>
          </p:cNvSpPr>
          <p:nvPr>
            <p:ph sz="half" idx="1"/>
          </p:nvPr>
        </p:nvSpPr>
        <p:spPr/>
        <p:txBody>
          <a:bodyPr>
            <a:normAutofit fontScale="62500" lnSpcReduction="20000"/>
          </a:bodyPr>
          <a:lstStyle/>
          <a:p>
            <a:pPr>
              <a:buFont typeface="Wingdings" charset="2"/>
              <a:buChar char="ü"/>
            </a:pPr>
            <a:r>
              <a:rPr lang="en-US" dirty="0" smtClean="0"/>
              <a:t>Non Linear</a:t>
            </a:r>
          </a:p>
          <a:p>
            <a:pPr>
              <a:buFont typeface="Wingdings" charset="2"/>
              <a:buChar char="ü"/>
            </a:pPr>
            <a:r>
              <a:rPr lang="en-US" dirty="0" smtClean="0"/>
              <a:t>Engages human visual system with </a:t>
            </a:r>
            <a:r>
              <a:rPr lang="en-US" dirty="0" err="1" smtClean="0"/>
              <a:t>colours</a:t>
            </a:r>
            <a:r>
              <a:rPr lang="en-US" dirty="0" smtClean="0"/>
              <a:t> pictures shape and form</a:t>
            </a:r>
          </a:p>
          <a:p>
            <a:pPr>
              <a:buFont typeface="Wingdings" charset="2"/>
              <a:buChar char="ü"/>
            </a:pPr>
            <a:r>
              <a:rPr lang="en-US" dirty="0" smtClean="0"/>
              <a:t>Automatic </a:t>
            </a:r>
            <a:r>
              <a:rPr lang="en-US" dirty="0" err="1" smtClean="0"/>
              <a:t>Hierachy</a:t>
            </a:r>
            <a:r>
              <a:rPr lang="en-US" dirty="0" smtClean="0"/>
              <a:t> for navigation</a:t>
            </a:r>
          </a:p>
          <a:p>
            <a:pPr>
              <a:buFont typeface="Wingdings" charset="2"/>
              <a:buChar char="ü"/>
            </a:pPr>
            <a:r>
              <a:rPr lang="en-US" dirty="0" smtClean="0"/>
              <a:t>Fun way to take notes.</a:t>
            </a:r>
          </a:p>
          <a:p>
            <a:pPr>
              <a:buFont typeface="Wingdings" charset="2"/>
              <a:buChar char="ü"/>
            </a:pPr>
            <a:r>
              <a:rPr lang="en-US" dirty="0" smtClean="0"/>
              <a:t>Lots of software support for sharing</a:t>
            </a:r>
          </a:p>
        </p:txBody>
      </p:sp>
      <p:sp>
        <p:nvSpPr>
          <p:cNvPr id="4" name="Content Placeholder 3"/>
          <p:cNvSpPr>
            <a:spLocks noGrp="1"/>
          </p:cNvSpPr>
          <p:nvPr>
            <p:ph sz="half" idx="2"/>
          </p:nvPr>
        </p:nvSpPr>
        <p:spPr/>
        <p:txBody>
          <a:bodyPr>
            <a:normAutofit fontScale="62500" lnSpcReduction="20000"/>
          </a:bodyPr>
          <a:lstStyle/>
          <a:p>
            <a:pPr>
              <a:buFont typeface="Wingdings" charset="2"/>
              <a:buChar char=""/>
            </a:pPr>
            <a:r>
              <a:rPr lang="en-US" dirty="0" smtClean="0"/>
              <a:t>Too brief as software documentation</a:t>
            </a:r>
          </a:p>
          <a:p>
            <a:pPr>
              <a:buFont typeface="Wingdings" charset="2"/>
              <a:buChar char=""/>
            </a:pPr>
            <a:r>
              <a:rPr lang="en-US" dirty="0" smtClean="0"/>
              <a:t>If the big topic is big it can get bewildering and overwhelming to look at and find the information you need</a:t>
            </a:r>
          </a:p>
          <a:p>
            <a:pPr>
              <a:buFont typeface="Wingdings" charset="2"/>
              <a:buChar char=""/>
            </a:pPr>
            <a:r>
              <a:rPr lang="en-US" dirty="0" err="1" smtClean="0"/>
              <a:t>Catagorisation</a:t>
            </a:r>
            <a:r>
              <a:rPr lang="en-US" dirty="0" smtClean="0"/>
              <a:t> is personal opinion</a:t>
            </a:r>
          </a:p>
          <a:p>
            <a:pPr>
              <a:buFont typeface="Wingdings" charset="2"/>
              <a:buChar char=""/>
            </a:pPr>
            <a:r>
              <a:rPr lang="en-US" dirty="0" smtClean="0"/>
              <a:t>Pretty useless if everything is under one node (creates unbalanced tree)</a:t>
            </a:r>
          </a:p>
          <a:p>
            <a:endParaRPr lang="en-US" dirty="0"/>
          </a:p>
        </p:txBody>
      </p:sp>
    </p:spTree>
    <p:extLst>
      <p:ext uri="{BB962C8B-B14F-4D97-AF65-F5344CB8AC3E}">
        <p14:creationId xmlns:p14="http://schemas.microsoft.com/office/powerpoint/2010/main" val="3819212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 Maps</a:t>
            </a:r>
            <a:endParaRPr lang="en-US" dirty="0"/>
          </a:p>
        </p:txBody>
      </p:sp>
      <p:sp>
        <p:nvSpPr>
          <p:cNvPr id="3" name="Content Placeholder 2"/>
          <p:cNvSpPr>
            <a:spLocks noGrp="1"/>
          </p:cNvSpPr>
          <p:nvPr>
            <p:ph sz="half" idx="1"/>
          </p:nvPr>
        </p:nvSpPr>
        <p:spPr/>
        <p:txBody>
          <a:bodyPr/>
          <a:lstStyle/>
          <a:p>
            <a:r>
              <a:rPr lang="en-US" dirty="0" smtClean="0"/>
              <a:t>Map your Scope</a:t>
            </a:r>
          </a:p>
          <a:p>
            <a:pPr lvl="1"/>
            <a:r>
              <a:rPr lang="en-US" dirty="0" smtClean="0"/>
              <a:t>Robert Shaffer</a:t>
            </a:r>
            <a:endParaRPr lang="en-US" dirty="0"/>
          </a:p>
        </p:txBody>
      </p:sp>
      <p:sp>
        <p:nvSpPr>
          <p:cNvPr id="4" name="Content Placeholder 3"/>
          <p:cNvSpPr>
            <a:spLocks noGrp="1"/>
          </p:cNvSpPr>
          <p:nvPr>
            <p:ph sz="half" idx="2"/>
          </p:nvPr>
        </p:nvSpPr>
        <p:spPr/>
        <p:txBody>
          <a:bodyPr/>
          <a:lstStyle/>
          <a:p>
            <a:r>
              <a:rPr lang="en-US" dirty="0" smtClean="0"/>
              <a:t>Map your test session</a:t>
            </a:r>
          </a:p>
          <a:p>
            <a:pPr lvl="1"/>
            <a:r>
              <a:rPr lang="en-US" dirty="0" smtClean="0"/>
              <a:t>David </a:t>
            </a:r>
            <a:r>
              <a:rPr lang="en-US" dirty="0" err="1" smtClean="0"/>
              <a:t>Colter</a:t>
            </a:r>
            <a:endParaRPr lang="en-US" dirty="0"/>
          </a:p>
        </p:txBody>
      </p:sp>
    </p:spTree>
    <p:extLst>
      <p:ext uri="{BB962C8B-B14F-4D97-AF65-F5344CB8AC3E}">
        <p14:creationId xmlns:p14="http://schemas.microsoft.com/office/powerpoint/2010/main" val="2546683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Mind Maps</a:t>
            </a:r>
            <a:endParaRPr lang="en-US" dirty="0"/>
          </a:p>
        </p:txBody>
      </p:sp>
      <p:sp>
        <p:nvSpPr>
          <p:cNvPr id="3" name="Content Placeholder 2"/>
          <p:cNvSpPr>
            <a:spLocks noGrp="1"/>
          </p:cNvSpPr>
          <p:nvPr>
            <p:ph idx="1"/>
          </p:nvPr>
        </p:nvSpPr>
        <p:spPr/>
        <p:txBody>
          <a:bodyPr>
            <a:normAutofit lnSpcReduction="10000"/>
          </a:bodyPr>
          <a:lstStyle/>
          <a:p>
            <a:r>
              <a:rPr lang="en-US" dirty="0" smtClean="0"/>
              <a:t>Did they help non linear recording </a:t>
            </a:r>
            <a:r>
              <a:rPr lang="en-US" dirty="0" err="1" smtClean="0"/>
              <a:t>vs</a:t>
            </a:r>
            <a:r>
              <a:rPr lang="en-US" dirty="0" smtClean="0"/>
              <a:t> a plain list?</a:t>
            </a:r>
          </a:p>
          <a:p>
            <a:r>
              <a:rPr lang="en-US" dirty="0" smtClean="0"/>
              <a:t>Would you use them again?</a:t>
            </a:r>
          </a:p>
          <a:p>
            <a:r>
              <a:rPr lang="en-US" dirty="0" smtClean="0"/>
              <a:t>What other areas of software development lifecycle could they be used for?</a:t>
            </a:r>
          </a:p>
          <a:p>
            <a:r>
              <a:rPr lang="en-US" dirty="0" smtClean="0"/>
              <a:t>What did you learn about your product?</a:t>
            </a:r>
          </a:p>
        </p:txBody>
      </p:sp>
    </p:spTree>
    <p:extLst>
      <p:ext uri="{BB962C8B-B14F-4D97-AF65-F5344CB8AC3E}">
        <p14:creationId xmlns:p14="http://schemas.microsoft.com/office/powerpoint/2010/main" val="527865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pic>
        <p:nvPicPr>
          <p:cNvPr id="3" name="Picture 2" descr="imgres.jpg"/>
          <p:cNvPicPr>
            <a:picLocks noChangeAspect="1"/>
          </p:cNvPicPr>
          <p:nvPr/>
        </p:nvPicPr>
        <p:blipFill rotWithShape="1">
          <a:blip r:embed="rId2">
            <a:extLst>
              <a:ext uri="{28A0092B-C50C-407E-A947-70E740481C1C}">
                <a14:useLocalDpi xmlns:a14="http://schemas.microsoft.com/office/drawing/2010/main" val="0"/>
              </a:ext>
            </a:extLst>
          </a:blip>
          <a:srcRect t="11947" b="12066"/>
          <a:stretch/>
        </p:blipFill>
        <p:spPr>
          <a:xfrm>
            <a:off x="2885616" y="2408919"/>
            <a:ext cx="3289300" cy="1872150"/>
          </a:xfrm>
          <a:prstGeom prst="rect">
            <a:avLst/>
          </a:prstGeom>
        </p:spPr>
      </p:pic>
    </p:spTree>
    <p:extLst>
      <p:ext uri="{BB962C8B-B14F-4D97-AF65-F5344CB8AC3E}">
        <p14:creationId xmlns:p14="http://schemas.microsoft.com/office/powerpoint/2010/main" val="1717638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525" y="984052"/>
            <a:ext cx="6031658" cy="1085850"/>
          </a:xfrm>
        </p:spPr>
        <p:txBody>
          <a:bodyPr/>
          <a:lstStyle/>
          <a:p>
            <a:r>
              <a:rPr lang="en-US" dirty="0" smtClean="0"/>
              <a:t>Hello </a:t>
            </a:r>
            <a:r>
              <a:rPr lang="en-US" strike="sngStrike" dirty="0" err="1" smtClean="0"/>
              <a:t>Wolrd</a:t>
            </a:r>
            <a:r>
              <a:rPr lang="en-US" strike="sngStrike" dirty="0" smtClean="0"/>
              <a:t> </a:t>
            </a:r>
            <a:r>
              <a:rPr lang="en-US" dirty="0" smtClean="0"/>
              <a:t>World</a:t>
            </a:r>
            <a:endParaRPr lang="en-US" dirty="0"/>
          </a:p>
        </p:txBody>
      </p:sp>
      <p:sp>
        <p:nvSpPr>
          <p:cNvPr id="3" name="Content Placeholder 2"/>
          <p:cNvSpPr>
            <a:spLocks noGrp="1"/>
          </p:cNvSpPr>
          <p:nvPr>
            <p:ph idx="1"/>
          </p:nvPr>
        </p:nvSpPr>
        <p:spPr>
          <a:xfrm>
            <a:off x="530554" y="2259106"/>
            <a:ext cx="7899072" cy="2541494"/>
          </a:xfrm>
        </p:spPr>
        <p:txBody>
          <a:bodyPr/>
          <a:lstStyle/>
          <a:p>
            <a:r>
              <a:rPr lang="en-US" dirty="0" smtClean="0"/>
              <a:t>Who are we?</a:t>
            </a:r>
          </a:p>
          <a:p>
            <a:r>
              <a:rPr lang="en-US" dirty="0" smtClean="0"/>
              <a:t>What do we do?</a:t>
            </a:r>
          </a:p>
          <a:p>
            <a:r>
              <a:rPr lang="en-US" dirty="0" smtClean="0"/>
              <a:t>What is this workshop about?</a:t>
            </a:r>
            <a:endParaRPr lang="en-US" dirty="0"/>
          </a:p>
        </p:txBody>
      </p:sp>
      <p:pic>
        <p:nvPicPr>
          <p:cNvPr id="6" name="Picture 5" descr="blank_headshot.jpg"/>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foregroundMark x1="52236" y1="95032" x2="52236" y2="95032"/>
                        <a14:foregroundMark x1="50273" y1="84128" x2="50273" y2="84128"/>
                      </a14:backgroundRemoval>
                    </a14:imgEffect>
                  </a14:imgLayer>
                </a14:imgProps>
              </a:ext>
              <a:ext uri="{28A0092B-C50C-407E-A947-70E740481C1C}">
                <a14:useLocalDpi xmlns:a14="http://schemas.microsoft.com/office/drawing/2010/main" val="0"/>
              </a:ext>
            </a:extLst>
          </a:blip>
          <a:stretch>
            <a:fillRect/>
          </a:stretch>
        </p:blipFill>
        <p:spPr>
          <a:xfrm>
            <a:off x="5740253" y="2241190"/>
            <a:ext cx="1895860" cy="2559410"/>
          </a:xfrm>
          <a:prstGeom prst="rect">
            <a:avLst/>
          </a:prstGeom>
        </p:spPr>
      </p:pic>
    </p:spTree>
    <p:extLst>
      <p:ext uri="{BB962C8B-B14F-4D97-AF65-F5344CB8AC3E}">
        <p14:creationId xmlns:p14="http://schemas.microsoft.com/office/powerpoint/2010/main" val="2129667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rot="21000000">
            <a:off x="894306" y="4058783"/>
            <a:ext cx="5965468" cy="733425"/>
          </a:xfrm>
        </p:spPr>
        <p:txBody>
          <a:bodyPr/>
          <a:lstStyle/>
          <a:p>
            <a:r>
              <a:rPr lang="en-US" dirty="0" smtClean="0"/>
              <a:t>Automatic test         </a:t>
            </a:r>
            <a:endParaRPr lang="en-US" dirty="0"/>
          </a:p>
        </p:txBody>
      </p:sp>
      <p:sp>
        <p:nvSpPr>
          <p:cNvPr id="3" name="Title 2"/>
          <p:cNvSpPr>
            <a:spLocks noGrp="1"/>
          </p:cNvSpPr>
          <p:nvPr>
            <p:ph type="title"/>
          </p:nvPr>
        </p:nvSpPr>
        <p:spPr/>
        <p:txBody>
          <a:bodyPr/>
          <a:lstStyle/>
          <a:p>
            <a:r>
              <a:rPr lang="en-US" dirty="0" smtClean="0"/>
              <a:t>Cognitive Bias</a:t>
            </a:r>
            <a:endParaRPr lang="en-US" dirty="0"/>
          </a:p>
        </p:txBody>
      </p:sp>
      <p:sp>
        <p:nvSpPr>
          <p:cNvPr id="4" name="Text Placeholder 1"/>
          <p:cNvSpPr txBox="1">
            <a:spLocks/>
          </p:cNvSpPr>
          <p:nvPr/>
        </p:nvSpPr>
        <p:spPr>
          <a:xfrm rot="20965719">
            <a:off x="6687395" y="3463890"/>
            <a:ext cx="1096367" cy="733425"/>
          </a:xfrm>
          <a:prstGeom prst="rect">
            <a:avLst/>
          </a:prstGeom>
        </p:spPr>
        <p:txBody>
          <a:bodyPr vert="horz" lIns="91440" tIns="45720" rIns="91440" bIns="45720" rtlCol="0" anchor="ctr" anchorCtr="0">
            <a:normAutofit fontScale="92500"/>
          </a:bodyPr>
          <a:lstStyle>
            <a:lvl1pPr marL="0" indent="0" algn="r" defTabSz="914400" rtl="0" eaLnBrk="1" latinLnBrk="0" hangingPunct="1">
              <a:spcBef>
                <a:spcPts val="0"/>
              </a:spcBef>
              <a:spcAft>
                <a:spcPts val="0"/>
              </a:spcAft>
              <a:buFontTx/>
              <a:buNone/>
              <a:defRPr sz="2400" kern="1200">
                <a:solidFill>
                  <a:schemeClr val="bg1"/>
                </a:solidFill>
                <a:effectLst/>
                <a:latin typeface="+mn-lt"/>
                <a:ea typeface="+mn-ea"/>
                <a:cs typeface="+mn-cs"/>
              </a:defRPr>
            </a:lvl1pPr>
            <a:lvl2pPr marL="457200" indent="0" algn="l" defTabSz="914400" rtl="0" eaLnBrk="1" latinLnBrk="0" hangingPunct="1">
              <a:spcBef>
                <a:spcPts val="0"/>
              </a:spcBef>
              <a:spcAft>
                <a:spcPts val="1000"/>
              </a:spcAft>
              <a:buFontTx/>
              <a:buNone/>
              <a:defRPr sz="18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l" defTabSz="914400" rtl="0" eaLnBrk="1" latinLnBrk="0" hangingPunct="1">
              <a:spcBef>
                <a:spcPts val="0"/>
              </a:spcBef>
              <a:spcAft>
                <a:spcPts val="1000"/>
              </a:spcAft>
              <a:buFontTx/>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l" defTabSz="914400" rtl="0" eaLnBrk="1" latinLnBrk="0" hangingPunct="1">
              <a:spcBef>
                <a:spcPts val="0"/>
              </a:spcBef>
              <a:spcAft>
                <a:spcPts val="1000"/>
              </a:spcAft>
              <a:buFontTx/>
              <a:buNone/>
              <a:defRPr sz="14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l" defTabSz="914400" rtl="0" eaLnBrk="1" latinLnBrk="0" hangingPunct="1">
              <a:spcBef>
                <a:spcPts val="0"/>
              </a:spcBef>
              <a:spcAft>
                <a:spcPts val="1000"/>
              </a:spcAft>
              <a:buFontTx/>
              <a:buNone/>
              <a:defRPr sz="14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l" defTabSz="914400" rtl="0" eaLnBrk="1" latinLnBrk="0" hangingPunct="1">
              <a:spcBef>
                <a:spcPts val="0"/>
              </a:spcBef>
              <a:spcAft>
                <a:spcPts val="600"/>
              </a:spcAft>
              <a:buFontTx/>
              <a:buNone/>
              <a:defRPr lang="en-US" sz="1400" kern="1200">
                <a:solidFill>
                  <a:schemeClr val="tx1">
                    <a:tint val="75000"/>
                  </a:schemeClr>
                </a:solidFill>
                <a:effectLst>
                  <a:outerShdw blurRad="38100" dist="38100" dir="2700000" algn="tl">
                    <a:srgbClr val="000000">
                      <a:alpha val="43137"/>
                    </a:srgbClr>
                  </a:outerShdw>
                </a:effectLst>
                <a:latin typeface="+mn-lt"/>
                <a:ea typeface="+mn-ea"/>
                <a:cs typeface="+mn-cs"/>
              </a:defRPr>
            </a:lvl6pPr>
            <a:lvl7pPr marL="2743200" indent="0" algn="l" defTabSz="914400" rtl="0" eaLnBrk="1" latinLnBrk="0" hangingPunct="1">
              <a:spcBef>
                <a:spcPts val="0"/>
              </a:spcBef>
              <a:spcAft>
                <a:spcPts val="600"/>
              </a:spcAft>
              <a:buFontTx/>
              <a:buNone/>
              <a:defRPr lang="en-US" sz="1400" kern="1200">
                <a:solidFill>
                  <a:schemeClr val="tx1">
                    <a:tint val="75000"/>
                  </a:schemeClr>
                </a:solidFill>
                <a:effectLst>
                  <a:outerShdw blurRad="38100" dist="38100" dir="2700000" algn="tl">
                    <a:srgbClr val="000000">
                      <a:alpha val="43137"/>
                    </a:srgbClr>
                  </a:outerShdw>
                </a:effectLst>
                <a:latin typeface="+mn-lt"/>
                <a:ea typeface="+mn-ea"/>
                <a:cs typeface="+mn-cs"/>
              </a:defRPr>
            </a:lvl7pPr>
            <a:lvl8pPr marL="3200400" indent="0" algn="l" defTabSz="914400" rtl="0" eaLnBrk="1" latinLnBrk="0" hangingPunct="1">
              <a:spcBef>
                <a:spcPts val="0"/>
              </a:spcBef>
              <a:spcAft>
                <a:spcPts val="600"/>
              </a:spcAft>
              <a:buFontTx/>
              <a:buNone/>
              <a:defRPr lang="en-US" sz="1400" kern="1200">
                <a:solidFill>
                  <a:schemeClr val="tx1">
                    <a:tint val="75000"/>
                  </a:schemeClr>
                </a:solidFill>
                <a:effectLst>
                  <a:outerShdw blurRad="38100" dist="38100" dir="2700000" algn="tl">
                    <a:srgbClr val="000000">
                      <a:alpha val="43137"/>
                    </a:srgbClr>
                  </a:outerShdw>
                </a:effectLst>
                <a:latin typeface="+mn-lt"/>
                <a:ea typeface="+mn-ea"/>
                <a:cs typeface="+mn-cs"/>
              </a:defRPr>
            </a:lvl8pPr>
            <a:lvl9pPr marL="3657600" indent="0" algn="l" defTabSz="914400" rtl="0" eaLnBrk="1" latinLnBrk="0" hangingPunct="1">
              <a:spcBef>
                <a:spcPts val="0"/>
              </a:spcBef>
              <a:spcAft>
                <a:spcPts val="600"/>
              </a:spcAft>
              <a:buFontTx/>
              <a:buNone/>
              <a:defRPr lang="en-US" sz="1400" kern="1200">
                <a:solidFill>
                  <a:schemeClr val="tx1">
                    <a:tint val="75000"/>
                  </a:schemeClr>
                </a:solidFill>
                <a:effectLst>
                  <a:outerShdw blurRad="38100" dist="38100" dir="2700000" algn="tl">
                    <a:srgbClr val="000000">
                      <a:alpha val="43137"/>
                    </a:srgbClr>
                  </a:outerShdw>
                </a:effectLst>
                <a:latin typeface="+mn-lt"/>
                <a:ea typeface="+mn-ea"/>
                <a:cs typeface="+mn-cs"/>
              </a:defRPr>
            </a:lvl9pPr>
          </a:lstStyle>
          <a:p>
            <a:r>
              <a:rPr lang="en-US" dirty="0" smtClean="0"/>
              <a:t>failure</a:t>
            </a:r>
            <a:endParaRPr lang="en-US" dirty="0"/>
          </a:p>
        </p:txBody>
      </p:sp>
    </p:spTree>
    <p:extLst>
      <p:ext uri="{BB962C8B-B14F-4D97-AF65-F5344CB8AC3E}">
        <p14:creationId xmlns:p14="http://schemas.microsoft.com/office/powerpoint/2010/main" val="19649500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174">
                                          <p:stCondLst>
                                            <p:cond delay="0"/>
                                          </p:stCondLst>
                                        </p:cTn>
                                        <p:tgtEl>
                                          <p:spTgt spid="3"/>
                                        </p:tgtEl>
                                      </p:cBhvr>
                                    </p:animEffect>
                                    <p:anim calcmode="lin" valueType="num">
                                      <p:cBhvr>
                                        <p:cTn id="8" dur="54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99"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99" tmFilter="0, 0; 0.125,0.2665; 0.25,0.4; 0.375,0.465; 0.5,0.5;  0.625,0.535; 0.75,0.6; 0.875,0.7335; 1,1">
                                          <p:stCondLst>
                                            <p:cond delay="199"/>
                                          </p:stCondLst>
                                        </p:cTn>
                                        <p:tgtEl>
                                          <p:spTgt spid="3"/>
                                        </p:tgtEl>
                                        <p:attrNameLst>
                                          <p:attrName>ppt_y</p:attrName>
                                        </p:attrNameLst>
                                      </p:cBhvr>
                                      <p:tavLst>
                                        <p:tav tm="0" fmla="#ppt_y-sin(pi*$)/9">
                                          <p:val>
                                            <p:fltVal val="0"/>
                                          </p:val>
                                        </p:tav>
                                        <p:tav tm="100000">
                                          <p:val>
                                            <p:fltVal val="1"/>
                                          </p:val>
                                        </p:tav>
                                      </p:tavLst>
                                    </p:anim>
                                    <p:anim calcmode="lin" valueType="num">
                                      <p:cBhvr>
                                        <p:cTn id="11" dur="100" tmFilter="0, 0; 0.125,0.2665; 0.25,0.4; 0.375,0.465; 0.5,0.5;  0.625,0.535; 0.75,0.6; 0.875,0.7335; 1,1">
                                          <p:stCondLst>
                                            <p:cond delay="397"/>
                                          </p:stCondLst>
                                        </p:cTn>
                                        <p:tgtEl>
                                          <p:spTgt spid="3"/>
                                        </p:tgtEl>
                                        <p:attrNameLst>
                                          <p:attrName>ppt_y</p:attrName>
                                        </p:attrNameLst>
                                      </p:cBhvr>
                                      <p:tavLst>
                                        <p:tav tm="0" fmla="#ppt_y-sin(pi*$)/27">
                                          <p:val>
                                            <p:fltVal val="0"/>
                                          </p:val>
                                        </p:tav>
                                        <p:tav tm="100000">
                                          <p:val>
                                            <p:fltVal val="1"/>
                                          </p:val>
                                        </p:tav>
                                      </p:tavLst>
                                    </p:anim>
                                    <p:anim calcmode="lin" valueType="num">
                                      <p:cBhvr>
                                        <p:cTn id="12" dur="49" tmFilter="0, 0; 0.125,0.2665; 0.25,0.4; 0.375,0.465; 0.5,0.5;  0.625,0.535; 0.75,0.6; 0.875,0.7335; 1,1">
                                          <p:stCondLst>
                                            <p:cond delay="497"/>
                                          </p:stCondLst>
                                        </p:cTn>
                                        <p:tgtEl>
                                          <p:spTgt spid="3"/>
                                        </p:tgtEl>
                                        <p:attrNameLst>
                                          <p:attrName>ppt_y</p:attrName>
                                        </p:attrNameLst>
                                      </p:cBhvr>
                                      <p:tavLst>
                                        <p:tav tm="0" fmla="#ppt_y-sin(pi*$)/81">
                                          <p:val>
                                            <p:fltVal val="0"/>
                                          </p:val>
                                        </p:tav>
                                        <p:tav tm="100000">
                                          <p:val>
                                            <p:fltVal val="1"/>
                                          </p:val>
                                        </p:tav>
                                      </p:tavLst>
                                    </p:anim>
                                    <p:animScale>
                                      <p:cBhvr>
                                        <p:cTn id="13" dur="8">
                                          <p:stCondLst>
                                            <p:cond delay="195"/>
                                          </p:stCondLst>
                                        </p:cTn>
                                        <p:tgtEl>
                                          <p:spTgt spid="3"/>
                                        </p:tgtEl>
                                      </p:cBhvr>
                                      <p:to x="100000" y="60000"/>
                                    </p:animScale>
                                    <p:animScale>
                                      <p:cBhvr>
                                        <p:cTn id="14" dur="50" decel="50000">
                                          <p:stCondLst>
                                            <p:cond delay="203"/>
                                          </p:stCondLst>
                                        </p:cTn>
                                        <p:tgtEl>
                                          <p:spTgt spid="3"/>
                                        </p:tgtEl>
                                      </p:cBhvr>
                                      <p:to x="100000" y="100000"/>
                                    </p:animScale>
                                    <p:animScale>
                                      <p:cBhvr>
                                        <p:cTn id="15" dur="8">
                                          <p:stCondLst>
                                            <p:cond delay="394"/>
                                          </p:stCondLst>
                                        </p:cTn>
                                        <p:tgtEl>
                                          <p:spTgt spid="3"/>
                                        </p:tgtEl>
                                      </p:cBhvr>
                                      <p:to x="100000" y="80000"/>
                                    </p:animScale>
                                    <p:animScale>
                                      <p:cBhvr>
                                        <p:cTn id="16" dur="50" decel="50000">
                                          <p:stCondLst>
                                            <p:cond delay="401"/>
                                          </p:stCondLst>
                                        </p:cTn>
                                        <p:tgtEl>
                                          <p:spTgt spid="3"/>
                                        </p:tgtEl>
                                      </p:cBhvr>
                                      <p:to x="100000" y="100000"/>
                                    </p:animScale>
                                    <p:animScale>
                                      <p:cBhvr>
                                        <p:cTn id="17" dur="8">
                                          <p:stCondLst>
                                            <p:cond delay="493"/>
                                          </p:stCondLst>
                                        </p:cTn>
                                        <p:tgtEl>
                                          <p:spTgt spid="3"/>
                                        </p:tgtEl>
                                      </p:cBhvr>
                                      <p:to x="100000" y="90000"/>
                                    </p:animScale>
                                    <p:animScale>
                                      <p:cBhvr>
                                        <p:cTn id="18" dur="50" decel="50000">
                                          <p:stCondLst>
                                            <p:cond delay="500"/>
                                          </p:stCondLst>
                                        </p:cTn>
                                        <p:tgtEl>
                                          <p:spTgt spid="3"/>
                                        </p:tgtEl>
                                      </p:cBhvr>
                                      <p:to x="100000" y="100000"/>
                                    </p:animScale>
                                    <p:animScale>
                                      <p:cBhvr>
                                        <p:cTn id="19" dur="8">
                                          <p:stCondLst>
                                            <p:cond delay="542"/>
                                          </p:stCondLst>
                                        </p:cTn>
                                        <p:tgtEl>
                                          <p:spTgt spid="3"/>
                                        </p:tgtEl>
                                      </p:cBhvr>
                                      <p:to x="100000" y="95000"/>
                                    </p:animScale>
                                    <p:animScale>
                                      <p:cBhvr>
                                        <p:cTn id="20" dur="50" decel="50000">
                                          <p:stCondLst>
                                            <p:cond delay="550"/>
                                          </p:stCondLst>
                                        </p:cTn>
                                        <p:tgtEl>
                                          <p:spTgt spid="3"/>
                                        </p:tgtEl>
                                      </p:cBhvr>
                                      <p:to x="100000" y="100000"/>
                                    </p:animScale>
                                  </p:childTnLst>
                                </p:cTn>
                              </p:par>
                            </p:childTnLst>
                          </p:cTn>
                        </p:par>
                        <p:par>
                          <p:cTn id="21" fill="hold">
                            <p:stCondLst>
                              <p:cond delay="600"/>
                            </p:stCondLst>
                            <p:childTnLst>
                              <p:par>
                                <p:cTn id="22" presetID="26" presetClass="entr" presetSubtype="0" fill="hold" nodeType="after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down)">
                                      <p:cBhvr>
                                        <p:cTn id="24" dur="174">
                                          <p:stCondLst>
                                            <p:cond delay="0"/>
                                          </p:stCondLst>
                                        </p:cTn>
                                        <p:tgtEl>
                                          <p:spTgt spid="2">
                                            <p:txEl>
                                              <p:pRg st="0" end="0"/>
                                            </p:txEl>
                                          </p:spTgt>
                                        </p:tgtEl>
                                      </p:cBhvr>
                                    </p:animEffect>
                                    <p:anim calcmode="lin" valueType="num">
                                      <p:cBhvr>
                                        <p:cTn id="25" dur="547"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6" dur="199"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7" dur="199" tmFilter="0, 0; 0.125,0.2665; 0.25,0.4; 0.375,0.465; 0.5,0.5;  0.625,0.535; 0.75,0.6; 0.875,0.7335; 1,1">
                                          <p:stCondLst>
                                            <p:cond delay="199"/>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8" dur="100" tmFilter="0, 0; 0.125,0.2665; 0.25,0.4; 0.375,0.465; 0.5,0.5;  0.625,0.535; 0.75,0.6; 0.875,0.7335; 1,1">
                                          <p:stCondLst>
                                            <p:cond delay="397"/>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29" dur="49" tmFilter="0, 0; 0.125,0.2665; 0.25,0.4; 0.375,0.465; 0.5,0.5;  0.625,0.535; 0.75,0.6; 0.875,0.7335; 1,1">
                                          <p:stCondLst>
                                            <p:cond delay="497"/>
                                          </p:stCondLst>
                                        </p:cTn>
                                        <p:tgtEl>
                                          <p:spTgt spid="2">
                                            <p:txEl>
                                              <p:pRg st="0" end="0"/>
                                            </p:txEl>
                                          </p:spTgt>
                                        </p:tgtEl>
                                        <p:attrNameLst>
                                          <p:attrName>ppt_y</p:attrName>
                                        </p:attrNameLst>
                                      </p:cBhvr>
                                      <p:tavLst>
                                        <p:tav tm="0" fmla="#ppt_y-sin(pi*$)/81">
                                          <p:val>
                                            <p:fltVal val="0"/>
                                          </p:val>
                                        </p:tav>
                                        <p:tav tm="100000">
                                          <p:val>
                                            <p:fltVal val="1"/>
                                          </p:val>
                                        </p:tav>
                                      </p:tavLst>
                                    </p:anim>
                                    <p:animScale>
                                      <p:cBhvr>
                                        <p:cTn id="30" dur="8">
                                          <p:stCondLst>
                                            <p:cond delay="195"/>
                                          </p:stCondLst>
                                        </p:cTn>
                                        <p:tgtEl>
                                          <p:spTgt spid="2">
                                            <p:txEl>
                                              <p:pRg st="0" end="0"/>
                                            </p:txEl>
                                          </p:spTgt>
                                        </p:tgtEl>
                                      </p:cBhvr>
                                      <p:to x="100000" y="60000"/>
                                    </p:animScale>
                                    <p:animScale>
                                      <p:cBhvr>
                                        <p:cTn id="31" dur="50" decel="50000">
                                          <p:stCondLst>
                                            <p:cond delay="203"/>
                                          </p:stCondLst>
                                        </p:cTn>
                                        <p:tgtEl>
                                          <p:spTgt spid="2">
                                            <p:txEl>
                                              <p:pRg st="0" end="0"/>
                                            </p:txEl>
                                          </p:spTgt>
                                        </p:tgtEl>
                                      </p:cBhvr>
                                      <p:to x="100000" y="100000"/>
                                    </p:animScale>
                                    <p:animScale>
                                      <p:cBhvr>
                                        <p:cTn id="32" dur="8">
                                          <p:stCondLst>
                                            <p:cond delay="394"/>
                                          </p:stCondLst>
                                        </p:cTn>
                                        <p:tgtEl>
                                          <p:spTgt spid="2">
                                            <p:txEl>
                                              <p:pRg st="0" end="0"/>
                                            </p:txEl>
                                          </p:spTgt>
                                        </p:tgtEl>
                                      </p:cBhvr>
                                      <p:to x="100000" y="80000"/>
                                    </p:animScale>
                                    <p:animScale>
                                      <p:cBhvr>
                                        <p:cTn id="33" dur="50" decel="50000">
                                          <p:stCondLst>
                                            <p:cond delay="401"/>
                                          </p:stCondLst>
                                        </p:cTn>
                                        <p:tgtEl>
                                          <p:spTgt spid="2">
                                            <p:txEl>
                                              <p:pRg st="0" end="0"/>
                                            </p:txEl>
                                          </p:spTgt>
                                        </p:tgtEl>
                                      </p:cBhvr>
                                      <p:to x="100000" y="100000"/>
                                    </p:animScale>
                                    <p:animScale>
                                      <p:cBhvr>
                                        <p:cTn id="34" dur="8">
                                          <p:stCondLst>
                                            <p:cond delay="493"/>
                                          </p:stCondLst>
                                        </p:cTn>
                                        <p:tgtEl>
                                          <p:spTgt spid="2">
                                            <p:txEl>
                                              <p:pRg st="0" end="0"/>
                                            </p:txEl>
                                          </p:spTgt>
                                        </p:tgtEl>
                                      </p:cBhvr>
                                      <p:to x="100000" y="90000"/>
                                    </p:animScale>
                                    <p:animScale>
                                      <p:cBhvr>
                                        <p:cTn id="35" dur="50" decel="50000">
                                          <p:stCondLst>
                                            <p:cond delay="500"/>
                                          </p:stCondLst>
                                        </p:cTn>
                                        <p:tgtEl>
                                          <p:spTgt spid="2">
                                            <p:txEl>
                                              <p:pRg st="0" end="0"/>
                                            </p:txEl>
                                          </p:spTgt>
                                        </p:tgtEl>
                                      </p:cBhvr>
                                      <p:to x="100000" y="100000"/>
                                    </p:animScale>
                                    <p:animScale>
                                      <p:cBhvr>
                                        <p:cTn id="36" dur="8">
                                          <p:stCondLst>
                                            <p:cond delay="542"/>
                                          </p:stCondLst>
                                        </p:cTn>
                                        <p:tgtEl>
                                          <p:spTgt spid="2">
                                            <p:txEl>
                                              <p:pRg st="0" end="0"/>
                                            </p:txEl>
                                          </p:spTgt>
                                        </p:tgtEl>
                                      </p:cBhvr>
                                      <p:to x="100000" y="95000"/>
                                    </p:animScale>
                                    <p:animScale>
                                      <p:cBhvr>
                                        <p:cTn id="37" dur="50" decel="50000">
                                          <p:stCondLst>
                                            <p:cond delay="550"/>
                                          </p:stCondLst>
                                        </p:cTn>
                                        <p:tgtEl>
                                          <p:spTgt spid="2">
                                            <p:txEl>
                                              <p:pRg st="0" end="0"/>
                                            </p:txEl>
                                          </p:spTgt>
                                        </p:tgtEl>
                                      </p:cBhvr>
                                      <p:to x="100000" y="100000"/>
                                    </p:animScale>
                                  </p:childTnLst>
                                </p:cTn>
                              </p:par>
                            </p:childTnLst>
                          </p:cTn>
                        </p:par>
                        <p:par>
                          <p:cTn id="38" fill="hold">
                            <p:stCondLst>
                              <p:cond delay="1200"/>
                            </p:stCondLst>
                            <p:childTnLst>
                              <p:par>
                                <p:cTn id="39" presetID="26" presetClass="entr" presetSubtype="0" repeatCount="indefinite" fill="hold" nodeType="after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wipe(down)">
                                      <p:cBhvr>
                                        <p:cTn id="41" dur="87">
                                          <p:stCondLst>
                                            <p:cond delay="0"/>
                                          </p:stCondLst>
                                        </p:cTn>
                                        <p:tgtEl>
                                          <p:spTgt spid="4">
                                            <p:txEl>
                                              <p:pRg st="0" end="0"/>
                                            </p:txEl>
                                          </p:spTgt>
                                        </p:tgtEl>
                                      </p:cBhvr>
                                    </p:animEffect>
                                    <p:anim calcmode="lin" valueType="num">
                                      <p:cBhvr>
                                        <p:cTn id="42" dur="273"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43" dur="100"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44" dur="100" tmFilter="0, 0; 0.125,0.2665; 0.25,0.4; 0.375,0.465; 0.5,0.5;  0.625,0.535; 0.75,0.6; 0.875,0.7335; 1,1">
                                          <p:stCondLst>
                                            <p:cond delay="100"/>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45" dur="50" tmFilter="0, 0; 0.125,0.2665; 0.25,0.4; 0.375,0.465; 0.5,0.5;  0.625,0.535; 0.75,0.6; 0.875,0.7335; 1,1">
                                          <p:stCondLst>
                                            <p:cond delay="199"/>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46" dur="25" tmFilter="0, 0; 0.125,0.2665; 0.25,0.4; 0.375,0.465; 0.5,0.5;  0.625,0.535; 0.75,0.6; 0.875,0.7335; 1,1">
                                          <p:stCondLst>
                                            <p:cond delay="248"/>
                                          </p:stCondLst>
                                        </p:cTn>
                                        <p:tgtEl>
                                          <p:spTgt spid="4">
                                            <p:txEl>
                                              <p:pRg st="0" end="0"/>
                                            </p:txEl>
                                          </p:spTgt>
                                        </p:tgtEl>
                                        <p:attrNameLst>
                                          <p:attrName>ppt_y</p:attrName>
                                        </p:attrNameLst>
                                      </p:cBhvr>
                                      <p:tavLst>
                                        <p:tav tm="0" fmla="#ppt_y-sin(pi*$)/81">
                                          <p:val>
                                            <p:fltVal val="0"/>
                                          </p:val>
                                        </p:tav>
                                        <p:tav tm="100000">
                                          <p:val>
                                            <p:fltVal val="1"/>
                                          </p:val>
                                        </p:tav>
                                      </p:tavLst>
                                    </p:anim>
                                    <p:animScale>
                                      <p:cBhvr>
                                        <p:cTn id="47" dur="4">
                                          <p:stCondLst>
                                            <p:cond delay="98"/>
                                          </p:stCondLst>
                                        </p:cTn>
                                        <p:tgtEl>
                                          <p:spTgt spid="4">
                                            <p:txEl>
                                              <p:pRg st="0" end="0"/>
                                            </p:txEl>
                                          </p:spTgt>
                                        </p:tgtEl>
                                      </p:cBhvr>
                                      <p:to x="100000" y="60000"/>
                                    </p:animScale>
                                    <p:animScale>
                                      <p:cBhvr>
                                        <p:cTn id="48" dur="25" decel="50000">
                                          <p:stCondLst>
                                            <p:cond delay="101"/>
                                          </p:stCondLst>
                                        </p:cTn>
                                        <p:tgtEl>
                                          <p:spTgt spid="4">
                                            <p:txEl>
                                              <p:pRg st="0" end="0"/>
                                            </p:txEl>
                                          </p:spTgt>
                                        </p:tgtEl>
                                      </p:cBhvr>
                                      <p:to x="100000" y="100000"/>
                                    </p:animScale>
                                    <p:animScale>
                                      <p:cBhvr>
                                        <p:cTn id="49" dur="4">
                                          <p:stCondLst>
                                            <p:cond delay="197"/>
                                          </p:stCondLst>
                                        </p:cTn>
                                        <p:tgtEl>
                                          <p:spTgt spid="4">
                                            <p:txEl>
                                              <p:pRg st="0" end="0"/>
                                            </p:txEl>
                                          </p:spTgt>
                                        </p:tgtEl>
                                      </p:cBhvr>
                                      <p:to x="100000" y="80000"/>
                                    </p:animScale>
                                    <p:animScale>
                                      <p:cBhvr>
                                        <p:cTn id="50" dur="25" decel="50000">
                                          <p:stCondLst>
                                            <p:cond delay="201"/>
                                          </p:stCondLst>
                                        </p:cTn>
                                        <p:tgtEl>
                                          <p:spTgt spid="4">
                                            <p:txEl>
                                              <p:pRg st="0" end="0"/>
                                            </p:txEl>
                                          </p:spTgt>
                                        </p:tgtEl>
                                      </p:cBhvr>
                                      <p:to x="100000" y="100000"/>
                                    </p:animScale>
                                    <p:animScale>
                                      <p:cBhvr>
                                        <p:cTn id="51" dur="4">
                                          <p:stCondLst>
                                            <p:cond delay="246"/>
                                          </p:stCondLst>
                                        </p:cTn>
                                        <p:tgtEl>
                                          <p:spTgt spid="4">
                                            <p:txEl>
                                              <p:pRg st="0" end="0"/>
                                            </p:txEl>
                                          </p:spTgt>
                                        </p:tgtEl>
                                      </p:cBhvr>
                                      <p:to x="100000" y="90000"/>
                                    </p:animScale>
                                    <p:animScale>
                                      <p:cBhvr>
                                        <p:cTn id="52" dur="25" decel="50000">
                                          <p:stCondLst>
                                            <p:cond delay="250"/>
                                          </p:stCondLst>
                                        </p:cTn>
                                        <p:tgtEl>
                                          <p:spTgt spid="4">
                                            <p:txEl>
                                              <p:pRg st="0" end="0"/>
                                            </p:txEl>
                                          </p:spTgt>
                                        </p:tgtEl>
                                      </p:cBhvr>
                                      <p:to x="100000" y="100000"/>
                                    </p:animScale>
                                    <p:animScale>
                                      <p:cBhvr>
                                        <p:cTn id="53" dur="4">
                                          <p:stCondLst>
                                            <p:cond delay="271"/>
                                          </p:stCondLst>
                                        </p:cTn>
                                        <p:tgtEl>
                                          <p:spTgt spid="4">
                                            <p:txEl>
                                              <p:pRg st="0" end="0"/>
                                            </p:txEl>
                                          </p:spTgt>
                                        </p:tgtEl>
                                      </p:cBhvr>
                                      <p:to x="100000" y="95000"/>
                                    </p:animScale>
                                    <p:animScale>
                                      <p:cBhvr>
                                        <p:cTn id="54" dur="25" decel="50000">
                                          <p:stCondLst>
                                            <p:cond delay="275"/>
                                          </p:stCondLst>
                                        </p:cTn>
                                        <p:tgtEl>
                                          <p:spTgt spid="4">
                                            <p:txEl>
                                              <p:pRg st="0" end="0"/>
                                            </p:txEl>
                                          </p:spTgt>
                                        </p:tgtEl>
                                      </p:cBhvr>
                                      <p:to x="100000" y="100000"/>
                                    </p:animScale>
                                  </p:childTnLst>
                                </p:cTn>
                              </p:par>
                            </p:childTnLst>
                          </p:cTn>
                        </p:par>
                        <p:par>
                          <p:cTn id="55" fill="hold">
                            <p:stCondLst>
                              <p:cond delay="1500"/>
                            </p:stCondLst>
                            <p:childTnLst>
                              <p:par>
                                <p:cTn id="56" presetID="2" presetClass="exit" presetSubtype="9" fill="hold" nodeType="afterEffect">
                                  <p:stCondLst>
                                    <p:cond delay="0"/>
                                  </p:stCondLst>
                                  <p:childTnLst>
                                    <p:anim calcmode="lin" valueType="num">
                                      <p:cBhvr additive="base">
                                        <p:cTn id="57" dur="5000"/>
                                        <p:tgtEl>
                                          <p:spTgt spid="2">
                                            <p:txEl>
                                              <p:pRg st="0" end="0"/>
                                            </p:txEl>
                                          </p:spTgt>
                                        </p:tgtEl>
                                        <p:attrNameLst>
                                          <p:attrName>ppt_x</p:attrName>
                                        </p:attrNameLst>
                                      </p:cBhvr>
                                      <p:tavLst>
                                        <p:tav tm="0">
                                          <p:val>
                                            <p:strVal val="ppt_x"/>
                                          </p:val>
                                        </p:tav>
                                        <p:tav tm="100000">
                                          <p:val>
                                            <p:strVal val="0-ppt_w/2"/>
                                          </p:val>
                                        </p:tav>
                                      </p:tavLst>
                                    </p:anim>
                                    <p:anim calcmode="lin" valueType="num">
                                      <p:cBhvr additive="base">
                                        <p:cTn id="58" dur="5000"/>
                                        <p:tgtEl>
                                          <p:spTgt spid="2">
                                            <p:txEl>
                                              <p:pRg st="0" end="0"/>
                                            </p:txEl>
                                          </p:spTgt>
                                        </p:tgtEl>
                                        <p:attrNameLst>
                                          <p:attrName>ppt_y</p:attrName>
                                        </p:attrNameLst>
                                      </p:cBhvr>
                                      <p:tavLst>
                                        <p:tav tm="0">
                                          <p:val>
                                            <p:strVal val="ppt_y"/>
                                          </p:val>
                                        </p:tav>
                                        <p:tav tm="100000">
                                          <p:val>
                                            <p:strVal val="0-ppt_h/2"/>
                                          </p:val>
                                        </p:tav>
                                      </p:tavLst>
                                    </p:anim>
                                    <p:set>
                                      <p:cBhvr>
                                        <p:cTn id="59" dur="1" fill="hold">
                                          <p:stCondLst>
                                            <p:cond delay="4999"/>
                                          </p:stCondLst>
                                        </p:cTn>
                                        <p:tgtEl>
                                          <p:spTgt spid="2">
                                            <p:txEl>
                                              <p:pRg st="0" end="0"/>
                                            </p:txEl>
                                          </p:spTgt>
                                        </p:tgtEl>
                                        <p:attrNameLst>
                                          <p:attrName>style.visibility</p:attrName>
                                        </p:attrNameLst>
                                      </p:cBhvr>
                                      <p:to>
                                        <p:strVal val="hidden"/>
                                      </p:to>
                                    </p:set>
                                  </p:childTnLst>
                                </p:cTn>
                              </p:par>
                              <p:par>
                                <p:cTn id="60" presetID="0" presetClass="path" presetSubtype="0" accel="50000" decel="50000" fill="hold" grpId="1" nodeType="withEffect">
                                  <p:stCondLst>
                                    <p:cond delay="0"/>
                                  </p:stCondLst>
                                  <p:iterate type="lt">
                                    <p:tmPct val="0"/>
                                  </p:iterate>
                                  <p:childTnLst>
                                    <p:animMotion origin="layout" path="M 0 0 C 0.08629 -0.01234 0.16597 -0.08765 0.22222 -0.20493 C 0.22361 -0.21759 0.22674 -0.22963 0.22639 -0.24228 C 0.22205 -0.37747 0.12691 -0.38456 0.07083 -0.38765 C 0.03906 -0.38549 0.0349 -0.38765 0.00556 -0.37777 C -0.04149 -0.36265 0 -0.3716 -0.03055 -0.36543 C -0.04253 -0.35154 -0.02847 -0.37037 -0.03611 -0.35308 C -0.03819 -0.34876 -0.04514 -0.34475 -0.04722 -0.34321 C -0.07066 -0.3071 -0.08854 -0.27006 -0.10278 -0.22222 C -0.1033 -0.21913 -0.10555 -0.21481 -0.10417 -0.21234 C -0.10364 -0.21142 -0.08472 -0.20771 -0.08333 -0.2074 C -0.07274 -0.20648 -0.06215 -0.20586 -0.05139 -0.20493 C -0.03455 -0.19814 -0.02048 -0.19135 -0.00555 -0.17531 C -0.00486 -0.15895 -0.00121 -0.13333 -0.00972 -0.11852 C -0.02361 -0.09537 -0.06024 -0.08827 -0.07917 -0.08395 C -0.10573 -0.08858 -0.11597 -0.09074 -0.1375 -0.11358 C -0.1441 -0.12932 -0.1526 -0.1429 -0.15694 -0.16049 C -0.16076 -0.17531 -0.16441 -0.19166 -0.16944 -0.20493 C -0.17864 -0.2287 -0.1908 -0.24814 -0.20139 -0.26913 C -0.22187 -0.30987 -0.22257 -0.31759 -0.24722 -0.34074 C -0.27361 -0.36543 -0.25417 -0.34814 -0.28472 -0.36543 C -0.29097 -0.36913 -0.29653 -0.37623 -0.30278 -0.37777 C -0.31701 -0.3821 -0.34583 -0.38271 -0.34583 -0.38271 C -0.37621 -0.38055 -0.40851 -0.37654 -0.43472 -0.34568 C -0.45712 -0.31975 -0.47726 -0.28765 -0.49861 -0.25926 C -0.52795 -0.22098 -0.55625 -0.18765 -0.57778 -0.13333 C -0.59479 -0.09105 -0.60035 -0.03549 -0.60555 0.01451 C -0.60903 0.11544 -0.6092 0.09784 -0.60139 0.26667 C -0.60035 0.29198 -0.59184 0.33365 -0.57639 0.34074 C -0.56423 0.3179 -0.53229 0.26111 -0.52083 0.2321 C -0.50972 0.2034 -0.50087 0.17253 -0.49028 0.14321 C -0.47274 0.09321 -0.48212 0.12994 -0.47222 0.08642 C -0.47014 0.05402 -0.46892 0.02192 -0.46528 -0.00987 C -0.46059 -0.11018 -0.48246 -0.19784 -0.51667 -0.27407 C -0.52517 -0.3145 -0.52864 -0.34012 -0.53055 -0.38271 C -0.52864 -0.4037 -0.53038 -0.43611 -0.51805 -0.44691 C -0.50243 -0.44444 -0.48646 -0.44537 -0.47083 -0.4395 C -0.44045 -0.42808 -0.41094 -0.33117 -0.39861 -0.30123 C -0.39097 -0.25617 -0.37604 -0.18518 -0.37917 -0.1358 C -0.38073 -0.11358 -0.38802 -0.09352 -0.39444 -0.07407 C -0.41163 -0.02284 -0.43264 0.025 -0.45 0.07655 C -0.45104 0.08704 -0.45382 0.09784 -0.45278 0.10865 C -0.4493 0.14969 -0.4316 0.19044 -0.40972 0.20741 C -0.34878 0.25402 -0.30173 0.26574 -0.23611 0.27655 C -0.18559 0.25124 -0.18559 0.26081 -0.15694 0.19753 C -0.14861 0.14969 -0.14722 0.10648 -0.14583 0.05679 C -0.14687 0.04352 -0.14583 0.02902 -0.14861 0.01729 C -0.15382 -0.00524 -0.16423 -0.02284 -0.16944 -0.04444 C -0.16597 0.01451 -0.16736 0.03951 -0.14167 0.09846 C -0.12517 0.13673 -0.08194 0.19753 -0.08194 0.19753 C -0.07778 0.21729 -0.07413 0.23704 -0.06944 0.25679 C -0.06805 0.26266 -0.06753 0.27624 -0.06389 0.27408 C -0.02465 0.24939 0.01094 0.20865 0.05 0.18272 C 0.08386 0.15988 0.11892 0.1429 0.15417 0.1284 C 0.16979 0.12161 0.18611 0.11821 0.20139 0.10865 C 0.22136 0.09568 0.24028 0.07716 0.25972 0.06142 C 0.26754 0.03087 0.26945 0.03488 0.26528 -0.00277 C 0.26424 -0.01142 0.26181 -0.01975 0.25972 -0.02716 C 0.25868 -0.03117 0.25556 -0.03302 0.25556 -0.03734 C 0.25556 -0.04012 0.25833 -0.03549 0.25972 -0.03456 C 0.27986 -0.08518 0.23837 -0.10401 0.21806 -0.11605 C 0.16146 -0.15031 0.10556 -0.16821 0.04583 -0.17284 C 0.01858 -0.14537 0.01215 -0.0716 -0.00139 -0.02469 C -0.00746 -0.00432 -0.01701 0.04815 -0.03472 0.05926 C -0.04548 0.06544 -0.05694 0.06389 -0.06805 0.06667 C -0.11962 0.05679 -0.16962 0.04568 -0.21111 -0.01481 C -0.21163 -0.02716 -0.21076 -0.04043 -0.2125 -0.05216 C -0.21441 -0.06481 -0.23055 -0.0679 -0.23333 -0.06913 C -0.25781 -0.08024 -0.25469 -0.07469 -0.29305 -0.07654 C -0.3033 -0.07993 -0.31337 -0.08642 -0.32361 -0.08642 C -0.34913 -0.08642 -0.35538 -0.06852 -0.37639 -0.06419 C -0.38281 -0.05679 -0.38212 -0.05154 -0.38333 -0.03734 C -0.38212 -0.00154 -0.37847 0.0713 -0.36528 0.10124 C -0.36076 0.11142 -0.35191 0.12037 -0.34583 0.1284 C -0.34201 0.12747 -0.33489 0.12716 -0.33055 0.12346 C -0.32101 0.11482 -0.31493 0.10648 -0.30417 0.10124 C -0.29132 0.07809 -0.30712 0.1034 -0.29028 0.08642 C -0.26996 0.06544 -0.24774 0.04105 -0.23333 0.00741 C -0.20712 -0.05493 -0.17569 -0.12654 -0.15417 -0.19753 C -0.12413 -0.29691 -0.16875 -0.15771 -0.13472 -0.25432 C -0.12917 -0.27068 -0.12292 -0.30154 -0.1125 -0.31358 C -0.0875 -0.34352 -0.05851 -0.36265 -0.02917 -0.37284 C 0.01736 -0.36821 0.06059 -0.3321 0.10417 -0.3037 C 0.12292 -0.29166 0.13577 -0.28024 0.15556 -0.27654 C 0.17674 -0.26142 0.19149 -0.26697 0.20972 -0.23487 C 0.21215 -0.21666 0.21945 -0.18919 0.20556 -0.18024 C 0.2 -0.17716 0.19445 -0.17531 0.18889 -0.17284 C 0.17396 -0.17531 0.15886 -0.17438 0.14445 -0.18024 C 0.10955 -0.19506 0.0875 -0.22345 0.05139 -0.225 C -0.04236 -0.22932 -0.05573 -0.17777 -0.04028 -0.2321 " pathEditMode="relative" ptsTypes="fffffffffffffffffffffffffffffffffffffffffffffffffffffffffffffffffffffffffffffffffffffffffA">
                                      <p:cBhvr>
                                        <p:cTn id="61"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Wason</a:t>
            </a:r>
            <a:r>
              <a:rPr lang="en-US" dirty="0" smtClean="0"/>
              <a:t> 2,4,6</a:t>
            </a:r>
            <a:endParaRPr lang="en-US" dirty="0"/>
          </a:p>
        </p:txBody>
      </p:sp>
      <p:sp>
        <p:nvSpPr>
          <p:cNvPr id="3" name="Content Placeholder 2"/>
          <p:cNvSpPr>
            <a:spLocks noGrp="1"/>
          </p:cNvSpPr>
          <p:nvPr>
            <p:ph idx="1"/>
          </p:nvPr>
        </p:nvSpPr>
        <p:spPr/>
        <p:txBody>
          <a:bodyPr/>
          <a:lstStyle/>
          <a:p>
            <a:r>
              <a:rPr lang="en-US" dirty="0" smtClean="0"/>
              <a:t>Peter </a:t>
            </a:r>
            <a:r>
              <a:rPr lang="en-US" dirty="0" err="1" smtClean="0"/>
              <a:t>Cathcart</a:t>
            </a:r>
            <a:r>
              <a:rPr lang="en-US" dirty="0" smtClean="0"/>
              <a:t> </a:t>
            </a:r>
            <a:r>
              <a:rPr lang="en-US" dirty="0" err="1" smtClean="0"/>
              <a:t>Wason</a:t>
            </a:r>
            <a:r>
              <a:rPr lang="en-US" dirty="0" smtClean="0"/>
              <a:t> cog psychologist University College London pioneered Psychology of reason</a:t>
            </a:r>
          </a:p>
          <a:p>
            <a:r>
              <a:rPr lang="en-US" dirty="0" smtClean="0"/>
              <a:t>I have a rule in mind that only applies to sets of 3 numbers. 2,4,6 is an example of this. Can you guess my rule?</a:t>
            </a:r>
            <a:endParaRPr lang="en-US" dirty="0"/>
          </a:p>
        </p:txBody>
      </p:sp>
    </p:spTree>
    <p:extLst>
      <p:ext uri="{BB962C8B-B14F-4D97-AF65-F5344CB8AC3E}">
        <p14:creationId xmlns:p14="http://schemas.microsoft.com/office/powerpoint/2010/main" val="3822305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Wason</a:t>
            </a:r>
            <a:r>
              <a:rPr lang="en-US" dirty="0" smtClean="0"/>
              <a:t> Selection Task</a:t>
            </a:r>
            <a:endParaRPr lang="en-US" dirty="0"/>
          </a:p>
        </p:txBody>
      </p:sp>
      <p:pic>
        <p:nvPicPr>
          <p:cNvPr id="4" name="Content Placeholder 3" descr="Screen Shot 2015-09-16 at 14.24.20.png"/>
          <p:cNvPicPr>
            <a:picLocks noGrp="1" noChangeAspect="1"/>
          </p:cNvPicPr>
          <p:nvPr>
            <p:ph idx="1"/>
          </p:nvPr>
        </p:nvPicPr>
        <p:blipFill>
          <a:blip r:embed="rId2" cstate="email">
            <a:extLst>
              <a:ext uri="{BEBA8EAE-BF5A-486C-A8C5-ECC9F3942E4B}">
                <a14:imgProps xmlns:a14="http://schemas.microsoft.com/office/drawing/2010/main">
                  <a14:imgLayer r:embed="rId3">
                    <a14:imgEffect>
                      <a14:backgroundRemoval t="1370" b="100000" l="0" r="100000">
                        <a14:foregroundMark x1="67918" y1="72603" x2="67918" y2="72603"/>
                        <a14:foregroundMark x1="40073" y1="81164" x2="40073" y2="81164"/>
                        <a14:foregroundMark x1="10654" y1="79110" x2="10654" y2="79110"/>
                        <a14:foregroundMark x1="11380" y1="48288" x2="11380" y2="48288"/>
                      </a14:backgroundRemoval>
                    </a14:imgEffect>
                  </a14:imgLayer>
                </a14:imgProps>
              </a:ext>
              <a:ext uri="{28A0092B-C50C-407E-A947-70E740481C1C}">
                <a14:useLocalDpi xmlns:a14="http://schemas.microsoft.com/office/drawing/2010/main" val="0"/>
              </a:ext>
            </a:extLst>
          </a:blip>
          <a:srcRect t="3409" b="3409"/>
          <a:stretch>
            <a:fillRect/>
          </a:stretch>
        </p:blipFill>
        <p:spPr>
          <a:xfrm>
            <a:off x="4897438" y="2260600"/>
            <a:ext cx="3373437" cy="1111250"/>
          </a:xfrm>
        </p:spPr>
      </p:pic>
      <p:sp>
        <p:nvSpPr>
          <p:cNvPr id="6" name="Rectangle 5"/>
          <p:cNvSpPr/>
          <p:nvPr/>
        </p:nvSpPr>
        <p:spPr>
          <a:xfrm>
            <a:off x="444500" y="2227810"/>
            <a:ext cx="4452938" cy="1200329"/>
          </a:xfrm>
          <a:prstGeom prst="rect">
            <a:avLst/>
          </a:prstGeom>
        </p:spPr>
        <p:txBody>
          <a:bodyPr wrap="square">
            <a:spAutoFit/>
          </a:bodyPr>
          <a:lstStyle/>
          <a:p>
            <a:r>
              <a:rPr lang="en-GB" dirty="0" smtClean="0"/>
              <a:t>Turn the minimum number of cards to falsify the statement:</a:t>
            </a:r>
          </a:p>
          <a:p>
            <a:r>
              <a:rPr lang="en-GB" dirty="0" smtClean="0"/>
              <a:t>“Vowels have Even numbers on the other side”</a:t>
            </a:r>
            <a:endParaRPr lang="en-GB" dirty="0"/>
          </a:p>
        </p:txBody>
      </p:sp>
    </p:spTree>
    <p:extLst>
      <p:ext uri="{BB962C8B-B14F-4D97-AF65-F5344CB8AC3E}">
        <p14:creationId xmlns:p14="http://schemas.microsoft.com/office/powerpoint/2010/main" val="804099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Wason</a:t>
            </a:r>
            <a:r>
              <a:rPr lang="en-US" dirty="0" smtClean="0"/>
              <a:t> Selection Task</a:t>
            </a:r>
            <a:endParaRPr lang="en-US" dirty="0"/>
          </a:p>
        </p:txBody>
      </p:sp>
      <p:pic>
        <p:nvPicPr>
          <p:cNvPr id="4" name="Content Placeholder 3" descr="Screen Shot 2015-09-16 at 14.24.20.png"/>
          <p:cNvPicPr>
            <a:picLocks noGrp="1" noChangeAspect="1"/>
          </p:cNvPicPr>
          <p:nvPr>
            <p:ph idx="1"/>
          </p:nvPr>
        </p:nvPicPr>
        <p:blipFill>
          <a:blip r:embed="rId2" cstate="email">
            <a:extLst>
              <a:ext uri="{BEBA8EAE-BF5A-486C-A8C5-ECC9F3942E4B}">
                <a14:imgProps xmlns:a14="http://schemas.microsoft.com/office/drawing/2010/main">
                  <a14:imgLayer r:embed="rId3">
                    <a14:imgEffect>
                      <a14:backgroundRemoval t="0" b="100000" l="0" r="100000">
                        <a14:foregroundMark x1="40436" y1="74658" x2="40436" y2="74658"/>
                        <a14:foregroundMark x1="61501" y1="79110" x2="61501" y2="79110"/>
                        <a14:foregroundMark x1="89346" y1="81164" x2="89346" y2="81164"/>
                      </a14:backgroundRemoval>
                    </a14:imgEffect>
                  </a14:imgLayer>
                </a14:imgProps>
              </a:ext>
              <a:ext uri="{28A0092B-C50C-407E-A947-70E740481C1C}">
                <a14:useLocalDpi xmlns:a14="http://schemas.microsoft.com/office/drawing/2010/main" val="0"/>
              </a:ext>
            </a:extLst>
          </a:blip>
          <a:srcRect t="3416" b="3416"/>
          <a:stretch>
            <a:fillRect/>
          </a:stretch>
        </p:blipFill>
        <p:spPr>
          <a:xfrm>
            <a:off x="4897438" y="2260828"/>
            <a:ext cx="3373438" cy="1111021"/>
          </a:xfrm>
        </p:spPr>
      </p:pic>
      <p:sp>
        <p:nvSpPr>
          <p:cNvPr id="6" name="Rectangle 5"/>
          <p:cNvSpPr/>
          <p:nvPr/>
        </p:nvSpPr>
        <p:spPr>
          <a:xfrm>
            <a:off x="444500" y="2227810"/>
            <a:ext cx="4452938" cy="2516074"/>
          </a:xfrm>
          <a:prstGeom prst="rect">
            <a:avLst/>
          </a:prstGeom>
        </p:spPr>
        <p:txBody>
          <a:bodyPr wrap="square">
            <a:spAutoFit/>
          </a:bodyPr>
          <a:lstStyle/>
          <a:p>
            <a:pPr marL="285750" indent="-285750">
              <a:buFont typeface="Arial"/>
              <a:buChar char="•"/>
            </a:pPr>
            <a:r>
              <a:rPr lang="en-GB" dirty="0" smtClean="0"/>
              <a:t>Most people turn A and 2 in an attempt to prove the hypothesis twice.</a:t>
            </a:r>
          </a:p>
          <a:p>
            <a:pPr marL="285750" indent="-285750">
              <a:buFont typeface="Arial"/>
              <a:buChar char="•"/>
            </a:pPr>
            <a:r>
              <a:rPr lang="en-GB" dirty="0" smtClean="0"/>
              <a:t>But turning the 2 is not able to disprove the hypothesis</a:t>
            </a:r>
          </a:p>
          <a:p>
            <a:pPr marL="285750" indent="-285750">
              <a:buFont typeface="Arial"/>
              <a:buChar char="•"/>
            </a:pPr>
            <a:r>
              <a:rPr lang="en-GB" dirty="0" smtClean="0"/>
              <a:t>Same for K. </a:t>
            </a:r>
          </a:p>
          <a:p>
            <a:pPr marL="285750" indent="-285750">
              <a:buFont typeface="Arial"/>
              <a:buChar char="•"/>
            </a:pPr>
            <a:r>
              <a:rPr lang="en-GB" dirty="0" smtClean="0"/>
              <a:t>There is no rule against Consonants with Even or Odd numbers.</a:t>
            </a:r>
          </a:p>
          <a:p>
            <a:pPr>
              <a:lnSpc>
                <a:spcPct val="70000"/>
              </a:lnSpc>
            </a:pPr>
            <a:endParaRPr lang="en-GB" dirty="0" smtClean="0"/>
          </a:p>
        </p:txBody>
      </p:sp>
      <p:sp>
        <p:nvSpPr>
          <p:cNvPr id="3" name="5-Point Star 2"/>
          <p:cNvSpPr/>
          <p:nvPr/>
        </p:nvSpPr>
        <p:spPr>
          <a:xfrm>
            <a:off x="4984445" y="2316489"/>
            <a:ext cx="223375" cy="210590"/>
          </a:xfrm>
          <a:prstGeom prst="star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5-Point Star 6"/>
          <p:cNvSpPr/>
          <p:nvPr/>
        </p:nvSpPr>
        <p:spPr>
          <a:xfrm>
            <a:off x="7619495" y="2316489"/>
            <a:ext cx="223375" cy="210590"/>
          </a:xfrm>
          <a:prstGeom prst="star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Multiply 7"/>
          <p:cNvSpPr/>
          <p:nvPr/>
        </p:nvSpPr>
        <p:spPr>
          <a:xfrm>
            <a:off x="6719613" y="2316489"/>
            <a:ext cx="255285" cy="242498"/>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Multiply 8"/>
          <p:cNvSpPr/>
          <p:nvPr/>
        </p:nvSpPr>
        <p:spPr>
          <a:xfrm>
            <a:off x="5850872" y="2316489"/>
            <a:ext cx="255285" cy="242498"/>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182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Wason</a:t>
            </a:r>
            <a:r>
              <a:rPr lang="en-US" dirty="0" smtClean="0"/>
              <a:t> THOG</a:t>
            </a:r>
            <a:endParaRPr lang="en-US" dirty="0"/>
          </a:p>
        </p:txBody>
      </p:sp>
      <p:sp>
        <p:nvSpPr>
          <p:cNvPr id="6" name="TextBox 5"/>
          <p:cNvSpPr txBox="1"/>
          <p:nvPr/>
        </p:nvSpPr>
        <p:spPr>
          <a:xfrm>
            <a:off x="1429926" y="2634074"/>
            <a:ext cx="184666" cy="369332"/>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a:xfrm>
            <a:off x="712788" y="2259106"/>
            <a:ext cx="3601105" cy="2541494"/>
          </a:xfrm>
        </p:spPr>
        <p:txBody>
          <a:bodyPr>
            <a:normAutofit fontScale="55000" lnSpcReduction="20000"/>
          </a:bodyPr>
          <a:lstStyle/>
          <a:p>
            <a:r>
              <a:rPr lang="en-US" dirty="0"/>
              <a:t>"I have picked a </a:t>
            </a:r>
            <a:r>
              <a:rPr lang="en-US" dirty="0" err="1"/>
              <a:t>colour</a:t>
            </a:r>
            <a:r>
              <a:rPr lang="en-US" dirty="0"/>
              <a:t> (black or white) and a shape (square or circle). </a:t>
            </a:r>
            <a:endParaRPr lang="en-US" dirty="0" smtClean="0"/>
          </a:p>
          <a:p>
            <a:r>
              <a:rPr lang="en-US" dirty="0" smtClean="0"/>
              <a:t>A </a:t>
            </a:r>
            <a:r>
              <a:rPr lang="en-US" dirty="0"/>
              <a:t>symbol that possesses exactly </a:t>
            </a:r>
            <a:r>
              <a:rPr lang="en-US" dirty="0" smtClean="0"/>
              <a:t>*one* </a:t>
            </a:r>
            <a:r>
              <a:rPr lang="en-US" dirty="0"/>
              <a:t>of these properties, is a THOG. The black circle is a THOG</a:t>
            </a:r>
            <a:r>
              <a:rPr lang="en-US" dirty="0" smtClean="0"/>
              <a:t>.</a:t>
            </a:r>
          </a:p>
          <a:p>
            <a:r>
              <a:rPr lang="en-US" dirty="0" smtClean="0"/>
              <a:t> </a:t>
            </a:r>
            <a:r>
              <a:rPr lang="en-US" dirty="0"/>
              <a:t>What can be said about the other symbols? </a:t>
            </a:r>
            <a:r>
              <a:rPr lang="en-US" dirty="0" smtClean="0"/>
              <a:t>Are you able to tell me which symbol </a:t>
            </a:r>
            <a:r>
              <a:rPr lang="en-US" dirty="0"/>
              <a:t>I </a:t>
            </a:r>
            <a:r>
              <a:rPr lang="en-US" dirty="0" smtClean="0"/>
              <a:t>picked? Which symbols are THOG</a:t>
            </a:r>
            <a:r>
              <a:rPr lang="en-US" dirty="0"/>
              <a:t>, not-THOG, or </a:t>
            </a:r>
            <a:r>
              <a:rPr lang="en-US" dirty="0" err="1"/>
              <a:t>undecidable</a:t>
            </a:r>
            <a:r>
              <a:rPr lang="en-US" dirty="0"/>
              <a:t>?"</a:t>
            </a:r>
          </a:p>
        </p:txBody>
      </p:sp>
      <p:pic>
        <p:nvPicPr>
          <p:cNvPr id="8" name="Picture 7" descr="TH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553" y="2259106"/>
            <a:ext cx="4192935" cy="1145675"/>
          </a:xfrm>
          <a:prstGeom prst="rect">
            <a:avLst/>
          </a:prstGeom>
          <a:ln>
            <a:solidFill>
              <a:srgbClr val="031B3C"/>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91362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Wason</a:t>
            </a:r>
            <a:r>
              <a:rPr lang="en-US" dirty="0" smtClean="0"/>
              <a:t> THOG</a:t>
            </a:r>
            <a:endParaRPr lang="en-US" dirty="0"/>
          </a:p>
        </p:txBody>
      </p:sp>
      <p:sp>
        <p:nvSpPr>
          <p:cNvPr id="6" name="TextBox 5"/>
          <p:cNvSpPr txBox="1"/>
          <p:nvPr/>
        </p:nvSpPr>
        <p:spPr>
          <a:xfrm>
            <a:off x="1429926" y="2634074"/>
            <a:ext cx="184666" cy="369332"/>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a:xfrm>
            <a:off x="712788" y="2259106"/>
            <a:ext cx="3601105" cy="2541494"/>
          </a:xfrm>
        </p:spPr>
        <p:txBody>
          <a:bodyPr>
            <a:normAutofit fontScale="92500" lnSpcReduction="10000"/>
          </a:bodyPr>
          <a:lstStyle/>
          <a:p>
            <a:pPr marL="0" indent="0">
              <a:spcAft>
                <a:spcPts val="0"/>
              </a:spcAft>
            </a:pPr>
            <a:r>
              <a:rPr lang="en-GB" dirty="0" smtClean="0"/>
              <a:t>I have chosen one of these shapes that shares its colour or shape with the black circle.</a:t>
            </a:r>
          </a:p>
          <a:p>
            <a:pPr marL="0" indent="0">
              <a:spcAft>
                <a:spcPts val="0"/>
              </a:spcAft>
            </a:pPr>
            <a:r>
              <a:rPr lang="en-GB" dirty="0" smtClean="0"/>
              <a:t>Any shape that shares a colour or a shape with the one I chose is </a:t>
            </a:r>
            <a:r>
              <a:rPr lang="en-GB" strike="sngStrike" dirty="0" smtClean="0">
                <a:solidFill>
                  <a:srgbClr val="FF0000"/>
                </a:solidFill>
              </a:rPr>
              <a:t>THOG</a:t>
            </a:r>
            <a:r>
              <a:rPr lang="en-GB" dirty="0" smtClean="0">
                <a:solidFill>
                  <a:srgbClr val="FF0000"/>
                </a:solidFill>
              </a:rPr>
              <a:t> </a:t>
            </a:r>
            <a:r>
              <a:rPr lang="en-GB" dirty="0" smtClean="0"/>
              <a:t>SHARING</a:t>
            </a:r>
            <a:endParaRPr lang="en-US" dirty="0" smtClean="0"/>
          </a:p>
          <a:p>
            <a:pPr marL="0" indent="0">
              <a:lnSpc>
                <a:spcPct val="70000"/>
              </a:lnSpc>
              <a:spcAft>
                <a:spcPts val="0"/>
              </a:spcAft>
            </a:pPr>
            <a:endParaRPr lang="en-US" dirty="0" smtClean="0"/>
          </a:p>
        </p:txBody>
      </p:sp>
      <p:pic>
        <p:nvPicPr>
          <p:cNvPr id="8" name="Picture 7" descr="TH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553" y="2259106"/>
            <a:ext cx="4192935" cy="1145675"/>
          </a:xfrm>
          <a:prstGeom prst="rect">
            <a:avLst/>
          </a:prstGeom>
          <a:ln>
            <a:solidFill>
              <a:srgbClr val="031B3C"/>
            </a:solidFill>
          </a:ln>
          <a:effectLst>
            <a:outerShdw blurRad="50800" dist="38100" dir="2700000" algn="tl" rotWithShape="0">
              <a:prstClr val="black">
                <a:alpha val="40000"/>
              </a:prstClr>
            </a:outerShdw>
          </a:effectLst>
        </p:spPr>
      </p:pic>
      <p:sp>
        <p:nvSpPr>
          <p:cNvPr id="5" name="TextBox 4"/>
          <p:cNvSpPr txBox="1"/>
          <p:nvPr/>
        </p:nvSpPr>
        <p:spPr>
          <a:xfrm>
            <a:off x="4546553" y="3603037"/>
            <a:ext cx="4192935" cy="1200329"/>
          </a:xfrm>
          <a:prstGeom prst="rect">
            <a:avLst/>
          </a:prstGeom>
          <a:noFill/>
        </p:spPr>
        <p:txBody>
          <a:bodyPr wrap="square" rtlCol="0">
            <a:spAutoFit/>
          </a:bodyPr>
          <a:lstStyle/>
          <a:p>
            <a:r>
              <a:rPr lang="en-US" dirty="0" smtClean="0"/>
              <a:t>I chose White Circle or Black Square</a:t>
            </a:r>
          </a:p>
          <a:p>
            <a:r>
              <a:rPr lang="en-US" dirty="0" smtClean="0"/>
              <a:t>It follows White Square is SHARING in either case.</a:t>
            </a:r>
            <a:endParaRPr lang="en-US" dirty="0"/>
          </a:p>
        </p:txBody>
      </p:sp>
    </p:spTree>
    <p:extLst>
      <p:ext uri="{BB962C8B-B14F-4D97-AF65-F5344CB8AC3E}">
        <p14:creationId xmlns:p14="http://schemas.microsoft.com/office/powerpoint/2010/main" val="260422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1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Card Game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Back to the </a:t>
            </a:r>
            <a:r>
              <a:rPr lang="en-US" dirty="0" err="1" smtClean="0"/>
              <a:t>Wason</a:t>
            </a:r>
            <a:r>
              <a:rPr lang="en-US" dirty="0" smtClean="0"/>
              <a:t> Selection Task…</a:t>
            </a:r>
          </a:p>
          <a:p>
            <a:r>
              <a:rPr lang="en-US" dirty="0" smtClean="0"/>
              <a:t>£10,000 to turn each card.</a:t>
            </a:r>
          </a:p>
          <a:p>
            <a:r>
              <a:rPr lang="en-US" dirty="0" smtClean="0"/>
              <a:t>6 Month card turning overhead involving 100 staff.</a:t>
            </a:r>
          </a:p>
          <a:p>
            <a:r>
              <a:rPr lang="en-US" dirty="0" smtClean="0"/>
              <a:t>You are fired if a test fails.</a:t>
            </a:r>
          </a:p>
          <a:p>
            <a:r>
              <a:rPr lang="en-US" dirty="0" smtClean="0"/>
              <a:t>Over to David </a:t>
            </a:r>
            <a:r>
              <a:rPr lang="en-US" dirty="0" err="1" smtClean="0"/>
              <a:t>Colter</a:t>
            </a:r>
            <a:endParaRPr lang="en-US" dirty="0"/>
          </a:p>
        </p:txBody>
      </p:sp>
    </p:spTree>
    <p:extLst>
      <p:ext uri="{BB962C8B-B14F-4D97-AF65-F5344CB8AC3E}">
        <p14:creationId xmlns:p14="http://schemas.microsoft.com/office/powerpoint/2010/main" val="2250560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Bias Discussion</a:t>
            </a:r>
            <a:endParaRPr lang="en-US" dirty="0"/>
          </a:p>
        </p:txBody>
      </p:sp>
      <p:sp>
        <p:nvSpPr>
          <p:cNvPr id="3" name="Content Placeholder 2"/>
          <p:cNvSpPr>
            <a:spLocks noGrp="1"/>
          </p:cNvSpPr>
          <p:nvPr>
            <p:ph idx="1"/>
          </p:nvPr>
        </p:nvSpPr>
        <p:spPr/>
        <p:txBody>
          <a:bodyPr>
            <a:normAutofit lnSpcReduction="10000"/>
          </a:bodyPr>
          <a:lstStyle/>
          <a:p>
            <a:r>
              <a:rPr lang="en-US" dirty="0" smtClean="0"/>
              <a:t>Biases like confirmation bias skews test results</a:t>
            </a:r>
          </a:p>
          <a:p>
            <a:r>
              <a:rPr lang="en-US" dirty="0" smtClean="0"/>
              <a:t>Should be aware of the affects and think more carefully about what you are testing and why.</a:t>
            </a:r>
          </a:p>
          <a:p>
            <a:r>
              <a:rPr lang="en-US" dirty="0" smtClean="0"/>
              <a:t>Make the question easier to understand!</a:t>
            </a:r>
          </a:p>
          <a:p>
            <a:r>
              <a:rPr lang="en-US" dirty="0" smtClean="0"/>
              <a:t>Computers can model reality but are not real.</a:t>
            </a:r>
          </a:p>
        </p:txBody>
      </p:sp>
      <p:pic>
        <p:nvPicPr>
          <p:cNvPr id="4" name="Picture 3" descr="imgres.jpg"/>
          <p:cNvPicPr>
            <a:picLocks noChangeAspect="1"/>
          </p:cNvPicPr>
          <p:nvPr/>
        </p:nvPicPr>
        <p:blipFill>
          <a:blip r:embed="rId3" cstate="email">
            <a:alphaModFix amt="50000"/>
            <a:extLst>
              <a:ext uri="{BEBA8EAE-BF5A-486C-A8C5-ECC9F3942E4B}">
                <a14:imgProps xmlns:a14="http://schemas.microsoft.com/office/drawing/2010/main">
                  <a14:imgLayer r:embed="rId4">
                    <a14:imgEffect>
                      <a14:backgroundRemoval t="794" b="92328" l="0" r="10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715250" y="3479800"/>
            <a:ext cx="1428750" cy="1129848"/>
          </a:xfrm>
          <a:prstGeom prst="rect">
            <a:avLst/>
          </a:prstGeom>
        </p:spPr>
      </p:pic>
      <p:pic>
        <p:nvPicPr>
          <p:cNvPr id="5" name="Picture 4" descr="imgres.jpg"/>
          <p:cNvPicPr>
            <a:picLocks noChangeAspect="1"/>
          </p:cNvPicPr>
          <p:nvPr/>
        </p:nvPicPr>
        <p:blipFill>
          <a:blip r:embed="rId5" cstate="email">
            <a:alphaModFix amt="50000"/>
            <a:extLst>
              <a:ext uri="{BEBA8EAE-BF5A-486C-A8C5-ECC9F3942E4B}">
                <a14:imgProps xmlns:a14="http://schemas.microsoft.com/office/drawing/2010/main">
                  <a14:imgLayer r:embed="rId6">
                    <a14:imgEffect>
                      <a14:backgroundRemoval t="794" b="92328" l="0" r="10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flipH="1">
            <a:off x="107950" y="228600"/>
            <a:ext cx="1390650" cy="1129848"/>
          </a:xfrm>
          <a:prstGeom prst="rect">
            <a:avLst/>
          </a:prstGeom>
        </p:spPr>
      </p:pic>
    </p:spTree>
    <p:extLst>
      <p:ext uri="{BB962C8B-B14F-4D97-AF65-F5344CB8AC3E}">
        <p14:creationId xmlns:p14="http://schemas.microsoft.com/office/powerpoint/2010/main" val="332081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par>
                          <p:cTn id="11" fill="hold">
                            <p:stCondLst>
                              <p:cond delay="1000"/>
                            </p:stCondLst>
                            <p:childTnLst>
                              <p:par>
                                <p:cTn id="12" presetID="32" presetClass="emph" presetSubtype="0" repeatCount="indefinite" fill="hold" nodeType="afterEffect">
                                  <p:stCondLst>
                                    <p:cond delay="0"/>
                                  </p:stCondLst>
                                  <p:childTnLst>
                                    <p:animRot by="120000">
                                      <p:cBhvr>
                                        <p:cTn id="13" dur="140" fill="hold">
                                          <p:stCondLst>
                                            <p:cond delay="0"/>
                                          </p:stCondLst>
                                        </p:cTn>
                                        <p:tgtEl>
                                          <p:spTgt spid="5"/>
                                        </p:tgtEl>
                                        <p:attrNameLst>
                                          <p:attrName>r</p:attrName>
                                        </p:attrNameLst>
                                      </p:cBhvr>
                                    </p:animRot>
                                    <p:animRot by="-240000">
                                      <p:cBhvr>
                                        <p:cTn id="14" dur="280" fill="hold">
                                          <p:stCondLst>
                                            <p:cond delay="280"/>
                                          </p:stCondLst>
                                        </p:cTn>
                                        <p:tgtEl>
                                          <p:spTgt spid="5"/>
                                        </p:tgtEl>
                                        <p:attrNameLst>
                                          <p:attrName>r</p:attrName>
                                        </p:attrNameLst>
                                      </p:cBhvr>
                                    </p:animRot>
                                    <p:animRot by="240000">
                                      <p:cBhvr>
                                        <p:cTn id="15" dur="280" fill="hold">
                                          <p:stCondLst>
                                            <p:cond delay="560"/>
                                          </p:stCondLst>
                                        </p:cTn>
                                        <p:tgtEl>
                                          <p:spTgt spid="5"/>
                                        </p:tgtEl>
                                        <p:attrNameLst>
                                          <p:attrName>r</p:attrName>
                                        </p:attrNameLst>
                                      </p:cBhvr>
                                    </p:animRot>
                                    <p:animRot by="-240000">
                                      <p:cBhvr>
                                        <p:cTn id="16" dur="280" fill="hold">
                                          <p:stCondLst>
                                            <p:cond delay="840"/>
                                          </p:stCondLst>
                                        </p:cTn>
                                        <p:tgtEl>
                                          <p:spTgt spid="5"/>
                                        </p:tgtEl>
                                        <p:attrNameLst>
                                          <p:attrName>r</p:attrName>
                                        </p:attrNameLst>
                                      </p:cBhvr>
                                    </p:animRot>
                                    <p:animRot by="120000">
                                      <p:cBhvr>
                                        <p:cTn id="17" dur="280" fill="hold">
                                          <p:stCondLst>
                                            <p:cond delay="112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up</a:t>
            </a:r>
            <a:endParaRPr lang="en-US" dirty="0"/>
          </a:p>
        </p:txBody>
      </p:sp>
      <p:sp>
        <p:nvSpPr>
          <p:cNvPr id="3" name="Content Placeholder 2"/>
          <p:cNvSpPr>
            <a:spLocks noGrp="1"/>
          </p:cNvSpPr>
          <p:nvPr>
            <p:ph idx="1"/>
          </p:nvPr>
        </p:nvSpPr>
        <p:spPr/>
        <p:txBody>
          <a:bodyPr>
            <a:normAutofit fontScale="92500" lnSpcReduction="20000"/>
          </a:bodyPr>
          <a:lstStyle/>
          <a:p>
            <a:pPr marL="0">
              <a:lnSpc>
                <a:spcPct val="120000"/>
              </a:lnSpc>
              <a:spcAft>
                <a:spcPts val="0"/>
              </a:spcAft>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Testing Games</a:t>
            </a:r>
          </a:p>
          <a:p>
            <a:pPr marL="571500" lvl="2">
              <a:lnSpc>
                <a:spcPct val="120000"/>
              </a:lnSpc>
              <a:spcAft>
                <a:spcPts val="0"/>
              </a:spcAft>
            </a:pPr>
            <a:r>
              <a:rPr lang="en-US" dirty="0" smtClean="0"/>
              <a:t>The way you test has an outcome on the result</a:t>
            </a:r>
          </a:p>
          <a:p>
            <a:pPr marL="0">
              <a:lnSpc>
                <a:spcPct val="120000"/>
              </a:lnSpc>
              <a:spcAft>
                <a:spcPts val="0"/>
              </a:spcAft>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Product Mind Maps</a:t>
            </a:r>
          </a:p>
          <a:p>
            <a:pPr marL="565150" lvl="3">
              <a:lnSpc>
                <a:spcPct val="120000"/>
              </a:lnSpc>
              <a:spcAft>
                <a:spcPts val="0"/>
              </a:spcAft>
            </a:pPr>
            <a:r>
              <a:rPr lang="en-US" dirty="0" err="1" smtClean="0"/>
              <a:t>Visualising</a:t>
            </a:r>
            <a:r>
              <a:rPr lang="en-US" dirty="0" smtClean="0"/>
              <a:t> your testing can make it more engaging, fun and memorable</a:t>
            </a:r>
          </a:p>
          <a:p>
            <a:pPr marL="0">
              <a:lnSpc>
                <a:spcPct val="120000"/>
              </a:lnSpc>
              <a:spcAft>
                <a:spcPts val="0"/>
              </a:spcAft>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Cognitive Bias</a:t>
            </a:r>
          </a:p>
          <a:p>
            <a:pPr marL="565150" lvl="3">
              <a:lnSpc>
                <a:spcPct val="120000"/>
              </a:lnSpc>
              <a:spcAft>
                <a:spcPts val="0"/>
              </a:spcAft>
            </a:pPr>
            <a:r>
              <a:rPr lang="en-US" dirty="0" smtClean="0"/>
              <a:t>The brain is flawed. </a:t>
            </a:r>
          </a:p>
          <a:p>
            <a:pPr marL="565150" lvl="3">
              <a:lnSpc>
                <a:spcPct val="120000"/>
              </a:lnSpc>
              <a:spcAft>
                <a:spcPts val="0"/>
              </a:spcAft>
            </a:pPr>
            <a:r>
              <a:rPr lang="en-US" dirty="0" smtClean="0"/>
              <a:t>Awareness helps you mitigate bias as much as you can.</a:t>
            </a:r>
          </a:p>
          <a:p>
            <a:pPr lvl="1"/>
            <a:endParaRPr lang="en-US" dirty="0" smtClean="0"/>
          </a:p>
          <a:p>
            <a:endParaRPr lang="en-US" dirty="0"/>
          </a:p>
        </p:txBody>
      </p:sp>
    </p:spTree>
    <p:extLst>
      <p:ext uri="{BB962C8B-B14F-4D97-AF65-F5344CB8AC3E}">
        <p14:creationId xmlns:p14="http://schemas.microsoft.com/office/powerpoint/2010/main" val="4122768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Cheat or change the rules (but be nice)</a:t>
            </a:r>
          </a:p>
          <a:p>
            <a:r>
              <a:rPr lang="en-US" dirty="0" smtClean="0"/>
              <a:t>Ask the questions no one else is asking</a:t>
            </a:r>
          </a:p>
          <a:p>
            <a:r>
              <a:rPr lang="en-US" dirty="0" smtClean="0"/>
              <a:t>Provide </a:t>
            </a:r>
            <a:r>
              <a:rPr lang="en-US" dirty="0"/>
              <a:t>information about everything about where your product </a:t>
            </a:r>
            <a:r>
              <a:rPr lang="en-US" dirty="0" smtClean="0"/>
              <a:t>lives and everything it touches and is touched by.</a:t>
            </a:r>
            <a:endParaRPr lang="en-US" dirty="0"/>
          </a:p>
          <a:p>
            <a:r>
              <a:rPr lang="en-US" dirty="0" smtClean="0"/>
              <a:t>Nothing is out of your remit in your quest for knowledge</a:t>
            </a:r>
          </a:p>
          <a:p>
            <a:r>
              <a:rPr lang="en-US" dirty="0" smtClean="0"/>
              <a:t>You are the hero, the most important guy on the team and in the company, you are the Tester.</a:t>
            </a:r>
          </a:p>
        </p:txBody>
      </p:sp>
    </p:spTree>
    <p:extLst>
      <p:ext uri="{BB962C8B-B14F-4D97-AF65-F5344CB8AC3E}">
        <p14:creationId xmlns:p14="http://schemas.microsoft.com/office/powerpoint/2010/main" val="345186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9" y="1028700"/>
            <a:ext cx="7716837" cy="1085850"/>
          </a:xfrm>
        </p:spPr>
        <p:txBody>
          <a:bodyPr/>
          <a:lstStyle/>
          <a:p>
            <a:r>
              <a:rPr lang="en-US" dirty="0" smtClean="0"/>
              <a:t>Find a partner</a:t>
            </a:r>
            <a:endParaRPr lang="en-US" dirty="0"/>
          </a:p>
        </p:txBody>
      </p:sp>
      <p:sp>
        <p:nvSpPr>
          <p:cNvPr id="3" name="Content Placeholder 2"/>
          <p:cNvSpPr>
            <a:spLocks noGrp="1"/>
          </p:cNvSpPr>
          <p:nvPr>
            <p:ph idx="1"/>
          </p:nvPr>
        </p:nvSpPr>
        <p:spPr/>
        <p:txBody>
          <a:bodyPr>
            <a:normAutofit/>
          </a:bodyPr>
          <a:lstStyle/>
          <a:p>
            <a:r>
              <a:rPr lang="en-US" dirty="0" smtClean="0"/>
              <a:t>Take turns to tell a story</a:t>
            </a:r>
          </a:p>
          <a:p>
            <a:r>
              <a:rPr lang="en-US" dirty="0" smtClean="0"/>
              <a:t>Person 1: Once, Person 2: Upon, Person 3: A Person 4: Time</a:t>
            </a:r>
          </a:p>
          <a:p>
            <a:r>
              <a:rPr lang="en-US" dirty="0" smtClean="0"/>
              <a:t>Etc……..</a:t>
            </a:r>
            <a:endParaRPr lang="en-US" dirty="0"/>
          </a:p>
        </p:txBody>
      </p:sp>
    </p:spTree>
    <p:extLst>
      <p:ext uri="{BB962C8B-B14F-4D97-AF65-F5344CB8AC3E}">
        <p14:creationId xmlns:p14="http://schemas.microsoft.com/office/powerpoint/2010/main" val="303471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a circle</a:t>
            </a:r>
            <a:endParaRPr lang="en-US" dirty="0"/>
          </a:p>
        </p:txBody>
      </p:sp>
      <p:sp>
        <p:nvSpPr>
          <p:cNvPr id="3" name="Content Placeholder 2"/>
          <p:cNvSpPr>
            <a:spLocks noGrp="1"/>
          </p:cNvSpPr>
          <p:nvPr>
            <p:ph idx="1"/>
          </p:nvPr>
        </p:nvSpPr>
        <p:spPr/>
        <p:txBody>
          <a:bodyPr/>
          <a:lstStyle/>
          <a:p>
            <a:r>
              <a:rPr lang="en-US" dirty="0" smtClean="0"/>
              <a:t>I liked it when…</a:t>
            </a:r>
          </a:p>
          <a:p>
            <a:r>
              <a:rPr lang="en-US" dirty="0" smtClean="0"/>
              <a:t>I learnt…</a:t>
            </a:r>
          </a:p>
          <a:p>
            <a:r>
              <a:rPr lang="en-US" dirty="0" smtClean="0"/>
              <a:t>I would improve…</a:t>
            </a:r>
          </a:p>
          <a:p>
            <a:pPr marL="0" indent="0">
              <a:buNone/>
            </a:pPr>
            <a:endParaRPr lang="en-US" dirty="0" smtClean="0"/>
          </a:p>
          <a:p>
            <a:endParaRPr lang="en-US" dirty="0"/>
          </a:p>
        </p:txBody>
      </p:sp>
      <p:pic>
        <p:nvPicPr>
          <p:cNvPr id="4" name="Picture 3" descr="Circle-of-People.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3375">
                        <a14:foregroundMark x1="37750" y1="24250" x2="37750" y2="24250"/>
                        <a14:foregroundMark x1="49625" y1="24250" x2="49625" y2="24250"/>
                        <a14:foregroundMark x1="63375" y1="23250" x2="63375" y2="23250"/>
                        <a14:foregroundMark x1="75500" y1="26500" x2="75500" y2="26500"/>
                        <a14:foregroundMark x1="84875" y1="28250" x2="84875" y2="28250"/>
                        <a14:foregroundMark x1="24875" y1="25125" x2="24875" y2="25125"/>
                        <a14:foregroundMark x1="15125" y1="27875" x2="15125" y2="27875"/>
                        <a14:foregroundMark x1="11500" y1="31875" x2="11500" y2="31875"/>
                        <a14:foregroundMark x1="90375" y1="37375" x2="90375" y2="37375"/>
                        <a14:backgroundMark x1="40000" y1="73125" x2="40000" y2="73125"/>
                        <a14:backgroundMark x1="77000" y1="61375" x2="77000" y2="61375"/>
                        <a14:backgroundMark x1="50375" y1="69500" x2="50375" y2="69500"/>
                      </a14:backgroundRemoval>
                    </a14:imgEffect>
                  </a14:imgLayer>
                </a14:imgProps>
              </a:ext>
              <a:ext uri="{28A0092B-C50C-407E-A947-70E740481C1C}">
                <a14:useLocalDpi xmlns:a14="http://schemas.microsoft.com/office/drawing/2010/main" val="0"/>
              </a:ext>
            </a:extLst>
          </a:blip>
          <a:stretch>
            <a:fillRect/>
          </a:stretch>
        </p:blipFill>
        <p:spPr>
          <a:xfrm>
            <a:off x="4556452" y="1787250"/>
            <a:ext cx="3980348" cy="3255993"/>
          </a:xfrm>
          <a:prstGeom prst="rect">
            <a:avLst/>
          </a:prstGeom>
        </p:spPr>
      </p:pic>
    </p:spTree>
    <p:extLst>
      <p:ext uri="{BB962C8B-B14F-4D97-AF65-F5344CB8AC3E}">
        <p14:creationId xmlns:p14="http://schemas.microsoft.com/office/powerpoint/2010/main" val="3610093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hlinkClick r:id="rId3"/>
              </a:rPr>
              <a:t>Robert.Shaffer@bbc.co.uk</a:t>
            </a:r>
            <a:endParaRPr lang="en-US" dirty="0" smtClean="0"/>
          </a:p>
          <a:p>
            <a:r>
              <a:rPr lang="en-US" dirty="0" smtClean="0">
                <a:hlinkClick r:id="rId4"/>
              </a:rPr>
              <a:t>David.Colter@bbc.co.uk</a:t>
            </a:r>
            <a:endParaRPr lang="en-US" dirty="0" smtClean="0"/>
          </a:p>
          <a:p>
            <a:r>
              <a:rPr lang="en-US" dirty="0" smtClean="0"/>
              <a:t>Special thanks to</a:t>
            </a:r>
          </a:p>
          <a:p>
            <a:pPr lvl="1"/>
            <a:r>
              <a:rPr lang="en-US" dirty="0" smtClean="0"/>
              <a:t>BBC for flying us here.</a:t>
            </a:r>
          </a:p>
          <a:p>
            <a:pPr lvl="1"/>
            <a:r>
              <a:rPr lang="en-US" dirty="0" smtClean="0"/>
              <a:t>Paul </a:t>
            </a:r>
            <a:r>
              <a:rPr lang="en-US" dirty="0" err="1" smtClean="0"/>
              <a:t>Rutter</a:t>
            </a:r>
            <a:r>
              <a:rPr lang="en-US" dirty="0" smtClean="0"/>
              <a:t> for helping us get our act into gear.</a:t>
            </a:r>
          </a:p>
          <a:p>
            <a:pPr lvl="1"/>
            <a:r>
              <a:rPr lang="en-US" dirty="0" smtClean="0"/>
              <a:t>Aimee Rivers for programming the </a:t>
            </a:r>
            <a:r>
              <a:rPr lang="en-US" dirty="0" err="1"/>
              <a:t>W</a:t>
            </a:r>
            <a:r>
              <a:rPr lang="en-US" dirty="0" err="1" smtClean="0"/>
              <a:t>ason</a:t>
            </a:r>
            <a:r>
              <a:rPr lang="en-US" dirty="0" smtClean="0"/>
              <a:t> selection task.</a:t>
            </a:r>
          </a:p>
          <a:p>
            <a:pPr lvl="1"/>
            <a:r>
              <a:rPr lang="en-US" dirty="0" err="1" smtClean="0"/>
              <a:t>TesNET</a:t>
            </a:r>
            <a:r>
              <a:rPr lang="en-US" dirty="0" smtClean="0"/>
              <a:t> for letting us do this.</a:t>
            </a:r>
          </a:p>
          <a:p>
            <a:pPr lvl="1"/>
            <a:endParaRPr lang="en-US" dirty="0"/>
          </a:p>
        </p:txBody>
      </p:sp>
    </p:spTree>
    <p:extLst>
      <p:ext uri="{BB962C8B-B14F-4D97-AF65-F5344CB8AC3E}">
        <p14:creationId xmlns:p14="http://schemas.microsoft.com/office/powerpoint/2010/main" val="1136083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Sections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Testing Games</a:t>
            </a:r>
          </a:p>
          <a:p>
            <a:pPr lvl="1"/>
            <a:r>
              <a:rPr lang="en-US" dirty="0" smtClean="0"/>
              <a:t>Break</a:t>
            </a:r>
          </a:p>
          <a:p>
            <a:r>
              <a:rPr lang="en-US" dirty="0" smtClean="0"/>
              <a:t>Product Mind Maps</a:t>
            </a:r>
          </a:p>
          <a:p>
            <a:pPr lvl="1"/>
            <a:r>
              <a:rPr lang="en-US" dirty="0" smtClean="0"/>
              <a:t>Break</a:t>
            </a:r>
          </a:p>
          <a:p>
            <a:r>
              <a:rPr lang="en-US" dirty="0" smtClean="0"/>
              <a:t>Cognitive Bias</a:t>
            </a:r>
          </a:p>
          <a:p>
            <a:endParaRPr lang="en-US" dirty="0"/>
          </a:p>
        </p:txBody>
      </p:sp>
      <p:pic>
        <p:nvPicPr>
          <p:cNvPr id="4" name="Picture 3" descr="Pie-Chart.jpg"/>
          <p:cNvPicPr>
            <a:picLocks noChangeAspect="1"/>
          </p:cNvPicPr>
          <p:nvPr/>
        </p:nvPicPr>
        <p:blipFill>
          <a:blip r:embed="rId2" cstate="email">
            <a:extLst>
              <a:ext uri="{BEBA8EAE-BF5A-486C-A8C5-ECC9F3942E4B}">
                <a14:imgProps xmlns:a14="http://schemas.microsoft.com/office/drawing/2010/main">
                  <a14:imgLayer r:embed="rId3">
                    <a14:imgEffect>
                      <a14:backgroundRemoval t="4866" b="96980" l="19223" r="74540"/>
                    </a14:imgEffect>
                  </a14:imgLayer>
                </a14:imgProps>
              </a:ext>
              <a:ext uri="{28A0092B-C50C-407E-A947-70E740481C1C}">
                <a14:useLocalDpi xmlns:a14="http://schemas.microsoft.com/office/drawing/2010/main" val="0"/>
              </a:ext>
            </a:extLst>
          </a:blip>
          <a:stretch>
            <a:fillRect/>
          </a:stretch>
        </p:blipFill>
        <p:spPr>
          <a:xfrm>
            <a:off x="4154614" y="2003068"/>
            <a:ext cx="4590582" cy="2797532"/>
          </a:xfrm>
          <a:prstGeom prst="rect">
            <a:avLst/>
          </a:prstGeom>
        </p:spPr>
      </p:pic>
      <p:sp>
        <p:nvSpPr>
          <p:cNvPr id="5" name="TextBox 4"/>
          <p:cNvSpPr txBox="1"/>
          <p:nvPr/>
        </p:nvSpPr>
        <p:spPr>
          <a:xfrm rot="18879184">
            <a:off x="5237301" y="2827861"/>
            <a:ext cx="971164" cy="369332"/>
          </a:xfrm>
          <a:prstGeom prst="rect">
            <a:avLst/>
          </a:prstGeom>
          <a:noFill/>
        </p:spPr>
        <p:txBody>
          <a:bodyPr wrap="none" rtlCol="0">
            <a:spAutoFit/>
          </a:bodyPr>
          <a:lstStyle/>
          <a:p>
            <a:r>
              <a:rPr lang="en-US" dirty="0" smtClean="0"/>
              <a:t>Games</a:t>
            </a:r>
            <a:endParaRPr lang="en-US" dirty="0"/>
          </a:p>
        </p:txBody>
      </p:sp>
      <p:sp>
        <p:nvSpPr>
          <p:cNvPr id="6" name="TextBox 5"/>
          <p:cNvSpPr txBox="1"/>
          <p:nvPr/>
        </p:nvSpPr>
        <p:spPr>
          <a:xfrm rot="2598303">
            <a:off x="6507346" y="2827861"/>
            <a:ext cx="780457" cy="369332"/>
          </a:xfrm>
          <a:prstGeom prst="rect">
            <a:avLst/>
          </a:prstGeom>
          <a:noFill/>
        </p:spPr>
        <p:txBody>
          <a:bodyPr wrap="none" rtlCol="0">
            <a:spAutoFit/>
          </a:bodyPr>
          <a:lstStyle/>
          <a:p>
            <a:r>
              <a:rPr lang="en-US" dirty="0" smtClean="0"/>
              <a:t>Maps</a:t>
            </a:r>
          </a:p>
        </p:txBody>
      </p:sp>
      <p:sp>
        <p:nvSpPr>
          <p:cNvPr id="7" name="TextBox 6"/>
          <p:cNvSpPr txBox="1"/>
          <p:nvPr/>
        </p:nvSpPr>
        <p:spPr>
          <a:xfrm>
            <a:off x="5931243" y="3821471"/>
            <a:ext cx="675523" cy="369332"/>
          </a:xfrm>
          <a:prstGeom prst="rect">
            <a:avLst/>
          </a:prstGeom>
          <a:noFill/>
        </p:spPr>
        <p:txBody>
          <a:bodyPr wrap="none" rtlCol="0">
            <a:spAutoFit/>
          </a:bodyPr>
          <a:lstStyle/>
          <a:p>
            <a:r>
              <a:rPr lang="en-US" dirty="0" smtClean="0"/>
              <a:t>Bias</a:t>
            </a:r>
            <a:endParaRPr lang="en-US" dirty="0"/>
          </a:p>
        </p:txBody>
      </p:sp>
    </p:spTree>
    <p:extLst>
      <p:ext uri="{BB962C8B-B14F-4D97-AF65-F5344CB8AC3E}">
        <p14:creationId xmlns:p14="http://schemas.microsoft.com/office/powerpoint/2010/main" val="373524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016198"/>
            <a:ext cx="7716837" cy="1085850"/>
          </a:xfrm>
        </p:spPr>
        <p:txBody>
          <a:bodyPr/>
          <a:lstStyle/>
          <a:p>
            <a:r>
              <a:rPr lang="en-US" dirty="0" smtClean="0"/>
              <a:t>Methods of Testing</a:t>
            </a:r>
            <a:endParaRPr lang="en-US" dirty="0"/>
          </a:p>
        </p:txBody>
      </p:sp>
      <p:sp>
        <p:nvSpPr>
          <p:cNvPr id="3" name="Content Placeholder 2"/>
          <p:cNvSpPr>
            <a:spLocks noGrp="1"/>
          </p:cNvSpPr>
          <p:nvPr>
            <p:ph idx="1"/>
          </p:nvPr>
        </p:nvSpPr>
        <p:spPr/>
        <p:txBody>
          <a:bodyPr>
            <a:normAutofit/>
          </a:bodyPr>
          <a:lstStyle/>
          <a:p>
            <a:r>
              <a:rPr lang="en-US" dirty="0" smtClean="0"/>
              <a:t>Socratic</a:t>
            </a:r>
          </a:p>
          <a:p>
            <a:pPr lvl="1"/>
            <a:r>
              <a:rPr lang="en-US" dirty="0" smtClean="0"/>
              <a:t>Hypothesis elimination</a:t>
            </a:r>
          </a:p>
          <a:p>
            <a:r>
              <a:rPr lang="en-US" dirty="0" smtClean="0"/>
              <a:t>Scientific</a:t>
            </a:r>
          </a:p>
          <a:p>
            <a:pPr lvl="1"/>
            <a:r>
              <a:rPr lang="en-US" dirty="0" smtClean="0"/>
              <a:t>Hypothesis confirmation</a:t>
            </a:r>
            <a:endParaRPr lang="en-US" dirty="0"/>
          </a:p>
        </p:txBody>
      </p:sp>
      <p:pic>
        <p:nvPicPr>
          <p:cNvPr id="7" name="Picture 6" descr="75569-004-3B260631.jpg"/>
          <p:cNvPicPr>
            <a:picLocks noChangeAspect="1"/>
          </p:cNvPicPr>
          <p:nvPr/>
        </p:nvPicPr>
        <p:blipFill>
          <a:blip r:embed="rId3" cstate="email">
            <a:extLst>
              <a:ext uri="{BEBA8EAE-BF5A-486C-A8C5-ECC9F3942E4B}">
                <a14:imgProps xmlns:a14="http://schemas.microsoft.com/office/drawing/2010/main">
                  <a14:imgLayer r:embed="rId4">
                    <a14:imgEffect>
                      <a14:backgroundRemoval t="1000" b="100000" l="6148" r="89675"/>
                    </a14:imgEffect>
                  </a14:imgLayer>
                </a14:imgProps>
              </a:ext>
              <a:ext uri="{28A0092B-C50C-407E-A947-70E740481C1C}">
                <a14:useLocalDpi xmlns:a14="http://schemas.microsoft.com/office/drawing/2010/main" val="0"/>
              </a:ext>
            </a:extLst>
          </a:blip>
          <a:stretch>
            <a:fillRect/>
          </a:stretch>
        </p:blipFill>
        <p:spPr>
          <a:xfrm>
            <a:off x="5367180" y="2461286"/>
            <a:ext cx="2568964" cy="2682213"/>
          </a:xfrm>
          <a:prstGeom prst="rect">
            <a:avLst/>
          </a:prstGeom>
        </p:spPr>
      </p:pic>
    </p:spTree>
    <p:extLst>
      <p:ext uri="{BB962C8B-B14F-4D97-AF65-F5344CB8AC3E}">
        <p14:creationId xmlns:p14="http://schemas.microsoft.com/office/powerpoint/2010/main" val="2045377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Jenga</a:t>
            </a:r>
            <a:endParaRPr lang="en-US" dirty="0"/>
          </a:p>
        </p:txBody>
      </p:sp>
      <p:sp>
        <p:nvSpPr>
          <p:cNvPr id="3" name="Content Placeholder 2"/>
          <p:cNvSpPr>
            <a:spLocks noGrp="1"/>
          </p:cNvSpPr>
          <p:nvPr>
            <p:ph idx="1"/>
          </p:nvPr>
        </p:nvSpPr>
        <p:spPr>
          <a:xfrm>
            <a:off x="712788" y="2259106"/>
            <a:ext cx="6409484" cy="2541494"/>
          </a:xfrm>
        </p:spPr>
        <p:txBody>
          <a:bodyPr/>
          <a:lstStyle/>
          <a:p>
            <a:r>
              <a:rPr lang="en-US" dirty="0" smtClean="0"/>
              <a:t>Did you know </a:t>
            </a:r>
            <a:r>
              <a:rPr lang="en-US" dirty="0" err="1" smtClean="0"/>
              <a:t>Jenga</a:t>
            </a:r>
            <a:r>
              <a:rPr lang="en-US" dirty="0" smtClean="0"/>
              <a:t> comes from the Swahili “</a:t>
            </a:r>
            <a:r>
              <a:rPr lang="en-US" dirty="0" err="1" smtClean="0"/>
              <a:t>kujenga</a:t>
            </a:r>
            <a:r>
              <a:rPr lang="en-US" dirty="0" smtClean="0"/>
              <a:t>” to build?</a:t>
            </a:r>
          </a:p>
          <a:p>
            <a:r>
              <a:rPr lang="en-US" dirty="0" smtClean="0"/>
              <a:t>The highest </a:t>
            </a:r>
            <a:r>
              <a:rPr lang="en-US" dirty="0" err="1" smtClean="0"/>
              <a:t>Jenga</a:t>
            </a:r>
            <a:r>
              <a:rPr lang="en-US" dirty="0" smtClean="0"/>
              <a:t> was ~41 levels high.</a:t>
            </a:r>
          </a:p>
          <a:p>
            <a:r>
              <a:rPr lang="en-US" dirty="0" smtClean="0"/>
              <a:t>&gt;50Million </a:t>
            </a:r>
            <a:r>
              <a:rPr lang="en-US" dirty="0" err="1" smtClean="0"/>
              <a:t>Jenga</a:t>
            </a:r>
            <a:r>
              <a:rPr lang="en-US" dirty="0" smtClean="0"/>
              <a:t> games or 2.7 billion blocks have been sold worldwide</a:t>
            </a:r>
            <a:endParaRPr lang="en-US" dirty="0"/>
          </a:p>
        </p:txBody>
      </p:sp>
      <p:pic>
        <p:nvPicPr>
          <p:cNvPr id="4" name="Picture 3" descr="Jeng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957" y="2259106"/>
            <a:ext cx="1905000" cy="2541494"/>
          </a:xfrm>
          <a:prstGeom prst="rect">
            <a:avLst/>
          </a:prstGeom>
        </p:spPr>
      </p:pic>
    </p:spTree>
    <p:extLst>
      <p:ext uri="{BB962C8B-B14F-4D97-AF65-F5344CB8AC3E}">
        <p14:creationId xmlns:p14="http://schemas.microsoft.com/office/powerpoint/2010/main" val="1212763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Eulesis</a:t>
            </a:r>
            <a:r>
              <a:rPr lang="en-US" dirty="0" smtClean="0"/>
              <a:t> 01</a:t>
            </a:r>
            <a:endParaRPr lang="en-US" dirty="0"/>
          </a:p>
        </p:txBody>
      </p:sp>
      <p:sp>
        <p:nvSpPr>
          <p:cNvPr id="3" name="Content Placeholder 2"/>
          <p:cNvSpPr>
            <a:spLocks noGrp="1"/>
          </p:cNvSpPr>
          <p:nvPr>
            <p:ph idx="1"/>
          </p:nvPr>
        </p:nvSpPr>
        <p:spPr>
          <a:xfrm>
            <a:off x="712789" y="2259106"/>
            <a:ext cx="3772796" cy="2541494"/>
          </a:xfrm>
        </p:spPr>
        <p:txBody>
          <a:bodyPr>
            <a:normAutofit fontScale="77500" lnSpcReduction="20000"/>
          </a:bodyPr>
          <a:lstStyle/>
          <a:p>
            <a:r>
              <a:rPr lang="en-US" dirty="0" smtClean="0"/>
              <a:t>Groups of 3</a:t>
            </a:r>
          </a:p>
          <a:p>
            <a:r>
              <a:rPr lang="en-US" dirty="0" smtClean="0"/>
              <a:t>Dealer chooses rule</a:t>
            </a:r>
          </a:p>
          <a:p>
            <a:r>
              <a:rPr lang="en-US" dirty="0" smtClean="0"/>
              <a:t>Other players dealt 12 cards</a:t>
            </a:r>
          </a:p>
          <a:p>
            <a:r>
              <a:rPr lang="en-US" dirty="0" smtClean="0"/>
              <a:t>Winner guesses rule or gets rid of all cards</a:t>
            </a:r>
          </a:p>
          <a:p>
            <a:endParaRPr lang="en-US" dirty="0" smtClean="0"/>
          </a:p>
          <a:p>
            <a:endParaRPr lang="en-US" dirty="0" smtClean="0"/>
          </a:p>
        </p:txBody>
      </p:sp>
      <p:sp>
        <p:nvSpPr>
          <p:cNvPr id="4" name="TextBox 3"/>
          <p:cNvSpPr txBox="1"/>
          <p:nvPr/>
        </p:nvSpPr>
        <p:spPr>
          <a:xfrm>
            <a:off x="4158585" y="2226707"/>
            <a:ext cx="4702828" cy="2308324"/>
          </a:xfrm>
          <a:prstGeom prst="rect">
            <a:avLst/>
          </a:prstGeom>
          <a:noFill/>
        </p:spPr>
        <p:txBody>
          <a:bodyPr wrap="square" rtlCol="0">
            <a:spAutoFit/>
          </a:bodyPr>
          <a:lstStyle/>
          <a:p>
            <a:r>
              <a:rPr lang="en-US" dirty="0" smtClean="0"/>
              <a:t>Other rules:</a:t>
            </a:r>
          </a:p>
          <a:p>
            <a:r>
              <a:rPr lang="en-US" dirty="0" smtClean="0"/>
              <a:t>-Correct cards in a row incorrect below</a:t>
            </a:r>
          </a:p>
          <a:p>
            <a:r>
              <a:rPr lang="en-US" dirty="0" smtClean="0"/>
              <a:t>-If players cant go they must show cards</a:t>
            </a:r>
          </a:p>
          <a:p>
            <a:r>
              <a:rPr lang="en-US" dirty="0" smtClean="0"/>
              <a:t>-Really cant go? All new cards-1 card</a:t>
            </a:r>
          </a:p>
          <a:p>
            <a:r>
              <a:rPr lang="en-US" dirty="0" smtClean="0"/>
              <a:t>-Could have gone? Existing cards+1</a:t>
            </a:r>
          </a:p>
          <a:p>
            <a:r>
              <a:rPr lang="en-US" dirty="0" smtClean="0"/>
              <a:t>-End Points=12-total # of cards left</a:t>
            </a:r>
          </a:p>
          <a:p>
            <a:endParaRPr lang="en-US" dirty="0" smtClean="0"/>
          </a:p>
          <a:p>
            <a:endParaRPr lang="en-US" dirty="0" smtClean="0"/>
          </a:p>
        </p:txBody>
      </p:sp>
    </p:spTree>
    <p:extLst>
      <p:ext uri="{BB962C8B-B14F-4D97-AF65-F5344CB8AC3E}">
        <p14:creationId xmlns:p14="http://schemas.microsoft.com/office/powerpoint/2010/main" val="1509234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Eleusis ii</a:t>
            </a:r>
            <a:endParaRPr lang="en-US" dirty="0"/>
          </a:p>
        </p:txBody>
      </p:sp>
      <p:sp>
        <p:nvSpPr>
          <p:cNvPr id="3" name="Content Placeholder 2"/>
          <p:cNvSpPr>
            <a:spLocks noGrp="1"/>
          </p:cNvSpPr>
          <p:nvPr>
            <p:ph idx="1"/>
          </p:nvPr>
        </p:nvSpPr>
        <p:spPr>
          <a:xfrm>
            <a:off x="712789" y="2259106"/>
            <a:ext cx="3772796" cy="2541494"/>
          </a:xfrm>
        </p:spPr>
        <p:txBody>
          <a:bodyPr>
            <a:normAutofit fontScale="77500" lnSpcReduction="20000"/>
          </a:bodyPr>
          <a:lstStyle/>
          <a:p>
            <a:pPr>
              <a:buFont typeface="Arial"/>
              <a:buChar char="•"/>
            </a:pPr>
            <a:r>
              <a:rPr lang="en-US" dirty="0" smtClean="0"/>
              <a:t>Example rules:</a:t>
            </a:r>
          </a:p>
          <a:p>
            <a:pPr lvl="1">
              <a:buFont typeface="Arial"/>
              <a:buChar char="•"/>
            </a:pPr>
            <a:r>
              <a:rPr lang="en-US" dirty="0" smtClean="0"/>
              <a:t>Cards always increase</a:t>
            </a:r>
          </a:p>
          <a:p>
            <a:pPr lvl="1">
              <a:buFont typeface="Arial"/>
              <a:buChar char="•"/>
            </a:pPr>
            <a:r>
              <a:rPr lang="en-US" dirty="0" smtClean="0"/>
              <a:t>Cards alternate in color</a:t>
            </a:r>
          </a:p>
          <a:p>
            <a:pPr lvl="1">
              <a:buFont typeface="Arial"/>
              <a:buChar char="•"/>
            </a:pPr>
            <a:r>
              <a:rPr lang="en-US" dirty="0" smtClean="0"/>
              <a:t>A heart always follows a jack</a:t>
            </a:r>
          </a:p>
          <a:p>
            <a:pPr lvl="1">
              <a:buFont typeface="Arial"/>
              <a:buChar char="•"/>
            </a:pPr>
            <a:r>
              <a:rPr lang="en-US" dirty="0" smtClean="0"/>
              <a:t>The suit must always be different from the previous card</a:t>
            </a:r>
          </a:p>
        </p:txBody>
      </p:sp>
      <p:sp>
        <p:nvSpPr>
          <p:cNvPr id="4" name="TextBox 3"/>
          <p:cNvSpPr txBox="1"/>
          <p:nvPr/>
        </p:nvSpPr>
        <p:spPr>
          <a:xfrm>
            <a:off x="4158585" y="2226707"/>
            <a:ext cx="4702828" cy="646331"/>
          </a:xfrm>
          <a:prstGeom prst="rect">
            <a:avLst/>
          </a:prstGeom>
          <a:noFill/>
        </p:spPr>
        <p:txBody>
          <a:bodyPr wrap="square" rtlCol="0">
            <a:spAutoFit/>
          </a:bodyPr>
          <a:lstStyle/>
          <a:p>
            <a:endParaRPr lang="en-US" dirty="0" smtClean="0"/>
          </a:p>
          <a:p>
            <a:endParaRPr lang="en-US" dirty="0" smtClean="0"/>
          </a:p>
        </p:txBody>
      </p:sp>
      <p:pic>
        <p:nvPicPr>
          <p:cNvPr id="7" name="Picture 6" descr="Eleusis_Figure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85585" y="2528644"/>
            <a:ext cx="4544115" cy="1621870"/>
          </a:xfrm>
          <a:prstGeom prst="rect">
            <a:avLst/>
          </a:prstGeom>
          <a:ln>
            <a:solidFill>
              <a:schemeClr val="accent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25163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Game Cheat</a:t>
            </a:r>
            <a:endParaRPr lang="en-US" dirty="0"/>
          </a:p>
        </p:txBody>
      </p:sp>
      <p:sp>
        <p:nvSpPr>
          <p:cNvPr id="3" name="Content Placeholder 2"/>
          <p:cNvSpPr>
            <a:spLocks noGrp="1"/>
          </p:cNvSpPr>
          <p:nvPr>
            <p:ph idx="1"/>
          </p:nvPr>
        </p:nvSpPr>
        <p:spPr>
          <a:xfrm>
            <a:off x="5163341" y="2257026"/>
            <a:ext cx="3824483" cy="2541494"/>
          </a:xfrm>
        </p:spPr>
        <p:txBody>
          <a:bodyPr>
            <a:normAutofit fontScale="40000" lnSpcReduction="20000"/>
          </a:bodyPr>
          <a:lstStyle/>
          <a:p>
            <a:r>
              <a:rPr lang="en-US" dirty="0" smtClean="0"/>
              <a:t>Your social brain thinks cheating will exclude you from your tribe.</a:t>
            </a:r>
          </a:p>
          <a:p>
            <a:r>
              <a:rPr lang="en-US" dirty="0" smtClean="0"/>
              <a:t>But as a tester you must cheat</a:t>
            </a:r>
          </a:p>
          <a:p>
            <a:r>
              <a:rPr lang="en-US" dirty="0"/>
              <a:t>Because we live by un tested </a:t>
            </a:r>
            <a:r>
              <a:rPr lang="en-US" dirty="0" smtClean="0"/>
              <a:t>rules</a:t>
            </a:r>
          </a:p>
          <a:p>
            <a:r>
              <a:rPr lang="en-US" dirty="0" smtClean="0"/>
              <a:t>Because cheating is fun</a:t>
            </a:r>
          </a:p>
          <a:p>
            <a:r>
              <a:rPr lang="en-US" dirty="0" smtClean="0"/>
              <a:t>Because cheating is fun</a:t>
            </a:r>
          </a:p>
          <a:p>
            <a:r>
              <a:rPr lang="en-US" dirty="0" smtClean="0"/>
              <a:t>But don</a:t>
            </a:r>
            <a:r>
              <a:rPr lang="fr-FR" dirty="0" smtClean="0"/>
              <a:t>’</a:t>
            </a:r>
            <a:r>
              <a:rPr lang="en-US" dirty="0" smtClean="0"/>
              <a:t>t be evil.</a:t>
            </a:r>
          </a:p>
          <a:p>
            <a:endParaRPr lang="en-US" dirty="0"/>
          </a:p>
        </p:txBody>
      </p:sp>
      <p:sp>
        <p:nvSpPr>
          <p:cNvPr id="5" name="TextBox 4"/>
          <p:cNvSpPr txBox="1"/>
          <p:nvPr/>
        </p:nvSpPr>
        <p:spPr>
          <a:xfrm>
            <a:off x="865209" y="2498471"/>
            <a:ext cx="184666" cy="369332"/>
          </a:xfrm>
          <a:prstGeom prst="rect">
            <a:avLst/>
          </a:prstGeom>
          <a:noFill/>
        </p:spPr>
        <p:txBody>
          <a:bodyPr wrap="none" rtlCol="0">
            <a:spAutoFit/>
          </a:bodyPr>
          <a:lstStyle/>
          <a:p>
            <a:endParaRPr lang="en-US" dirty="0"/>
          </a:p>
        </p:txBody>
      </p:sp>
      <p:sp>
        <p:nvSpPr>
          <p:cNvPr id="10" name="Rectangle 9"/>
          <p:cNvSpPr/>
          <p:nvPr/>
        </p:nvSpPr>
        <p:spPr>
          <a:xfrm>
            <a:off x="326197" y="2365343"/>
            <a:ext cx="4962740" cy="2585323"/>
          </a:xfrm>
          <a:prstGeom prst="rect">
            <a:avLst/>
          </a:prstGeom>
        </p:spPr>
        <p:txBody>
          <a:bodyPr wrap="square">
            <a:spAutoFit/>
          </a:bodyPr>
          <a:lstStyle/>
          <a:p>
            <a:r>
              <a:rPr lang="en-US" dirty="0" smtClean="0"/>
              <a:t>Players are dealt all cards</a:t>
            </a:r>
          </a:p>
          <a:p>
            <a:r>
              <a:rPr lang="en-US" dirty="0" smtClean="0"/>
              <a:t>Players must get rid of their cards.</a:t>
            </a:r>
          </a:p>
          <a:p>
            <a:r>
              <a:rPr lang="en-US" dirty="0" smtClean="0"/>
              <a:t>Players must lay A,2,3,4,5,6,7,8,9,10,J,K</a:t>
            </a:r>
          </a:p>
          <a:p>
            <a:r>
              <a:rPr lang="en-US" dirty="0" smtClean="0"/>
              <a:t>If other players call “Cheat” you must show your hand.</a:t>
            </a:r>
          </a:p>
          <a:p>
            <a:r>
              <a:rPr lang="en-US" dirty="0" smtClean="0"/>
              <a:t>If you are caught you must pick up the pile</a:t>
            </a:r>
          </a:p>
          <a:p>
            <a:r>
              <a:rPr lang="en-US" dirty="0" smtClean="0"/>
              <a:t>If you were not cheating caller must pick up cards.</a:t>
            </a:r>
          </a:p>
          <a:p>
            <a:endParaRPr lang="en-US" dirty="0" smtClean="0"/>
          </a:p>
        </p:txBody>
      </p:sp>
      <p:pic>
        <p:nvPicPr>
          <p:cNvPr id="11" name="Picture 10" descr="cheater.jpg"/>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99635">
                        <a14:foregroundMark x1="27555" y1="52058" x2="27555" y2="52058"/>
                        <a14:foregroundMark x1="20347" y1="41445" x2="20347" y2="41445"/>
                        <a14:foregroundMark x1="44373" y1="41445" x2="44373" y2="41445"/>
                        <a14:foregroundMark x1="74027" y1="53107" x2="74027" y2="53107"/>
                        <a14:foregroundMark x1="87622" y1="65860" x2="87622" y2="65860"/>
                        <a14:foregroundMark x1="84428" y1="80710" x2="84428" y2="80710"/>
                        <a14:foregroundMark x1="41180" y1="32930" x2="41180" y2="32930"/>
                        <a14:backgroundMark x1="62804" y1="28692" x2="62804" y2="28692"/>
                      </a14:backgroundRemoval>
                    </a14:imgEffect>
                  </a14:imgLayer>
                </a14:imgProps>
              </a:ext>
              <a:ext uri="{28A0092B-C50C-407E-A947-70E740481C1C}">
                <a14:useLocalDpi xmlns:a14="http://schemas.microsoft.com/office/drawing/2010/main" val="0"/>
              </a:ext>
            </a:extLst>
          </a:blip>
          <a:stretch>
            <a:fillRect/>
          </a:stretch>
        </p:blipFill>
        <p:spPr>
          <a:xfrm>
            <a:off x="7208977" y="3443183"/>
            <a:ext cx="1634821" cy="1232552"/>
          </a:xfrm>
          <a:prstGeom prst="rect">
            <a:avLst/>
          </a:prstGeom>
        </p:spPr>
      </p:pic>
    </p:spTree>
    <p:extLst>
      <p:ext uri="{BB962C8B-B14F-4D97-AF65-F5344CB8AC3E}">
        <p14:creationId xmlns:p14="http://schemas.microsoft.com/office/powerpoint/2010/main" val="3387537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0</TotalTime>
  <Words>1800</Words>
  <Application>Microsoft Office PowerPoint</Application>
  <PresentationFormat>On-screen Show (16:9)</PresentationFormat>
  <Paragraphs>197</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Sky</vt:lpstr>
      <vt:lpstr>Test Better</vt:lpstr>
      <vt:lpstr>Hello Wolrd World</vt:lpstr>
      <vt:lpstr>Find a partner</vt:lpstr>
      <vt:lpstr>3 Sections</vt:lpstr>
      <vt:lpstr>Methods of Testing</vt:lpstr>
      <vt:lpstr>Jenga</vt:lpstr>
      <vt:lpstr>Eulesis 01</vt:lpstr>
      <vt:lpstr>Eleusis ii</vt:lpstr>
      <vt:lpstr>Bonus Game Cheat</vt:lpstr>
      <vt:lpstr>Bonus Game: Black Box Puzzles</vt:lpstr>
      <vt:lpstr>Discuss Jenga</vt:lpstr>
      <vt:lpstr>Discuss Eleusis</vt:lpstr>
      <vt:lpstr> Break</vt:lpstr>
      <vt:lpstr>dP__Yb  88  .o 88  dP   88""      YP    88 8bodP' `YbodP' dP""""Yb 88ood8 88 d8888 888888Visualiz/se</vt:lpstr>
      <vt:lpstr>Mind Maps</vt:lpstr>
      <vt:lpstr>Mind Maps</vt:lpstr>
      <vt:lpstr>Mind Maps</vt:lpstr>
      <vt:lpstr>Discuss Mind Maps</vt:lpstr>
      <vt:lpstr>Break</vt:lpstr>
      <vt:lpstr>Cognitive Bias</vt:lpstr>
      <vt:lpstr>Wason 2,4,6</vt:lpstr>
      <vt:lpstr>Wason Selection Task</vt:lpstr>
      <vt:lpstr>Wason Selection Task</vt:lpstr>
      <vt:lpstr>Wason THOG</vt:lpstr>
      <vt:lpstr>Wason THOG</vt:lpstr>
      <vt:lpstr>Four Card Game</vt:lpstr>
      <vt:lpstr>Cognitive Bias Discussion</vt:lpstr>
      <vt:lpstr>Wrapping up</vt:lpstr>
      <vt:lpstr>Finally…</vt:lpstr>
      <vt:lpstr>Form a circle</vt:lpstr>
      <vt:lpstr>Contact</vt:lpstr>
    </vt:vector>
  </TitlesOfParts>
  <Company>BBC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Better</dc:title>
  <dc:creator>Robert Shaffer</dc:creator>
  <cp:lastModifiedBy>Lutterman-Baars,  C.H.M. (Ine)</cp:lastModifiedBy>
  <cp:revision>67</cp:revision>
  <dcterms:created xsi:type="dcterms:W3CDTF">2015-09-15T11:30:57Z</dcterms:created>
  <dcterms:modified xsi:type="dcterms:W3CDTF">2015-10-14T14:26:34Z</dcterms:modified>
</cp:coreProperties>
</file>