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7" r:id="rId2"/>
    <p:sldId id="313" r:id="rId3"/>
    <p:sldId id="314" r:id="rId4"/>
    <p:sldId id="315" r:id="rId5"/>
    <p:sldId id="281" r:id="rId6"/>
    <p:sldId id="285" r:id="rId7"/>
    <p:sldId id="288" r:id="rId8"/>
    <p:sldId id="308" r:id="rId9"/>
    <p:sldId id="296" r:id="rId10"/>
    <p:sldId id="303" r:id="rId11"/>
    <p:sldId id="304" r:id="rId12"/>
    <p:sldId id="305" r:id="rId13"/>
    <p:sldId id="306" r:id="rId14"/>
    <p:sldId id="290" r:id="rId15"/>
    <p:sldId id="310" r:id="rId16"/>
    <p:sldId id="316" r:id="rId17"/>
    <p:sldId id="301" r:id="rId18"/>
    <p:sldId id="311" r:id="rId19"/>
    <p:sldId id="309" r:id="rId20"/>
    <p:sldId id="287" r:id="rId21"/>
    <p:sldId id="312" r:id="rId22"/>
    <p:sldId id="292" r:id="rId23"/>
    <p:sldId id="286" r:id="rId24"/>
    <p:sldId id="289" r:id="rId25"/>
    <p:sldId id="284"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58E22F-3656-0346-9F65-F8E798CFDFC5}">
          <p14:sldIdLst>
            <p14:sldId id="307"/>
            <p14:sldId id="313"/>
            <p14:sldId id="314"/>
            <p14:sldId id="315"/>
            <p14:sldId id="281"/>
            <p14:sldId id="285"/>
            <p14:sldId id="288"/>
            <p14:sldId id="308"/>
            <p14:sldId id="296"/>
            <p14:sldId id="303"/>
            <p14:sldId id="304"/>
            <p14:sldId id="305"/>
            <p14:sldId id="306"/>
            <p14:sldId id="290"/>
            <p14:sldId id="310"/>
            <p14:sldId id="316"/>
            <p14:sldId id="301"/>
            <p14:sldId id="311"/>
            <p14:sldId id="309"/>
            <p14:sldId id="287"/>
            <p14:sldId id="312"/>
            <p14:sldId id="292"/>
            <p14:sldId id="286"/>
            <p14:sldId id="289"/>
            <p14:sldId id="284"/>
          </p14:sldIdLst>
        </p14:section>
        <p14:section name="Spare slides" id="{F76E116F-9E54-6A44-9A45-AF1FCD84874F}">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A329E"/>
    <a:srgbClr val="9B6FBC"/>
    <a:srgbClr val="9CDB2D"/>
    <a:srgbClr val="46B8DC"/>
    <a:srgbClr val="EE700A"/>
    <a:srgbClr val="18283B"/>
    <a:srgbClr val="00F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87" autoAdjust="0"/>
  </p:normalViewPr>
  <p:slideViewPr>
    <p:cSldViewPr snapToGrid="0" snapToObjects="1">
      <p:cViewPr varScale="1">
        <p:scale>
          <a:sx n="85" d="100"/>
          <a:sy n="85" d="100"/>
        </p:scale>
        <p:origin x="-1536"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A78812-0240-5D4D-A86E-AEEA18305AD2}" type="datetimeFigureOut">
              <a:rPr lang="en-US" smtClean="0"/>
              <a:t>10/14/2015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A091E8-4CEC-3A43-8A87-E59134D552AD}" type="slidenum">
              <a:rPr lang="en-US" smtClean="0"/>
              <a:t>‹#›</a:t>
            </a:fld>
            <a:endParaRPr lang="en-US"/>
          </a:p>
        </p:txBody>
      </p:sp>
    </p:spTree>
    <p:extLst>
      <p:ext uri="{BB962C8B-B14F-4D97-AF65-F5344CB8AC3E}">
        <p14:creationId xmlns:p14="http://schemas.microsoft.com/office/powerpoint/2010/main" val="18487552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I’m Paul Rutter, I work in BBC Digital in </a:t>
            </a:r>
            <a:r>
              <a:rPr lang="en-US" dirty="0" err="1" smtClean="0"/>
              <a:t>MediacityUK</a:t>
            </a:r>
            <a:r>
              <a:rPr lang="en-US" baseline="0" dirty="0" smtClean="0"/>
              <a:t> in </a:t>
            </a:r>
            <a:r>
              <a:rPr lang="en-US" baseline="0" dirty="0" err="1" smtClean="0"/>
              <a:t>Salford</a:t>
            </a:r>
            <a:r>
              <a:rPr lang="en-US" baseline="0" dirty="0" smtClean="0"/>
              <a:t>.</a:t>
            </a:r>
          </a:p>
          <a:p>
            <a:pPr marL="171450" indent="-171450">
              <a:buFontTx/>
              <a:buChar char="-"/>
            </a:pPr>
            <a:r>
              <a:rPr lang="en-US" baseline="0" dirty="0" smtClean="0"/>
              <a:t>I work in the </a:t>
            </a:r>
            <a:r>
              <a:rPr lang="en-US" baseline="0" dirty="0" err="1" smtClean="0"/>
              <a:t>TV&amp;Mobile</a:t>
            </a:r>
            <a:r>
              <a:rPr lang="en-US" baseline="0" dirty="0" smtClean="0"/>
              <a:t> Platforms teams to help deliver Mobile </a:t>
            </a:r>
            <a:r>
              <a:rPr lang="en-US" baseline="0" dirty="0" err="1" smtClean="0"/>
              <a:t>iPlayer</a:t>
            </a:r>
            <a:r>
              <a:rPr lang="en-US" baseline="0" dirty="0" smtClean="0"/>
              <a:t> on </a:t>
            </a:r>
            <a:r>
              <a:rPr lang="en-US" baseline="0" dirty="0" err="1" smtClean="0"/>
              <a:t>iOS</a:t>
            </a:r>
            <a:r>
              <a:rPr lang="en-US" baseline="0" dirty="0" smtClean="0"/>
              <a:t> and Android, </a:t>
            </a:r>
            <a:r>
              <a:rPr lang="en-US" baseline="0" dirty="0" err="1" smtClean="0"/>
              <a:t>iPlayer</a:t>
            </a:r>
            <a:r>
              <a:rPr lang="en-US" baseline="0" dirty="0" smtClean="0"/>
              <a:t> Radio on </a:t>
            </a:r>
            <a:r>
              <a:rPr lang="en-US" baseline="0" dirty="0" err="1" smtClean="0"/>
              <a:t>iOS</a:t>
            </a:r>
            <a:r>
              <a:rPr lang="en-US" baseline="0" dirty="0" smtClean="0"/>
              <a:t> and Android and a number of other mobile products and components. In addition, the department develops and maintains a whole host of products on Smart TVs and games consoles</a:t>
            </a:r>
          </a:p>
          <a:p>
            <a:pPr marL="171450" indent="-171450">
              <a:buFontTx/>
              <a:buChar char="-"/>
            </a:pPr>
            <a:r>
              <a:rPr lang="en-US" baseline="0" dirty="0" smtClean="0"/>
              <a:t>I’m here to talk about how things have changed and evolved over the past couple of years around our testing processes, people, tools and ways of working</a:t>
            </a:r>
          </a:p>
        </p:txBody>
      </p:sp>
      <p:sp>
        <p:nvSpPr>
          <p:cNvPr id="4" name="Slide Number Placeholder 3"/>
          <p:cNvSpPr>
            <a:spLocks noGrp="1"/>
          </p:cNvSpPr>
          <p:nvPr>
            <p:ph type="sldNum" sz="quarter" idx="10"/>
          </p:nvPr>
        </p:nvSpPr>
        <p:spPr/>
        <p:txBody>
          <a:bodyPr/>
          <a:lstStyle/>
          <a:p>
            <a:fld id="{E3A091E8-4CEC-3A43-8A87-E59134D552AD}" type="slidenum">
              <a:rPr lang="en-US" smtClean="0"/>
              <a:t>1</a:t>
            </a:fld>
            <a:endParaRPr lang="en-US"/>
          </a:p>
        </p:txBody>
      </p:sp>
    </p:spTree>
    <p:extLst>
      <p:ext uri="{BB962C8B-B14F-4D97-AF65-F5344CB8AC3E}">
        <p14:creationId xmlns:p14="http://schemas.microsoft.com/office/powerpoint/2010/main" val="4130205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baseline="0" dirty="0" smtClean="0"/>
          </a:p>
          <a:p>
            <a:pPr marL="171450" indent="-171450">
              <a:buFontTx/>
              <a:buChar char="-"/>
            </a:pPr>
            <a:r>
              <a:rPr lang="en-US" baseline="0" dirty="0" smtClean="0"/>
              <a:t>SMOOTH THE FLOW OF WORK</a:t>
            </a:r>
          </a:p>
          <a:p>
            <a:pPr marL="171450" indent="-171450">
              <a:buFontTx/>
              <a:buChar char="-"/>
            </a:pPr>
            <a:r>
              <a:rPr lang="en-US" baseline="0" dirty="0" smtClean="0"/>
              <a:t>The main problem comes from lots of code waiting to be tested, long lead times because we are trying to work on too many things at once, and big delays before we find out what our audience think about our products.</a:t>
            </a:r>
          </a:p>
          <a:p>
            <a:pPr marL="171450" indent="-171450">
              <a:buFontTx/>
              <a:buChar char="-"/>
            </a:pPr>
            <a:r>
              <a:rPr lang="en-US" baseline="0" dirty="0" smtClean="0"/>
              <a:t>We will get better results as a department by limiting the amount of work in progress, ensuring that we keep a close eye on the build up of queues, and by focusing on the cost of delay when deciding what to work on.</a:t>
            </a:r>
          </a:p>
          <a:p>
            <a:pPr marL="171450" indent="-171450">
              <a:buFontTx/>
              <a:buChar char="-"/>
            </a:pPr>
            <a:endParaRPr lang="en-US" baseline="0" dirty="0" smtClean="0"/>
          </a:p>
          <a:p>
            <a:pPr marL="171450" indent="-171450">
              <a:buFontTx/>
              <a:buChar char="-"/>
            </a:pPr>
            <a:r>
              <a:rPr lang="en-US" baseline="0" dirty="0" smtClean="0"/>
              <a:t>Swarming to get done – whole team works to move the biggest or blocking tasks to done. This means regression testing is a team effort, not just in the hands of test – until it is complete, we can’t release so it is effectively blocking the pipeline</a:t>
            </a:r>
          </a:p>
        </p:txBody>
      </p:sp>
      <p:sp>
        <p:nvSpPr>
          <p:cNvPr id="4" name="Slide Number Placeholder 3"/>
          <p:cNvSpPr>
            <a:spLocks noGrp="1"/>
          </p:cNvSpPr>
          <p:nvPr>
            <p:ph type="sldNum" sz="quarter" idx="10"/>
          </p:nvPr>
        </p:nvSpPr>
        <p:spPr/>
        <p:txBody>
          <a:bodyPr/>
          <a:lstStyle/>
          <a:p>
            <a:fld id="{E3A091E8-4CEC-3A43-8A87-E59134D552AD}" type="slidenum">
              <a:rPr lang="en-US" smtClean="0"/>
              <a:t>10</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baseline="0" dirty="0" smtClean="0"/>
          </a:p>
          <a:p>
            <a:pPr marL="171450" indent="-171450">
              <a:buFontTx/>
              <a:buChar char="-"/>
            </a:pPr>
            <a:r>
              <a:rPr lang="en-US" baseline="0" dirty="0" smtClean="0"/>
              <a:t>DELIVER</a:t>
            </a:r>
          </a:p>
          <a:p>
            <a:pPr marL="171450" indent="-171450">
              <a:buFontTx/>
              <a:buChar char="-"/>
            </a:pPr>
            <a:r>
              <a:rPr lang="en-US" baseline="0" dirty="0" smtClean="0"/>
              <a:t>Our products are only useful once they are in the hands of our audience, so having the ability to release regularly, predictably and cheaply is vital.</a:t>
            </a:r>
          </a:p>
          <a:p>
            <a:pPr marL="171450" indent="-171450">
              <a:buFontTx/>
              <a:buChar char="-"/>
            </a:pPr>
            <a:endParaRPr lang="en-US" baseline="0" dirty="0" smtClean="0"/>
          </a:p>
          <a:p>
            <a:pPr marL="171450" indent="-171450">
              <a:buFontTx/>
              <a:buChar char="-"/>
            </a:pPr>
            <a:r>
              <a:rPr lang="en-US" baseline="0" dirty="0" smtClean="0"/>
              <a:t>Releasing often, in ideally 2 week cycles – less work in, less functionality to test, shorter regression testing, quicker to audience and shorter feedback loops</a:t>
            </a:r>
          </a:p>
        </p:txBody>
      </p:sp>
      <p:sp>
        <p:nvSpPr>
          <p:cNvPr id="4" name="Slide Number Placeholder 3"/>
          <p:cNvSpPr>
            <a:spLocks noGrp="1"/>
          </p:cNvSpPr>
          <p:nvPr>
            <p:ph type="sldNum" sz="quarter" idx="10"/>
          </p:nvPr>
        </p:nvSpPr>
        <p:spPr/>
        <p:txBody>
          <a:bodyPr/>
          <a:lstStyle/>
          <a:p>
            <a:fld id="{E3A091E8-4CEC-3A43-8A87-E59134D552AD}" type="slidenum">
              <a:rPr lang="en-US" smtClean="0"/>
              <a:t>11</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aseline="0" dirty="0" smtClean="0"/>
              <a:t>IMPLEMENT (new)</a:t>
            </a:r>
          </a:p>
          <a:p>
            <a:pPr marL="171450" indent="-171450">
              <a:buFontTx/>
              <a:buChar char="-"/>
            </a:pPr>
            <a:r>
              <a:rPr lang="en-US" baseline="0" dirty="0" smtClean="0"/>
              <a:t>Feedback is at the core of agile software development. </a:t>
            </a:r>
          </a:p>
          <a:p>
            <a:pPr marL="171450" indent="-171450">
              <a:buFontTx/>
              <a:buChar char="-"/>
            </a:pPr>
            <a:r>
              <a:rPr lang="en-US" baseline="0" dirty="0" smtClean="0"/>
              <a:t>Feedback loops happen everywhere in the product development process but the most important one is that from the audience who use our technology to access BBC content.</a:t>
            </a:r>
          </a:p>
          <a:p>
            <a:pPr marL="171450" indent="-171450">
              <a:buFontTx/>
              <a:buChar char="-"/>
            </a:pPr>
            <a:r>
              <a:rPr lang="en-US" baseline="0" dirty="0" smtClean="0"/>
              <a:t>Building the wrong feature or product is the biggest waste and risk we face, so we should focus on validated learning by testing our assumptions with empirical data and audience product </a:t>
            </a:r>
            <a:r>
              <a:rPr lang="en-US" baseline="0" dirty="0" err="1" smtClean="0"/>
              <a:t>behaviour</a:t>
            </a:r>
            <a:r>
              <a:rPr lang="en-US" baseline="0" dirty="0" smtClean="0"/>
              <a:t>.</a:t>
            </a:r>
          </a:p>
          <a:p>
            <a:pPr marL="171450" indent="-171450">
              <a:buFontTx/>
              <a:buChar char="-"/>
            </a:pPr>
            <a:endParaRPr lang="en-US" baseline="0" dirty="0" smtClean="0"/>
          </a:p>
          <a:p>
            <a:pPr marL="171450" indent="-171450">
              <a:buFontTx/>
              <a:buChar char="-"/>
            </a:pPr>
            <a:r>
              <a:rPr lang="en-US" baseline="0" dirty="0" smtClean="0"/>
              <a:t>Again, this comes back to working closely across functions to make sure we’re building the right thing. We have in </a:t>
            </a:r>
            <a:r>
              <a:rPr lang="en-US" baseline="0" dirty="0" err="1" smtClean="0"/>
              <a:t>iPlayer</a:t>
            </a:r>
            <a:r>
              <a:rPr lang="en-US" baseline="0" dirty="0" smtClean="0"/>
              <a:t> a dedicated UX and D person who is responsible for gathering audience feedback and feeding that directly into the work we do.</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12</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baseline="0" dirty="0" smtClean="0"/>
          </a:p>
          <a:p>
            <a:pPr marL="171450" indent="-171450">
              <a:buFontTx/>
              <a:buChar char="-"/>
            </a:pPr>
            <a:r>
              <a:rPr lang="en-US" baseline="0" dirty="0" smtClean="0"/>
              <a:t>IMPROVE (new)</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We work in a complex, unpredictable business: people, processes and technology interacting in often unexpected ways.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Predicting the effect of big change is difficult if not impossible; the best we can do is adopt a structured way to test our assumptions and ideas.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Every product, process or </a:t>
            </a:r>
            <a:r>
              <a:rPr lang="en-US" baseline="0" dirty="0" err="1" smtClean="0"/>
              <a:t>organisational</a:t>
            </a:r>
            <a:r>
              <a:rPr lang="en-US" baseline="0" dirty="0" smtClean="0"/>
              <a:t> change should stand up to the </a:t>
            </a:r>
            <a:r>
              <a:rPr lang="en-US" baseline="0" dirty="0" err="1" smtClean="0"/>
              <a:t>rigour</a:t>
            </a:r>
            <a:r>
              <a:rPr lang="en-US" baseline="0" dirty="0" smtClean="0"/>
              <a:t> of testing hypotheses with experiments and measurements.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Test: More exploratory testing – early and often. Closer working with </a:t>
            </a:r>
            <a:r>
              <a:rPr lang="en-US" baseline="0" dirty="0" err="1" smtClean="0"/>
              <a:t>dev</a:t>
            </a:r>
            <a:r>
              <a:rPr lang="en-US" baseline="0" dirty="0" smtClean="0"/>
              <a:t> and test pairing. Test involvement in planning (3 amigos)</a:t>
            </a:r>
          </a:p>
        </p:txBody>
      </p:sp>
      <p:sp>
        <p:nvSpPr>
          <p:cNvPr id="4" name="Slide Number Placeholder 3"/>
          <p:cNvSpPr>
            <a:spLocks noGrp="1"/>
          </p:cNvSpPr>
          <p:nvPr>
            <p:ph type="sldNum" sz="quarter" idx="10"/>
          </p:nvPr>
        </p:nvSpPr>
        <p:spPr/>
        <p:txBody>
          <a:bodyPr/>
          <a:lstStyle/>
          <a:p>
            <a:fld id="{E3A091E8-4CEC-3A43-8A87-E59134D552AD}" type="slidenum">
              <a:rPr lang="en-US" smtClean="0"/>
              <a:t>13</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sz="1200" i="0" dirty="0" err="1" smtClean="0"/>
              <a:t>iPlayer</a:t>
            </a:r>
            <a:r>
              <a:rPr lang="en-US" sz="1200" i="0" dirty="0" smtClean="0"/>
              <a:t> as</a:t>
            </a:r>
            <a:r>
              <a:rPr lang="en-US" sz="1200" i="0" baseline="0" dirty="0" smtClean="0"/>
              <a:t> an example of integrated working</a:t>
            </a:r>
            <a:endParaRPr lang="en-US" sz="1200" i="0" dirty="0" smtClean="0"/>
          </a:p>
          <a:p>
            <a:pPr marL="285750" indent="-285750">
              <a:buFont typeface="Arial"/>
              <a:buChar char="•"/>
            </a:pPr>
            <a:endParaRPr lang="en-US" sz="1200" i="0" dirty="0" smtClean="0"/>
          </a:p>
          <a:p>
            <a:pPr marL="285750" indent="-285750">
              <a:buFont typeface="Arial"/>
              <a:buChar char="•"/>
            </a:pPr>
            <a:r>
              <a:rPr lang="en-US" sz="1200" i="0" dirty="0" smtClean="0"/>
              <a:t>Challenges not sprints</a:t>
            </a:r>
          </a:p>
          <a:p>
            <a:pPr marL="285750" indent="-285750">
              <a:buFont typeface="Arial"/>
              <a:buChar char="•"/>
            </a:pPr>
            <a:r>
              <a:rPr lang="en-US" sz="1200" i="0" dirty="0" smtClean="0"/>
              <a:t>Stories are 5 day challenges</a:t>
            </a:r>
          </a:p>
          <a:p>
            <a:pPr marL="285750" indent="-285750">
              <a:buFont typeface="Arial"/>
              <a:buChar char="•"/>
            </a:pPr>
            <a:r>
              <a:rPr lang="en-US" sz="1200" i="0" dirty="0" smtClean="0"/>
              <a:t>Release every two weeks</a:t>
            </a:r>
            <a:r>
              <a:rPr lang="en-US" sz="1200" i="0" baseline="0" dirty="0" smtClean="0"/>
              <a:t> – independent feature squads working behind feature flags</a:t>
            </a:r>
            <a:endParaRPr lang="en-US" sz="1200" i="0" dirty="0" smtClean="0"/>
          </a:p>
          <a:p>
            <a:pPr marL="742950" lvl="1" indent="-285750">
              <a:buFont typeface="Arial"/>
              <a:buChar char="•"/>
            </a:pPr>
            <a:r>
              <a:rPr lang="en-US" sz="1200" i="0" baseline="0" dirty="0" smtClean="0"/>
              <a:t>Testing features against hero devices</a:t>
            </a:r>
            <a:endParaRPr lang="en-US" sz="1200" i="0" dirty="0" smtClean="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smtClean="0"/>
              <a:t>No Ready for Test state – everything in a pool of ‘in progress’ until it can be moved to ‘done’</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err="1" smtClean="0"/>
              <a:t>Kanban</a:t>
            </a:r>
            <a:r>
              <a:rPr lang="en-US" sz="1200" i="0" dirty="0" smtClean="0"/>
              <a:t>,</a:t>
            </a:r>
            <a:r>
              <a:rPr lang="en-US" sz="1200" i="0" baseline="0" dirty="0" smtClean="0"/>
              <a:t> WIP limits on in progress, next and 3A</a:t>
            </a:r>
            <a:endParaRPr lang="en-US" sz="1200" i="0" dirty="0" smtClean="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smtClean="0"/>
              <a:t>Regular ‘show </a:t>
            </a:r>
            <a:r>
              <a:rPr lang="en-US" sz="1200" i="0" dirty="0" err="1" smtClean="0"/>
              <a:t>mes</a:t>
            </a:r>
            <a:r>
              <a:rPr lang="en-US" sz="1200" i="0" dirty="0" smtClean="0"/>
              <a:t>’</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smtClean="0"/>
              <a:t>Done – can be forgotten about – </a:t>
            </a:r>
            <a:r>
              <a:rPr lang="en-US" sz="1200" i="0" dirty="0" err="1" smtClean="0"/>
              <a:t>ie</a:t>
            </a:r>
            <a:r>
              <a:rPr lang="en-US" sz="1200" i="0" dirty="0" smtClean="0"/>
              <a:t>, feature tests passed, automated checks written</a:t>
            </a:r>
            <a:r>
              <a:rPr lang="en-US" sz="1200" i="0" baseline="0" dirty="0" smtClean="0"/>
              <a:t> and passing, regression packs updated</a:t>
            </a:r>
            <a:r>
              <a:rPr lang="en-US" sz="1200" i="0" dirty="0" smtClean="0"/>
              <a:t>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smtClean="0"/>
              <a:t>Test</a:t>
            </a:r>
            <a:r>
              <a:rPr lang="en-US" sz="1200" i="0" baseline="0" dirty="0" smtClean="0"/>
              <a:t>ers pairing – test early, defect prevention over detection. ‘shift left’</a:t>
            </a:r>
          </a:p>
          <a:p>
            <a:pPr marL="285750" indent="-285750">
              <a:buFont typeface="Arial"/>
              <a:buChar char="•"/>
            </a:pPr>
            <a:r>
              <a:rPr lang="en-US" sz="1200" i="0" dirty="0" smtClean="0"/>
              <a:t>No defect reports within a challenge when working on a feature</a:t>
            </a:r>
          </a:p>
          <a:p>
            <a:pPr marL="171450" indent="-171450">
              <a:buFontTx/>
              <a:buChar char="-"/>
            </a:pPr>
            <a:r>
              <a:rPr lang="en-US" sz="1200" i="0" baseline="0" dirty="0" smtClean="0"/>
              <a:t>Iterative regression</a:t>
            </a:r>
          </a:p>
          <a:p>
            <a:pPr marL="171450" indent="-171450">
              <a:buFontTx/>
              <a:buChar char="-"/>
            </a:pPr>
            <a:endParaRPr lang="en-US" sz="1200" i="0" baseline="0" dirty="0" smtClean="0"/>
          </a:p>
          <a:p>
            <a:pPr marL="0" indent="0">
              <a:buFontTx/>
              <a:buNone/>
            </a:pPr>
            <a:endParaRPr lang="en-US" sz="1200" i="0" baseline="0"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14</a:t>
            </a:fld>
            <a:endParaRPr lang="en-US"/>
          </a:p>
        </p:txBody>
      </p:sp>
    </p:spTree>
    <p:extLst>
      <p:ext uri="{BB962C8B-B14F-4D97-AF65-F5344CB8AC3E}">
        <p14:creationId xmlns:p14="http://schemas.microsoft.com/office/powerpoint/2010/main" val="299992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dirty="0" smtClean="0"/>
              <a:t>Radiating a visibility</a:t>
            </a:r>
            <a:r>
              <a:rPr lang="en-US" sz="1200" i="0" baseline="0" dirty="0" smtClean="0"/>
              <a:t> of state</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baseline="0" dirty="0" smtClean="0"/>
              <a:t>Build monitors</a:t>
            </a:r>
          </a:p>
          <a:p>
            <a:r>
              <a:rPr lang="en-US" sz="1200" kern="1200" dirty="0" smtClean="0">
                <a:solidFill>
                  <a:schemeClr val="tx1"/>
                </a:solidFill>
                <a:latin typeface="+mn-lt"/>
                <a:ea typeface="+mn-ea"/>
                <a:cs typeface="+mn-cs"/>
              </a:rPr>
              <a:t>- Every commit made to trunk goes throughout he build pipeline </a:t>
            </a:r>
          </a:p>
          <a:p>
            <a:r>
              <a:rPr lang="en-US" sz="1200" kern="1200" dirty="0" smtClean="0">
                <a:solidFill>
                  <a:schemeClr val="tx1"/>
                </a:solidFill>
                <a:latin typeface="+mn-lt"/>
                <a:ea typeface="+mn-ea"/>
                <a:cs typeface="+mn-cs"/>
              </a:rPr>
              <a:t>- This way we get early feedback on how the app is progressing on every change made to it</a:t>
            </a:r>
          </a:p>
          <a:p>
            <a:r>
              <a:rPr lang="en-US" sz="1200" kern="1200" dirty="0" smtClean="0">
                <a:solidFill>
                  <a:schemeClr val="tx1"/>
                </a:solidFill>
                <a:latin typeface="+mn-lt"/>
                <a:ea typeface="+mn-ea"/>
                <a:cs typeface="+mn-cs"/>
              </a:rPr>
              <a:t>- Helps flag up any issues early so it can be fed back into the development process</a:t>
            </a:r>
          </a:p>
          <a:p>
            <a:r>
              <a:rPr lang="en-US" sz="1200" kern="1200" dirty="0" smtClean="0">
                <a:solidFill>
                  <a:schemeClr val="tx1"/>
                </a:solidFill>
                <a:latin typeface="+mn-lt"/>
                <a:ea typeface="+mn-ea"/>
                <a:cs typeface="+mn-cs"/>
              </a:rPr>
              <a:t>- If a build makes it through the pipeline its made available to all team via </a:t>
            </a:r>
            <a:r>
              <a:rPr lang="en-US" sz="1200" kern="1200" dirty="0" err="1" smtClean="0">
                <a:solidFill>
                  <a:schemeClr val="tx1"/>
                </a:solidFill>
                <a:latin typeface="+mn-lt"/>
                <a:ea typeface="+mn-ea"/>
                <a:cs typeface="+mn-cs"/>
              </a:rPr>
              <a:t>hockeyApp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 with a nightly release made available to all our key stakeholders </a:t>
            </a:r>
            <a:endParaRPr lang="en-US" dirty="0" smtClean="0"/>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endParaRPr lang="en-US" sz="1200" i="0" baseline="0" dirty="0" smtClean="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i="0" baseline="0" dirty="0" smtClean="0"/>
              <a:t>Builds every day from </a:t>
            </a:r>
            <a:r>
              <a:rPr lang="en-US" sz="1200" i="0" baseline="0" dirty="0" err="1" smtClean="0"/>
              <a:t>hockeyapp</a:t>
            </a:r>
            <a:r>
              <a:rPr lang="en-US" sz="1200" i="0" baseline="0" dirty="0" smtClean="0"/>
              <a:t> to stakeholders – value early and often</a:t>
            </a:r>
            <a:endParaRPr lang="en-US" sz="1200" i="0" dirty="0" smtClean="0"/>
          </a:p>
          <a:p>
            <a:pPr marL="285750" indent="-285750">
              <a:buFont typeface="Arial"/>
              <a:buChar char="•"/>
            </a:pPr>
            <a:r>
              <a:rPr lang="en-US" sz="1200" i="0" dirty="0" smtClean="0"/>
              <a:t>Test ownership</a:t>
            </a:r>
          </a:p>
          <a:p>
            <a:pPr marL="285750" indent="-285750">
              <a:buFont typeface="Arial"/>
              <a:buChar char="•"/>
            </a:pPr>
            <a:r>
              <a:rPr lang="en-US" sz="1200" i="0" dirty="0" smtClean="0"/>
              <a:t>Iterative regression Testing</a:t>
            </a:r>
          </a:p>
          <a:p>
            <a:pPr marL="285750" indent="-285750">
              <a:buFont typeface="Arial"/>
              <a:buChar char="•"/>
            </a:pPr>
            <a:r>
              <a:rPr lang="en-US" sz="1200" i="0" dirty="0" smtClean="0"/>
              <a:t>Team planning – as a team, just in time</a:t>
            </a:r>
          </a:p>
          <a:p>
            <a:pPr marL="285750" indent="-285750">
              <a:buFont typeface="Arial"/>
              <a:buChar char="•"/>
            </a:pPr>
            <a:r>
              <a:rPr lang="en-US" sz="1200" i="0" dirty="0" smtClean="0"/>
              <a:t>Regression testing</a:t>
            </a:r>
            <a:r>
              <a:rPr lang="en-US" sz="1200" i="0" baseline="0" dirty="0" smtClean="0"/>
              <a:t> – as a team, swarming to get done</a:t>
            </a:r>
            <a:endParaRPr lang="en-US" sz="1200" i="0" dirty="0" smtClean="0"/>
          </a:p>
          <a:p>
            <a:pPr marL="0" indent="0">
              <a:buFont typeface="Arial"/>
              <a:buNone/>
            </a:pP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15</a:t>
            </a:fld>
            <a:endParaRPr lang="en-US"/>
          </a:p>
        </p:txBody>
      </p:sp>
    </p:spTree>
    <p:extLst>
      <p:ext uri="{BB962C8B-B14F-4D97-AF65-F5344CB8AC3E}">
        <p14:creationId xmlns:p14="http://schemas.microsoft.com/office/powerpoint/2010/main" val="2999928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not only make our build pipelines visible but also the status of our automated tests and code health </a:t>
            </a:r>
          </a:p>
          <a:p>
            <a:r>
              <a:rPr lang="en-US" sz="1200" kern="1200" dirty="0" smtClean="0">
                <a:solidFill>
                  <a:schemeClr val="tx1"/>
                </a:solidFill>
                <a:latin typeface="+mn-lt"/>
                <a:ea typeface="+mn-ea"/>
                <a:cs typeface="+mn-cs"/>
              </a:rPr>
              <a:t>We run a number of simple metrics on our code to give developers an idea of how the state the code is in</a:t>
            </a:r>
          </a:p>
          <a:p>
            <a:r>
              <a:rPr lang="en-US" sz="1200" kern="1200" dirty="0" smtClean="0">
                <a:solidFill>
                  <a:schemeClr val="tx1"/>
                </a:solidFill>
                <a:latin typeface="+mn-lt"/>
                <a:ea typeface="+mn-ea"/>
                <a:cs typeface="+mn-cs"/>
              </a:rPr>
              <a:t>types of metric we run our</a:t>
            </a:r>
          </a:p>
          <a:p>
            <a:r>
              <a:rPr lang="en-US" sz="1200" kern="1200" dirty="0" smtClean="0">
                <a:solidFill>
                  <a:schemeClr val="tx1"/>
                </a:solidFill>
                <a:latin typeface="+mn-lt"/>
                <a:ea typeface="+mn-ea"/>
                <a:cs typeface="+mn-cs"/>
              </a:rPr>
              <a:t>	commit size</a:t>
            </a:r>
          </a:p>
          <a:p>
            <a:pPr lvl="1"/>
            <a:r>
              <a:rPr lang="en-US" sz="1200" kern="1200" dirty="0" smtClean="0">
                <a:solidFill>
                  <a:schemeClr val="tx1"/>
                </a:solidFill>
                <a:latin typeface="+mn-lt"/>
                <a:ea typeface="+mn-ea"/>
                <a:cs typeface="+mn-cs"/>
              </a:rPr>
              <a:t>	we try to encourage small and often commits</a:t>
            </a:r>
          </a:p>
          <a:p>
            <a:pPr lvl="1"/>
            <a:r>
              <a:rPr lang="en-US" sz="1200" kern="1200" dirty="0" smtClean="0">
                <a:solidFill>
                  <a:schemeClr val="tx1"/>
                </a:solidFill>
                <a:latin typeface="+mn-lt"/>
                <a:ea typeface="+mn-ea"/>
                <a:cs typeface="+mn-cs"/>
              </a:rPr>
              <a:t>	general rule of thumb being 10 minute commits</a:t>
            </a:r>
          </a:p>
          <a:p>
            <a:r>
              <a:rPr lang="en-US" sz="1200" kern="1200" dirty="0" smtClean="0">
                <a:solidFill>
                  <a:schemeClr val="tx1"/>
                </a:solidFill>
                <a:latin typeface="+mn-lt"/>
                <a:ea typeface="+mn-ea"/>
                <a:cs typeface="+mn-cs"/>
              </a:rPr>
              <a:t>	basic code complexity </a:t>
            </a:r>
          </a:p>
          <a:p>
            <a:pPr lvl="1"/>
            <a:r>
              <a:rPr lang="en-US" sz="1200" kern="1200" dirty="0" smtClean="0">
                <a:solidFill>
                  <a:schemeClr val="tx1"/>
                </a:solidFill>
                <a:latin typeface="+mn-lt"/>
                <a:ea typeface="+mn-ea"/>
                <a:cs typeface="+mn-cs"/>
              </a:rPr>
              <a:t>	Is the code we add or remove making the code more or less complex</a:t>
            </a:r>
          </a:p>
          <a:p>
            <a:pPr lvl="1"/>
            <a:r>
              <a:rPr lang="en-US" sz="1200" kern="1200" dirty="0" smtClean="0">
                <a:solidFill>
                  <a:schemeClr val="tx1"/>
                </a:solidFill>
                <a:latin typeface="+mn-lt"/>
                <a:ea typeface="+mn-ea"/>
                <a:cs typeface="+mn-cs"/>
              </a:rPr>
              <a:t>	the complex number it self does matter</a:t>
            </a:r>
          </a:p>
          <a:p>
            <a:pPr lvl="1"/>
            <a:r>
              <a:rPr lang="en-US" sz="1200" kern="1200" dirty="0" smtClean="0">
                <a:solidFill>
                  <a:schemeClr val="tx1"/>
                </a:solidFill>
                <a:latin typeface="+mn-lt"/>
                <a:ea typeface="+mn-ea"/>
                <a:cs typeface="+mn-cs"/>
              </a:rPr>
              <a:t>	its the trend that we are interested in</a:t>
            </a:r>
          </a:p>
          <a:p>
            <a:pPr lvl="1"/>
            <a:r>
              <a:rPr lang="en-US" sz="1200" kern="1200" dirty="0" smtClean="0">
                <a:solidFill>
                  <a:schemeClr val="tx1"/>
                </a:solidFill>
                <a:latin typeface="+mn-lt"/>
                <a:ea typeface="+mn-ea"/>
                <a:cs typeface="+mn-cs"/>
              </a:rPr>
              <a:t>	use our own complexity metrics run on each file</a:t>
            </a:r>
          </a:p>
          <a:p>
            <a:pPr lvl="2"/>
            <a:r>
              <a:rPr lang="en-US" sz="1200" kern="1200" dirty="0" smtClean="0">
                <a:solidFill>
                  <a:schemeClr val="tx1"/>
                </a:solidFill>
                <a:latin typeface="+mn-lt"/>
                <a:ea typeface="+mn-ea"/>
                <a:cs typeface="+mn-cs"/>
              </a:rPr>
              <a:t>	BES - Braches X efferent coupling (imports) X super classes </a:t>
            </a:r>
          </a:p>
          <a:p>
            <a:pPr lvl="2"/>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code hotspots </a:t>
            </a:r>
          </a:p>
          <a:p>
            <a:pPr lvl="1"/>
            <a:r>
              <a:rPr lang="en-US" sz="1200" kern="1200" dirty="0" smtClean="0">
                <a:solidFill>
                  <a:schemeClr val="tx1"/>
                </a:solidFill>
                <a:latin typeface="+mn-lt"/>
                <a:ea typeface="+mn-ea"/>
                <a:cs typeface="+mn-cs"/>
              </a:rPr>
              <a:t>	are we likely to be working in an area of code that is </a:t>
            </a:r>
            <a:r>
              <a:rPr lang="en-US" sz="1200" kern="1200" dirty="0" err="1" smtClean="0">
                <a:solidFill>
                  <a:schemeClr val="tx1"/>
                </a:solidFill>
                <a:latin typeface="+mn-lt"/>
                <a:ea typeface="+mn-ea"/>
                <a:cs typeface="+mn-cs"/>
              </a:rPr>
              <a:t>volitile</a:t>
            </a:r>
            <a:endParaRPr lang="en-US" sz="1200" kern="1200" dirty="0" smtClean="0">
              <a:solidFill>
                <a:schemeClr val="tx1"/>
              </a:solidFill>
              <a:latin typeface="+mn-lt"/>
              <a:ea typeface="+mn-ea"/>
              <a:cs typeface="+mn-cs"/>
            </a:endParaRPr>
          </a:p>
          <a:p>
            <a:pPr lvl="2"/>
            <a:r>
              <a:rPr lang="en-US" sz="1200" kern="1200" dirty="0" smtClean="0">
                <a:solidFill>
                  <a:schemeClr val="tx1"/>
                </a:solidFill>
                <a:latin typeface="+mn-lt"/>
                <a:ea typeface="+mn-ea"/>
                <a:cs typeface="+mn-cs"/>
              </a:rPr>
              <a:t>	if a file is constantly changing and has a high complex values in comparison to other files then it can be used as a warning sign of potential problems </a:t>
            </a:r>
          </a:p>
          <a:p>
            <a:pPr lvl="2"/>
            <a:r>
              <a:rPr lang="en-US" sz="1200" kern="1200" dirty="0" smtClean="0">
                <a:solidFill>
                  <a:schemeClr val="tx1"/>
                </a:solidFill>
                <a:latin typeface="+mn-lt"/>
                <a:ea typeface="+mn-ea"/>
                <a:cs typeface="+mn-cs"/>
              </a:rPr>
              <a:t>	or a place where we should focus our refactoring </a:t>
            </a:r>
          </a:p>
          <a:p>
            <a:r>
              <a:rPr lang="en-US" sz="1200" kern="1200" dirty="0" smtClean="0">
                <a:solidFill>
                  <a:schemeClr val="tx1"/>
                </a:solidFill>
                <a:latin typeface="+mn-lt"/>
                <a:ea typeface="+mn-ea"/>
                <a:cs typeface="+mn-cs"/>
              </a:rPr>
              <a:t>We also do some basic graphing of our automated test runs</a:t>
            </a:r>
          </a:p>
          <a:p>
            <a:r>
              <a:rPr lang="en-US" sz="1200" kern="1200" dirty="0" smtClean="0">
                <a:solidFill>
                  <a:schemeClr val="tx1"/>
                </a:solidFill>
                <a:latin typeface="+mn-lt"/>
                <a:ea typeface="+mn-ea"/>
                <a:cs typeface="+mn-cs"/>
              </a:rPr>
              <a:t>	lets the team know of any failing tests</a:t>
            </a:r>
          </a:p>
          <a:p>
            <a:r>
              <a:rPr lang="en-US" sz="1200" kern="1200" dirty="0" smtClean="0">
                <a:solidFill>
                  <a:schemeClr val="tx1"/>
                </a:solidFill>
                <a:latin typeface="+mn-lt"/>
                <a:ea typeface="+mn-ea"/>
                <a:cs typeface="+mn-cs"/>
              </a:rPr>
              <a:t>	number of running tests</a:t>
            </a:r>
          </a:p>
          <a:p>
            <a:r>
              <a:rPr lang="en-US" sz="1200" kern="1200" dirty="0" smtClean="0">
                <a:solidFill>
                  <a:schemeClr val="tx1"/>
                </a:solidFill>
                <a:latin typeface="+mn-lt"/>
                <a:ea typeface="+mn-ea"/>
                <a:cs typeface="+mn-cs"/>
              </a:rPr>
              <a:t>	general history</a:t>
            </a:r>
          </a:p>
          <a:p>
            <a:pPr lvl="1"/>
            <a:r>
              <a:rPr lang="en-US" sz="1200" kern="1200" dirty="0" smtClean="0">
                <a:solidFill>
                  <a:schemeClr val="tx1"/>
                </a:solidFill>
                <a:latin typeface="+mn-lt"/>
                <a:ea typeface="+mn-ea"/>
                <a:cs typeface="+mn-cs"/>
              </a:rPr>
              <a:t>	how often they run</a:t>
            </a:r>
          </a:p>
          <a:p>
            <a:pPr lvl="1"/>
            <a:r>
              <a:rPr lang="en-US" sz="1200" kern="1200" dirty="0" smtClean="0">
                <a:solidFill>
                  <a:schemeClr val="tx1"/>
                </a:solidFill>
                <a:latin typeface="+mn-lt"/>
                <a:ea typeface="+mn-ea"/>
                <a:cs typeface="+mn-cs"/>
              </a:rPr>
              <a:t>	new tests</a:t>
            </a:r>
          </a:p>
          <a:p>
            <a:r>
              <a:rPr lang="en-US" sz="1200" kern="1200" dirty="0" smtClean="0">
                <a:solidFill>
                  <a:schemeClr val="tx1"/>
                </a:solidFill>
                <a:latin typeface="+mn-lt"/>
                <a:ea typeface="+mn-ea"/>
                <a:cs typeface="+mn-cs"/>
              </a:rPr>
              <a:t>		generally stability </a:t>
            </a: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17</a:t>
            </a:fld>
            <a:endParaRPr lang="en-US"/>
          </a:p>
        </p:txBody>
      </p:sp>
    </p:spTree>
    <p:extLst>
      <p:ext uri="{BB962C8B-B14F-4D97-AF65-F5344CB8AC3E}">
        <p14:creationId xmlns:p14="http://schemas.microsoft.com/office/powerpoint/2010/main" val="2053111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a:t>
            </a:r>
            <a:r>
              <a:rPr lang="en-US" baseline="0" dirty="0" smtClean="0"/>
              <a:t> initiative we’ve introduced is our PUMA checks.</a:t>
            </a:r>
          </a:p>
          <a:p>
            <a:endParaRPr lang="en-US" baseline="0" dirty="0" smtClean="0"/>
          </a:p>
          <a:p>
            <a:r>
              <a:rPr lang="en-US" dirty="0" smtClean="0"/>
              <a:t>It’s our attempt to address automated test</a:t>
            </a:r>
            <a:r>
              <a:rPr lang="en-US" baseline="0" dirty="0" smtClean="0"/>
              <a:t> bloat and one of our big goals which is to have all automated tests understood by all members of the team.</a:t>
            </a:r>
          </a:p>
          <a:p>
            <a:r>
              <a:rPr lang="en-US" baseline="0" dirty="0" smtClean="0"/>
              <a:t>It also focuses on fast feedback and checking the core functionality of the product.</a:t>
            </a: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18</a:t>
            </a:fld>
            <a:endParaRPr lang="en-US"/>
          </a:p>
        </p:txBody>
      </p:sp>
    </p:spTree>
    <p:extLst>
      <p:ext uri="{BB962C8B-B14F-4D97-AF65-F5344CB8AC3E}">
        <p14:creationId xmlns:p14="http://schemas.microsoft.com/office/powerpoint/2010/main" val="3455373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More radiating data</a:t>
            </a:r>
            <a:r>
              <a:rPr lang="en-US" baseline="0" dirty="0" smtClean="0"/>
              <a:t> and on to internal tools built and supported by our TITAN team.</a:t>
            </a:r>
          </a:p>
          <a:p>
            <a:pPr marL="171450" indent="-171450">
              <a:buFontTx/>
              <a:buChar char="-"/>
            </a:pPr>
            <a:r>
              <a:rPr lang="en-US" dirty="0" smtClean="0"/>
              <a:t>This time we’ve built</a:t>
            </a:r>
            <a:r>
              <a:rPr lang="en-US" baseline="0" dirty="0" smtClean="0"/>
              <a:t> a device usage </a:t>
            </a:r>
            <a:r>
              <a:rPr lang="en-US" baseline="0" dirty="0" err="1" smtClean="0"/>
              <a:t>visualisation</a:t>
            </a:r>
            <a:r>
              <a:rPr lang="en-US" baseline="0" dirty="0" smtClean="0"/>
              <a:t> system that gives us dynamically updated stats of device and OS version usage across the audience.</a:t>
            </a:r>
          </a:p>
          <a:p>
            <a:pPr marL="171450" indent="-171450">
              <a:buFontTx/>
              <a:buChar char="-"/>
            </a:pPr>
            <a:r>
              <a:rPr lang="en-US" baseline="0" dirty="0" smtClean="0"/>
              <a:t>This is really useful in many ways</a:t>
            </a:r>
          </a:p>
          <a:p>
            <a:pPr marL="628650" lvl="1" indent="-171450">
              <a:buFontTx/>
              <a:buChar char="-"/>
            </a:pPr>
            <a:r>
              <a:rPr lang="en-US" baseline="0" dirty="0" smtClean="0"/>
              <a:t>Reminding us how many millions of users we have!</a:t>
            </a:r>
          </a:p>
          <a:p>
            <a:pPr marL="628650" lvl="1" indent="-171450">
              <a:buFontTx/>
              <a:buChar char="-"/>
            </a:pPr>
            <a:r>
              <a:rPr lang="en-US" dirty="0" smtClean="0"/>
              <a:t>Informing</a:t>
            </a:r>
            <a:r>
              <a:rPr lang="en-US" baseline="0" dirty="0" smtClean="0"/>
              <a:t> on what our most popular devices and OS versions are</a:t>
            </a:r>
          </a:p>
          <a:p>
            <a:pPr marL="628650" lvl="1" indent="-171450">
              <a:buFontTx/>
              <a:buChar char="-"/>
            </a:pPr>
            <a:r>
              <a:rPr lang="en-US" baseline="0" dirty="0" smtClean="0"/>
              <a:t>And being able to intelligently target a percentage of the audience with a device scope</a:t>
            </a: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19</a:t>
            </a:fld>
            <a:endParaRPr lang="en-US"/>
          </a:p>
        </p:txBody>
      </p:sp>
    </p:spTree>
    <p:extLst>
      <p:ext uri="{BB962C8B-B14F-4D97-AF65-F5344CB8AC3E}">
        <p14:creationId xmlns:p14="http://schemas.microsoft.com/office/powerpoint/2010/main" val="2999928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mentioned our TITAN</a:t>
            </a:r>
            <a:r>
              <a:rPr lang="en-US" sz="1200" kern="1200" baseline="0" dirty="0" smtClean="0">
                <a:solidFill>
                  <a:schemeClr val="tx1"/>
                </a:solidFill>
                <a:latin typeface="+mn-lt"/>
                <a:ea typeface="+mn-ea"/>
                <a:cs typeface="+mn-cs"/>
              </a:rPr>
              <a:t> team. They now look after the BBC Open Source projects.</a:t>
            </a:r>
          </a:p>
          <a:p>
            <a:r>
              <a:rPr lang="en-US" sz="1200" kern="1200" baseline="0" dirty="0" smtClean="0">
                <a:solidFill>
                  <a:schemeClr val="tx1"/>
                </a:solidFill>
                <a:latin typeface="+mn-lt"/>
                <a:ea typeface="+mn-ea"/>
                <a:cs typeface="+mn-cs"/>
              </a:rPr>
              <a:t>Everything they create is designed to be open-sourced.</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They have invested a lot of time and effort over last couple of years in building libraries and tools and a dedicated CI system to address the challenges of testing on devices (TV &amp; Mobile)</a:t>
            </a:r>
          </a:p>
          <a:p>
            <a:r>
              <a:rPr lang="en-US" sz="1200" kern="1200" dirty="0" smtClean="0">
                <a:solidFill>
                  <a:schemeClr val="tx1"/>
                </a:solidFill>
                <a:latin typeface="+mn-lt"/>
                <a:ea typeface="+mn-ea"/>
                <a:cs typeface="+mn-cs"/>
              </a:rPr>
              <a:t>- Will be making them all open-source by end of this year</a:t>
            </a:r>
          </a:p>
          <a:p>
            <a:r>
              <a:rPr lang="en-US" sz="1200" kern="1200" dirty="0" smtClean="0">
                <a:solidFill>
                  <a:schemeClr val="tx1"/>
                </a:solidFill>
                <a:latin typeface="+mn-lt"/>
                <a:ea typeface="+mn-ea"/>
                <a:cs typeface="+mn-cs"/>
              </a:rPr>
              <a:t>- Our invitation to come and join us to help make testing on devices brilliant</a:t>
            </a:r>
          </a:p>
          <a:p>
            <a:r>
              <a:rPr lang="en-US" sz="1200" kern="1200" dirty="0" smtClean="0">
                <a:solidFill>
                  <a:schemeClr val="tx1"/>
                </a:solidFill>
                <a:latin typeface="+mn-lt"/>
                <a:ea typeface="+mn-ea"/>
                <a:cs typeface="+mn-cs"/>
              </a:rPr>
              <a:t>- On device audio and video playback testing</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bbcopensource</a:t>
            </a:r>
            <a:endParaRPr lang="en-US" baseline="0"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20</a:t>
            </a:fld>
            <a:endParaRPr lang="en-US"/>
          </a:p>
        </p:txBody>
      </p:sp>
    </p:spTree>
    <p:extLst>
      <p:ext uri="{BB962C8B-B14F-4D97-AF65-F5344CB8AC3E}">
        <p14:creationId xmlns:p14="http://schemas.microsoft.com/office/powerpoint/2010/main" val="28710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BBC is a</a:t>
            </a:r>
            <a:r>
              <a:rPr lang="en-US" baseline="0" dirty="0" smtClean="0"/>
              <a:t> public service broadcaster (similar to your NPO) </a:t>
            </a:r>
          </a:p>
          <a:p>
            <a:pPr marL="171450" indent="-171450">
              <a:buFontTx/>
              <a:buChar char="-"/>
            </a:pPr>
            <a:endParaRPr lang="en-US" baseline="0" dirty="0" smtClean="0"/>
          </a:p>
          <a:p>
            <a:pPr marL="171450" indent="-171450">
              <a:buFontTx/>
              <a:buChar char="-"/>
            </a:pPr>
            <a:r>
              <a:rPr lang="en-US" baseline="0" dirty="0" smtClean="0"/>
              <a:t>Established by a Royal Charter, the BBC is a public service broadcaster funded by the </a:t>
            </a:r>
            <a:r>
              <a:rPr lang="en-US" baseline="0" dirty="0" err="1" smtClean="0"/>
              <a:t>licence</a:t>
            </a:r>
            <a:r>
              <a:rPr lang="en-US" baseline="0" dirty="0" smtClean="0"/>
              <a:t> fee paid by UK households.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err="1" smtClean="0"/>
              <a:t>Licence</a:t>
            </a:r>
            <a:r>
              <a:rPr lang="en-US" baseline="0" dirty="0" smtClean="0"/>
              <a:t> fee is ~ </a:t>
            </a:r>
            <a:r>
              <a:rPr lang="en-US" dirty="0" smtClean="0"/>
              <a:t>£145.50 – the equivalent of £12.13 per month or just under 40p per day.</a:t>
            </a:r>
          </a:p>
          <a:p>
            <a:pPr marL="0" indent="0">
              <a:buFontTx/>
              <a:buNone/>
            </a:pPr>
            <a:endParaRPr lang="en-US" baseline="0" dirty="0" smtClean="0"/>
          </a:p>
          <a:p>
            <a:pPr marL="171450" indent="-171450">
              <a:buFontTx/>
              <a:buChar char="-"/>
            </a:pPr>
            <a:r>
              <a:rPr lang="en-US" baseline="0" dirty="0" smtClean="0"/>
              <a:t>We use the income from the </a:t>
            </a:r>
            <a:r>
              <a:rPr lang="en-US" baseline="0" dirty="0" err="1" smtClean="0"/>
              <a:t>licence</a:t>
            </a:r>
            <a:r>
              <a:rPr lang="en-US" baseline="0" dirty="0" smtClean="0"/>
              <a:t> fee to provide services including 10 national TV channels plus regional programming, 10 national radio stations, 40 local radio stations and an extensive website.</a:t>
            </a:r>
          </a:p>
          <a:p>
            <a:pPr marL="171450" indent="-171450">
              <a:buFontTx/>
              <a:buChar char="-"/>
            </a:pPr>
            <a:endParaRPr lang="en-US" baseline="0" dirty="0" smtClean="0"/>
          </a:p>
          <a:p>
            <a:pPr marL="171450" indent="-171450">
              <a:buFontTx/>
              <a:buChar char="-"/>
            </a:pPr>
            <a:r>
              <a:rPr lang="en-US" baseline="0" dirty="0" smtClean="0"/>
              <a:t>BBC World Service broadcasts to the world on radio, on TV and online, providing news and information in 27 languages and world service English language.</a:t>
            </a:r>
          </a:p>
          <a:p>
            <a:pPr marL="171450" indent="-171450">
              <a:buFontTx/>
              <a:buChar char="-"/>
            </a:pPr>
            <a:endParaRPr lang="en-US" baseline="0" dirty="0" smtClean="0"/>
          </a:p>
          <a:p>
            <a:pPr marL="171450" indent="-171450">
              <a:buFontTx/>
              <a:buChar char="-"/>
            </a:pPr>
            <a:r>
              <a:rPr lang="en-US" baseline="0" dirty="0" smtClean="0"/>
              <a:t>We also have a commercial arm, BBC Worldwide as well as a number of other commercial ventures. Profits from these activities are returned to the BBC for investment in new programming and services.</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2</a:t>
            </a:fld>
            <a:endParaRPr lang="en-US"/>
          </a:p>
        </p:txBody>
      </p:sp>
    </p:spTree>
    <p:extLst>
      <p:ext uri="{BB962C8B-B14F-4D97-AF65-F5344CB8AC3E}">
        <p14:creationId xmlns:p14="http://schemas.microsoft.com/office/powerpoint/2010/main" val="237774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Allows us to run the same automated checks on multiple devices </a:t>
            </a:r>
          </a:p>
          <a:p>
            <a:r>
              <a:rPr lang="en-US" sz="1200" kern="1200" dirty="0" smtClean="0">
                <a:solidFill>
                  <a:schemeClr val="tx1"/>
                </a:solidFill>
                <a:latin typeface="+mn-lt"/>
                <a:ea typeface="+mn-ea"/>
                <a:cs typeface="+mn-cs"/>
              </a:rPr>
              <a:t>	device agnostic</a:t>
            </a:r>
          </a:p>
          <a:p>
            <a:pPr lvl="1"/>
            <a:r>
              <a:rPr lang="en-US" sz="1200" kern="1200" dirty="0" smtClean="0">
                <a:solidFill>
                  <a:schemeClr val="tx1"/>
                </a:solidFill>
                <a:latin typeface="+mn-lt"/>
                <a:ea typeface="+mn-ea"/>
                <a:cs typeface="+mn-cs"/>
              </a:rPr>
              <a:t>	can be used for TV, mobiles,</a:t>
            </a:r>
            <a:r>
              <a:rPr lang="en-US" sz="1200" kern="1200" baseline="0" dirty="0" smtClean="0">
                <a:solidFill>
                  <a:schemeClr val="tx1"/>
                </a:solidFill>
                <a:latin typeface="+mn-lt"/>
                <a:ea typeface="+mn-ea"/>
                <a:cs typeface="+mn-cs"/>
              </a:rPr>
              <a:t> tablets, watches!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Automation formwork agnostic</a:t>
            </a:r>
          </a:p>
          <a:p>
            <a:pPr lvl="1"/>
            <a:r>
              <a:rPr lang="en-US" sz="1200" kern="1200" dirty="0" smtClean="0">
                <a:solidFill>
                  <a:schemeClr val="tx1"/>
                </a:solidFill>
                <a:latin typeface="+mn-lt"/>
                <a:ea typeface="+mn-ea"/>
                <a:cs typeface="+mn-cs"/>
              </a:rPr>
              <a:t>	supports almost any automation framework</a:t>
            </a:r>
          </a:p>
          <a:p>
            <a:pPr lvl="2"/>
            <a:r>
              <a:rPr lang="en-US" sz="1200" kern="1200" dirty="0" smtClean="0">
                <a:solidFill>
                  <a:schemeClr val="tx1"/>
                </a:solidFill>
                <a:latin typeface="+mn-lt"/>
                <a:ea typeface="+mn-ea"/>
                <a:cs typeface="+mn-cs"/>
              </a:rPr>
              <a:t>	calabash, </a:t>
            </a:r>
            <a:r>
              <a:rPr lang="en-US" sz="1200" kern="1200" dirty="0" err="1" smtClean="0">
                <a:solidFill>
                  <a:schemeClr val="tx1"/>
                </a:solidFill>
                <a:latin typeface="+mn-lt"/>
                <a:ea typeface="+mn-ea"/>
                <a:cs typeface="+mn-cs"/>
              </a:rPr>
              <a:t>appium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KiF</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this example its been used to run </a:t>
            </a:r>
            <a:r>
              <a:rPr lang="en-US" sz="1200" kern="1200" dirty="0" err="1" smtClean="0">
                <a:solidFill>
                  <a:schemeClr val="tx1"/>
                </a:solidFill>
                <a:latin typeface="+mn-lt"/>
                <a:ea typeface="+mn-ea"/>
                <a:cs typeface="+mn-cs"/>
              </a:rPr>
              <a:t>iPlayer</a:t>
            </a:r>
            <a:r>
              <a:rPr lang="en-US" sz="1200" kern="1200" dirty="0" smtClean="0">
                <a:solidFill>
                  <a:schemeClr val="tx1"/>
                </a:solidFill>
                <a:latin typeface="+mn-lt"/>
                <a:ea typeface="+mn-ea"/>
                <a:cs typeface="+mn-cs"/>
              </a:rPr>
              <a:t> tests in parallel on 2 SGS4</a:t>
            </a:r>
          </a:p>
          <a:p>
            <a:r>
              <a:rPr lang="en-US" sz="1200" kern="1200" dirty="0" smtClean="0">
                <a:solidFill>
                  <a:schemeClr val="tx1"/>
                </a:solidFill>
                <a:latin typeface="+mn-lt"/>
                <a:ea typeface="+mn-ea"/>
                <a:cs typeface="+mn-cs"/>
              </a:rPr>
              <a:t>	to speed up test execution and feedback times, </a:t>
            </a:r>
            <a:r>
              <a:rPr lang="en-US" sz="1200" kern="1200" dirty="0" err="1" smtClean="0">
                <a:solidFill>
                  <a:schemeClr val="tx1"/>
                </a:solidFill>
                <a:latin typeface="+mn-lt"/>
                <a:ea typeface="+mn-ea"/>
                <a:cs typeface="+mn-cs"/>
              </a:rPr>
              <a:t>parellise</a:t>
            </a:r>
            <a:r>
              <a:rPr lang="en-US" sz="1200" kern="1200" dirty="0" smtClean="0">
                <a:solidFill>
                  <a:schemeClr val="tx1"/>
                </a:solidFill>
                <a:latin typeface="+mn-lt"/>
                <a:ea typeface="+mn-ea"/>
                <a:cs typeface="+mn-cs"/>
              </a:rPr>
              <a:t> and give greater device breadth </a:t>
            </a:r>
          </a:p>
          <a:p>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21</a:t>
            </a:fld>
            <a:endParaRPr lang="en-US"/>
          </a:p>
        </p:txBody>
      </p:sp>
    </p:spTree>
    <p:extLst>
      <p:ext uri="{BB962C8B-B14F-4D97-AF65-F5344CB8AC3E}">
        <p14:creationId xmlns:p14="http://schemas.microsoft.com/office/powerpoint/2010/main" val="423120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But with running on our automated checks on multiple devices has resulted in vast amounts of test data to work through</a:t>
            </a:r>
          </a:p>
          <a:p>
            <a:r>
              <a:rPr lang="en-US" sz="1200" kern="1200" dirty="0" smtClean="0">
                <a:solidFill>
                  <a:schemeClr val="tx1"/>
                </a:solidFill>
                <a:latin typeface="+mn-lt"/>
                <a:ea typeface="+mn-ea"/>
                <a:cs typeface="+mn-cs"/>
              </a:rPr>
              <a:t>To simplify all the data we use another internally built tool called Test mine</a:t>
            </a:r>
          </a:p>
          <a:p>
            <a:r>
              <a:rPr lang="en-US" sz="1200" kern="1200" dirty="0" smtClean="0">
                <a:solidFill>
                  <a:schemeClr val="tx1"/>
                </a:solidFill>
                <a:latin typeface="+mn-lt"/>
                <a:ea typeface="+mn-ea"/>
                <a:cs typeface="+mn-cs"/>
              </a:rPr>
              <a:t>This aggregates all the test data </a:t>
            </a:r>
          </a:p>
          <a:p>
            <a:r>
              <a:rPr lang="en-US" sz="1200" kern="1200" dirty="0" smtClean="0">
                <a:solidFill>
                  <a:schemeClr val="tx1"/>
                </a:solidFill>
                <a:latin typeface="+mn-lt"/>
                <a:ea typeface="+mn-ea"/>
                <a:cs typeface="+mn-cs"/>
              </a:rPr>
              <a:t>This allows use to</a:t>
            </a:r>
          </a:p>
          <a:p>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minitor</a:t>
            </a:r>
            <a:r>
              <a:rPr lang="en-US" sz="1200" kern="1200" dirty="0" smtClean="0">
                <a:solidFill>
                  <a:schemeClr val="tx1"/>
                </a:solidFill>
                <a:latin typeface="+mn-lt"/>
                <a:ea typeface="+mn-ea"/>
                <a:cs typeface="+mn-cs"/>
              </a:rPr>
              <a:t> test runs</a:t>
            </a:r>
          </a:p>
          <a:p>
            <a:r>
              <a:rPr lang="en-US" sz="1200" kern="1200" dirty="0" smtClean="0">
                <a:solidFill>
                  <a:schemeClr val="tx1"/>
                </a:solidFill>
                <a:latin typeface="+mn-lt"/>
                <a:ea typeface="+mn-ea"/>
                <a:cs typeface="+mn-cs"/>
              </a:rPr>
              <a:t>	- view results </a:t>
            </a:r>
          </a:p>
          <a:p>
            <a:r>
              <a:rPr lang="en-US" sz="1200" kern="1200" dirty="0" smtClean="0">
                <a:solidFill>
                  <a:schemeClr val="tx1"/>
                </a:solidFill>
                <a:latin typeface="+mn-lt"/>
                <a:ea typeface="+mn-ea"/>
                <a:cs typeface="+mn-cs"/>
              </a:rPr>
              <a:t>	- and compare past runs </a:t>
            </a:r>
          </a:p>
          <a:p>
            <a:r>
              <a:rPr lang="en-US" sz="1200" kern="1200" dirty="0" smtClean="0">
                <a:solidFill>
                  <a:schemeClr val="tx1"/>
                </a:solidFill>
                <a:latin typeface="+mn-lt"/>
                <a:ea typeface="+mn-ea"/>
                <a:cs typeface="+mn-cs"/>
              </a:rPr>
              <a:t> 	- either across time or application versions </a:t>
            </a:r>
          </a:p>
          <a:p>
            <a:pPr marL="0" indent="0">
              <a:buFontTx/>
              <a:buNone/>
            </a:pP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22</a:t>
            </a:fld>
            <a:endParaRPr lang="en-US"/>
          </a:p>
        </p:txBody>
      </p:sp>
    </p:spTree>
    <p:extLst>
      <p:ext uri="{BB962C8B-B14F-4D97-AF65-F5344CB8AC3E}">
        <p14:creationId xmlns:p14="http://schemas.microsoft.com/office/powerpoint/2010/main" val="153975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use a number of different tools and technologies </a:t>
            </a:r>
          </a:p>
          <a:p>
            <a:r>
              <a:rPr lang="en-US" sz="1200" kern="1200" dirty="0" smtClean="0">
                <a:solidFill>
                  <a:schemeClr val="tx1"/>
                </a:solidFill>
                <a:latin typeface="+mn-lt"/>
                <a:ea typeface="+mn-ea"/>
                <a:cs typeface="+mn-cs"/>
              </a:rPr>
              <a:t>	ruby</a:t>
            </a:r>
          </a:p>
          <a:p>
            <a:r>
              <a:rPr lang="en-US" sz="1200" kern="1200" dirty="0" smtClean="0">
                <a:solidFill>
                  <a:schemeClr val="tx1"/>
                </a:solidFill>
                <a:latin typeface="+mn-lt"/>
                <a:ea typeface="+mn-ea"/>
                <a:cs typeface="+mn-cs"/>
              </a:rPr>
              <a:t>	cucumber</a:t>
            </a:r>
          </a:p>
          <a:p>
            <a:r>
              <a:rPr lang="en-US" sz="1200" kern="1200" dirty="0" smtClean="0">
                <a:solidFill>
                  <a:schemeClr val="tx1"/>
                </a:solidFill>
                <a:latin typeface="+mn-lt"/>
                <a:ea typeface="+mn-ea"/>
                <a:cs typeface="+mn-cs"/>
              </a:rPr>
              <a:t>	calabash - mobile automation framework</a:t>
            </a:r>
          </a:p>
          <a:p>
            <a:r>
              <a:rPr lang="en-US" sz="1200" kern="1200" dirty="0" smtClean="0">
                <a:solidFill>
                  <a:schemeClr val="tx1"/>
                </a:solidFill>
                <a:latin typeface="+mn-lt"/>
                <a:ea typeface="+mn-ea"/>
                <a:cs typeface="+mn-cs"/>
              </a:rPr>
              <a:t>And more recently:</a:t>
            </a:r>
          </a:p>
          <a:p>
            <a:r>
              <a:rPr lang="en-US" sz="1200" kern="1200" dirty="0" smtClean="0">
                <a:solidFill>
                  <a:schemeClr val="tx1"/>
                </a:solidFill>
                <a:latin typeface="+mn-lt"/>
                <a:ea typeface="+mn-ea"/>
                <a:cs typeface="+mn-cs"/>
              </a:rPr>
              <a:t>android: </a:t>
            </a:r>
          </a:p>
          <a:p>
            <a:r>
              <a:rPr lang="en-US" sz="1200" kern="1200" dirty="0" err="1" smtClean="0">
                <a:solidFill>
                  <a:schemeClr val="tx1"/>
                </a:solidFill>
                <a:latin typeface="+mn-lt"/>
                <a:ea typeface="+mn-ea"/>
                <a:cs typeface="+mn-cs"/>
              </a:rPr>
              <a:t>robotium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expresso</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iOS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Instruments </a:t>
            </a:r>
          </a:p>
          <a:p>
            <a:r>
              <a:rPr lang="en-US" sz="1200" kern="1200" dirty="0" smtClean="0">
                <a:solidFill>
                  <a:schemeClr val="tx1"/>
                </a:solidFill>
                <a:latin typeface="+mn-lt"/>
                <a:ea typeface="+mn-ea"/>
                <a:cs typeface="+mn-cs"/>
              </a:rPr>
              <a:t>	Test rail - test management tool</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Jira</a:t>
            </a:r>
            <a:r>
              <a:rPr lang="en-US" sz="1200" kern="1200" dirty="0" smtClean="0">
                <a:solidFill>
                  <a:schemeClr val="tx1"/>
                </a:solidFill>
                <a:latin typeface="+mn-lt"/>
                <a:ea typeface="+mn-ea"/>
                <a:cs typeface="+mn-cs"/>
              </a:rPr>
              <a:t> - defect and general project management </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HockeyApp</a:t>
            </a:r>
            <a:r>
              <a:rPr lang="en-US" sz="1200" kern="1200" dirty="0" smtClean="0">
                <a:solidFill>
                  <a:schemeClr val="tx1"/>
                </a:solidFill>
                <a:latin typeface="+mn-lt"/>
                <a:ea typeface="+mn-ea"/>
                <a:cs typeface="+mn-cs"/>
              </a:rPr>
              <a:t> – and starting to use this for crash</a:t>
            </a:r>
            <a:r>
              <a:rPr lang="en-US" sz="1200" kern="1200" baseline="0" dirty="0" smtClean="0">
                <a:solidFill>
                  <a:schemeClr val="tx1"/>
                </a:solidFill>
                <a:latin typeface="+mn-lt"/>
                <a:ea typeface="+mn-ea"/>
                <a:cs typeface="+mn-cs"/>
              </a:rPr>
              <a:t> reporting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Charles Proxy - network traffic and mock out app data</a:t>
            </a:r>
          </a:p>
          <a:p>
            <a:r>
              <a:rPr lang="en-US" sz="1200" kern="1200" dirty="0" smtClean="0">
                <a:solidFill>
                  <a:schemeClr val="tx1"/>
                </a:solidFill>
                <a:latin typeface="+mn-lt"/>
                <a:ea typeface="+mn-ea"/>
                <a:cs typeface="+mn-cs"/>
              </a:rPr>
              <a:t>	Android </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Xcode</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23</a:t>
            </a:fld>
            <a:endParaRPr lang="en-US"/>
          </a:p>
        </p:txBody>
      </p:sp>
    </p:spTree>
    <p:extLst>
      <p:ext uri="{BB962C8B-B14F-4D97-AF65-F5344CB8AC3E}">
        <p14:creationId xmlns:p14="http://schemas.microsoft.com/office/powerpoint/2010/main" val="97218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Live</a:t>
            </a:r>
            <a:r>
              <a:rPr lang="en-US" baseline="0" dirty="0" smtClean="0"/>
              <a:t> insights and operational notifications</a:t>
            </a:r>
            <a:endParaRPr lang="en-US" dirty="0" smtClean="0"/>
          </a:p>
          <a:p>
            <a:pPr marL="171450" indent="-171450">
              <a:buFontTx/>
              <a:buChar char="-"/>
            </a:pPr>
            <a:r>
              <a:rPr lang="en-US" dirty="0" smtClean="0"/>
              <a:t>Address Automated</a:t>
            </a:r>
            <a:r>
              <a:rPr lang="en-US" baseline="0" dirty="0" smtClean="0"/>
              <a:t> UI test bloat</a:t>
            </a:r>
          </a:p>
          <a:p>
            <a:pPr marL="171450" indent="-171450">
              <a:buFontTx/>
              <a:buChar char="-"/>
            </a:pPr>
            <a:r>
              <a:rPr lang="en-US" baseline="0" dirty="0" smtClean="0"/>
              <a:t>Lets know, all the time, and at any time, exactly what our app is doing and how it’s behaving</a:t>
            </a:r>
          </a:p>
          <a:p>
            <a:pPr marL="171450" indent="-171450">
              <a:buFontTx/>
              <a:buChar char="-"/>
            </a:pPr>
            <a:r>
              <a:rPr lang="en-US" baseline="0" dirty="0" smtClean="0"/>
              <a:t>Which will give us more confidence to do less testing and listen more to feedback from Live</a:t>
            </a:r>
          </a:p>
          <a:p>
            <a:pPr marL="171450" indent="-171450">
              <a:buFontTx/>
              <a:buChar char="-"/>
            </a:pPr>
            <a:r>
              <a:rPr lang="en-US" baseline="0" dirty="0" smtClean="0"/>
              <a:t>More work on </a:t>
            </a:r>
            <a:r>
              <a:rPr lang="en-US" baseline="0" dirty="0" err="1" smtClean="0"/>
              <a:t>devicehive</a:t>
            </a:r>
            <a:r>
              <a:rPr lang="en-US" baseline="0" dirty="0" smtClean="0"/>
              <a:t>. Open source. Scale up for </a:t>
            </a:r>
            <a:r>
              <a:rPr lang="en-US" baseline="0" dirty="0" err="1" smtClean="0"/>
              <a:t>iOS</a:t>
            </a:r>
            <a:r>
              <a:rPr lang="en-US" baseline="0" dirty="0" smtClean="0"/>
              <a:t>.</a:t>
            </a:r>
          </a:p>
          <a:p>
            <a:pPr marL="171450" indent="-171450">
              <a:buFontTx/>
              <a:buChar char="-"/>
            </a:pPr>
            <a:r>
              <a:rPr lang="en-US" baseline="0" dirty="0" smtClean="0"/>
              <a:t>CD. Priority for BBC Digital. Challenge for native mobile development. Daily builds to hockey. Partly there.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24</a:t>
            </a:fld>
            <a:endParaRPr lang="en-US"/>
          </a:p>
        </p:txBody>
      </p:sp>
    </p:spTree>
    <p:extLst>
      <p:ext uri="{BB962C8B-B14F-4D97-AF65-F5344CB8AC3E}">
        <p14:creationId xmlns:p14="http://schemas.microsoft.com/office/powerpoint/2010/main" val="2743843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25</a:t>
            </a:fld>
            <a:endParaRPr lang="en-US"/>
          </a:p>
        </p:txBody>
      </p:sp>
    </p:spTree>
    <p:extLst>
      <p:ext uri="{BB962C8B-B14F-4D97-AF65-F5344CB8AC3E}">
        <p14:creationId xmlns:p14="http://schemas.microsoft.com/office/powerpoint/2010/main" val="21467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BBC </a:t>
            </a:r>
            <a:r>
              <a:rPr lang="en-US" dirty="0" err="1" smtClean="0"/>
              <a:t>iPlayer</a:t>
            </a:r>
            <a:endParaRPr lang="en-US" dirty="0" smtClean="0"/>
          </a:p>
          <a:p>
            <a:endParaRPr lang="en-US" dirty="0" smtClean="0"/>
          </a:p>
          <a:p>
            <a:r>
              <a:rPr lang="en-US" dirty="0" smtClean="0"/>
              <a:t>-</a:t>
            </a:r>
            <a:r>
              <a:rPr lang="en-US" baseline="0" dirty="0" smtClean="0"/>
              <a:t> More than 10000 (9000 android devices, 1600 </a:t>
            </a:r>
            <a:r>
              <a:rPr lang="en-US" baseline="0" dirty="0" err="1" smtClean="0"/>
              <a:t>tvs</a:t>
            </a:r>
            <a:r>
              <a:rPr lang="en-US" baseline="0" dirty="0" smtClean="0"/>
              <a:t>, </a:t>
            </a:r>
            <a:r>
              <a:rPr lang="en-US" baseline="0" dirty="0" err="1" smtClean="0"/>
              <a:t>etc</a:t>
            </a:r>
            <a:r>
              <a:rPr lang="en-US" baseline="0" dirty="0" smtClean="0"/>
              <a:t>)</a:t>
            </a:r>
            <a:endParaRPr lang="en-US" dirty="0" smtClean="0"/>
          </a:p>
          <a:p>
            <a:endParaRPr lang="en-US" dirty="0" smtClean="0"/>
          </a:p>
          <a:p>
            <a:pPr marL="171450" indent="-171450">
              <a:buFontTx/>
              <a:buChar char="-"/>
            </a:pPr>
            <a:r>
              <a:rPr lang="en-US" dirty="0" smtClean="0"/>
              <a:t>Online streaming</a:t>
            </a:r>
            <a:r>
              <a:rPr lang="en-US" baseline="0" dirty="0" smtClean="0"/>
              <a:t> service for video and audio on-demand, and live simulcast playback.</a:t>
            </a:r>
          </a:p>
          <a:p>
            <a:pPr marL="171450" indent="-171450">
              <a:buFontTx/>
              <a:buChar char="-"/>
            </a:pPr>
            <a:r>
              <a:rPr lang="en-US" baseline="0" dirty="0" smtClean="0"/>
              <a:t>Content is generally available for 30 days after</a:t>
            </a:r>
          </a:p>
          <a:p>
            <a:pPr marL="171450" indent="-171450">
              <a:buFontTx/>
              <a:buChar char="-"/>
            </a:pPr>
            <a:r>
              <a:rPr lang="en-US" baseline="0" dirty="0" smtClean="0"/>
              <a:t>Also supports downloads on some devices</a:t>
            </a:r>
          </a:p>
          <a:p>
            <a:pPr marL="171450" indent="-171450">
              <a:buFontTx/>
              <a:buChar char="-"/>
            </a:pPr>
            <a:r>
              <a:rPr lang="en-US" baseline="0" dirty="0" smtClean="0"/>
              <a:t>Available on more that 10000 devices (web, smart TVs (&gt;1600), games consoles, smartphones and tablets (&gt;9000))</a:t>
            </a:r>
          </a:p>
          <a:p>
            <a:pPr marL="171450" indent="-171450">
              <a:buFontTx/>
              <a:buChar char="-"/>
            </a:pPr>
            <a:endParaRPr lang="en-US" baseline="0" dirty="0" smtClean="0"/>
          </a:p>
          <a:p>
            <a:pPr marL="171450" indent="-171450">
              <a:buFontTx/>
              <a:buChar char="-"/>
            </a:pPr>
            <a:r>
              <a:rPr lang="en-US" baseline="0" dirty="0" smtClean="0"/>
              <a:t>And for this case study and the team I’m talking about, we’re specifically </a:t>
            </a:r>
            <a:r>
              <a:rPr lang="en-US" baseline="0" dirty="0" err="1" smtClean="0"/>
              <a:t>focussing</a:t>
            </a:r>
            <a:r>
              <a:rPr lang="en-US" baseline="0" dirty="0" smtClean="0"/>
              <a:t> on Mobile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3</a:t>
            </a:fld>
            <a:endParaRPr lang="en-US"/>
          </a:p>
        </p:txBody>
      </p:sp>
    </p:spTree>
    <p:extLst>
      <p:ext uri="{BB962C8B-B14F-4D97-AF65-F5344CB8AC3E}">
        <p14:creationId xmlns:p14="http://schemas.microsoft.com/office/powerpoint/2010/main" val="101070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give you an idea of scale</a:t>
            </a:r>
          </a:p>
          <a:p>
            <a:endParaRPr lang="en-US" dirty="0" smtClean="0"/>
          </a:p>
          <a:p>
            <a:r>
              <a:rPr lang="en-US" dirty="0" smtClean="0"/>
              <a:t>315 million daily requests for </a:t>
            </a:r>
            <a:r>
              <a:rPr lang="en-US" dirty="0" err="1" smtClean="0"/>
              <a:t>programmes</a:t>
            </a:r>
            <a:r>
              <a:rPr lang="en-US" dirty="0" smtClean="0"/>
              <a:t> across all platforms:</a:t>
            </a:r>
          </a:p>
          <a:p>
            <a:endParaRPr lang="en-US" dirty="0" smtClean="0"/>
          </a:p>
          <a:p>
            <a:r>
              <a:rPr lang="en-US" dirty="0" smtClean="0"/>
              <a:t>9 million games consoles</a:t>
            </a:r>
          </a:p>
          <a:p>
            <a:r>
              <a:rPr lang="en-US" dirty="0" smtClean="0"/>
              <a:t>44 million connected TV/smart TV's</a:t>
            </a:r>
          </a:p>
          <a:p>
            <a:r>
              <a:rPr lang="en-US" dirty="0" smtClean="0"/>
              <a:t>66 million Responsive web</a:t>
            </a:r>
          </a:p>
          <a:p>
            <a:r>
              <a:rPr lang="en-US" dirty="0" smtClean="0"/>
              <a:t>163 million smartphones and tablets </a:t>
            </a:r>
          </a:p>
          <a:p>
            <a:endParaRPr lang="en-US" dirty="0" smtClean="0"/>
          </a:p>
          <a:p>
            <a:r>
              <a:rPr lang="en-US" dirty="0" smtClean="0"/>
              <a:t>With 35 million application downloads</a:t>
            </a:r>
          </a:p>
          <a:p>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4</a:t>
            </a:fld>
            <a:endParaRPr lang="en-US"/>
          </a:p>
        </p:txBody>
      </p:sp>
    </p:spTree>
    <p:extLst>
      <p:ext uri="{BB962C8B-B14F-4D97-AF65-F5344CB8AC3E}">
        <p14:creationId xmlns:p14="http://schemas.microsoft.com/office/powerpoint/2010/main" val="400660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baseline="0" dirty="0" smtClean="0"/>
              <a:t>I’d like to start the story in January 2013.</a:t>
            </a:r>
          </a:p>
          <a:p>
            <a:pPr marL="171450" indent="-171450">
              <a:buFontTx/>
              <a:buChar char="-"/>
            </a:pPr>
            <a:r>
              <a:rPr lang="en-US" baseline="0" dirty="0" smtClean="0"/>
              <a:t>A WHOLE Test </a:t>
            </a:r>
            <a:r>
              <a:rPr lang="en-US" baseline="0" dirty="0" err="1" smtClean="0"/>
              <a:t>organisation</a:t>
            </a:r>
            <a:r>
              <a:rPr lang="en-US" baseline="0" dirty="0" smtClean="0"/>
              <a:t>. All Testers in ultimately reporting into one place</a:t>
            </a:r>
          </a:p>
          <a:p>
            <a:pPr marL="171450" indent="-171450">
              <a:buFontTx/>
              <a:buChar char="-"/>
            </a:pPr>
            <a:r>
              <a:rPr lang="en-US" baseline="0" dirty="0" smtClean="0"/>
              <a:t>With a head of test!</a:t>
            </a:r>
          </a:p>
          <a:p>
            <a:pPr marL="171450" indent="-171450">
              <a:buFontTx/>
              <a:buChar char="-"/>
            </a:pPr>
            <a:r>
              <a:rPr lang="en-US" baseline="0" dirty="0" smtClean="0"/>
              <a:t>Someone ultimately accountable for good testing, and someone who could help influence change</a:t>
            </a:r>
          </a:p>
          <a:p>
            <a:pPr marL="171450" indent="-171450">
              <a:buFontTx/>
              <a:buChar char="-"/>
            </a:pPr>
            <a:r>
              <a:rPr lang="en-US" baseline="0" dirty="0" smtClean="0"/>
              <a:t>Collaboration and shared </a:t>
            </a:r>
            <a:r>
              <a:rPr lang="en-US" baseline="0" dirty="0" err="1" smtClean="0"/>
              <a:t>learnings</a:t>
            </a:r>
            <a:r>
              <a:rPr lang="en-US" baseline="0" dirty="0" smtClean="0"/>
              <a:t> across teams, a collection of Test managers across the </a:t>
            </a:r>
            <a:r>
              <a:rPr lang="en-US" baseline="0" dirty="0" err="1" smtClean="0"/>
              <a:t>organisation</a:t>
            </a:r>
            <a:r>
              <a:rPr lang="en-US" baseline="0" dirty="0" smtClean="0"/>
              <a:t> who were invested in working together</a:t>
            </a:r>
          </a:p>
          <a:p>
            <a:pPr marL="171450" indent="-171450">
              <a:buFontTx/>
              <a:buChar char="-"/>
            </a:pPr>
            <a:r>
              <a:rPr lang="en-US" baseline="0" dirty="0" smtClean="0"/>
              <a:t>Had to be very certain we maintained our embedded ways of working and weren’t perceived to be offering Testing as a service</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3A091E8-4CEC-3A43-8A87-E59134D552AD}" type="slidenum">
              <a:rPr lang="en-US" smtClean="0"/>
              <a:t>5</a:t>
            </a:fld>
            <a:endParaRPr lang="en-US"/>
          </a:p>
        </p:txBody>
      </p:sp>
    </p:spTree>
    <p:extLst>
      <p:ext uri="{BB962C8B-B14F-4D97-AF65-F5344CB8AC3E}">
        <p14:creationId xmlns:p14="http://schemas.microsoft.com/office/powerpoint/2010/main" val="396200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Test</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eam of ~20 including Test Manager</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To support 3 development teams (~30 engineers)</a:t>
            </a:r>
          </a:p>
          <a:p>
            <a:pPr marL="171450" indent="-171450">
              <a:buFontTx/>
              <a:buChar char="-"/>
            </a:pPr>
            <a:r>
              <a:rPr lang="en-US" sz="1200" kern="1200" dirty="0" smtClean="0">
                <a:solidFill>
                  <a:schemeClr val="tx1"/>
                </a:solidFill>
                <a:latin typeface="+mn-lt"/>
                <a:ea typeface="+mn-ea"/>
                <a:cs typeface="+mn-cs"/>
              </a:rPr>
              <a:t>50/50 between permanent</a:t>
            </a:r>
            <a:r>
              <a:rPr lang="en-US" sz="1200" kern="1200" baseline="0" dirty="0" smtClean="0">
                <a:solidFill>
                  <a:schemeClr val="tx1"/>
                </a:solidFill>
                <a:latin typeface="+mn-lt"/>
                <a:ea typeface="+mn-ea"/>
                <a:cs typeface="+mn-cs"/>
              </a:rPr>
              <a:t> staff and our test partner</a:t>
            </a: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Apprentice</a:t>
            </a:r>
            <a:r>
              <a:rPr lang="en-US" sz="1200" kern="1200" baseline="0" dirty="0" smtClean="0">
                <a:solidFill>
                  <a:schemeClr val="tx1"/>
                </a:solidFill>
                <a:latin typeface="+mn-lt"/>
                <a:ea typeface="+mn-ea"/>
                <a:cs typeface="+mn-cs"/>
              </a:rPr>
              <a:t> rotations</a:t>
            </a:r>
          </a:p>
          <a:p>
            <a:pPr marL="0" indent="0">
              <a:buFontTx/>
              <a:buNone/>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Testers embedded in Development Teams</a:t>
            </a:r>
          </a:p>
          <a:p>
            <a:r>
              <a:rPr lang="en-US" sz="1200" b="1" kern="1200" dirty="0" smtClean="0">
                <a:solidFill>
                  <a:schemeClr val="tx1"/>
                </a:solidFill>
                <a:latin typeface="+mn-lt"/>
                <a:ea typeface="+mn-ea"/>
                <a:cs typeface="+mn-cs"/>
              </a:rPr>
              <a:t>- Test Engineer</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Tester,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Device expert, explore and question the product and are the advocate</a:t>
            </a:r>
            <a:r>
              <a:rPr lang="en-US" sz="1200" kern="1200" baseline="0" dirty="0" smtClean="0">
                <a:solidFill>
                  <a:schemeClr val="tx1"/>
                </a:solidFill>
                <a:latin typeface="+mn-lt"/>
                <a:ea typeface="+mn-ea"/>
                <a:cs typeface="+mn-cs"/>
              </a:rPr>
              <a:t> for our audiences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Developer-in-Test</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Automated check and BDD expert</a:t>
            </a:r>
          </a:p>
          <a:p>
            <a:r>
              <a:rPr lang="en-US" sz="1200" kern="1200" dirty="0" smtClean="0">
                <a:solidFill>
                  <a:schemeClr val="tx1"/>
                </a:solidFill>
                <a:latin typeface="+mn-lt"/>
                <a:ea typeface="+mn-ea"/>
                <a:cs typeface="+mn-cs"/>
              </a:rPr>
              <a:t>- Enable application developers to write automated checks</a:t>
            </a:r>
          </a:p>
          <a:p>
            <a:r>
              <a:rPr lang="en-US" sz="1200" kern="1200" dirty="0" smtClean="0">
                <a:solidFill>
                  <a:schemeClr val="tx1"/>
                </a:solidFill>
                <a:latin typeface="+mn-lt"/>
                <a:ea typeface="+mn-ea"/>
                <a:cs typeface="+mn-cs"/>
              </a:rPr>
              <a:t>- Primary contact for CI and build pipeline</a:t>
            </a:r>
          </a:p>
          <a:p>
            <a:r>
              <a:rPr lang="en-US" sz="1200" b="1" kern="1200" dirty="0" smtClean="0">
                <a:solidFill>
                  <a:schemeClr val="tx1"/>
                </a:solidFill>
                <a:latin typeface="+mn-lt"/>
                <a:ea typeface="+mn-ea"/>
                <a:cs typeface="+mn-cs"/>
              </a:rPr>
              <a:t>- Test Lead</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Role in a team not a job title</a:t>
            </a:r>
          </a:p>
          <a:p>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TITAN team </a:t>
            </a:r>
            <a:r>
              <a:rPr lang="en-US" sz="1200" kern="1200" dirty="0" smtClean="0">
                <a:solidFill>
                  <a:schemeClr val="tx1"/>
                </a:solidFill>
                <a:latin typeface="+mn-lt"/>
                <a:ea typeface="+mn-ea"/>
                <a:cs typeface="+mn-cs"/>
              </a:rPr>
              <a:t>– a whole team of software engineers who are tasked with building test tools and frameworks for use across all of BBC</a:t>
            </a:r>
            <a:r>
              <a:rPr lang="en-US" sz="1200" kern="1200" baseline="0" dirty="0" smtClean="0">
                <a:solidFill>
                  <a:schemeClr val="tx1"/>
                </a:solidFill>
                <a:latin typeface="+mn-lt"/>
                <a:ea typeface="+mn-ea"/>
                <a:cs typeface="+mn-cs"/>
              </a:rPr>
              <a:t> Digital</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6</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2014 we started our Mobile Compatibility Program</a:t>
            </a:r>
          </a:p>
          <a:p>
            <a:endParaRPr lang="en-US" dirty="0" smtClean="0"/>
          </a:p>
          <a:p>
            <a:r>
              <a:rPr lang="en-US" dirty="0" smtClean="0"/>
              <a:t>Understand what our supported devices are across Mobile native</a:t>
            </a:r>
            <a:r>
              <a:rPr lang="en-US" baseline="0" dirty="0" smtClean="0"/>
              <a:t> apps</a:t>
            </a:r>
            <a:endParaRPr lang="en-US" dirty="0" smtClean="0"/>
          </a:p>
          <a:p>
            <a:r>
              <a:rPr lang="en-US" dirty="0" smtClean="0"/>
              <a:t>- Evaluate pre-production devices for compatibility in meeting requirements for BBC mobile products</a:t>
            </a:r>
          </a:p>
          <a:p>
            <a:r>
              <a:rPr lang="en-US" dirty="0" smtClean="0"/>
              <a:t>- Evaluate pre-production firmware updates (</a:t>
            </a:r>
            <a:r>
              <a:rPr lang="en-US" dirty="0" err="1" smtClean="0"/>
              <a:t>iOS</a:t>
            </a:r>
            <a:r>
              <a:rPr lang="en-US" dirty="0" smtClean="0"/>
              <a:t> and Android)</a:t>
            </a:r>
          </a:p>
          <a:p>
            <a:r>
              <a:rPr lang="en-US" dirty="0" smtClean="0"/>
              <a:t>- Advise on classification of devices for products which </a:t>
            </a:r>
            <a:r>
              <a:rPr lang="en-US" dirty="0" err="1" smtClean="0"/>
              <a:t>categorise</a:t>
            </a:r>
            <a:r>
              <a:rPr lang="en-US" dirty="0" smtClean="0"/>
              <a:t> devices for specific features</a:t>
            </a:r>
          </a:p>
          <a:p>
            <a:r>
              <a:rPr lang="en-US" dirty="0" smtClean="0"/>
              <a:t>- Run service external to product teams and agnostic of products</a:t>
            </a:r>
          </a:p>
          <a:p>
            <a:r>
              <a:rPr lang="en-US" dirty="0" smtClean="0"/>
              <a:t>- One stop shop for all products (pan-FM)</a:t>
            </a:r>
          </a:p>
          <a:p>
            <a:r>
              <a:rPr lang="en-US" dirty="0" smtClean="0"/>
              <a:t>- Maintain and publish results (internal &amp; external)</a:t>
            </a:r>
          </a:p>
          <a:p>
            <a:r>
              <a:rPr lang="en-US" dirty="0" smtClean="0"/>
              <a:t>- Ultimately provide a mechanism for OEMs to run a first pass MCP compatibility suite in advance of submitting devices</a:t>
            </a:r>
          </a:p>
          <a:p>
            <a:pPr marL="171450" indent="-171450">
              <a:buFontTx/>
              <a:buChar char="-"/>
            </a:pPr>
            <a:endParaRPr lang="en-US" dirty="0" smtClean="0"/>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3A091E8-4CEC-3A43-8A87-E59134D552AD}" type="slidenum">
              <a:rPr lang="en-US" smtClean="0"/>
              <a:t>7</a:t>
            </a:fld>
            <a:endParaRPr lang="en-US"/>
          </a:p>
        </p:txBody>
      </p:sp>
    </p:spTree>
    <p:extLst>
      <p:ext uri="{BB962C8B-B14F-4D97-AF65-F5344CB8AC3E}">
        <p14:creationId xmlns:p14="http://schemas.microsoft.com/office/powerpoint/2010/main" val="348244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At the</a:t>
            </a:r>
            <a:r>
              <a:rPr lang="en-US" baseline="0" dirty="0" smtClean="0"/>
              <a:t> end of 2013, </a:t>
            </a:r>
            <a:r>
              <a:rPr lang="en-US" baseline="0" dirty="0" err="1" smtClean="0"/>
              <a:t>TV&amp;Mobile</a:t>
            </a:r>
            <a:r>
              <a:rPr lang="en-US" baseline="0" dirty="0" smtClean="0"/>
              <a:t> Platforms introduced their 5 principles around ways of working – recently, we’ve refined these to focus on continuous delivery</a:t>
            </a:r>
          </a:p>
          <a:p>
            <a:pPr marL="171450" indent="-171450">
              <a:buFontTx/>
              <a:buChar char="-"/>
            </a:pPr>
            <a:r>
              <a:rPr lang="en-US" baseline="0" dirty="0" smtClean="0"/>
              <a:t>There are some very strong messages in there – and particular challenges around rethinking our Testing processes and practices</a:t>
            </a:r>
          </a:p>
          <a:p>
            <a:pPr marL="171450" indent="-171450">
              <a:buFontTx/>
              <a:buChar char="-"/>
            </a:pPr>
            <a:r>
              <a:rPr lang="en-US" baseline="0" dirty="0" smtClean="0"/>
              <a:t>I’m going to look at each in turn, briefly explain what the mean and show how Test is involved</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3A091E8-4CEC-3A43-8A87-E59134D552AD}" type="slidenum">
              <a:rPr lang="en-US" smtClean="0"/>
              <a:t>8</a:t>
            </a:fld>
            <a:endParaRPr lang="en-US"/>
          </a:p>
        </p:txBody>
      </p:sp>
    </p:spTree>
    <p:extLst>
      <p:ext uri="{BB962C8B-B14F-4D97-AF65-F5344CB8AC3E}">
        <p14:creationId xmlns:p14="http://schemas.microsoft.com/office/powerpoint/2010/main" val="410307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At the</a:t>
            </a:r>
            <a:r>
              <a:rPr lang="en-US" baseline="0" dirty="0" smtClean="0"/>
              <a:t> end of 2013, </a:t>
            </a:r>
            <a:r>
              <a:rPr lang="en-US" baseline="0" dirty="0" err="1" smtClean="0"/>
              <a:t>TV&amp;Mobile</a:t>
            </a:r>
            <a:r>
              <a:rPr lang="en-US" baseline="0" dirty="0" smtClean="0"/>
              <a:t> Platforms introduced their 5 principles around ways of working – recently, we’ve refined these to focus on continuous delivery</a:t>
            </a:r>
          </a:p>
          <a:p>
            <a:pPr marL="171450" indent="-171450">
              <a:buFontTx/>
              <a:buChar char="-"/>
            </a:pPr>
            <a:r>
              <a:rPr lang="en-US" baseline="0" dirty="0" smtClean="0"/>
              <a:t>There are some very strong messages in there – and particular challenges around rethinking our Testing processes and practices</a:t>
            </a:r>
          </a:p>
          <a:p>
            <a:pPr marL="171450" indent="-171450">
              <a:buFontTx/>
              <a:buChar char="-"/>
            </a:pPr>
            <a:r>
              <a:rPr lang="en-US" baseline="0" dirty="0" smtClean="0"/>
              <a:t>I’m going to look at each in turn, briefly explain what the mean and show how Test is involved</a:t>
            </a:r>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RADIATE</a:t>
            </a:r>
          </a:p>
          <a:p>
            <a:pPr marL="171450" indent="-171450">
              <a:buFontTx/>
              <a:buChar char="-"/>
            </a:pPr>
            <a:r>
              <a:rPr lang="en-US" baseline="0" dirty="0" smtClean="0"/>
              <a:t>By making all our work visible, we expose the delays, impediments and invisible queues that make it more difficult for us to get to market quickly.</a:t>
            </a:r>
          </a:p>
          <a:p>
            <a:pPr marL="171450" indent="-171450">
              <a:buFontTx/>
              <a:buChar char="-"/>
            </a:pPr>
            <a:endParaRPr lang="en-US" baseline="0" dirty="0" smtClean="0"/>
          </a:p>
          <a:p>
            <a:pPr marL="171450" indent="-171450">
              <a:buFontTx/>
              <a:buChar char="-"/>
            </a:pPr>
            <a:r>
              <a:rPr lang="en-US" baseline="0" dirty="0" smtClean="0"/>
              <a:t>Visible metrics which includes pipeline visibility, regression test status and audience device coverage in particular.</a:t>
            </a:r>
          </a:p>
          <a:p>
            <a:pPr marL="171450" indent="-171450">
              <a:buFontTx/>
              <a:buChar char="-"/>
            </a:pPr>
            <a:r>
              <a:rPr lang="en-US" baseline="0" dirty="0" smtClean="0"/>
              <a:t>Builds available every day to stakeholders</a:t>
            </a:r>
          </a:p>
        </p:txBody>
      </p:sp>
      <p:sp>
        <p:nvSpPr>
          <p:cNvPr id="4" name="Slide Number Placeholder 3"/>
          <p:cNvSpPr>
            <a:spLocks noGrp="1"/>
          </p:cNvSpPr>
          <p:nvPr>
            <p:ph type="sldNum" sz="quarter" idx="10"/>
          </p:nvPr>
        </p:nvSpPr>
        <p:spPr/>
        <p:txBody>
          <a:bodyPr/>
          <a:lstStyle/>
          <a:p>
            <a:fld id="{E3A091E8-4CEC-3A43-8A87-E59134D552AD}" type="slidenum">
              <a:rPr lang="en-US" smtClean="0"/>
              <a:t>9</a:t>
            </a:fld>
            <a:endParaRPr lang="en-US"/>
          </a:p>
        </p:txBody>
      </p:sp>
    </p:spTree>
    <p:extLst>
      <p:ext uri="{BB962C8B-B14F-4D97-AF65-F5344CB8AC3E}">
        <p14:creationId xmlns:p14="http://schemas.microsoft.com/office/powerpoint/2010/main" val="410307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FA2E70-6D70-2A4C-B576-C76B76B5D1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77756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A2E70-6D70-2A4C-B576-C76B76B5D1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90954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A2E70-6D70-2A4C-B576-C76B76B5D1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2083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A2E70-6D70-2A4C-B576-C76B76B5D1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6407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A2E70-6D70-2A4C-B576-C76B76B5D1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80543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FA2E70-6D70-2A4C-B576-C76B76B5D1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01227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FA2E70-6D70-2A4C-B576-C76B76B5D11E}" type="datetimeFigureOut">
              <a:rPr lang="en-US" smtClean="0"/>
              <a:t>10/14/2015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194867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FA2E70-6D70-2A4C-B576-C76B76B5D11E}" type="datetimeFigureOut">
              <a:rPr lang="en-US" smtClean="0"/>
              <a:t>10/14/2015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136015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A2E70-6D70-2A4C-B576-C76B76B5D11E}" type="datetimeFigureOut">
              <a:rPr lang="en-US" smtClean="0"/>
              <a:t>10/14/2015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229469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A2E70-6D70-2A4C-B576-C76B76B5D1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1323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A2E70-6D70-2A4C-B576-C76B76B5D1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6432-BDD1-2745-B72A-061E4693060B}" type="slidenum">
              <a:rPr lang="en-US" smtClean="0"/>
              <a:t>‹#›</a:t>
            </a:fld>
            <a:endParaRPr lang="en-US"/>
          </a:p>
        </p:txBody>
      </p:sp>
    </p:spTree>
    <p:extLst>
      <p:ext uri="{BB962C8B-B14F-4D97-AF65-F5344CB8AC3E}">
        <p14:creationId xmlns:p14="http://schemas.microsoft.com/office/powerpoint/2010/main" val="331764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BFA2E70-6D70-2A4C-B576-C76B76B5D11E}" type="datetimeFigureOut">
              <a:rPr lang="en-US" smtClean="0"/>
              <a:t>10/14/2015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916432-BDD1-2745-B72A-061E4693060B}" type="slidenum">
              <a:rPr lang="en-US" smtClean="0"/>
              <a:t>‹#›</a:t>
            </a:fld>
            <a:endParaRPr lang="en-US"/>
          </a:p>
        </p:txBody>
      </p:sp>
    </p:spTree>
    <p:extLst>
      <p:ext uri="{BB962C8B-B14F-4D97-AF65-F5344CB8AC3E}">
        <p14:creationId xmlns:p14="http://schemas.microsoft.com/office/powerpoint/2010/main" val="217263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notesSlide" Target="../notesSlides/notesSlide22.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300" y="349988"/>
            <a:ext cx="8775700" cy="1200329"/>
          </a:xfrm>
          <a:prstGeom prst="rect">
            <a:avLst/>
          </a:prstGeom>
          <a:noFill/>
        </p:spPr>
        <p:txBody>
          <a:bodyPr wrap="square" rtlCol="0">
            <a:spAutoFit/>
          </a:bodyPr>
          <a:lstStyle/>
          <a:p>
            <a:r>
              <a:rPr lang="en-US" sz="3600" b="1" dirty="0"/>
              <a:t>Evolution of Testing for Mobile </a:t>
            </a:r>
            <a:r>
              <a:rPr lang="en-US" sz="3600" b="1" dirty="0" smtClean="0"/>
              <a:t>Platforms </a:t>
            </a:r>
            <a:r>
              <a:rPr lang="en-US" sz="3600" b="1" dirty="0"/>
              <a:t>BBC </a:t>
            </a:r>
            <a:r>
              <a:rPr lang="en-US" sz="3600" b="1" dirty="0" smtClean="0"/>
              <a:t>Digital</a:t>
            </a:r>
            <a:endParaRPr lang="en-US" dirty="0"/>
          </a:p>
        </p:txBody>
      </p:sp>
      <p:sp>
        <p:nvSpPr>
          <p:cNvPr id="8" name="TextBox 7"/>
          <p:cNvSpPr txBox="1"/>
          <p:nvPr/>
        </p:nvSpPr>
        <p:spPr>
          <a:xfrm>
            <a:off x="4219396" y="3229421"/>
            <a:ext cx="4033864" cy="1477328"/>
          </a:xfrm>
          <a:prstGeom prst="rect">
            <a:avLst/>
          </a:prstGeom>
          <a:noFill/>
        </p:spPr>
        <p:txBody>
          <a:bodyPr wrap="none" rtlCol="0">
            <a:spAutoFit/>
          </a:bodyPr>
          <a:lstStyle/>
          <a:p>
            <a:r>
              <a:rPr lang="en-US" dirty="0"/>
              <a:t>Paul </a:t>
            </a:r>
            <a:r>
              <a:rPr lang="en-US" dirty="0" smtClean="0"/>
              <a:t>Rutter</a:t>
            </a:r>
            <a:endParaRPr lang="en-US" dirty="0"/>
          </a:p>
          <a:p>
            <a:r>
              <a:rPr lang="en-US" dirty="0" err="1"/>
              <a:t>paul.rutter@bbc.co.uk</a:t>
            </a:r>
            <a:endParaRPr lang="en-US" dirty="0"/>
          </a:p>
          <a:p>
            <a:r>
              <a:rPr lang="en-US" dirty="0"/>
              <a:t>@rutter78</a:t>
            </a:r>
          </a:p>
          <a:p>
            <a:r>
              <a:rPr lang="en-US" dirty="0" err="1"/>
              <a:t>www.bbc.co.uk</a:t>
            </a:r>
            <a:r>
              <a:rPr lang="en-US" dirty="0"/>
              <a:t>/blogs/internet/tags/Test</a:t>
            </a:r>
          </a:p>
          <a:p>
            <a:endParaRPr lang="en-US" dirty="0"/>
          </a:p>
        </p:txBody>
      </p:sp>
      <p:pic>
        <p:nvPicPr>
          <p:cNvPr id="10" name="Picture 9"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332" y="6192259"/>
            <a:ext cx="2907671" cy="665743"/>
          </a:xfrm>
          <a:prstGeom prst="rect">
            <a:avLst/>
          </a:prstGeom>
        </p:spPr>
      </p:pic>
      <p:pic>
        <p:nvPicPr>
          <p:cNvPr id="11" name="Picture 10"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32" y="6344659"/>
            <a:ext cx="2907671" cy="665743"/>
          </a:xfrm>
          <a:prstGeom prst="rect">
            <a:avLst/>
          </a:prstGeom>
        </p:spPr>
      </p:pic>
      <p:pic>
        <p:nvPicPr>
          <p:cNvPr id="12" name="Picture 11"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132" y="6497059"/>
            <a:ext cx="2907671" cy="665743"/>
          </a:xfrm>
          <a:prstGeom prst="rect">
            <a:avLst/>
          </a:prstGeom>
        </p:spPr>
      </p:pic>
      <p:pic>
        <p:nvPicPr>
          <p:cNvPr id="13" name="Picture 12"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532" y="6649459"/>
            <a:ext cx="2907671" cy="665743"/>
          </a:xfrm>
          <a:prstGeom prst="rect">
            <a:avLst/>
          </a:prstGeom>
        </p:spPr>
      </p:pic>
      <p:pic>
        <p:nvPicPr>
          <p:cNvPr id="14" name="Picture 13"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79703"/>
            <a:ext cx="2250243" cy="515218"/>
          </a:xfrm>
          <a:prstGeom prst="rect">
            <a:avLst/>
          </a:prstGeom>
        </p:spPr>
      </p:pic>
      <p:pic>
        <p:nvPicPr>
          <p:cNvPr id="15" name="Picture 14" descr="2015-09-13 17.08.2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35" y="2250687"/>
            <a:ext cx="3123179" cy="2564801"/>
          </a:xfrm>
          <a:prstGeom prst="rect">
            <a:avLst/>
          </a:prstGeom>
        </p:spPr>
      </p:pic>
    </p:spTree>
    <p:extLst>
      <p:ext uri="{BB962C8B-B14F-4D97-AF65-F5344CB8AC3E}">
        <p14:creationId xmlns:p14="http://schemas.microsoft.com/office/powerpoint/2010/main" val="654974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12" name="Picture 11"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grpSp>
        <p:nvGrpSpPr>
          <p:cNvPr id="13" name="Group 12"/>
          <p:cNvGrpSpPr/>
          <p:nvPr/>
        </p:nvGrpSpPr>
        <p:grpSpPr>
          <a:xfrm>
            <a:off x="4" y="2678623"/>
            <a:ext cx="4284179" cy="1200331"/>
            <a:chOff x="0" y="2678621"/>
            <a:chExt cx="4284179" cy="1200329"/>
          </a:xfrm>
        </p:grpSpPr>
        <p:sp>
          <p:nvSpPr>
            <p:cNvPr id="16" name="Rectangle 15"/>
            <p:cNvSpPr/>
            <p:nvPr/>
          </p:nvSpPr>
          <p:spPr>
            <a:xfrm>
              <a:off x="0" y="2678621"/>
              <a:ext cx="4284179" cy="1200329"/>
            </a:xfrm>
            <a:prstGeom prst="rect">
              <a:avLst/>
            </a:prstGeom>
            <a:gradFill flip="none" rotWithShape="1">
              <a:gsLst>
                <a:gs pos="60000">
                  <a:srgbClr val="46B8DC"/>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66267" y="2730074"/>
              <a:ext cx="2918364" cy="892551"/>
            </a:xfrm>
            <a:prstGeom prst="rect">
              <a:avLst/>
            </a:prstGeom>
            <a:noFill/>
          </p:spPr>
          <p:txBody>
            <a:bodyPr wrap="square" rtlCol="0">
              <a:spAutoFit/>
            </a:bodyPr>
            <a:lstStyle/>
            <a:p>
              <a:r>
                <a:rPr lang="en-US" sz="3200" b="1" dirty="0" smtClean="0">
                  <a:latin typeface="Gill Sans"/>
                  <a:cs typeface="Gill Sans"/>
                </a:rPr>
                <a:t>SMOOTH</a:t>
              </a:r>
            </a:p>
            <a:p>
              <a:r>
                <a:rPr lang="en-US" sz="2000" dirty="0" smtClean="0">
                  <a:latin typeface="Gill Sans SemiBold"/>
                  <a:cs typeface="Gill Sans SemiBold"/>
                </a:rPr>
                <a:t>THE FLOW OF WORK</a:t>
              </a:r>
            </a:p>
          </p:txBody>
        </p:sp>
      </p:grpSp>
      <p:grpSp>
        <p:nvGrpSpPr>
          <p:cNvPr id="19" name="Group 18"/>
          <p:cNvGrpSpPr/>
          <p:nvPr/>
        </p:nvGrpSpPr>
        <p:grpSpPr>
          <a:xfrm>
            <a:off x="4" y="1484744"/>
            <a:ext cx="4284179" cy="1234855"/>
            <a:chOff x="4859821" y="3230888"/>
            <a:chExt cx="4284179" cy="1234853"/>
          </a:xfrm>
        </p:grpSpPr>
        <p:sp>
          <p:nvSpPr>
            <p:cNvPr id="21" name="Rectangle 20"/>
            <p:cNvSpPr/>
            <p:nvPr/>
          </p:nvSpPr>
          <p:spPr>
            <a:xfrm rot="10800000">
              <a:off x="4859821" y="3230888"/>
              <a:ext cx="4284179" cy="1200329"/>
            </a:xfrm>
            <a:prstGeom prst="rect">
              <a:avLst/>
            </a:prstGeom>
            <a:gradFill flip="none" rotWithShape="1">
              <a:gsLst>
                <a:gs pos="60000">
                  <a:srgbClr val="EA329E"/>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626088" y="3265413"/>
              <a:ext cx="2755184" cy="1200328"/>
            </a:xfrm>
            <a:prstGeom prst="rect">
              <a:avLst/>
            </a:prstGeom>
            <a:noFill/>
          </p:spPr>
          <p:txBody>
            <a:bodyPr wrap="square" rtlCol="0">
              <a:spAutoFit/>
            </a:bodyPr>
            <a:lstStyle/>
            <a:p>
              <a:r>
                <a:rPr lang="en-US" sz="3200" b="1" dirty="0" smtClean="0">
                  <a:latin typeface="Gill Sans"/>
                  <a:cs typeface="Gill Sans"/>
                </a:rPr>
                <a:t>RADIATE</a:t>
              </a:r>
            </a:p>
            <a:p>
              <a:r>
                <a:rPr lang="en-US" sz="2000" dirty="0" smtClean="0">
                  <a:latin typeface="Gill Sans SemiBold"/>
                  <a:cs typeface="Gill Sans SemiBold"/>
                </a:rPr>
                <a:t>A CLEAR VISIBILITY OF STATE</a:t>
              </a:r>
            </a:p>
          </p:txBody>
        </p:sp>
      </p:grpSp>
    </p:spTree>
    <p:extLst>
      <p:ext uri="{BB962C8B-B14F-4D97-AF65-F5344CB8AC3E}">
        <p14:creationId xmlns:p14="http://schemas.microsoft.com/office/powerpoint/2010/main" val="3648756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16" name="Picture 15"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grpSp>
        <p:nvGrpSpPr>
          <p:cNvPr id="19" name="Group 18"/>
          <p:cNvGrpSpPr/>
          <p:nvPr/>
        </p:nvGrpSpPr>
        <p:grpSpPr>
          <a:xfrm>
            <a:off x="4" y="2678623"/>
            <a:ext cx="4284179" cy="1200331"/>
            <a:chOff x="0" y="2678621"/>
            <a:chExt cx="4284179" cy="1200329"/>
          </a:xfrm>
        </p:grpSpPr>
        <p:sp>
          <p:nvSpPr>
            <p:cNvPr id="21" name="Rectangle 20"/>
            <p:cNvSpPr/>
            <p:nvPr/>
          </p:nvSpPr>
          <p:spPr>
            <a:xfrm>
              <a:off x="0" y="2678621"/>
              <a:ext cx="4284179" cy="1200329"/>
            </a:xfrm>
            <a:prstGeom prst="rect">
              <a:avLst/>
            </a:prstGeom>
            <a:gradFill flip="none" rotWithShape="1">
              <a:gsLst>
                <a:gs pos="60000">
                  <a:srgbClr val="46B8DC"/>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66267" y="2730074"/>
              <a:ext cx="2918364" cy="892551"/>
            </a:xfrm>
            <a:prstGeom prst="rect">
              <a:avLst/>
            </a:prstGeom>
            <a:noFill/>
          </p:spPr>
          <p:txBody>
            <a:bodyPr wrap="square" rtlCol="0">
              <a:spAutoFit/>
            </a:bodyPr>
            <a:lstStyle/>
            <a:p>
              <a:r>
                <a:rPr lang="en-US" sz="3200" b="1" dirty="0" smtClean="0">
                  <a:latin typeface="Gill Sans"/>
                  <a:cs typeface="Gill Sans"/>
                </a:rPr>
                <a:t>SMOOTH</a:t>
              </a:r>
            </a:p>
            <a:p>
              <a:r>
                <a:rPr lang="en-US" sz="2000" dirty="0" smtClean="0">
                  <a:latin typeface="Gill Sans SemiBold"/>
                  <a:cs typeface="Gill Sans SemiBold"/>
                </a:rPr>
                <a:t>THE FLOW OF WORK</a:t>
              </a:r>
            </a:p>
          </p:txBody>
        </p:sp>
      </p:grpSp>
      <p:sp>
        <p:nvSpPr>
          <p:cNvPr id="24" name="Rectangle 23"/>
          <p:cNvSpPr/>
          <p:nvPr/>
        </p:nvSpPr>
        <p:spPr>
          <a:xfrm rot="10800000">
            <a:off x="4" y="3878953"/>
            <a:ext cx="4284179" cy="1200329"/>
          </a:xfrm>
          <a:prstGeom prst="rect">
            <a:avLst/>
          </a:prstGeom>
          <a:gradFill flip="none" rotWithShape="1">
            <a:gsLst>
              <a:gs pos="60000">
                <a:srgbClr val="9B6FBC"/>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66267" y="3884651"/>
            <a:ext cx="3388828" cy="1200329"/>
          </a:xfrm>
          <a:prstGeom prst="rect">
            <a:avLst/>
          </a:prstGeom>
          <a:noFill/>
        </p:spPr>
        <p:txBody>
          <a:bodyPr wrap="square" rtlCol="0">
            <a:spAutoFit/>
          </a:bodyPr>
          <a:lstStyle/>
          <a:p>
            <a:r>
              <a:rPr lang="en-US" sz="3200" b="1" dirty="0" smtClean="0">
                <a:latin typeface="Gill Sans"/>
                <a:cs typeface="Gill Sans"/>
              </a:rPr>
              <a:t>DELIVER</a:t>
            </a:r>
          </a:p>
          <a:p>
            <a:r>
              <a:rPr lang="en-US" sz="2000" dirty="0" smtClean="0">
                <a:latin typeface="Gill Sans SemiBold"/>
                <a:cs typeface="Gill Sans SemiBold"/>
              </a:rPr>
              <a:t>AT A REGULAR AND PREDICTABLE CADENCE</a:t>
            </a:r>
          </a:p>
        </p:txBody>
      </p:sp>
      <p:grpSp>
        <p:nvGrpSpPr>
          <p:cNvPr id="26" name="Group 25"/>
          <p:cNvGrpSpPr/>
          <p:nvPr/>
        </p:nvGrpSpPr>
        <p:grpSpPr>
          <a:xfrm>
            <a:off x="4" y="1484744"/>
            <a:ext cx="4284179" cy="1234855"/>
            <a:chOff x="4859821" y="3230888"/>
            <a:chExt cx="4284179" cy="1234853"/>
          </a:xfrm>
        </p:grpSpPr>
        <p:sp>
          <p:nvSpPr>
            <p:cNvPr id="27" name="Rectangle 26"/>
            <p:cNvSpPr/>
            <p:nvPr/>
          </p:nvSpPr>
          <p:spPr>
            <a:xfrm rot="10800000">
              <a:off x="4859821" y="3230888"/>
              <a:ext cx="4284179" cy="1200329"/>
            </a:xfrm>
            <a:prstGeom prst="rect">
              <a:avLst/>
            </a:prstGeom>
            <a:gradFill flip="none" rotWithShape="1">
              <a:gsLst>
                <a:gs pos="60000">
                  <a:srgbClr val="EA329E"/>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626088" y="3265413"/>
              <a:ext cx="2755184" cy="1200328"/>
            </a:xfrm>
            <a:prstGeom prst="rect">
              <a:avLst/>
            </a:prstGeom>
            <a:noFill/>
          </p:spPr>
          <p:txBody>
            <a:bodyPr wrap="square" rtlCol="0">
              <a:spAutoFit/>
            </a:bodyPr>
            <a:lstStyle/>
            <a:p>
              <a:r>
                <a:rPr lang="en-US" sz="3200" b="1" dirty="0" smtClean="0">
                  <a:latin typeface="Gill Sans"/>
                  <a:cs typeface="Gill Sans"/>
                </a:rPr>
                <a:t>RADIATE</a:t>
              </a:r>
            </a:p>
            <a:p>
              <a:r>
                <a:rPr lang="en-US" sz="2000" dirty="0" smtClean="0">
                  <a:latin typeface="Gill Sans SemiBold"/>
                  <a:cs typeface="Gill Sans SemiBold"/>
                </a:rPr>
                <a:t>A CLEAR VISIBILITY OF STATE</a:t>
              </a:r>
            </a:p>
          </p:txBody>
        </p:sp>
      </p:grpSp>
    </p:spTree>
    <p:extLst>
      <p:ext uri="{BB962C8B-B14F-4D97-AF65-F5344CB8AC3E}">
        <p14:creationId xmlns:p14="http://schemas.microsoft.com/office/powerpoint/2010/main" val="364875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21" name="Picture 20"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grpSp>
        <p:nvGrpSpPr>
          <p:cNvPr id="23" name="Group 22"/>
          <p:cNvGrpSpPr/>
          <p:nvPr/>
        </p:nvGrpSpPr>
        <p:grpSpPr>
          <a:xfrm>
            <a:off x="4" y="2678623"/>
            <a:ext cx="4284179" cy="1200331"/>
            <a:chOff x="0" y="2678621"/>
            <a:chExt cx="4284179" cy="1200329"/>
          </a:xfrm>
        </p:grpSpPr>
        <p:sp>
          <p:nvSpPr>
            <p:cNvPr id="24" name="Rectangle 23"/>
            <p:cNvSpPr/>
            <p:nvPr/>
          </p:nvSpPr>
          <p:spPr>
            <a:xfrm>
              <a:off x="0" y="2678621"/>
              <a:ext cx="4284179" cy="1200329"/>
            </a:xfrm>
            <a:prstGeom prst="rect">
              <a:avLst/>
            </a:prstGeom>
            <a:gradFill flip="none" rotWithShape="1">
              <a:gsLst>
                <a:gs pos="60000">
                  <a:srgbClr val="46B8DC"/>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66267" y="2730074"/>
              <a:ext cx="2918364" cy="892551"/>
            </a:xfrm>
            <a:prstGeom prst="rect">
              <a:avLst/>
            </a:prstGeom>
            <a:noFill/>
          </p:spPr>
          <p:txBody>
            <a:bodyPr wrap="square" rtlCol="0">
              <a:spAutoFit/>
            </a:bodyPr>
            <a:lstStyle/>
            <a:p>
              <a:r>
                <a:rPr lang="en-US" sz="3200" b="1" dirty="0" smtClean="0">
                  <a:latin typeface="Gill Sans"/>
                  <a:cs typeface="Gill Sans"/>
                </a:rPr>
                <a:t>SMOOTH</a:t>
              </a:r>
            </a:p>
            <a:p>
              <a:r>
                <a:rPr lang="en-US" sz="2000" dirty="0" smtClean="0">
                  <a:latin typeface="Gill Sans SemiBold"/>
                  <a:cs typeface="Gill Sans SemiBold"/>
                </a:rPr>
                <a:t>THE FLOW OF WORK</a:t>
              </a:r>
            </a:p>
          </p:txBody>
        </p:sp>
      </p:grpSp>
      <p:sp>
        <p:nvSpPr>
          <p:cNvPr id="26" name="Rectangle 25"/>
          <p:cNvSpPr/>
          <p:nvPr/>
        </p:nvSpPr>
        <p:spPr>
          <a:xfrm>
            <a:off x="4859825" y="2078458"/>
            <a:ext cx="4284179" cy="1200329"/>
          </a:xfrm>
          <a:prstGeom prst="rect">
            <a:avLst/>
          </a:prstGeom>
          <a:gradFill flip="none" rotWithShape="1">
            <a:gsLst>
              <a:gs pos="60000">
                <a:srgbClr val="9CDB2D"/>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430202" y="2102115"/>
            <a:ext cx="2918364" cy="892552"/>
          </a:xfrm>
          <a:prstGeom prst="rect">
            <a:avLst/>
          </a:prstGeom>
          <a:noFill/>
        </p:spPr>
        <p:txBody>
          <a:bodyPr wrap="square" rtlCol="0">
            <a:spAutoFit/>
          </a:bodyPr>
          <a:lstStyle/>
          <a:p>
            <a:r>
              <a:rPr lang="en-US" sz="3200" b="1" dirty="0" smtClean="0">
                <a:latin typeface="Gill Sans"/>
                <a:cs typeface="Gill Sans"/>
              </a:rPr>
              <a:t>IMPLEMENT</a:t>
            </a:r>
          </a:p>
          <a:p>
            <a:r>
              <a:rPr lang="en-US" sz="2000" dirty="0" smtClean="0">
                <a:latin typeface="Gill Sans SemiBold"/>
                <a:cs typeface="Gill Sans SemiBold"/>
              </a:rPr>
              <a:t>FEEDBACK LOOPS</a:t>
            </a:r>
          </a:p>
        </p:txBody>
      </p:sp>
      <p:sp>
        <p:nvSpPr>
          <p:cNvPr id="28" name="Rectangle 27"/>
          <p:cNvSpPr/>
          <p:nvPr/>
        </p:nvSpPr>
        <p:spPr>
          <a:xfrm rot="10800000">
            <a:off x="4" y="3878953"/>
            <a:ext cx="4284179" cy="1200329"/>
          </a:xfrm>
          <a:prstGeom prst="rect">
            <a:avLst/>
          </a:prstGeom>
          <a:gradFill flip="none" rotWithShape="1">
            <a:gsLst>
              <a:gs pos="60000">
                <a:srgbClr val="9B6FBC"/>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66267" y="3884651"/>
            <a:ext cx="3388828" cy="1200329"/>
          </a:xfrm>
          <a:prstGeom prst="rect">
            <a:avLst/>
          </a:prstGeom>
          <a:noFill/>
        </p:spPr>
        <p:txBody>
          <a:bodyPr wrap="square" rtlCol="0">
            <a:spAutoFit/>
          </a:bodyPr>
          <a:lstStyle/>
          <a:p>
            <a:r>
              <a:rPr lang="en-US" sz="3200" b="1" dirty="0" smtClean="0">
                <a:latin typeface="Gill Sans"/>
                <a:cs typeface="Gill Sans"/>
              </a:rPr>
              <a:t>DELIVER</a:t>
            </a:r>
          </a:p>
          <a:p>
            <a:r>
              <a:rPr lang="en-US" sz="2000" dirty="0" smtClean="0">
                <a:latin typeface="Gill Sans SemiBold"/>
                <a:cs typeface="Gill Sans SemiBold"/>
              </a:rPr>
              <a:t>AT A REGULAR AND PREDICTABLE CADENCE</a:t>
            </a:r>
          </a:p>
        </p:txBody>
      </p:sp>
      <p:grpSp>
        <p:nvGrpSpPr>
          <p:cNvPr id="30" name="Group 29"/>
          <p:cNvGrpSpPr/>
          <p:nvPr/>
        </p:nvGrpSpPr>
        <p:grpSpPr>
          <a:xfrm>
            <a:off x="4" y="1484744"/>
            <a:ext cx="4284179" cy="1234855"/>
            <a:chOff x="4859821" y="3230888"/>
            <a:chExt cx="4284179" cy="1234853"/>
          </a:xfrm>
        </p:grpSpPr>
        <p:sp>
          <p:nvSpPr>
            <p:cNvPr id="31" name="Rectangle 30"/>
            <p:cNvSpPr/>
            <p:nvPr/>
          </p:nvSpPr>
          <p:spPr>
            <a:xfrm rot="10800000">
              <a:off x="4859821" y="3230888"/>
              <a:ext cx="4284179" cy="1200329"/>
            </a:xfrm>
            <a:prstGeom prst="rect">
              <a:avLst/>
            </a:prstGeom>
            <a:gradFill flip="none" rotWithShape="1">
              <a:gsLst>
                <a:gs pos="60000">
                  <a:srgbClr val="EA329E"/>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626088" y="3265413"/>
              <a:ext cx="2755184" cy="1200328"/>
            </a:xfrm>
            <a:prstGeom prst="rect">
              <a:avLst/>
            </a:prstGeom>
            <a:noFill/>
          </p:spPr>
          <p:txBody>
            <a:bodyPr wrap="square" rtlCol="0">
              <a:spAutoFit/>
            </a:bodyPr>
            <a:lstStyle/>
            <a:p>
              <a:r>
                <a:rPr lang="en-US" sz="3200" b="1" dirty="0" smtClean="0">
                  <a:latin typeface="Gill Sans"/>
                  <a:cs typeface="Gill Sans"/>
                </a:rPr>
                <a:t>RADIATE</a:t>
              </a:r>
            </a:p>
            <a:p>
              <a:r>
                <a:rPr lang="en-US" sz="2000" dirty="0" smtClean="0">
                  <a:latin typeface="Gill Sans SemiBold"/>
                  <a:cs typeface="Gill Sans SemiBold"/>
                </a:rPr>
                <a:t>A CLEAR VISIBILITY OF STATE</a:t>
              </a:r>
            </a:p>
          </p:txBody>
        </p:sp>
      </p:grpSp>
    </p:spTree>
    <p:extLst>
      <p:ext uri="{BB962C8B-B14F-4D97-AF65-F5344CB8AC3E}">
        <p14:creationId xmlns:p14="http://schemas.microsoft.com/office/powerpoint/2010/main" val="3648756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23" name="Picture 22"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grpSp>
        <p:nvGrpSpPr>
          <p:cNvPr id="24" name="Group 23"/>
          <p:cNvGrpSpPr/>
          <p:nvPr/>
        </p:nvGrpSpPr>
        <p:grpSpPr>
          <a:xfrm>
            <a:off x="4859825" y="3278786"/>
            <a:ext cx="4284179" cy="1200331"/>
            <a:chOff x="0" y="1492954"/>
            <a:chExt cx="4284179" cy="1200329"/>
          </a:xfrm>
        </p:grpSpPr>
        <p:sp>
          <p:nvSpPr>
            <p:cNvPr id="25" name="Rectangle 24"/>
            <p:cNvSpPr/>
            <p:nvPr/>
          </p:nvSpPr>
          <p:spPr>
            <a:xfrm>
              <a:off x="0" y="1492954"/>
              <a:ext cx="4284179" cy="1200329"/>
            </a:xfrm>
            <a:prstGeom prst="rect">
              <a:avLst/>
            </a:prstGeom>
            <a:gradFill flip="none" rotWithShape="1">
              <a:gsLst>
                <a:gs pos="60000">
                  <a:srgbClr val="EE700A"/>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70381" y="1492954"/>
              <a:ext cx="2792769" cy="1200327"/>
            </a:xfrm>
            <a:prstGeom prst="rect">
              <a:avLst/>
            </a:prstGeom>
            <a:noFill/>
          </p:spPr>
          <p:txBody>
            <a:bodyPr wrap="square" rtlCol="0">
              <a:spAutoFit/>
            </a:bodyPr>
            <a:lstStyle/>
            <a:p>
              <a:r>
                <a:rPr lang="en-US" sz="3200" b="1" dirty="0" smtClean="0">
                  <a:latin typeface="Gill Sans"/>
                  <a:cs typeface="Gill Sans"/>
                </a:rPr>
                <a:t>IMPROVE</a:t>
              </a:r>
            </a:p>
            <a:p>
              <a:r>
                <a:rPr lang="en-US" sz="2000" dirty="0" smtClean="0">
                  <a:latin typeface="Gill Sans SemiBold"/>
                  <a:cs typeface="Gill Sans SemiBold"/>
                </a:rPr>
                <a:t>COLLABORATIVELY WITH EXPERIMENTS</a:t>
              </a:r>
            </a:p>
          </p:txBody>
        </p:sp>
      </p:grpSp>
      <p:grpSp>
        <p:nvGrpSpPr>
          <p:cNvPr id="27" name="Group 26"/>
          <p:cNvGrpSpPr/>
          <p:nvPr/>
        </p:nvGrpSpPr>
        <p:grpSpPr>
          <a:xfrm>
            <a:off x="4" y="2678623"/>
            <a:ext cx="4284179" cy="1200331"/>
            <a:chOff x="0" y="2678621"/>
            <a:chExt cx="4284179" cy="1200329"/>
          </a:xfrm>
        </p:grpSpPr>
        <p:sp>
          <p:nvSpPr>
            <p:cNvPr id="28" name="Rectangle 27"/>
            <p:cNvSpPr/>
            <p:nvPr/>
          </p:nvSpPr>
          <p:spPr>
            <a:xfrm>
              <a:off x="0" y="2678621"/>
              <a:ext cx="4284179" cy="1200329"/>
            </a:xfrm>
            <a:prstGeom prst="rect">
              <a:avLst/>
            </a:prstGeom>
            <a:gradFill flip="none" rotWithShape="1">
              <a:gsLst>
                <a:gs pos="60000">
                  <a:srgbClr val="46B8DC"/>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66267" y="2730074"/>
              <a:ext cx="2918364" cy="892551"/>
            </a:xfrm>
            <a:prstGeom prst="rect">
              <a:avLst/>
            </a:prstGeom>
            <a:noFill/>
          </p:spPr>
          <p:txBody>
            <a:bodyPr wrap="square" rtlCol="0">
              <a:spAutoFit/>
            </a:bodyPr>
            <a:lstStyle/>
            <a:p>
              <a:r>
                <a:rPr lang="en-US" sz="3200" b="1" dirty="0" smtClean="0">
                  <a:latin typeface="Gill Sans"/>
                  <a:cs typeface="Gill Sans"/>
                </a:rPr>
                <a:t>SMOOTH</a:t>
              </a:r>
            </a:p>
            <a:p>
              <a:r>
                <a:rPr lang="en-US" sz="2000" dirty="0" smtClean="0">
                  <a:latin typeface="Gill Sans SemiBold"/>
                  <a:cs typeface="Gill Sans SemiBold"/>
                </a:rPr>
                <a:t>THE FLOW OF WORK</a:t>
              </a:r>
            </a:p>
          </p:txBody>
        </p:sp>
      </p:grpSp>
      <p:sp>
        <p:nvSpPr>
          <p:cNvPr id="30" name="Rectangle 29"/>
          <p:cNvSpPr/>
          <p:nvPr/>
        </p:nvSpPr>
        <p:spPr>
          <a:xfrm>
            <a:off x="4859825" y="2078458"/>
            <a:ext cx="4284179" cy="1200329"/>
          </a:xfrm>
          <a:prstGeom prst="rect">
            <a:avLst/>
          </a:prstGeom>
          <a:gradFill flip="none" rotWithShape="1">
            <a:gsLst>
              <a:gs pos="60000">
                <a:srgbClr val="9CDB2D"/>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430202" y="2102115"/>
            <a:ext cx="2918364" cy="892552"/>
          </a:xfrm>
          <a:prstGeom prst="rect">
            <a:avLst/>
          </a:prstGeom>
          <a:noFill/>
        </p:spPr>
        <p:txBody>
          <a:bodyPr wrap="square" rtlCol="0">
            <a:spAutoFit/>
          </a:bodyPr>
          <a:lstStyle/>
          <a:p>
            <a:r>
              <a:rPr lang="en-US" sz="3200" b="1" dirty="0" smtClean="0">
                <a:latin typeface="Gill Sans"/>
                <a:cs typeface="Gill Sans"/>
              </a:rPr>
              <a:t>IMPLEMENT</a:t>
            </a:r>
          </a:p>
          <a:p>
            <a:r>
              <a:rPr lang="en-US" sz="2000" dirty="0" smtClean="0">
                <a:latin typeface="Gill Sans SemiBold"/>
                <a:cs typeface="Gill Sans SemiBold"/>
              </a:rPr>
              <a:t>FEEDBACK LOOPS</a:t>
            </a:r>
          </a:p>
        </p:txBody>
      </p:sp>
      <p:sp>
        <p:nvSpPr>
          <p:cNvPr id="32" name="Rectangle 31"/>
          <p:cNvSpPr/>
          <p:nvPr/>
        </p:nvSpPr>
        <p:spPr>
          <a:xfrm rot="10800000">
            <a:off x="4" y="3878953"/>
            <a:ext cx="4284179" cy="1200329"/>
          </a:xfrm>
          <a:prstGeom prst="rect">
            <a:avLst/>
          </a:prstGeom>
          <a:gradFill flip="none" rotWithShape="1">
            <a:gsLst>
              <a:gs pos="60000">
                <a:srgbClr val="9B6FBC"/>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66267" y="3884651"/>
            <a:ext cx="3388828" cy="1200329"/>
          </a:xfrm>
          <a:prstGeom prst="rect">
            <a:avLst/>
          </a:prstGeom>
          <a:noFill/>
        </p:spPr>
        <p:txBody>
          <a:bodyPr wrap="square" rtlCol="0">
            <a:spAutoFit/>
          </a:bodyPr>
          <a:lstStyle/>
          <a:p>
            <a:r>
              <a:rPr lang="en-US" sz="3200" b="1" dirty="0" smtClean="0">
                <a:latin typeface="Gill Sans"/>
                <a:cs typeface="Gill Sans"/>
              </a:rPr>
              <a:t>DELIVER</a:t>
            </a:r>
          </a:p>
          <a:p>
            <a:r>
              <a:rPr lang="en-US" sz="2000" dirty="0" smtClean="0">
                <a:latin typeface="Gill Sans SemiBold"/>
                <a:cs typeface="Gill Sans SemiBold"/>
              </a:rPr>
              <a:t>AT A REGULAR AND PREDICTABLE CADENCE</a:t>
            </a:r>
          </a:p>
        </p:txBody>
      </p:sp>
      <p:grpSp>
        <p:nvGrpSpPr>
          <p:cNvPr id="34" name="Group 33"/>
          <p:cNvGrpSpPr/>
          <p:nvPr/>
        </p:nvGrpSpPr>
        <p:grpSpPr>
          <a:xfrm>
            <a:off x="4" y="1484744"/>
            <a:ext cx="4284179" cy="1234855"/>
            <a:chOff x="4859821" y="3230888"/>
            <a:chExt cx="4284179" cy="1234853"/>
          </a:xfrm>
        </p:grpSpPr>
        <p:sp>
          <p:nvSpPr>
            <p:cNvPr id="35" name="Rectangle 34"/>
            <p:cNvSpPr/>
            <p:nvPr/>
          </p:nvSpPr>
          <p:spPr>
            <a:xfrm rot="10800000">
              <a:off x="4859821" y="3230888"/>
              <a:ext cx="4284179" cy="1200329"/>
            </a:xfrm>
            <a:prstGeom prst="rect">
              <a:avLst/>
            </a:prstGeom>
            <a:gradFill flip="none" rotWithShape="1">
              <a:gsLst>
                <a:gs pos="60000">
                  <a:srgbClr val="EA329E"/>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626088" y="3265413"/>
              <a:ext cx="2755184" cy="1200328"/>
            </a:xfrm>
            <a:prstGeom prst="rect">
              <a:avLst/>
            </a:prstGeom>
            <a:noFill/>
          </p:spPr>
          <p:txBody>
            <a:bodyPr wrap="square" rtlCol="0">
              <a:spAutoFit/>
            </a:bodyPr>
            <a:lstStyle/>
            <a:p>
              <a:r>
                <a:rPr lang="en-US" sz="3200" b="1" dirty="0" smtClean="0">
                  <a:latin typeface="Gill Sans"/>
                  <a:cs typeface="Gill Sans"/>
                </a:rPr>
                <a:t>RADIATE</a:t>
              </a:r>
            </a:p>
            <a:p>
              <a:r>
                <a:rPr lang="en-US" sz="2000" dirty="0" smtClean="0">
                  <a:latin typeface="Gill Sans SemiBold"/>
                  <a:cs typeface="Gill Sans SemiBold"/>
                </a:rPr>
                <a:t>A CLEAR VISIBILITY OF STATE</a:t>
              </a:r>
            </a:p>
          </p:txBody>
        </p:sp>
      </p:grpSp>
    </p:spTree>
    <p:extLst>
      <p:ext uri="{BB962C8B-B14F-4D97-AF65-F5344CB8AC3E}">
        <p14:creationId xmlns:p14="http://schemas.microsoft.com/office/powerpoint/2010/main" val="3648756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Ways of working</a:t>
            </a:r>
            <a:endParaRPr lang="en-US" sz="3200" dirty="0"/>
          </a:p>
          <a:p>
            <a:endParaRPr lang="en-US"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9" name="Picture 8" descr="IMG_51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86" y="807452"/>
            <a:ext cx="6042869" cy="3778644"/>
          </a:xfrm>
          <a:prstGeom prst="rect">
            <a:avLst/>
          </a:prstGeom>
        </p:spPr>
      </p:pic>
      <p:sp>
        <p:nvSpPr>
          <p:cNvPr id="10" name="TextBox 9"/>
          <p:cNvSpPr txBox="1"/>
          <p:nvPr/>
        </p:nvSpPr>
        <p:spPr>
          <a:xfrm>
            <a:off x="860777" y="2243669"/>
            <a:ext cx="4455066" cy="1384995"/>
          </a:xfrm>
          <a:prstGeom prst="rect">
            <a:avLst/>
          </a:prstGeom>
          <a:noFill/>
        </p:spPr>
        <p:txBody>
          <a:bodyPr wrap="none" rtlCol="0">
            <a:spAutoFit/>
          </a:bodyPr>
          <a:lstStyle/>
          <a:p>
            <a:pPr marL="285750" indent="-285750">
              <a:buFont typeface="Arial"/>
              <a:buChar char="•"/>
            </a:pPr>
            <a:r>
              <a:rPr lang="en-US" sz="2800" b="1" dirty="0" smtClean="0">
                <a:solidFill>
                  <a:srgbClr val="FFFF00"/>
                </a:solidFill>
              </a:rPr>
              <a:t>CHALLENGES NOT SPRINTS</a:t>
            </a:r>
          </a:p>
          <a:p>
            <a:pPr marL="285750" indent="-285750">
              <a:buFont typeface="Arial"/>
              <a:buChar char="•"/>
            </a:pPr>
            <a:r>
              <a:rPr lang="en-US" sz="2800" b="1" dirty="0" smtClean="0">
                <a:solidFill>
                  <a:srgbClr val="FFFF00"/>
                </a:solidFill>
              </a:rPr>
              <a:t>READY FOR TEST?</a:t>
            </a:r>
          </a:p>
          <a:p>
            <a:pPr marL="285750" indent="-285750">
              <a:buFont typeface="Arial"/>
              <a:buChar char="•"/>
            </a:pPr>
            <a:r>
              <a:rPr lang="en-US" sz="2800" b="1" dirty="0" smtClean="0">
                <a:solidFill>
                  <a:srgbClr val="FFFF00"/>
                </a:solidFill>
              </a:rPr>
              <a:t>DEFECTS</a:t>
            </a:r>
            <a:endParaRPr lang="en-US" sz="2800" b="1" dirty="0">
              <a:solidFill>
                <a:srgbClr val="FFFF00"/>
              </a:solidFill>
            </a:endParaRPr>
          </a:p>
        </p:txBody>
      </p:sp>
    </p:spTree>
    <p:extLst>
      <p:ext uri="{BB962C8B-B14F-4D97-AF65-F5344CB8AC3E}">
        <p14:creationId xmlns:p14="http://schemas.microsoft.com/office/powerpoint/2010/main" val="240261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Ways of working</a:t>
            </a:r>
            <a:endParaRPr lang="en-US" sz="3200" dirty="0"/>
          </a:p>
          <a:p>
            <a:endParaRPr lang="en-US" dirty="0"/>
          </a:p>
        </p:txBody>
      </p:sp>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9" name="Picture 8"/>
          <p:cNvPicPr>
            <a:picLocks noChangeAspect="1"/>
          </p:cNvPicPr>
          <p:nvPr/>
        </p:nvPicPr>
        <p:blipFill>
          <a:blip r:embed="rId4"/>
          <a:stretch>
            <a:fillRect/>
          </a:stretch>
        </p:blipFill>
        <p:spPr>
          <a:xfrm>
            <a:off x="4362958" y="198971"/>
            <a:ext cx="4631823" cy="2453038"/>
          </a:xfrm>
          <a:prstGeom prst="rect">
            <a:avLst/>
          </a:prstGeom>
        </p:spPr>
      </p:pic>
      <p:pic>
        <p:nvPicPr>
          <p:cNvPr id="10" name="Picture 9" descr="IMG_515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06" y="1579922"/>
            <a:ext cx="6257754" cy="3319314"/>
          </a:xfrm>
          <a:prstGeom prst="rect">
            <a:avLst/>
          </a:prstGeom>
        </p:spPr>
      </p:pic>
      <p:sp>
        <p:nvSpPr>
          <p:cNvPr id="11" name="TextBox 10"/>
          <p:cNvSpPr txBox="1"/>
          <p:nvPr/>
        </p:nvSpPr>
        <p:spPr>
          <a:xfrm>
            <a:off x="338006" y="2652009"/>
            <a:ext cx="3967753" cy="1384995"/>
          </a:xfrm>
          <a:prstGeom prst="rect">
            <a:avLst/>
          </a:prstGeom>
          <a:noFill/>
        </p:spPr>
        <p:txBody>
          <a:bodyPr wrap="none" rtlCol="0">
            <a:spAutoFit/>
          </a:bodyPr>
          <a:lstStyle/>
          <a:p>
            <a:pPr marL="285750" indent="-285750">
              <a:buFont typeface="Arial"/>
              <a:buChar char="•"/>
            </a:pPr>
            <a:r>
              <a:rPr lang="en-US" sz="2800" b="1" dirty="0" smtClean="0">
                <a:solidFill>
                  <a:srgbClr val="FFFF00"/>
                </a:solidFill>
              </a:rPr>
              <a:t>VISIBILITY OF STATE</a:t>
            </a:r>
          </a:p>
          <a:p>
            <a:pPr marL="285750" indent="-285750">
              <a:buFont typeface="Arial"/>
              <a:buChar char="•"/>
            </a:pPr>
            <a:r>
              <a:rPr lang="en-US" sz="2800" b="1" dirty="0" smtClean="0">
                <a:solidFill>
                  <a:srgbClr val="FFFF00"/>
                </a:solidFill>
              </a:rPr>
              <a:t>VALUE EARLY &amp; OFTEN</a:t>
            </a:r>
          </a:p>
          <a:p>
            <a:pPr marL="285750" indent="-285750">
              <a:buFont typeface="Arial"/>
              <a:buChar char="•"/>
            </a:pPr>
            <a:r>
              <a:rPr lang="en-US" sz="2800" b="1" dirty="0" smtClean="0">
                <a:solidFill>
                  <a:srgbClr val="FFFF00"/>
                </a:solidFill>
              </a:rPr>
              <a:t>REGRESSION TESTING</a:t>
            </a:r>
          </a:p>
        </p:txBody>
      </p:sp>
    </p:spTree>
    <p:extLst>
      <p:ext uri="{BB962C8B-B14F-4D97-AF65-F5344CB8AC3E}">
        <p14:creationId xmlns:p14="http://schemas.microsoft.com/office/powerpoint/2010/main" val="11397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9-14 10.31.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3" y="-797024"/>
            <a:ext cx="9444634" cy="7083475"/>
          </a:xfrm>
          <a:prstGeom prst="rect">
            <a:avLst/>
          </a:prstGeom>
        </p:spPr>
      </p:pic>
    </p:spTree>
    <p:extLst>
      <p:ext uri="{BB962C8B-B14F-4D97-AF65-F5344CB8AC3E}">
        <p14:creationId xmlns:p14="http://schemas.microsoft.com/office/powerpoint/2010/main" val="3787607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sp>
        <p:nvSpPr>
          <p:cNvPr id="9" name="TextBox 8"/>
          <p:cNvSpPr txBox="1"/>
          <p:nvPr/>
        </p:nvSpPr>
        <p:spPr>
          <a:xfrm>
            <a:off x="570386" y="272612"/>
            <a:ext cx="7810891" cy="738664"/>
          </a:xfrm>
          <a:prstGeom prst="rect">
            <a:avLst/>
          </a:prstGeom>
          <a:noFill/>
        </p:spPr>
        <p:txBody>
          <a:bodyPr wrap="square" rtlCol="0">
            <a:spAutoFit/>
          </a:bodyPr>
          <a:lstStyle/>
          <a:p>
            <a:r>
              <a:rPr lang="en-US" sz="2400" dirty="0" smtClean="0"/>
              <a:t>Code and Test metrics</a:t>
            </a:r>
            <a:endParaRPr lang="en-US" sz="3200" dirty="0"/>
          </a:p>
          <a:p>
            <a:endParaRPr lang="en-US" dirty="0"/>
          </a:p>
        </p:txBody>
      </p:sp>
      <p:pic>
        <p:nvPicPr>
          <p:cNvPr id="10" name="Content Placeholder 4" descr="IMG_20150224_144556.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178787" y="2007479"/>
            <a:ext cx="4323538" cy="2377780"/>
          </a:xfrm>
        </p:spPr>
      </p:pic>
      <p:pic>
        <p:nvPicPr>
          <p:cNvPr id="2" name="Picture 1" descr="Photo 30-09-2015, 12 28 10.jpg"/>
          <p:cNvPicPr>
            <a:picLocks noChangeAspect="1"/>
          </p:cNvPicPr>
          <p:nvPr/>
        </p:nvPicPr>
        <p:blipFill rotWithShape="1">
          <a:blip r:embed="rId5">
            <a:extLst>
              <a:ext uri="{28A0092B-C50C-407E-A947-70E740481C1C}">
                <a14:useLocalDpi xmlns:a14="http://schemas.microsoft.com/office/drawing/2010/main" val="0"/>
              </a:ext>
            </a:extLst>
          </a:blip>
          <a:srcRect t="13371"/>
          <a:stretch/>
        </p:blipFill>
        <p:spPr>
          <a:xfrm>
            <a:off x="4159822" y="0"/>
            <a:ext cx="4984181" cy="3238305"/>
          </a:xfrm>
          <a:prstGeom prst="rect">
            <a:avLst/>
          </a:prstGeom>
        </p:spPr>
      </p:pic>
    </p:spTree>
    <p:extLst>
      <p:ext uri="{BB962C8B-B14F-4D97-AF65-F5344CB8AC3E}">
        <p14:creationId xmlns:p14="http://schemas.microsoft.com/office/powerpoint/2010/main" val="2772764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10" name="Picture 9" descr="PUMA_Logo_v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05" y="186741"/>
            <a:ext cx="1546876" cy="1544043"/>
          </a:xfrm>
          <a:prstGeom prst="rect">
            <a:avLst/>
          </a:prstGeom>
        </p:spPr>
      </p:pic>
      <p:pic>
        <p:nvPicPr>
          <p:cNvPr id="11" name="Picture 10" descr="PUMA_Poster_v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170" y="0"/>
            <a:ext cx="3645489" cy="5157338"/>
          </a:xfrm>
          <a:prstGeom prst="rect">
            <a:avLst/>
          </a:prstGeom>
        </p:spPr>
      </p:pic>
    </p:spTree>
    <p:extLst>
      <p:ext uri="{BB962C8B-B14F-4D97-AF65-F5344CB8AC3E}">
        <p14:creationId xmlns:p14="http://schemas.microsoft.com/office/powerpoint/2010/main" val="3685509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Device reach</a:t>
            </a:r>
            <a:endParaRPr lang="en-US" sz="3200" dirty="0"/>
          </a:p>
          <a:p>
            <a:endParaRPr lang="en-US" dirty="0"/>
          </a:p>
        </p:txBody>
      </p:sp>
      <p:pic>
        <p:nvPicPr>
          <p:cNvPr id="6" name="Picture 5"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3" name="Picture 2"/>
          <p:cNvPicPr>
            <a:picLocks noChangeAspect="1"/>
          </p:cNvPicPr>
          <p:nvPr/>
        </p:nvPicPr>
        <p:blipFill>
          <a:blip r:embed="rId4"/>
          <a:stretch>
            <a:fillRect/>
          </a:stretch>
        </p:blipFill>
        <p:spPr>
          <a:xfrm>
            <a:off x="0" y="1199235"/>
            <a:ext cx="7237345" cy="3494426"/>
          </a:xfrm>
          <a:prstGeom prst="rect">
            <a:avLst/>
          </a:prstGeom>
        </p:spPr>
      </p:pic>
      <p:pic>
        <p:nvPicPr>
          <p:cNvPr id="5" name="Picture 4"/>
          <p:cNvPicPr>
            <a:picLocks noChangeAspect="1"/>
          </p:cNvPicPr>
          <p:nvPr/>
        </p:nvPicPr>
        <p:blipFill>
          <a:blip r:embed="rId5"/>
          <a:stretch>
            <a:fillRect/>
          </a:stretch>
        </p:blipFill>
        <p:spPr>
          <a:xfrm>
            <a:off x="-5440" y="407701"/>
            <a:ext cx="9149440" cy="4165914"/>
          </a:xfrm>
          <a:prstGeom prst="rect">
            <a:avLst/>
          </a:prstGeom>
        </p:spPr>
      </p:pic>
    </p:spTree>
    <p:extLst>
      <p:ext uri="{BB962C8B-B14F-4D97-AF65-F5344CB8AC3E}">
        <p14:creationId xmlns:p14="http://schemas.microsoft.com/office/powerpoint/2010/main" val="36784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9113"/>
            <a:ext cx="8229600" cy="3394472"/>
          </a:xfrm>
        </p:spPr>
        <p:txBody>
          <a:bodyPr/>
          <a:lstStyle/>
          <a:p>
            <a:r>
              <a:rPr lang="en-US" dirty="0" smtClean="0"/>
              <a:t>Mission:</a:t>
            </a:r>
            <a:endParaRPr lang="en-US" dirty="0"/>
          </a:p>
          <a:p>
            <a:pPr lvl="1"/>
            <a:r>
              <a:rPr lang="en-US" dirty="0"/>
              <a:t>To enrich people's lives with </a:t>
            </a:r>
            <a:r>
              <a:rPr lang="en-US" dirty="0" err="1"/>
              <a:t>programmes</a:t>
            </a:r>
            <a:r>
              <a:rPr lang="en-US" dirty="0"/>
              <a:t> and services that inform, educate and </a:t>
            </a:r>
            <a:r>
              <a:rPr lang="en-US" dirty="0" smtClean="0"/>
              <a:t>entertain</a:t>
            </a:r>
          </a:p>
          <a:p>
            <a:r>
              <a:rPr lang="en-US" dirty="0" smtClean="0"/>
              <a:t>Vision:</a:t>
            </a:r>
          </a:p>
          <a:p>
            <a:pPr lvl="1"/>
            <a:r>
              <a:rPr lang="en-US" dirty="0"/>
              <a:t>To be the most creative </a:t>
            </a:r>
            <a:r>
              <a:rPr lang="en-US" dirty="0" err="1"/>
              <a:t>organisation</a:t>
            </a:r>
            <a:r>
              <a:rPr lang="en-US" dirty="0"/>
              <a:t> in the world</a:t>
            </a:r>
            <a:endParaRPr lang="en-US" dirty="0" smtClean="0"/>
          </a:p>
        </p:txBody>
      </p:sp>
      <p:pic>
        <p:nvPicPr>
          <p:cNvPr id="4" name="Picture 3"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79703"/>
            <a:ext cx="2250243" cy="515218"/>
          </a:xfrm>
          <a:prstGeom prst="rect">
            <a:avLst/>
          </a:prstGeom>
        </p:spPr>
      </p:pic>
      <p:pic>
        <p:nvPicPr>
          <p:cNvPr id="8" name="Picture 7"/>
          <p:cNvPicPr>
            <a:picLocks noChangeAspect="1"/>
          </p:cNvPicPr>
          <p:nvPr/>
        </p:nvPicPr>
        <p:blipFill>
          <a:blip r:embed="rId4"/>
          <a:stretch>
            <a:fillRect/>
          </a:stretch>
        </p:blipFill>
        <p:spPr>
          <a:xfrm>
            <a:off x="206972" y="194195"/>
            <a:ext cx="4130263" cy="1177405"/>
          </a:xfrm>
          <a:prstGeom prst="rect">
            <a:avLst/>
          </a:prstGeom>
        </p:spPr>
      </p:pic>
    </p:spTree>
    <p:extLst>
      <p:ext uri="{BB962C8B-B14F-4D97-AF65-F5344CB8AC3E}">
        <p14:creationId xmlns:p14="http://schemas.microsoft.com/office/powerpoint/2010/main" val="3234603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sp>
        <p:nvSpPr>
          <p:cNvPr id="2" name="Rectangle 1"/>
          <p:cNvSpPr/>
          <p:nvPr/>
        </p:nvSpPr>
        <p:spPr>
          <a:xfrm>
            <a:off x="279655" y="4497169"/>
            <a:ext cx="3463771" cy="646331"/>
          </a:xfrm>
          <a:prstGeom prst="rect">
            <a:avLst/>
          </a:prstGeom>
        </p:spPr>
        <p:txBody>
          <a:bodyPr wrap="none">
            <a:spAutoFit/>
          </a:bodyPr>
          <a:lstStyle/>
          <a:p>
            <a:r>
              <a:rPr lang="en-US" dirty="0"/>
              <a:t>http://</a:t>
            </a:r>
            <a:r>
              <a:rPr lang="en-US" dirty="0" err="1"/>
              <a:t>www.bbc.co.uk</a:t>
            </a:r>
            <a:r>
              <a:rPr lang="en-US" dirty="0"/>
              <a:t>/</a:t>
            </a:r>
            <a:r>
              <a:rPr lang="en-US" dirty="0" err="1" smtClean="0"/>
              <a:t>opensource</a:t>
            </a:r>
            <a:endParaRPr lang="en-US" dirty="0" smtClean="0"/>
          </a:p>
          <a:p>
            <a:r>
              <a:rPr lang="en-US" dirty="0" smtClean="0"/>
              <a:t>@</a:t>
            </a:r>
            <a:r>
              <a:rPr lang="en-US" dirty="0" err="1" smtClean="0"/>
              <a:t>bbcopensource</a:t>
            </a:r>
            <a:endParaRPr lang="en-US" dirty="0"/>
          </a:p>
        </p:txBody>
      </p:sp>
      <p:pic>
        <p:nvPicPr>
          <p:cNvPr id="9" name="Picture 8"/>
          <p:cNvPicPr>
            <a:picLocks noChangeAspect="1"/>
          </p:cNvPicPr>
          <p:nvPr/>
        </p:nvPicPr>
        <p:blipFill>
          <a:blip r:embed="rId4"/>
          <a:stretch>
            <a:fillRect/>
          </a:stretch>
        </p:blipFill>
        <p:spPr>
          <a:xfrm>
            <a:off x="641928" y="0"/>
            <a:ext cx="7828743" cy="4447808"/>
          </a:xfrm>
          <a:prstGeom prst="rect">
            <a:avLst/>
          </a:prstGeom>
        </p:spPr>
      </p:pic>
    </p:spTree>
    <p:extLst>
      <p:ext uri="{BB962C8B-B14F-4D97-AF65-F5344CB8AC3E}">
        <p14:creationId xmlns:p14="http://schemas.microsoft.com/office/powerpoint/2010/main" val="3665181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861774"/>
          </a:xfrm>
          <a:prstGeom prst="rect">
            <a:avLst/>
          </a:prstGeom>
          <a:noFill/>
        </p:spPr>
        <p:txBody>
          <a:bodyPr wrap="square" rtlCol="0">
            <a:spAutoFit/>
          </a:bodyPr>
          <a:lstStyle/>
          <a:p>
            <a:r>
              <a:rPr lang="en-US" sz="3200" dirty="0" err="1" smtClean="0"/>
              <a:t>HiveCI</a:t>
            </a:r>
            <a:endParaRPr lang="en-US" sz="3200" dirty="0"/>
          </a:p>
          <a:p>
            <a:endParaRPr lang="en-US"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2" name="Picture 1" descr="hive-phon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71" y="0"/>
            <a:ext cx="9444634" cy="6255537"/>
          </a:xfrm>
          <a:prstGeom prst="rect">
            <a:avLst/>
          </a:prstGeom>
        </p:spPr>
      </p:pic>
      <p:pic>
        <p:nvPicPr>
          <p:cNvPr id="8" name="Picture 7" descr="Photo 17-09-2015, 15 27 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0775"/>
            <a:ext cx="7417888" cy="5563416"/>
          </a:xfrm>
          <a:prstGeom prst="rect">
            <a:avLst/>
          </a:prstGeom>
        </p:spPr>
      </p:pic>
      <p:pic>
        <p:nvPicPr>
          <p:cNvPr id="5" name="Picture 4" descr="hive-batch-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447" y="272612"/>
            <a:ext cx="7326830" cy="4913629"/>
          </a:xfrm>
          <a:prstGeom prst="rect">
            <a:avLst/>
          </a:prstGeom>
        </p:spPr>
      </p:pic>
    </p:spTree>
    <p:extLst>
      <p:ext uri="{BB962C8B-B14F-4D97-AF65-F5344CB8AC3E}">
        <p14:creationId xmlns:p14="http://schemas.microsoft.com/office/powerpoint/2010/main" val="301770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err="1" smtClean="0"/>
              <a:t>TestMine</a:t>
            </a:r>
            <a:endParaRPr lang="en-US" sz="3200" dirty="0"/>
          </a:p>
          <a:p>
            <a:endParaRPr lang="en-US"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8" name="Picture 7" descr="testmite-regressions-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015" y="900780"/>
            <a:ext cx="6630384" cy="3792881"/>
          </a:xfrm>
          <a:prstGeom prst="rect">
            <a:avLst/>
          </a:prstGeom>
        </p:spPr>
      </p:pic>
    </p:spTree>
    <p:extLst>
      <p:ext uri="{BB962C8B-B14F-4D97-AF65-F5344CB8AC3E}">
        <p14:creationId xmlns:p14="http://schemas.microsoft.com/office/powerpoint/2010/main" val="2983876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Tools &amp; technologies</a:t>
            </a:r>
            <a:endParaRPr lang="en-US" sz="3200" dirty="0"/>
          </a:p>
          <a:p>
            <a:endParaRPr lang="en-US" dirty="0"/>
          </a:p>
        </p:txBody>
      </p:sp>
      <p:pic>
        <p:nvPicPr>
          <p:cNvPr id="16" name="Picture 15"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18" name="Picture 17"/>
          <p:cNvPicPr>
            <a:picLocks noChangeAspect="1"/>
          </p:cNvPicPr>
          <p:nvPr/>
        </p:nvPicPr>
        <p:blipFill>
          <a:blip r:embed="rId4"/>
          <a:stretch>
            <a:fillRect/>
          </a:stretch>
        </p:blipFill>
        <p:spPr>
          <a:xfrm>
            <a:off x="7593398" y="711200"/>
            <a:ext cx="1550602" cy="1550602"/>
          </a:xfrm>
          <a:prstGeom prst="rect">
            <a:avLst/>
          </a:prstGeom>
        </p:spPr>
      </p:pic>
      <p:pic>
        <p:nvPicPr>
          <p:cNvPr id="19" name="Picture 18"/>
          <p:cNvPicPr>
            <a:picLocks noChangeAspect="1"/>
          </p:cNvPicPr>
          <p:nvPr/>
        </p:nvPicPr>
        <p:blipFill>
          <a:blip r:embed="rId5"/>
          <a:stretch>
            <a:fillRect/>
          </a:stretch>
        </p:blipFill>
        <p:spPr>
          <a:xfrm>
            <a:off x="1121466" y="1977143"/>
            <a:ext cx="1432385" cy="2178418"/>
          </a:xfrm>
          <a:prstGeom prst="rect">
            <a:avLst/>
          </a:prstGeom>
        </p:spPr>
      </p:pic>
      <p:pic>
        <p:nvPicPr>
          <p:cNvPr id="20" name="Picture 19" descr="testrai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34" y="982133"/>
            <a:ext cx="3362073" cy="1008622"/>
          </a:xfrm>
          <a:prstGeom prst="rect">
            <a:avLst/>
          </a:prstGeom>
        </p:spPr>
      </p:pic>
      <p:pic>
        <p:nvPicPr>
          <p:cNvPr id="21" name="Picture 20"/>
          <p:cNvPicPr>
            <a:picLocks noChangeAspect="1"/>
          </p:cNvPicPr>
          <p:nvPr/>
        </p:nvPicPr>
        <p:blipFill>
          <a:blip r:embed="rId7"/>
          <a:stretch>
            <a:fillRect/>
          </a:stretch>
        </p:blipFill>
        <p:spPr>
          <a:xfrm>
            <a:off x="5672219" y="3690013"/>
            <a:ext cx="3126783" cy="899342"/>
          </a:xfrm>
          <a:prstGeom prst="rect">
            <a:avLst/>
          </a:prstGeom>
        </p:spPr>
      </p:pic>
      <p:pic>
        <p:nvPicPr>
          <p:cNvPr id="22" name="Picture 21"/>
          <p:cNvPicPr>
            <a:picLocks noChangeAspect="1"/>
          </p:cNvPicPr>
          <p:nvPr/>
        </p:nvPicPr>
        <p:blipFill>
          <a:blip r:embed="rId8"/>
          <a:stretch>
            <a:fillRect/>
          </a:stretch>
        </p:blipFill>
        <p:spPr>
          <a:xfrm>
            <a:off x="6553200" y="2279750"/>
            <a:ext cx="2245802" cy="1166091"/>
          </a:xfrm>
          <a:prstGeom prst="rect">
            <a:avLst/>
          </a:prstGeom>
        </p:spPr>
      </p:pic>
      <p:pic>
        <p:nvPicPr>
          <p:cNvPr id="23" name="Picture 22" descr="cucumber.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4500" y="1650616"/>
            <a:ext cx="1981832" cy="1981832"/>
          </a:xfrm>
          <a:prstGeom prst="rect">
            <a:avLst/>
          </a:prstGeom>
        </p:spPr>
      </p:pic>
      <p:pic>
        <p:nvPicPr>
          <p:cNvPr id="24" name="Picture 23"/>
          <p:cNvPicPr>
            <a:picLocks noChangeAspect="1"/>
          </p:cNvPicPr>
          <p:nvPr/>
        </p:nvPicPr>
        <p:blipFill>
          <a:blip r:embed="rId10"/>
          <a:stretch>
            <a:fillRect/>
          </a:stretch>
        </p:blipFill>
        <p:spPr>
          <a:xfrm>
            <a:off x="3182055" y="3070969"/>
            <a:ext cx="2144889" cy="2144889"/>
          </a:xfrm>
          <a:prstGeom prst="rect">
            <a:avLst/>
          </a:prstGeom>
        </p:spPr>
      </p:pic>
      <p:pic>
        <p:nvPicPr>
          <p:cNvPr id="25" name="Picture 24" descr="android_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3851" y="2090175"/>
            <a:ext cx="1256407" cy="942305"/>
          </a:xfrm>
          <a:prstGeom prst="rect">
            <a:avLst/>
          </a:prstGeom>
        </p:spPr>
      </p:pic>
      <p:pic>
        <p:nvPicPr>
          <p:cNvPr id="26" name="Picture 25" descr="xcod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2556" y="711200"/>
            <a:ext cx="1039447" cy="939416"/>
          </a:xfrm>
          <a:prstGeom prst="rect">
            <a:avLst/>
          </a:prstGeom>
        </p:spPr>
      </p:pic>
      <p:pic>
        <p:nvPicPr>
          <p:cNvPr id="27" name="Picture 2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332" y="6192259"/>
            <a:ext cx="2907671" cy="665743"/>
          </a:xfrm>
          <a:prstGeom prst="rect">
            <a:avLst/>
          </a:prstGeom>
        </p:spPr>
      </p:pic>
      <p:pic>
        <p:nvPicPr>
          <p:cNvPr id="2" name="Picture 1"/>
          <p:cNvPicPr>
            <a:picLocks noChangeAspect="1"/>
          </p:cNvPicPr>
          <p:nvPr/>
        </p:nvPicPr>
        <p:blipFill>
          <a:blip r:embed="rId13"/>
          <a:stretch>
            <a:fillRect/>
          </a:stretch>
        </p:blipFill>
        <p:spPr>
          <a:xfrm>
            <a:off x="-13535" y="4045633"/>
            <a:ext cx="3383156" cy="1087443"/>
          </a:xfrm>
          <a:prstGeom prst="rect">
            <a:avLst/>
          </a:prstGeom>
        </p:spPr>
      </p:pic>
      <p:pic>
        <p:nvPicPr>
          <p:cNvPr id="3" name="Picture 2"/>
          <p:cNvPicPr>
            <a:picLocks noChangeAspect="1"/>
          </p:cNvPicPr>
          <p:nvPr/>
        </p:nvPicPr>
        <p:blipFill>
          <a:blip r:embed="rId14"/>
          <a:stretch>
            <a:fillRect/>
          </a:stretch>
        </p:blipFill>
        <p:spPr>
          <a:xfrm>
            <a:off x="4432300" y="0"/>
            <a:ext cx="4711700" cy="711200"/>
          </a:xfrm>
          <a:prstGeom prst="rect">
            <a:avLst/>
          </a:prstGeom>
        </p:spPr>
      </p:pic>
      <p:pic>
        <p:nvPicPr>
          <p:cNvPr id="5" name="Picture 4"/>
          <p:cNvPicPr>
            <a:picLocks noChangeAspect="1"/>
          </p:cNvPicPr>
          <p:nvPr/>
        </p:nvPicPr>
        <p:blipFill>
          <a:blip r:embed="rId15"/>
          <a:stretch>
            <a:fillRect/>
          </a:stretch>
        </p:blipFill>
        <p:spPr>
          <a:xfrm>
            <a:off x="5972003" y="542976"/>
            <a:ext cx="1434167" cy="1434167"/>
          </a:xfrm>
          <a:prstGeom prst="rect">
            <a:avLst/>
          </a:prstGeom>
        </p:spPr>
      </p:pic>
      <p:pic>
        <p:nvPicPr>
          <p:cNvPr id="6" name="Picture 5"/>
          <p:cNvPicPr>
            <a:picLocks noChangeAspect="1"/>
          </p:cNvPicPr>
          <p:nvPr/>
        </p:nvPicPr>
        <p:blipFill>
          <a:blip r:embed="rId16"/>
          <a:stretch>
            <a:fillRect/>
          </a:stretch>
        </p:blipFill>
        <p:spPr>
          <a:xfrm>
            <a:off x="3449025" y="245900"/>
            <a:ext cx="1298805" cy="1472466"/>
          </a:xfrm>
          <a:prstGeom prst="rect">
            <a:avLst/>
          </a:prstGeom>
        </p:spPr>
      </p:pic>
    </p:spTree>
    <p:extLst>
      <p:ext uri="{BB962C8B-B14F-4D97-AF65-F5344CB8AC3E}">
        <p14:creationId xmlns:p14="http://schemas.microsoft.com/office/powerpoint/2010/main" val="3665181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What next..</a:t>
            </a:r>
            <a:endParaRPr lang="en-US" sz="3200" dirty="0"/>
          </a:p>
          <a:p>
            <a:endParaRPr lang="en-US" dirty="0"/>
          </a:p>
        </p:txBody>
      </p:sp>
      <p:sp>
        <p:nvSpPr>
          <p:cNvPr id="2" name="TextBox 1"/>
          <p:cNvSpPr txBox="1"/>
          <p:nvPr/>
        </p:nvSpPr>
        <p:spPr>
          <a:xfrm>
            <a:off x="747894" y="809561"/>
            <a:ext cx="7215199" cy="3416320"/>
          </a:xfrm>
          <a:prstGeom prst="rect">
            <a:avLst/>
          </a:prstGeom>
          <a:noFill/>
        </p:spPr>
        <p:txBody>
          <a:bodyPr wrap="square" rtlCol="0">
            <a:spAutoFit/>
          </a:bodyPr>
          <a:lstStyle/>
          <a:p>
            <a:pPr marL="285750" indent="-285750">
              <a:buFont typeface="Arial"/>
              <a:buChar char="•"/>
            </a:pPr>
            <a:r>
              <a:rPr lang="en-US" sz="2400" dirty="0" smtClean="0"/>
              <a:t>Further </a:t>
            </a:r>
            <a:r>
              <a:rPr lang="en-US" sz="2400" dirty="0" err="1" smtClean="0"/>
              <a:t>categorisation</a:t>
            </a:r>
            <a:r>
              <a:rPr lang="en-US" sz="2400" dirty="0" smtClean="0"/>
              <a:t> of automated UI checks</a:t>
            </a:r>
          </a:p>
          <a:p>
            <a:pPr marL="285750" indent="-285750">
              <a:buFont typeface="Arial"/>
              <a:buChar char="•"/>
            </a:pPr>
            <a:r>
              <a:rPr lang="en-US" sz="2400" dirty="0" smtClean="0"/>
              <a:t>Fewer UI checks?</a:t>
            </a:r>
          </a:p>
          <a:p>
            <a:pPr marL="285750" indent="-285750">
              <a:buFont typeface="Arial"/>
              <a:buChar char="•"/>
            </a:pPr>
            <a:r>
              <a:rPr lang="en-US" sz="2400" dirty="0" smtClean="0"/>
              <a:t>LION tests</a:t>
            </a:r>
          </a:p>
          <a:p>
            <a:pPr marL="285750" indent="-285750">
              <a:buFont typeface="Arial"/>
              <a:buChar char="•"/>
            </a:pPr>
            <a:r>
              <a:rPr lang="en-US" sz="2400" dirty="0" smtClean="0"/>
              <a:t>Testing as a craft</a:t>
            </a:r>
          </a:p>
          <a:p>
            <a:pPr marL="285750" indent="-285750">
              <a:buFont typeface="Arial"/>
              <a:buChar char="•"/>
            </a:pPr>
            <a:r>
              <a:rPr lang="en-US" sz="2400" dirty="0" smtClean="0"/>
              <a:t>Continue our open sourcing</a:t>
            </a:r>
          </a:p>
          <a:p>
            <a:pPr marL="285750" indent="-285750">
              <a:buFont typeface="Arial"/>
              <a:buChar char="•"/>
            </a:pPr>
            <a:r>
              <a:rPr lang="en-US" sz="2400" dirty="0" smtClean="0"/>
              <a:t>Continuous Delivery</a:t>
            </a:r>
          </a:p>
          <a:p>
            <a:pPr marL="285750" indent="-285750">
              <a:buFont typeface="Arial"/>
              <a:buChar char="•"/>
            </a:pPr>
            <a:r>
              <a:rPr lang="en-US" sz="2400" dirty="0" smtClean="0"/>
              <a:t>Security Testing</a:t>
            </a:r>
          </a:p>
          <a:p>
            <a:pPr marL="285750" indent="-285750">
              <a:buFont typeface="Arial"/>
              <a:buChar char="•"/>
            </a:pPr>
            <a:r>
              <a:rPr lang="en-US" sz="2400" dirty="0" smtClean="0"/>
              <a:t>Accessibility Testing </a:t>
            </a:r>
          </a:p>
          <a:p>
            <a:pPr marL="285750" indent="-285750">
              <a:buFont typeface="Arial"/>
              <a:buChar char="•"/>
            </a:pPr>
            <a:endParaRPr lang="en-US" sz="2400"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spTree>
    <p:extLst>
      <p:ext uri="{BB962C8B-B14F-4D97-AF65-F5344CB8AC3E}">
        <p14:creationId xmlns:p14="http://schemas.microsoft.com/office/powerpoint/2010/main" val="3665181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300" y="268409"/>
            <a:ext cx="8775700" cy="646331"/>
          </a:xfrm>
          <a:prstGeom prst="rect">
            <a:avLst/>
          </a:prstGeom>
          <a:noFill/>
        </p:spPr>
        <p:txBody>
          <a:bodyPr wrap="square" rtlCol="0">
            <a:spAutoFit/>
          </a:bodyPr>
          <a:lstStyle/>
          <a:p>
            <a:r>
              <a:rPr lang="en-US" sz="3600" b="1" dirty="0" smtClean="0"/>
              <a:t>Questions?</a:t>
            </a:r>
            <a:endParaRPr lang="en-US" dirty="0"/>
          </a:p>
        </p:txBody>
      </p:sp>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spTree>
    <p:extLst>
      <p:ext uri="{BB962C8B-B14F-4D97-AF65-F5344CB8AC3E}">
        <p14:creationId xmlns:p14="http://schemas.microsoft.com/office/powerpoint/2010/main" val="3121042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79703"/>
            <a:ext cx="2250243" cy="515218"/>
          </a:xfrm>
          <a:prstGeom prst="rect">
            <a:avLst/>
          </a:prstGeom>
        </p:spPr>
      </p:pic>
      <p:pic>
        <p:nvPicPr>
          <p:cNvPr id="2" name="Picture 1" descr="iplayer-all_devic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08" y="920160"/>
            <a:ext cx="6461960" cy="4016894"/>
          </a:xfrm>
          <a:prstGeom prst="rect">
            <a:avLst/>
          </a:prstGeom>
        </p:spPr>
      </p:pic>
      <p:pic>
        <p:nvPicPr>
          <p:cNvPr id="6" name="Picture 5" descr="iplayer-mobil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6"/>
          <a:stretch>
            <a:fillRect/>
          </a:stretch>
        </p:blipFill>
        <p:spPr>
          <a:xfrm>
            <a:off x="283745" y="215335"/>
            <a:ext cx="4783119" cy="795941"/>
          </a:xfrm>
          <a:prstGeom prst="rect">
            <a:avLst/>
          </a:prstGeom>
        </p:spPr>
      </p:pic>
    </p:spTree>
    <p:extLst>
      <p:ext uri="{BB962C8B-B14F-4D97-AF65-F5344CB8AC3E}">
        <p14:creationId xmlns:p14="http://schemas.microsoft.com/office/powerpoint/2010/main" val="210733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player-mobiles.png"/>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Blur/>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17354"/>
            <a:ext cx="9144000" cy="5143500"/>
          </a:xfrm>
          <a:prstGeom prst="rect">
            <a:avLst/>
          </a:prstGeom>
        </p:spPr>
      </p:pic>
      <p:sp>
        <p:nvSpPr>
          <p:cNvPr id="5" name="TextBox 4"/>
          <p:cNvSpPr txBox="1"/>
          <p:nvPr/>
        </p:nvSpPr>
        <p:spPr>
          <a:xfrm>
            <a:off x="570386" y="1011276"/>
            <a:ext cx="7314823" cy="2923877"/>
          </a:xfrm>
          <a:prstGeom prst="rect">
            <a:avLst/>
          </a:prstGeom>
          <a:noFill/>
        </p:spPr>
        <p:txBody>
          <a:bodyPr wrap="none" rtlCol="0">
            <a:spAutoFit/>
          </a:bodyPr>
          <a:lstStyle/>
          <a:p>
            <a:pPr marL="285750" indent="-285750">
              <a:buFont typeface="Arial"/>
              <a:buChar char="•"/>
            </a:pPr>
            <a:r>
              <a:rPr lang="en-US" sz="2800" b="1" dirty="0" smtClean="0">
                <a:solidFill>
                  <a:srgbClr val="FFFF00"/>
                </a:solidFill>
              </a:rPr>
              <a:t>315 million monthly requests for </a:t>
            </a:r>
            <a:r>
              <a:rPr lang="en-US" sz="2800" b="1" dirty="0" err="1" smtClean="0">
                <a:solidFill>
                  <a:srgbClr val="FFFF00"/>
                </a:solidFill>
              </a:rPr>
              <a:t>programmes</a:t>
            </a:r>
            <a:endParaRPr lang="en-US" sz="2800" b="1" dirty="0" smtClean="0">
              <a:solidFill>
                <a:srgbClr val="FFFF00"/>
              </a:solidFill>
            </a:endParaRPr>
          </a:p>
          <a:p>
            <a:pPr marL="742950" lvl="1" indent="-285750">
              <a:buFont typeface="Arial"/>
              <a:buChar char="•"/>
            </a:pPr>
            <a:r>
              <a:rPr lang="en-US" sz="2800" b="1" dirty="0" smtClean="0">
                <a:solidFill>
                  <a:srgbClr val="FFFF00"/>
                </a:solidFill>
              </a:rPr>
              <a:t>9 on consoles</a:t>
            </a:r>
          </a:p>
          <a:p>
            <a:pPr marL="1200150" lvl="2" indent="-285750">
              <a:buFont typeface="Arial"/>
              <a:buChar char="•"/>
            </a:pPr>
            <a:r>
              <a:rPr lang="en-US" sz="2800" b="1" dirty="0" smtClean="0">
                <a:solidFill>
                  <a:srgbClr val="FFFF00"/>
                </a:solidFill>
              </a:rPr>
              <a:t>44 on connected TVs</a:t>
            </a:r>
          </a:p>
          <a:p>
            <a:pPr marL="1657350" lvl="3" indent="-285750">
              <a:buFont typeface="Arial"/>
              <a:buChar char="•"/>
            </a:pPr>
            <a:r>
              <a:rPr lang="en-US" sz="2800" b="1" dirty="0" smtClean="0">
                <a:solidFill>
                  <a:srgbClr val="FFFF00"/>
                </a:solidFill>
              </a:rPr>
              <a:t>99 on responsive web</a:t>
            </a:r>
          </a:p>
          <a:p>
            <a:pPr marL="285750" indent="-285750">
              <a:buFont typeface="Arial"/>
              <a:buChar char="•"/>
            </a:pPr>
            <a:r>
              <a:rPr lang="en-US" sz="4400" b="1" dirty="0" smtClean="0">
                <a:solidFill>
                  <a:srgbClr val="FFFF00"/>
                </a:solidFill>
              </a:rPr>
              <a:t>163</a:t>
            </a:r>
            <a:r>
              <a:rPr lang="en-US" sz="2800" b="1" dirty="0" smtClean="0">
                <a:solidFill>
                  <a:srgbClr val="FFFF00"/>
                </a:solidFill>
              </a:rPr>
              <a:t> on native mobile apps</a:t>
            </a:r>
          </a:p>
          <a:p>
            <a:pPr marL="1200150" lvl="2" indent="-285750">
              <a:buFont typeface="Arial"/>
              <a:buChar char="•"/>
            </a:pPr>
            <a:r>
              <a:rPr lang="en-US" sz="2800" b="1" dirty="0" smtClean="0">
                <a:solidFill>
                  <a:srgbClr val="FFFF00"/>
                </a:solidFill>
              </a:rPr>
              <a:t>35 million app downloads</a:t>
            </a:r>
            <a:endParaRPr lang="en-US" sz="2800" b="1" dirty="0">
              <a:solidFill>
                <a:srgbClr val="FFFF00"/>
              </a:solidFill>
            </a:endParaRPr>
          </a:p>
        </p:txBody>
      </p:sp>
    </p:spTree>
    <p:extLst>
      <p:ext uri="{BB962C8B-B14F-4D97-AF65-F5344CB8AC3E}">
        <p14:creationId xmlns:p14="http://schemas.microsoft.com/office/powerpoint/2010/main" val="416105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January 2013 - a Test </a:t>
            </a:r>
            <a:r>
              <a:rPr lang="en-US" sz="2400" dirty="0" err="1" smtClean="0"/>
              <a:t>organisation</a:t>
            </a:r>
            <a:r>
              <a:rPr lang="en-US" sz="2400" dirty="0" smtClean="0"/>
              <a:t>!</a:t>
            </a:r>
            <a:endParaRPr lang="en-US" sz="3200" dirty="0"/>
          </a:p>
          <a:p>
            <a:endParaRPr lang="en-US"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79703"/>
            <a:ext cx="2250243" cy="515218"/>
          </a:xfrm>
          <a:prstGeom prst="rect">
            <a:avLst/>
          </a:prstGeom>
        </p:spPr>
      </p:pic>
      <p:pic>
        <p:nvPicPr>
          <p:cNvPr id="8" name="Picture 7"/>
          <p:cNvPicPr>
            <a:picLocks noChangeAspect="1"/>
          </p:cNvPicPr>
          <p:nvPr/>
        </p:nvPicPr>
        <p:blipFill>
          <a:blip r:embed="rId4"/>
          <a:stretch>
            <a:fillRect/>
          </a:stretch>
        </p:blipFill>
        <p:spPr>
          <a:xfrm>
            <a:off x="404558" y="986430"/>
            <a:ext cx="6334038" cy="3549452"/>
          </a:xfrm>
          <a:prstGeom prst="rect">
            <a:avLst/>
          </a:prstGeom>
        </p:spPr>
      </p:pic>
    </p:spTree>
    <p:extLst>
      <p:ext uri="{BB962C8B-B14F-4D97-AF65-F5344CB8AC3E}">
        <p14:creationId xmlns:p14="http://schemas.microsoft.com/office/powerpoint/2010/main" val="809960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People &amp; passion</a:t>
            </a:r>
            <a:endParaRPr lang="en-US" sz="3200" dirty="0"/>
          </a:p>
          <a:p>
            <a:endParaRPr lang="en-US" dirty="0"/>
          </a:p>
        </p:txBody>
      </p:sp>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79703"/>
            <a:ext cx="2250243" cy="515218"/>
          </a:xfrm>
          <a:prstGeom prst="rect">
            <a:avLst/>
          </a:prstGeom>
        </p:spPr>
      </p:pic>
      <p:pic>
        <p:nvPicPr>
          <p:cNvPr id="10" name="Picture 9" descr="IMG_515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46" y="753729"/>
            <a:ext cx="7162933" cy="3791108"/>
          </a:xfrm>
          <a:prstGeom prst="rect">
            <a:avLst/>
          </a:prstGeom>
        </p:spPr>
      </p:pic>
    </p:spTree>
    <p:extLst>
      <p:ext uri="{BB962C8B-B14F-4D97-AF65-F5344CB8AC3E}">
        <p14:creationId xmlns:p14="http://schemas.microsoft.com/office/powerpoint/2010/main" val="1245414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Mobile Compatibility Program</a:t>
            </a:r>
            <a:endParaRPr lang="en-US" sz="3200" dirty="0"/>
          </a:p>
          <a:p>
            <a:endParaRPr lang="en-US" dirty="0"/>
          </a:p>
        </p:txBody>
      </p:sp>
      <p:pic>
        <p:nvPicPr>
          <p:cNvPr id="7" name="Picture 6"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pic>
        <p:nvPicPr>
          <p:cNvPr id="8" name="Picture 7" descr="MCP_Logo_Black_Lar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92" y="916714"/>
            <a:ext cx="5076995" cy="2071414"/>
          </a:xfrm>
          <a:prstGeom prst="rect">
            <a:avLst/>
          </a:prstGeom>
        </p:spPr>
      </p:pic>
      <p:pic>
        <p:nvPicPr>
          <p:cNvPr id="2" name="Picture 1"/>
          <p:cNvPicPr>
            <a:picLocks noChangeAspect="1"/>
          </p:cNvPicPr>
          <p:nvPr/>
        </p:nvPicPr>
        <p:blipFill>
          <a:blip r:embed="rId5"/>
          <a:stretch>
            <a:fillRect/>
          </a:stretch>
        </p:blipFill>
        <p:spPr>
          <a:xfrm>
            <a:off x="4539913" y="3272291"/>
            <a:ext cx="4107534" cy="589941"/>
          </a:xfrm>
          <a:prstGeom prst="rect">
            <a:avLst/>
          </a:prstGeom>
        </p:spPr>
      </p:pic>
    </p:spTree>
    <p:extLst>
      <p:ext uri="{BB962C8B-B14F-4D97-AF65-F5344CB8AC3E}">
        <p14:creationId xmlns:p14="http://schemas.microsoft.com/office/powerpoint/2010/main" val="3665181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spTree>
    <p:extLst>
      <p:ext uri="{BB962C8B-B14F-4D97-AF65-F5344CB8AC3E}">
        <p14:creationId xmlns:p14="http://schemas.microsoft.com/office/powerpoint/2010/main" val="461671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86" y="272612"/>
            <a:ext cx="7810891" cy="738664"/>
          </a:xfrm>
          <a:prstGeom prst="rect">
            <a:avLst/>
          </a:prstGeom>
          <a:noFill/>
        </p:spPr>
        <p:txBody>
          <a:bodyPr wrap="square" rtlCol="0">
            <a:spAutoFit/>
          </a:bodyPr>
          <a:lstStyle/>
          <a:p>
            <a:r>
              <a:rPr lang="en-US" sz="2400" dirty="0" smtClean="0"/>
              <a:t>Five Principles of Software Development</a:t>
            </a:r>
            <a:endParaRPr lang="en-US" sz="3200" dirty="0"/>
          </a:p>
          <a:p>
            <a:endParaRPr lang="en-US" dirty="0"/>
          </a:p>
        </p:txBody>
      </p:sp>
      <p:pic>
        <p:nvPicPr>
          <p:cNvPr id="8" name="Picture 7" descr="BBCDigital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760" y="4693661"/>
            <a:ext cx="2250243" cy="515218"/>
          </a:xfrm>
          <a:prstGeom prst="rect">
            <a:avLst/>
          </a:prstGeom>
        </p:spPr>
      </p:pic>
      <p:grpSp>
        <p:nvGrpSpPr>
          <p:cNvPr id="9" name="Group 8"/>
          <p:cNvGrpSpPr/>
          <p:nvPr/>
        </p:nvGrpSpPr>
        <p:grpSpPr>
          <a:xfrm>
            <a:off x="4" y="1484744"/>
            <a:ext cx="4284179" cy="1234855"/>
            <a:chOff x="4859821" y="3230888"/>
            <a:chExt cx="4284179" cy="1234853"/>
          </a:xfrm>
        </p:grpSpPr>
        <p:sp>
          <p:nvSpPr>
            <p:cNvPr id="10" name="Rectangle 9"/>
            <p:cNvSpPr/>
            <p:nvPr/>
          </p:nvSpPr>
          <p:spPr>
            <a:xfrm rot="10800000">
              <a:off x="4859821" y="3230888"/>
              <a:ext cx="4284179" cy="1200329"/>
            </a:xfrm>
            <a:prstGeom prst="rect">
              <a:avLst/>
            </a:prstGeom>
            <a:gradFill flip="none" rotWithShape="1">
              <a:gsLst>
                <a:gs pos="60000">
                  <a:srgbClr val="EA329E"/>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26088" y="3265413"/>
              <a:ext cx="2755184" cy="1200328"/>
            </a:xfrm>
            <a:prstGeom prst="rect">
              <a:avLst/>
            </a:prstGeom>
            <a:noFill/>
          </p:spPr>
          <p:txBody>
            <a:bodyPr wrap="square" rtlCol="0">
              <a:spAutoFit/>
            </a:bodyPr>
            <a:lstStyle/>
            <a:p>
              <a:r>
                <a:rPr lang="en-US" sz="3200" b="1" dirty="0" smtClean="0">
                  <a:latin typeface="Gill Sans"/>
                  <a:cs typeface="Gill Sans"/>
                </a:rPr>
                <a:t>RADIATE</a:t>
              </a:r>
            </a:p>
            <a:p>
              <a:r>
                <a:rPr lang="en-US" sz="2000" dirty="0" smtClean="0">
                  <a:latin typeface="Gill Sans SemiBold"/>
                  <a:cs typeface="Gill Sans SemiBold"/>
                </a:rPr>
                <a:t>A CLEAR VISIBILITY OF STATE</a:t>
              </a:r>
            </a:p>
          </p:txBody>
        </p:sp>
      </p:grpSp>
    </p:spTree>
    <p:extLst>
      <p:ext uri="{BB962C8B-B14F-4D97-AF65-F5344CB8AC3E}">
        <p14:creationId xmlns:p14="http://schemas.microsoft.com/office/powerpoint/2010/main" val="1258615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2077</Words>
  <Application>Microsoft Office PowerPoint</Application>
  <PresentationFormat>On-screen Show (16:9)</PresentationFormat>
  <Paragraphs>312</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Rutter</dc:creator>
  <cp:lastModifiedBy>Lutterman-Baars,  C.H.M. (Ine)</cp:lastModifiedBy>
  <cp:revision>238</cp:revision>
  <cp:lastPrinted>2014-10-15T10:26:44Z</cp:lastPrinted>
  <dcterms:created xsi:type="dcterms:W3CDTF">2014-07-11T11:53:54Z</dcterms:created>
  <dcterms:modified xsi:type="dcterms:W3CDTF">2015-10-14T14:28:05Z</dcterms:modified>
</cp:coreProperties>
</file>