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327" r:id="rId2"/>
    <p:sldId id="312" r:id="rId3"/>
    <p:sldId id="291" r:id="rId4"/>
    <p:sldId id="304" r:id="rId5"/>
    <p:sldId id="301" r:id="rId6"/>
    <p:sldId id="330" r:id="rId7"/>
    <p:sldId id="328" r:id="rId8"/>
    <p:sldId id="306" r:id="rId9"/>
    <p:sldId id="329" r:id="rId10"/>
  </p:sldIdLst>
  <p:sldSz cx="18288000" cy="10287000"/>
  <p:notesSz cx="10234613" cy="7102475"/>
  <p:defaultTextStyle>
    <a:defPPr>
      <a:defRPr lang="en-US"/>
    </a:defPPr>
    <a:lvl1pPr algn="l" defTabSz="1631674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815837" indent="-358714" algn="l" defTabSz="1631674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631674" indent="-717429" algn="l" defTabSz="1631674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2447510" indent="-1076143" algn="l" defTabSz="1631674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3264934" indent="-1436445" algn="l" defTabSz="1631674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613" algn="l" defTabSz="914246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2737" algn="l" defTabSz="914246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9858" algn="l" defTabSz="914246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6981" algn="l" defTabSz="914246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  <p15:guide id="3" orient="horz" pos="2237">
          <p15:clr>
            <a:srgbClr val="A4A3A4"/>
          </p15:clr>
        </p15:guide>
        <p15:guide id="4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898989"/>
    <a:srgbClr val="000000"/>
    <a:srgbClr val="D04334"/>
    <a:srgbClr val="FB4C3C"/>
    <a:srgbClr val="FA6C58"/>
    <a:srgbClr val="752ADA"/>
    <a:srgbClr val="D1731F"/>
    <a:srgbClr val="E4842E"/>
    <a:srgbClr val="E67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9771" autoAdjust="0"/>
  </p:normalViewPr>
  <p:slideViewPr>
    <p:cSldViewPr snapToGrid="0" showGuides="1">
      <p:cViewPr>
        <p:scale>
          <a:sx n="52" d="100"/>
          <a:sy n="52" d="100"/>
        </p:scale>
        <p:origin x="-132" y="-67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4" d="100"/>
          <a:sy n="114" d="100"/>
        </p:scale>
        <p:origin x="-2406" y="-102"/>
      </p:cViewPr>
      <p:guideLst>
        <p:guide orient="horz" pos="2141"/>
        <p:guide orient="horz" pos="2237"/>
        <p:guide pos="312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12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797838" y="0"/>
            <a:ext cx="4434999" cy="35512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F0A6BBCD-5ECF-4A7C-B491-6C4DC7824317}" type="datetimeFigureOut">
              <a:rPr lang="nl-NL" smtClean="0"/>
              <a:pPr/>
              <a:t>18-9-2015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745707"/>
            <a:ext cx="4434999" cy="355124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797838" y="6745707"/>
            <a:ext cx="4434999" cy="355124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9D18385C-F9A1-4B6E-9D32-582D5820FD3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270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12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 defTabSz="16925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838" y="0"/>
            <a:ext cx="4434999" cy="35512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 defTabSz="16925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9D7C77-FB34-4619-8D32-DDADCE625FDE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1813"/>
            <a:ext cx="4735513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373676"/>
            <a:ext cx="8187690" cy="3196114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5707"/>
            <a:ext cx="4434999" cy="355124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 defTabSz="16925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838" y="6745707"/>
            <a:ext cx="4434999" cy="355124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 defTabSz="16925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2BC808-8E8B-4409-AA27-A801110B0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92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13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37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58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81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5512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D9FB1-1C21-4495-9D29-4F8DF82422A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F7DCB-1A86-46F1-905E-1C067CDA39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3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4"/>
          <p:cNvSpPr/>
          <p:nvPr userDrawn="1"/>
        </p:nvSpPr>
        <p:spPr>
          <a:xfrm>
            <a:off x="6944229" y="2580482"/>
            <a:ext cx="4399549" cy="4399548"/>
          </a:xfrm>
          <a:prstGeom prst="ellipse">
            <a:avLst/>
          </a:prstGeom>
          <a:solidFill>
            <a:srgbClr val="FF7300"/>
          </a:solidFill>
          <a:ln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/>
          <p:nvPr userDrawn="1"/>
        </p:nvSpPr>
        <p:spPr>
          <a:xfrm>
            <a:off x="0" y="2"/>
            <a:ext cx="18288000" cy="5160963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9"/>
          <a:stretch/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8"/>
          <a:stretch/>
        </p:blipFill>
        <p:spPr>
          <a:xfrm>
            <a:off x="3" y="-67060"/>
            <a:ext cx="18364026" cy="103540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0" y="7266215"/>
            <a:ext cx="12801600" cy="847272"/>
          </a:xfrm>
          <a:prstGeom prst="rect">
            <a:avLst/>
          </a:prstGeom>
        </p:spPr>
        <p:txBody>
          <a:bodyPr lIns="91426" tIns="45711" rIns="91426" bIns="45711"/>
          <a:lstStyle>
            <a:lvl1pPr marL="0" indent="0" algn="ctr">
              <a:buNone/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defRPr>
            </a:lvl1pPr>
            <a:lvl2pPr marL="816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0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19"/>
          <p:cNvSpPr/>
          <p:nvPr userDrawn="1"/>
        </p:nvSpPr>
        <p:spPr>
          <a:xfrm>
            <a:off x="17599067" y="0"/>
            <a:ext cx="688933" cy="55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en-US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8" y="377174"/>
            <a:ext cx="3310667" cy="157918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89" y="3049549"/>
            <a:ext cx="3278223" cy="3461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15770" y="1947029"/>
            <a:ext cx="12939486" cy="1102520"/>
          </a:xfrm>
          <a:prstGeom prst="rect">
            <a:avLst/>
          </a:prstGeom>
        </p:spPr>
        <p:txBody>
          <a:bodyPr lIns="91426" tIns="45711" rIns="91426" bIns="45711"/>
          <a:lstStyle>
            <a:lvl1pPr>
              <a:defRPr sz="5500">
                <a:solidFill>
                  <a:schemeClr val="bg1"/>
                </a:solidFill>
                <a:latin typeface="Open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-1" y="1"/>
            <a:ext cx="18288002" cy="1814288"/>
          </a:xfrm>
          <a:prstGeom prst="rect">
            <a:avLst/>
          </a:prstGeom>
          <a:solidFill>
            <a:srgbClr val="FF73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/>
          <p:nvPr userDrawn="1"/>
        </p:nvSpPr>
        <p:spPr>
          <a:xfrm>
            <a:off x="-1" y="2"/>
            <a:ext cx="18288002" cy="1709609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8" y="251878"/>
            <a:ext cx="2528005" cy="120585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687622" y="-19406"/>
            <a:ext cx="14600378" cy="1714500"/>
          </a:xfrm>
          <a:prstGeom prst="rect">
            <a:avLst/>
          </a:prstGeom>
        </p:spPr>
        <p:txBody>
          <a:bodyPr lIns="91426" tIns="45711" rIns="91426" bIns="45711" anchor="ctr"/>
          <a:lstStyle>
            <a:lvl1pPr algn="l" defTabSz="1631950" rtl="0" eaLnBrk="0" fontAlgn="base" hangingPunct="0">
              <a:spcBef>
                <a:spcPct val="0"/>
              </a:spcBef>
              <a:spcAft>
                <a:spcPct val="0"/>
              </a:spcAft>
              <a:defRPr sz="4800" kern="1200" baseline="0">
                <a:solidFill>
                  <a:schemeClr val="bg1"/>
                </a:solidFill>
                <a:latin typeface="Open Sans"/>
                <a:ea typeface="+mj-ea"/>
                <a:cs typeface="+mj-cs"/>
              </a:defRPr>
            </a:lvl1pPr>
            <a:lvl2pPr algn="ctr" defTabSz="1631950" rtl="0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631950" rtl="0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631950" rtl="0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631950" rtl="0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631950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631950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631950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631950" rtl="0" fontAlgn="base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2400300"/>
            <a:ext cx="16459200" cy="6789738"/>
          </a:xfrm>
          <a:prstGeom prst="rect">
            <a:avLst/>
          </a:prstGeom>
        </p:spPr>
        <p:txBody>
          <a:bodyPr lIns="91426" tIns="45711" rIns="91426" bIns="45711">
            <a:normAutofit/>
          </a:bodyPr>
          <a:lstStyle>
            <a:lvl1pPr marL="611085" indent="-611085">
              <a:buFontTx/>
              <a:buBlip>
                <a:blip r:embed="rId3"/>
              </a:buBlip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325339" indent="-509502">
              <a:buFont typeface="Arial" panose="020B0604020202020204" pitchFamily="34" charset="0"/>
              <a:buChar char="•"/>
              <a:defRPr sz="3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2039593" indent="-407919"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452" y="8964364"/>
            <a:ext cx="807886" cy="853034"/>
          </a:xfrm>
          <a:prstGeom prst="rect">
            <a:avLst/>
          </a:prstGeom>
        </p:spPr>
      </p:pic>
      <p:sp>
        <p:nvSpPr>
          <p:cNvPr id="13" name="Tekstvak 12"/>
          <p:cNvSpPr txBox="1"/>
          <p:nvPr userDrawn="1"/>
        </p:nvSpPr>
        <p:spPr>
          <a:xfrm>
            <a:off x="16058375" y="9776054"/>
            <a:ext cx="2318036" cy="461647"/>
          </a:xfrm>
          <a:prstGeom prst="rect">
            <a:avLst/>
          </a:prstGeom>
          <a:noFill/>
        </p:spPr>
        <p:txBody>
          <a:bodyPr wrap="square" lIns="91426" tIns="45711" rIns="91426" bIns="45711" rtlCol="0">
            <a:spAutoFit/>
          </a:bodyPr>
          <a:lstStyle/>
          <a:p>
            <a:pPr algn="ctr"/>
            <a:r>
              <a:rPr lang="nl-NL" sz="24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+mn-ea"/>
                <a:cs typeface="+mn-cs"/>
              </a:rPr>
              <a:t>Pagina </a:t>
            </a:r>
            <a:fld id="{2C4B9104-88C7-480B-9191-9186EE7B0C6D}" type="slidenum">
              <a:rPr lang="nl-NL" sz="2400" i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+mn-ea"/>
                <a:cs typeface="+mn-cs"/>
              </a:rPr>
              <a:pPr algn="ctr"/>
              <a:t>‹#›</a:t>
            </a:fld>
            <a:endParaRPr lang="nl-NL" sz="2400" i="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-1" y="1"/>
            <a:ext cx="18288002" cy="1814288"/>
          </a:xfrm>
          <a:prstGeom prst="rect">
            <a:avLst/>
          </a:prstGeom>
          <a:solidFill>
            <a:srgbClr val="FF73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/>
          <p:nvPr userDrawn="1"/>
        </p:nvSpPr>
        <p:spPr>
          <a:xfrm>
            <a:off x="-1" y="2"/>
            <a:ext cx="18288002" cy="1709609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8" y="251878"/>
            <a:ext cx="2528005" cy="12058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2400300"/>
            <a:ext cx="16459200" cy="6789738"/>
          </a:xfrm>
          <a:prstGeom prst="rect">
            <a:avLst/>
          </a:prstGeom>
        </p:spPr>
        <p:txBody>
          <a:bodyPr lIns="91426" tIns="45711" rIns="91426" bIns="45711">
            <a:normAutofit/>
          </a:bodyPr>
          <a:lstStyle>
            <a:lvl1pPr marL="611085" indent="-611085">
              <a:buFontTx/>
              <a:buBlip>
                <a:blip r:embed="rId3"/>
              </a:buBlip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325339" indent="-509502">
              <a:buFont typeface="Arial" panose="020B0604020202020204" pitchFamily="34" charset="0"/>
              <a:buChar char="•"/>
              <a:defRPr sz="3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2039593" indent="-407919"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452" y="8964364"/>
            <a:ext cx="807886" cy="853034"/>
          </a:xfrm>
          <a:prstGeom prst="rect">
            <a:avLst/>
          </a:prstGeom>
        </p:spPr>
      </p:pic>
      <p:sp>
        <p:nvSpPr>
          <p:cNvPr id="12" name="Tekstvak 11"/>
          <p:cNvSpPr txBox="1"/>
          <p:nvPr userDrawn="1"/>
        </p:nvSpPr>
        <p:spPr>
          <a:xfrm>
            <a:off x="16058375" y="9776054"/>
            <a:ext cx="2318036" cy="461647"/>
          </a:xfrm>
          <a:prstGeom prst="rect">
            <a:avLst/>
          </a:prstGeom>
          <a:noFill/>
        </p:spPr>
        <p:txBody>
          <a:bodyPr wrap="square" lIns="91426" tIns="45711" rIns="91426" bIns="45711" rtlCol="0">
            <a:spAutoFit/>
          </a:bodyPr>
          <a:lstStyle/>
          <a:p>
            <a:pPr algn="ctr"/>
            <a:r>
              <a:rPr lang="nl-NL" sz="24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+mn-ea"/>
                <a:cs typeface="+mn-cs"/>
              </a:rPr>
              <a:t>Pagina </a:t>
            </a:r>
            <a:fld id="{2C4B9104-88C7-480B-9191-9186EE7B0C6D}" type="slidenum">
              <a:rPr lang="nl-NL" sz="2400" i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+mn-ea"/>
                <a:cs typeface="+mn-cs"/>
              </a:rPr>
              <a:pPr algn="ctr"/>
              <a:t>‹#›</a:t>
            </a:fld>
            <a:endParaRPr lang="nl-NL" sz="2400" i="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6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8288000" cy="5160963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9"/>
          <a:stretch/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58" y="601027"/>
            <a:ext cx="2977285" cy="314366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8" y="377174"/>
            <a:ext cx="3310667" cy="1579181"/>
          </a:xfrm>
          <a:prstGeom prst="rect">
            <a:avLst/>
          </a:prstGeom>
        </p:spPr>
      </p:pic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2815770" y="4040981"/>
            <a:ext cx="12939486" cy="1102520"/>
          </a:xfrm>
          <a:prstGeom prst="rect">
            <a:avLst/>
          </a:prstGeom>
        </p:spPr>
        <p:txBody>
          <a:bodyPr lIns="91426" tIns="45711" rIns="91426" bIns="45711"/>
          <a:lstStyle>
            <a:lvl1pPr>
              <a:defRPr sz="4400" baseline="0">
                <a:solidFill>
                  <a:schemeClr val="bg1"/>
                </a:solidFill>
                <a:latin typeface="Open Sans"/>
              </a:defRPr>
            </a:lvl1pPr>
          </a:lstStyle>
          <a:p>
            <a:r>
              <a:rPr lang="en-US" dirty="0" smtClean="0"/>
              <a:t>CLICK TO EDIT FINAL TITEL</a:t>
            </a:r>
            <a:endParaRPr lang="en-US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15878912" y="9702227"/>
            <a:ext cx="2318036" cy="461647"/>
          </a:xfrm>
          <a:prstGeom prst="rect">
            <a:avLst/>
          </a:prstGeom>
          <a:noFill/>
        </p:spPr>
        <p:txBody>
          <a:bodyPr wrap="square" lIns="91426" tIns="45711" rIns="91426" bIns="45711" rtlCol="0">
            <a:spAutoFit/>
          </a:bodyPr>
          <a:lstStyle/>
          <a:p>
            <a:r>
              <a:rPr lang="nl-NL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+mn-ea"/>
                <a:cs typeface="+mn-cs"/>
              </a:rPr>
              <a:t>Pagina </a:t>
            </a:r>
            <a:fld id="{2C4B9104-88C7-480B-9191-9186EE7B0C6D}" type="slidenum">
              <a:rPr lang="nl-NL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+mn-ea"/>
                <a:cs typeface="+mn-cs"/>
              </a:rPr>
              <a:pPr/>
              <a:t>‹#›</a:t>
            </a:fld>
            <a:endParaRPr lang="nl-NL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0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-1" y="1"/>
            <a:ext cx="18288002" cy="1814288"/>
          </a:xfrm>
          <a:prstGeom prst="rect">
            <a:avLst/>
          </a:prstGeom>
          <a:solidFill>
            <a:srgbClr val="FF73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/>
          <p:nvPr userDrawn="1"/>
        </p:nvSpPr>
        <p:spPr>
          <a:xfrm>
            <a:off x="-1" y="2"/>
            <a:ext cx="18288002" cy="1709609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en-US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8" y="251878"/>
            <a:ext cx="2528005" cy="120585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452" y="8964364"/>
            <a:ext cx="807886" cy="853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7622" y="-19406"/>
            <a:ext cx="14600378" cy="1714500"/>
          </a:xfrm>
          <a:prstGeom prst="rect">
            <a:avLst/>
          </a:prstGeom>
        </p:spPr>
        <p:txBody>
          <a:bodyPr lIns="91426" tIns="45711" rIns="91426" bIns="45711" anchor="ctr"/>
          <a:lstStyle>
            <a:lvl1pPr algn="l">
              <a:defRPr sz="4800" baseline="0">
                <a:solidFill>
                  <a:schemeClr val="bg1"/>
                </a:solidFill>
                <a:latin typeface="Open Sans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85142"/>
            <a:ext cx="8080375" cy="6504102"/>
          </a:xfrm>
          <a:prstGeom prst="rect">
            <a:avLst/>
          </a:prstGeom>
        </p:spPr>
        <p:txBody>
          <a:bodyPr lIns="91426" tIns="45711" rIns="91426" bIns="45711">
            <a:normAutofit/>
          </a:bodyPr>
          <a:lstStyle>
            <a:lvl1pPr marL="611085" indent="-611085">
              <a:buFontTx/>
              <a:buBlip>
                <a:blip r:embed="rId4"/>
              </a:buBlip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325339" indent="-509502">
              <a:buFont typeface="Arial" panose="020B0604020202020204" pitchFamily="34" charset="0"/>
              <a:buChar char="•"/>
              <a:defRPr sz="3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9290055" y="2685142"/>
            <a:ext cx="8083551" cy="6504102"/>
          </a:xfrm>
          <a:prstGeom prst="rect">
            <a:avLst/>
          </a:prstGeom>
        </p:spPr>
        <p:txBody>
          <a:bodyPr lIns="91426" tIns="45711" rIns="91426" bIns="45711">
            <a:normAutofit/>
          </a:bodyPr>
          <a:lstStyle>
            <a:lvl1pPr marL="611085" indent="-611085">
              <a:buFontTx/>
              <a:buBlip>
                <a:blip r:embed="rId4"/>
              </a:buBlip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325339" indent="-509502">
              <a:buFont typeface="Arial" panose="020B0604020202020204" pitchFamily="34" charset="0"/>
              <a:buChar char="•"/>
              <a:defRPr sz="3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kstvak 15"/>
          <p:cNvSpPr txBox="1"/>
          <p:nvPr userDrawn="1"/>
        </p:nvSpPr>
        <p:spPr>
          <a:xfrm>
            <a:off x="16058375" y="9776054"/>
            <a:ext cx="2318036" cy="461647"/>
          </a:xfrm>
          <a:prstGeom prst="rect">
            <a:avLst/>
          </a:prstGeom>
          <a:noFill/>
        </p:spPr>
        <p:txBody>
          <a:bodyPr wrap="square" lIns="91426" tIns="45711" rIns="91426" bIns="45711" rtlCol="0">
            <a:spAutoFit/>
          </a:bodyPr>
          <a:lstStyle/>
          <a:p>
            <a:pPr algn="ctr"/>
            <a:r>
              <a:rPr lang="nl-NL" sz="24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+mn-ea"/>
                <a:cs typeface="+mn-cs"/>
              </a:rPr>
              <a:t>Pagina </a:t>
            </a:r>
            <a:fld id="{2C4B9104-88C7-480B-9191-9186EE7B0C6D}" type="slidenum">
              <a:rPr lang="nl-NL" sz="2400" i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+mn-ea"/>
                <a:cs typeface="+mn-cs"/>
              </a:rPr>
              <a:pPr algn="ctr"/>
              <a:t>‹#›</a:t>
            </a:fld>
            <a:endParaRPr lang="nl-NL" sz="2400" i="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4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-1" y="1"/>
            <a:ext cx="18288002" cy="1814288"/>
          </a:xfrm>
          <a:prstGeom prst="rect">
            <a:avLst/>
          </a:prstGeom>
          <a:solidFill>
            <a:srgbClr val="FF73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/>
          <p:nvPr userDrawn="1"/>
        </p:nvSpPr>
        <p:spPr>
          <a:xfrm>
            <a:off x="-1" y="2"/>
            <a:ext cx="18288002" cy="1709609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en-US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8" y="251878"/>
            <a:ext cx="2528005" cy="120585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452" y="8964364"/>
            <a:ext cx="807886" cy="853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7622" y="-19406"/>
            <a:ext cx="14600378" cy="1714500"/>
          </a:xfrm>
          <a:prstGeom prst="rect">
            <a:avLst/>
          </a:prstGeom>
        </p:spPr>
        <p:txBody>
          <a:bodyPr lIns="91426" tIns="45711" rIns="91426" bIns="45711" anchor="ctr"/>
          <a:lstStyle>
            <a:lvl1pPr algn="l">
              <a:defRPr sz="4800" baseline="0">
                <a:solidFill>
                  <a:schemeClr val="bg1"/>
                </a:solidFill>
                <a:latin typeface="Open Sans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85142"/>
            <a:ext cx="8080375" cy="6504102"/>
          </a:xfrm>
          <a:prstGeom prst="rect">
            <a:avLst/>
          </a:prstGeom>
        </p:spPr>
        <p:txBody>
          <a:bodyPr lIns="91426" tIns="45711" rIns="91426" bIns="45711">
            <a:normAutofit/>
          </a:bodyPr>
          <a:lstStyle>
            <a:lvl1pPr marL="611085" indent="-611085">
              <a:buFontTx/>
              <a:buBlip>
                <a:blip r:embed="rId4"/>
              </a:buBlip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325339" indent="-509502">
              <a:buFont typeface="Arial" panose="020B0604020202020204" pitchFamily="34" charset="0"/>
              <a:buChar char="•"/>
              <a:defRPr sz="3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9290055" y="2685142"/>
            <a:ext cx="8083551" cy="6504102"/>
          </a:xfrm>
          <a:prstGeom prst="rect">
            <a:avLst/>
          </a:prstGeom>
        </p:spPr>
        <p:txBody>
          <a:bodyPr lIns="91426" tIns="45711" rIns="91426" bIns="45711">
            <a:normAutofit/>
          </a:bodyPr>
          <a:lstStyle>
            <a:lvl1pPr marL="611085" indent="-611085">
              <a:buFontTx/>
              <a:buBlip>
                <a:blip r:embed="rId4"/>
              </a:buBlip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325339" indent="-509502">
              <a:buFont typeface="Arial" panose="020B0604020202020204" pitchFamily="34" charset="0"/>
              <a:buChar char="•"/>
              <a:defRPr sz="3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9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9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16058375" y="9776054"/>
            <a:ext cx="2318036" cy="461647"/>
          </a:xfrm>
          <a:prstGeom prst="rect">
            <a:avLst/>
          </a:prstGeom>
          <a:noFill/>
        </p:spPr>
        <p:txBody>
          <a:bodyPr wrap="square" lIns="91426" tIns="45711" rIns="91426" bIns="45711" rtlCol="0">
            <a:spAutoFit/>
          </a:bodyPr>
          <a:lstStyle/>
          <a:p>
            <a:pPr algn="ctr"/>
            <a:r>
              <a:rPr lang="nl-NL" sz="24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+mn-ea"/>
                <a:cs typeface="+mn-cs"/>
              </a:rPr>
              <a:t>Pagina </a:t>
            </a:r>
            <a:fld id="{2C4B9104-88C7-480B-9191-9186EE7B0C6D}" type="slidenum">
              <a:rPr lang="nl-NL" sz="2400" i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ea typeface="+mn-ea"/>
                <a:cs typeface="+mn-cs"/>
              </a:rPr>
              <a:pPr algn="ctr"/>
              <a:t>‹#›</a:t>
            </a:fld>
            <a:endParaRPr lang="nl-NL" sz="2400" i="0" kern="12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1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69EC145-C66A-4F0D-ACE6-B375F4CC8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5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3" r:id="rId3"/>
    <p:sldLayoutId id="2147483731" r:id="rId4"/>
    <p:sldLayoutId id="2147483732" r:id="rId5"/>
    <p:sldLayoutId id="2147483734" r:id="rId6"/>
    <p:sldLayoutId id="2147483735" r:id="rId7"/>
  </p:sldLayoutIdLst>
  <p:transition spd="slow" advClick="0" advTm="3000"/>
  <p:timing>
    <p:tnLst>
      <p:par>
        <p:cTn id="1" dur="indefinite" restart="never" nodeType="tmRoot"/>
      </p:par>
    </p:tnLst>
  </p:timing>
  <p:hf hdr="0" ftr="0" dt="0"/>
  <p:txStyles>
    <p:titleStyle>
      <a:lvl1pPr algn="ctr" defTabSz="1631674" rtl="0" eaLnBrk="0" fontAlgn="base" hangingPunct="0">
        <a:spcBef>
          <a:spcPct val="0"/>
        </a:spcBef>
        <a:spcAft>
          <a:spcPct val="0"/>
        </a:spcAft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631674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" pitchFamily="34" charset="0"/>
        </a:defRPr>
      </a:lvl2pPr>
      <a:lvl3pPr algn="ctr" defTabSz="1631674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" pitchFamily="34" charset="0"/>
        </a:defRPr>
      </a:lvl3pPr>
      <a:lvl4pPr algn="ctr" defTabSz="1631674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" pitchFamily="34" charset="0"/>
        </a:defRPr>
      </a:lvl4pPr>
      <a:lvl5pPr algn="ctr" defTabSz="1631674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" pitchFamily="34" charset="0"/>
        </a:defRPr>
      </a:lvl5pPr>
      <a:lvl6pPr marL="457123" algn="ctr" defTabSz="1631674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" pitchFamily="34" charset="0"/>
        </a:defRPr>
      </a:lvl6pPr>
      <a:lvl7pPr marL="914246" algn="ctr" defTabSz="1631674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" pitchFamily="34" charset="0"/>
        </a:defRPr>
      </a:lvl7pPr>
      <a:lvl8pPr marL="1371367" algn="ctr" defTabSz="1631674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" pitchFamily="34" charset="0"/>
        </a:defRPr>
      </a:lvl8pPr>
      <a:lvl9pPr marL="1828490" algn="ctr" defTabSz="1631674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alibri" pitchFamily="34" charset="0"/>
        </a:defRPr>
      </a:lvl9pPr>
    </p:titleStyle>
    <p:bodyStyle>
      <a:lvl1pPr marL="611085" indent="-611085" algn="l" defTabSz="163167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25339" indent="-509502" algn="l" defTabSz="163167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39593" indent="-407919" algn="l" defTabSz="163167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5430" indent="-407919" algn="l" defTabSz="163167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2851" indent="-407919" algn="l" defTabSz="163167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89489" indent="-408134" algn="l" defTabSz="163254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5761" indent="-408134" algn="l" defTabSz="163254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029" indent="-408134" algn="l" defTabSz="163254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8302" indent="-408134" algn="l" defTabSz="163254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54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270" algn="l" defTabSz="163254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543" algn="l" defTabSz="163254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8813" algn="l" defTabSz="163254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082" algn="l" defTabSz="163254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355" algn="l" defTabSz="163254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7625" algn="l" defTabSz="163254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3891" algn="l" defTabSz="163254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0166" algn="l" defTabSz="163254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.eringa@prowareness.nl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inkedin.com/in/reringa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twitter.com/ronerin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7266215"/>
            <a:ext cx="18288000" cy="847272"/>
          </a:xfrm>
        </p:spPr>
        <p:txBody>
          <a:bodyPr/>
          <a:lstStyle/>
          <a:p>
            <a:r>
              <a:rPr lang="nl-NL" sz="6000" b="1" dirty="0"/>
              <a:t>Het einde van het beroep van tester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r>
              <a:rPr lang="nl-NL" dirty="0" smtClean="0"/>
              <a:t>- Wat </a:t>
            </a:r>
            <a:r>
              <a:rPr lang="nl-NL" dirty="0"/>
              <a:t>Agile, </a:t>
            </a:r>
            <a:r>
              <a:rPr lang="nl-NL" dirty="0" err="1"/>
              <a:t>DevOps</a:t>
            </a:r>
            <a:r>
              <a:rPr lang="nl-NL" dirty="0"/>
              <a:t> en Scrum betekenen voor het </a:t>
            </a:r>
            <a:r>
              <a:rPr lang="nl-NL" dirty="0" err="1" smtClean="0"/>
              <a:t>testvak</a:t>
            </a:r>
            <a:r>
              <a:rPr lang="nl-NL" dirty="0" smtClean="0"/>
              <a:t> -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76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Oeps</a:t>
            </a:r>
            <a:r>
              <a:rPr lang="en-GB" dirty="0" smtClean="0"/>
              <a:t>….</a:t>
            </a:r>
            <a:endParaRPr lang="en-GB" dirty="0"/>
          </a:p>
        </p:txBody>
      </p:sp>
      <p:pic>
        <p:nvPicPr>
          <p:cNvPr id="1026" name="Picture 2" descr="http://i.telegraph.co.uk/multimedia/archive/03389/walt3_3389709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07" y="1833054"/>
            <a:ext cx="13532620" cy="84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7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speed of change requires a new approach</a:t>
            </a:r>
            <a:endParaRPr lang="en-GB" dirty="0"/>
          </a:p>
        </p:txBody>
      </p:sp>
      <p:grpSp>
        <p:nvGrpSpPr>
          <p:cNvPr id="4" name="Groep 3"/>
          <p:cNvGrpSpPr/>
          <p:nvPr/>
        </p:nvGrpSpPr>
        <p:grpSpPr>
          <a:xfrm>
            <a:off x="0" y="2008111"/>
            <a:ext cx="12752614" cy="7854346"/>
            <a:chOff x="0" y="1844825"/>
            <a:chExt cx="13388171" cy="8316581"/>
          </a:xfrm>
        </p:grpSpPr>
        <p:sp>
          <p:nvSpPr>
            <p:cNvPr id="7" name="Afgeronde rechthoek 3"/>
            <p:cNvSpPr/>
            <p:nvPr/>
          </p:nvSpPr>
          <p:spPr>
            <a:xfrm>
              <a:off x="0" y="1844825"/>
              <a:ext cx="13388171" cy="8316581"/>
            </a:xfrm>
            <a:prstGeom prst="roundRect">
              <a:avLst>
                <a:gd name="adj" fmla="val 4352"/>
              </a:avLst>
            </a:prstGeom>
            <a:solidFill>
              <a:schemeClr val="lt1">
                <a:alpha val="78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26" tIns="45711" rIns="91426" bIns="45711" rtlCol="0" anchor="ctr"/>
            <a:lstStyle/>
            <a:p>
              <a:pPr algn="ctr"/>
              <a:endParaRPr lang="nl-NL" dirty="0"/>
            </a:p>
          </p:txBody>
        </p:sp>
        <p:pic>
          <p:nvPicPr>
            <p:cNvPr id="8" name="Picture 2" descr="http://getfile2.posterous.com/getfile/files.posterous.com/temp-2012-05-01/dHpkqtJuqhbDICguEpzGlJhwrtcxpGEvjqnabynuBFodAGwHBqzamIcpuyDb/reach50million_gkofiannan.jpg.scaled10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4" y="1916832"/>
              <a:ext cx="13137522" cy="8132126"/>
            </a:xfrm>
            <a:prstGeom prst="rect">
              <a:avLst/>
            </a:prstGeom>
            <a:noFill/>
          </p:spPr>
        </p:pic>
      </p:grp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5555" r="15079" b="13598"/>
          <a:stretch/>
        </p:blipFill>
        <p:spPr>
          <a:xfrm rot="5400000">
            <a:off x="12147088" y="2629965"/>
            <a:ext cx="6926052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(submarine) </a:t>
            </a:r>
            <a:r>
              <a:rPr lang="en-US" dirty="0" err="1" smtClean="0"/>
              <a:t>vs</a:t>
            </a:r>
            <a:r>
              <a:rPr lang="en-US" dirty="0" smtClean="0"/>
              <a:t> Empirical (dolphin)</a:t>
            </a:r>
            <a:endParaRPr lang="nl-NL" dirty="0"/>
          </a:p>
        </p:txBody>
      </p:sp>
      <p:grpSp>
        <p:nvGrpSpPr>
          <p:cNvPr id="6" name="Groep 1"/>
          <p:cNvGrpSpPr/>
          <p:nvPr/>
        </p:nvGrpSpPr>
        <p:grpSpPr>
          <a:xfrm>
            <a:off x="1121842" y="3281977"/>
            <a:ext cx="7115932" cy="5103963"/>
            <a:chOff x="2051720" y="1499704"/>
            <a:chExt cx="7115931" cy="5103963"/>
          </a:xfrm>
        </p:grpSpPr>
        <p:pic>
          <p:nvPicPr>
            <p:cNvPr id="7" name="Picture 7" descr="http://nl.dreamstime.com/onderzeeer-thumb15077071.jpg"/>
            <p:cNvPicPr>
              <a:picLocks noChangeAspect="1" noChangeArrowheads="1"/>
            </p:cNvPicPr>
            <p:nvPr/>
          </p:nvPicPr>
          <p:blipFill>
            <a:blip r:embed="rId2" cstate="print"/>
            <a:srcRect r="-169" b="7257"/>
            <a:stretch>
              <a:fillRect/>
            </a:stretch>
          </p:blipFill>
          <p:spPr bwMode="auto">
            <a:xfrm>
              <a:off x="5358372" y="5210753"/>
              <a:ext cx="720080" cy="448352"/>
            </a:xfrm>
            <a:prstGeom prst="rect">
              <a:avLst/>
            </a:prstGeom>
            <a:noFill/>
          </p:spPr>
        </p:pic>
        <p:sp>
          <p:nvSpPr>
            <p:cNvPr id="8" name="Tekstvak 4"/>
            <p:cNvSpPr txBox="1"/>
            <p:nvPr/>
          </p:nvSpPr>
          <p:spPr>
            <a:xfrm>
              <a:off x="2051720" y="1499704"/>
              <a:ext cx="2952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err="1" smtClean="0">
                  <a:solidFill>
                    <a:srgbClr val="00B050"/>
                  </a:solidFill>
                </a:rPr>
                <a:t>Visibility</a:t>
              </a:r>
              <a:endParaRPr lang="nl-NL" b="1" dirty="0">
                <a:solidFill>
                  <a:srgbClr val="00B050"/>
                </a:solidFill>
              </a:endParaRPr>
            </a:p>
          </p:txBody>
        </p:sp>
        <p:cxnSp>
          <p:nvCxnSpPr>
            <p:cNvPr id="9" name="Rechte verbindingslijn 6"/>
            <p:cNvCxnSpPr/>
            <p:nvPr/>
          </p:nvCxnSpPr>
          <p:spPr>
            <a:xfrm>
              <a:off x="2627784" y="1988840"/>
              <a:ext cx="0" cy="3960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7"/>
            <p:cNvCxnSpPr/>
            <p:nvPr/>
          </p:nvCxnSpPr>
          <p:spPr>
            <a:xfrm flipH="1">
              <a:off x="2627784" y="5949280"/>
              <a:ext cx="62842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vak 9"/>
            <p:cNvSpPr txBox="1"/>
            <p:nvPr/>
          </p:nvSpPr>
          <p:spPr>
            <a:xfrm>
              <a:off x="6215323" y="6018892"/>
              <a:ext cx="2952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/>
                <a:t>time</a:t>
              </a:r>
              <a:endParaRPr lang="nl-NL" b="1" dirty="0"/>
            </a:p>
          </p:txBody>
        </p:sp>
        <p:sp>
          <p:nvSpPr>
            <p:cNvPr id="12" name="PIJL-RECHTS 10"/>
            <p:cNvSpPr/>
            <p:nvPr/>
          </p:nvSpPr>
          <p:spPr>
            <a:xfrm rot="16200000">
              <a:off x="1712630" y="2694250"/>
              <a:ext cx="1541509" cy="216024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PIJL-RECHTS 11"/>
            <p:cNvSpPr/>
            <p:nvPr/>
          </p:nvSpPr>
          <p:spPr>
            <a:xfrm>
              <a:off x="6920732" y="6095546"/>
              <a:ext cx="1541509" cy="216024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rije vorm 12"/>
            <p:cNvSpPr/>
            <p:nvPr/>
          </p:nvSpPr>
          <p:spPr>
            <a:xfrm>
              <a:off x="2825087" y="2183642"/>
              <a:ext cx="5786650" cy="3753551"/>
            </a:xfrm>
            <a:custGeom>
              <a:avLst/>
              <a:gdLst>
                <a:gd name="connsiteX0" fmla="*/ 0 w 5786650"/>
                <a:gd name="connsiteY0" fmla="*/ 191068 h 3753551"/>
                <a:gd name="connsiteX1" fmla="*/ 3029803 w 5786650"/>
                <a:gd name="connsiteY1" fmla="*/ 3753134 h 3753551"/>
                <a:gd name="connsiteX2" fmla="*/ 5786650 w 5786650"/>
                <a:gd name="connsiteY2" fmla="*/ 0 h 37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6650" h="3753551">
                  <a:moveTo>
                    <a:pt x="0" y="191068"/>
                  </a:moveTo>
                  <a:cubicBezTo>
                    <a:pt x="1032680" y="1988023"/>
                    <a:pt x="2065361" y="3784979"/>
                    <a:pt x="3029803" y="3753134"/>
                  </a:cubicBezTo>
                  <a:cubicBezTo>
                    <a:pt x="3994245" y="3721289"/>
                    <a:pt x="4890447" y="1860644"/>
                    <a:pt x="5786650" y="0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Tekstvak 4"/>
          <p:cNvSpPr txBox="1"/>
          <p:nvPr/>
        </p:nvSpPr>
        <p:spPr>
          <a:xfrm>
            <a:off x="9041317" y="3281975"/>
            <a:ext cx="2952329" cy="584757"/>
          </a:xfrm>
          <a:prstGeom prst="rect">
            <a:avLst/>
          </a:prstGeom>
          <a:noFill/>
        </p:spPr>
        <p:txBody>
          <a:bodyPr wrap="square" lIns="91426" tIns="45711" rIns="91426" bIns="45711" rtlCol="0">
            <a:spAutoFit/>
          </a:bodyPr>
          <a:lstStyle/>
          <a:p>
            <a:r>
              <a:rPr lang="nl-NL" b="1" dirty="0" err="1" smtClean="0">
                <a:solidFill>
                  <a:srgbClr val="00B050"/>
                </a:solidFill>
              </a:rPr>
              <a:t>Visibility</a:t>
            </a:r>
            <a:endParaRPr lang="nl-NL" b="1" dirty="0">
              <a:solidFill>
                <a:srgbClr val="00B050"/>
              </a:solidFill>
            </a:endParaRPr>
          </a:p>
        </p:txBody>
      </p:sp>
      <p:cxnSp>
        <p:nvCxnSpPr>
          <p:cNvPr id="17" name="Rechte verbindingslijn 6"/>
          <p:cNvCxnSpPr/>
          <p:nvPr/>
        </p:nvCxnSpPr>
        <p:spPr>
          <a:xfrm>
            <a:off x="9617382" y="3771113"/>
            <a:ext cx="0" cy="3960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7"/>
          <p:cNvCxnSpPr/>
          <p:nvPr/>
        </p:nvCxnSpPr>
        <p:spPr>
          <a:xfrm flipH="1">
            <a:off x="9617384" y="7731550"/>
            <a:ext cx="62842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9"/>
          <p:cNvSpPr txBox="1"/>
          <p:nvPr/>
        </p:nvSpPr>
        <p:spPr>
          <a:xfrm>
            <a:off x="13204920" y="7801163"/>
            <a:ext cx="2952329" cy="584757"/>
          </a:xfrm>
          <a:prstGeom prst="rect">
            <a:avLst/>
          </a:prstGeom>
          <a:noFill/>
        </p:spPr>
        <p:txBody>
          <a:bodyPr wrap="square" lIns="91426" tIns="45711" rIns="91426" bIns="45711" rtlCol="0">
            <a:spAutoFit/>
          </a:bodyPr>
          <a:lstStyle/>
          <a:p>
            <a:r>
              <a:rPr lang="nl-NL" b="1" dirty="0" smtClean="0"/>
              <a:t>time</a:t>
            </a:r>
            <a:endParaRPr lang="nl-NL" b="1" dirty="0"/>
          </a:p>
        </p:txBody>
      </p:sp>
      <p:sp>
        <p:nvSpPr>
          <p:cNvPr id="20" name="PIJL-RECHTS 10"/>
          <p:cNvSpPr/>
          <p:nvPr/>
        </p:nvSpPr>
        <p:spPr>
          <a:xfrm rot="16200000">
            <a:off x="8702231" y="4476522"/>
            <a:ext cx="1541510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21" name="PIJL-RECHTS 11"/>
          <p:cNvSpPr/>
          <p:nvPr/>
        </p:nvSpPr>
        <p:spPr>
          <a:xfrm>
            <a:off x="13910332" y="7877817"/>
            <a:ext cx="1541509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22" name="Vrije vorm 12"/>
          <p:cNvSpPr/>
          <p:nvPr/>
        </p:nvSpPr>
        <p:spPr>
          <a:xfrm>
            <a:off x="9647288" y="3965916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23" name="Vrije vorm 14"/>
          <p:cNvSpPr/>
          <p:nvPr/>
        </p:nvSpPr>
        <p:spPr>
          <a:xfrm>
            <a:off x="10001616" y="3965915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24" name="Vrije vorm 15"/>
          <p:cNvSpPr/>
          <p:nvPr/>
        </p:nvSpPr>
        <p:spPr>
          <a:xfrm>
            <a:off x="10367367" y="3965915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25" name="Vrije vorm 16"/>
          <p:cNvSpPr/>
          <p:nvPr/>
        </p:nvSpPr>
        <p:spPr>
          <a:xfrm>
            <a:off x="10721698" y="3965915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26" name="Vrije vorm 17"/>
          <p:cNvSpPr/>
          <p:nvPr/>
        </p:nvSpPr>
        <p:spPr>
          <a:xfrm>
            <a:off x="11087447" y="3965915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27" name="Vrije vorm 18"/>
          <p:cNvSpPr/>
          <p:nvPr/>
        </p:nvSpPr>
        <p:spPr>
          <a:xfrm>
            <a:off x="11441777" y="3965915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28" name="Vrije vorm 19"/>
          <p:cNvSpPr/>
          <p:nvPr/>
        </p:nvSpPr>
        <p:spPr>
          <a:xfrm>
            <a:off x="11807528" y="3965915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29" name="Vrije vorm 20"/>
          <p:cNvSpPr/>
          <p:nvPr/>
        </p:nvSpPr>
        <p:spPr>
          <a:xfrm>
            <a:off x="12161856" y="3965913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30" name="Vrije vorm 21"/>
          <p:cNvSpPr/>
          <p:nvPr/>
        </p:nvSpPr>
        <p:spPr>
          <a:xfrm>
            <a:off x="12527607" y="3965915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31" name="Vrije vorm 22"/>
          <p:cNvSpPr/>
          <p:nvPr/>
        </p:nvSpPr>
        <p:spPr>
          <a:xfrm>
            <a:off x="12881938" y="3965915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32" name="Vrije vorm 23"/>
          <p:cNvSpPr/>
          <p:nvPr/>
        </p:nvSpPr>
        <p:spPr>
          <a:xfrm>
            <a:off x="13247687" y="3965915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33" name="Vrije vorm 24"/>
          <p:cNvSpPr/>
          <p:nvPr/>
        </p:nvSpPr>
        <p:spPr>
          <a:xfrm>
            <a:off x="13602017" y="3965913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34" name="Vrije vorm 25"/>
          <p:cNvSpPr/>
          <p:nvPr/>
        </p:nvSpPr>
        <p:spPr>
          <a:xfrm>
            <a:off x="13967768" y="3965915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35" name="Vrije vorm 26"/>
          <p:cNvSpPr/>
          <p:nvPr/>
        </p:nvSpPr>
        <p:spPr>
          <a:xfrm>
            <a:off x="14322096" y="3965913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36" name="Vrije vorm 27"/>
          <p:cNvSpPr/>
          <p:nvPr/>
        </p:nvSpPr>
        <p:spPr>
          <a:xfrm>
            <a:off x="14687847" y="3965913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sp>
        <p:nvSpPr>
          <p:cNvPr id="37" name="Vrije vorm 28"/>
          <p:cNvSpPr/>
          <p:nvPr/>
        </p:nvSpPr>
        <p:spPr>
          <a:xfrm>
            <a:off x="15042178" y="3965913"/>
            <a:ext cx="365751" cy="237246"/>
          </a:xfrm>
          <a:custGeom>
            <a:avLst/>
            <a:gdLst>
              <a:gd name="connsiteX0" fmla="*/ 0 w 5786650"/>
              <a:gd name="connsiteY0" fmla="*/ 191068 h 3753551"/>
              <a:gd name="connsiteX1" fmla="*/ 3029803 w 5786650"/>
              <a:gd name="connsiteY1" fmla="*/ 3753134 h 3753551"/>
              <a:gd name="connsiteX2" fmla="*/ 5786650 w 5786650"/>
              <a:gd name="connsiteY2" fmla="*/ 0 h 37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6650" h="3753551">
                <a:moveTo>
                  <a:pt x="0" y="191068"/>
                </a:moveTo>
                <a:cubicBezTo>
                  <a:pt x="1032680" y="1988023"/>
                  <a:pt x="2065361" y="3784979"/>
                  <a:pt x="3029803" y="3753134"/>
                </a:cubicBezTo>
                <a:cubicBezTo>
                  <a:pt x="3994245" y="3721289"/>
                  <a:pt x="4890447" y="1860644"/>
                  <a:pt x="578665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1" rIns="91426" bIns="45711" rtlCol="0" anchor="ctr"/>
          <a:lstStyle/>
          <a:p>
            <a:pPr algn="ctr"/>
            <a:endParaRPr lang="nl-NL"/>
          </a:p>
        </p:txBody>
      </p:sp>
      <p:pic>
        <p:nvPicPr>
          <p:cNvPr id="38" name="Picture 4" descr="http://static.freepik.com/vrije-photo/dolfijn-illustraties_420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6424" y="3264596"/>
            <a:ext cx="1008113" cy="6473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Agile Manifesto</a:t>
            </a:r>
            <a:endParaRPr lang="nl-NL" dirty="0"/>
          </a:p>
        </p:txBody>
      </p:sp>
      <p:graphicFrame>
        <p:nvGraphicFramePr>
          <p:cNvPr id="6" name="Tijdelijke aanduiding voor inhoud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950963"/>
              </p:ext>
            </p:extLst>
          </p:nvPr>
        </p:nvGraphicFramePr>
        <p:xfrm>
          <a:off x="1216630" y="3394445"/>
          <a:ext cx="10301099" cy="5098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1614"/>
                <a:gridCol w="1356871"/>
                <a:gridCol w="4472614"/>
              </a:tblGrid>
              <a:tr h="12746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individuals</a:t>
                      </a:r>
                      <a:r>
                        <a:rPr kumimoji="0" lang="nl-NL" sz="2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and </a:t>
                      </a:r>
                      <a:r>
                        <a:rPr kumimoji="0" lang="nl-NL" sz="2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interactions</a:t>
                      </a:r>
                      <a:r>
                        <a:rPr kumimoji="0" lang="nl-NL" sz="2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nl-NL" sz="2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1188" marR="81188" marT="40595" marB="4059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over</a:t>
                      </a:r>
                      <a:endParaRPr kumimoji="0" lang="nl-NL" sz="2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1188" marR="81188" marT="40595" marB="4059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processes</a:t>
                      </a:r>
                      <a:r>
                        <a:rPr kumimoji="0" lang="nl-NL" sz="2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and tools</a:t>
                      </a:r>
                      <a:endParaRPr kumimoji="0" lang="nl-NL" sz="2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1188" marR="81188" marT="40595" marB="4059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2746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working</a:t>
                      </a:r>
                      <a:r>
                        <a:rPr kumimoji="0" lang="nl-NL" sz="2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software</a:t>
                      </a:r>
                      <a:endParaRPr kumimoji="0" lang="nl-NL" sz="2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1188" marR="81188" marT="40595" marB="4059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over</a:t>
                      </a:r>
                      <a:endParaRPr kumimoji="0" lang="nl-NL" sz="2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1188" marR="81188" marT="40595" marB="4059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comprehensive</a:t>
                      </a:r>
                      <a:r>
                        <a:rPr kumimoji="0" lang="nl-NL" sz="2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nl-NL" sz="2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documentation</a:t>
                      </a:r>
                      <a:endParaRPr kumimoji="0" lang="nl-NL" sz="2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1188" marR="81188" marT="40595" marB="4059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2746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customer</a:t>
                      </a:r>
                      <a:r>
                        <a:rPr kumimoji="0" lang="nl-NL" sz="2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nl-NL" sz="2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collaboration</a:t>
                      </a:r>
                      <a:endParaRPr kumimoji="0" lang="nl-NL" sz="2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1188" marR="81188" marT="40595" marB="4059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over</a:t>
                      </a:r>
                      <a:endParaRPr kumimoji="0" lang="nl-NL" sz="2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1188" marR="81188" marT="40595" marB="4059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contract </a:t>
                      </a:r>
                      <a:r>
                        <a:rPr kumimoji="0" lang="nl-NL" sz="2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negotiation</a:t>
                      </a:r>
                      <a:endParaRPr kumimoji="0" lang="nl-NL" sz="2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1188" marR="81188" marT="40595" marB="4059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2746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responding</a:t>
                      </a:r>
                      <a:r>
                        <a:rPr kumimoji="0" lang="nl-NL" sz="2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to change</a:t>
                      </a:r>
                      <a:endParaRPr kumimoji="0" lang="nl-NL" sz="2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1188" marR="81188" marT="40595" marB="4059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over</a:t>
                      </a:r>
                      <a:endParaRPr kumimoji="0" lang="nl-NL" sz="2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1188" marR="81188" marT="40595" marB="4059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following</a:t>
                      </a:r>
                      <a:r>
                        <a:rPr kumimoji="0" lang="nl-NL" sz="2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a plan</a:t>
                      </a:r>
                      <a:endParaRPr kumimoji="0" lang="nl-NL" sz="2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1188" marR="81188" marT="40595" marB="4059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Tekstvak 3"/>
          <p:cNvSpPr txBox="1">
            <a:spLocks noChangeArrowheads="1"/>
          </p:cNvSpPr>
          <p:nvPr/>
        </p:nvSpPr>
        <p:spPr bwMode="auto">
          <a:xfrm>
            <a:off x="282280" y="8802197"/>
            <a:ext cx="13070247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1" rIns="91426" bIns="4571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That is, while there is value in the items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on the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right, we value the items on the left more.</a:t>
            </a:r>
            <a:endParaRPr lang="nl-NL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kstvak 3"/>
          <p:cNvSpPr txBox="1">
            <a:spLocks noChangeArrowheads="1"/>
          </p:cNvSpPr>
          <p:nvPr/>
        </p:nvSpPr>
        <p:spPr bwMode="auto">
          <a:xfrm>
            <a:off x="-821712" y="2392601"/>
            <a:ext cx="15296020" cy="83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1" rIns="91426" bIns="4571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are uncovering better ways of developing software by doing it and helping others do it.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Through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this work we have come to value:</a:t>
            </a:r>
            <a:endParaRPr lang="nl-NL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016" r="12223" b="8307"/>
          <a:stretch/>
        </p:blipFill>
        <p:spPr>
          <a:xfrm rot="5400000">
            <a:off x="13846599" y="3697078"/>
            <a:ext cx="4914900" cy="3967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ounded Rectangle 1034"/>
          <p:cNvSpPr/>
          <p:nvPr/>
        </p:nvSpPr>
        <p:spPr bwMode="auto">
          <a:xfrm>
            <a:off x="1781052" y="2"/>
            <a:ext cx="2951868" cy="2234954"/>
          </a:xfrm>
          <a:prstGeom prst="roundRect">
            <a:avLst>
              <a:gd name="adj" fmla="val 6621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FFFF99"/>
              </a:gs>
              <a:gs pos="100000">
                <a:srgbClr val="FFFFD5"/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7959" tIns="48980" rIns="97959" bIns="48980" numCol="1" rtlCol="0" anchor="ctr" anchorCtr="0" compatLnSpc="1">
            <a:prstTxWarp prst="textNoShape">
              <a:avLst/>
            </a:prstTxWarp>
          </a:bodyPr>
          <a:lstStyle/>
          <a:p>
            <a:pPr algn="ctr" defTabSz="979596"/>
            <a:endParaRPr lang="sv-SE" sz="1350">
              <a:solidFill>
                <a:srgbClr val="215773"/>
              </a:solidFill>
              <a:latin typeface="Tahoma" pitchFamily="34" charset="0"/>
            </a:endParaRPr>
          </a:p>
        </p:txBody>
      </p:sp>
      <p:grpSp>
        <p:nvGrpSpPr>
          <p:cNvPr id="349" name="Group 348"/>
          <p:cNvGrpSpPr/>
          <p:nvPr/>
        </p:nvGrpSpPr>
        <p:grpSpPr>
          <a:xfrm>
            <a:off x="1781053" y="0"/>
            <a:ext cx="6533759" cy="10287000"/>
            <a:chOff x="114256" y="0"/>
            <a:chExt cx="5629083" cy="9601200"/>
          </a:xfrm>
          <a:gradFill flip="none" rotWithShape="1">
            <a:gsLst>
              <a:gs pos="0">
                <a:srgbClr val="FFC081"/>
              </a:gs>
              <a:gs pos="50000">
                <a:srgbClr val="FFD9B3"/>
              </a:gs>
              <a:gs pos="100000">
                <a:srgbClr val="FFFFFF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4" name="Rounded Rectangle 1033"/>
            <p:cNvSpPr/>
            <p:nvPr/>
          </p:nvSpPr>
          <p:spPr bwMode="auto">
            <a:xfrm>
              <a:off x="114256" y="2157394"/>
              <a:ext cx="3029016" cy="7443806"/>
            </a:xfrm>
            <a:prstGeom prst="roundRect">
              <a:avLst>
                <a:gd name="adj" fmla="val 662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1033" name="Rounded Rectangle 1032"/>
            <p:cNvSpPr/>
            <p:nvPr/>
          </p:nvSpPr>
          <p:spPr bwMode="auto">
            <a:xfrm>
              <a:off x="2828900" y="0"/>
              <a:ext cx="2914439" cy="9601200"/>
            </a:xfrm>
            <a:prstGeom prst="roundRect">
              <a:avLst>
                <a:gd name="adj" fmla="val 662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863973" y="1699167"/>
            <a:ext cx="2570492" cy="382704"/>
            <a:chOff x="542884" y="371444"/>
            <a:chExt cx="2214578" cy="357190"/>
          </a:xfrm>
        </p:grpSpPr>
        <p:sp>
          <p:nvSpPr>
            <p:cNvPr id="204" name="Rounded Rectangle 203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Process is</a:t>
              </a:r>
            </a:p>
            <a:p>
              <a:pPr defTabSz="1371600"/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continuously improving</a:t>
              </a:r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1863973" y="9047078"/>
            <a:ext cx="2570492" cy="1148111"/>
            <a:chOff x="185694" y="8443938"/>
            <a:chExt cx="2214578" cy="1071570"/>
          </a:xfrm>
        </p:grpSpPr>
        <p:grpSp>
          <p:nvGrpSpPr>
            <p:cNvPr id="746" name="Group 745"/>
            <p:cNvGrpSpPr/>
            <p:nvPr/>
          </p:nvGrpSpPr>
          <p:grpSpPr>
            <a:xfrm>
              <a:off x="185694" y="8443938"/>
              <a:ext cx="2214578" cy="357190"/>
              <a:chOff x="614322" y="5086352"/>
              <a:chExt cx="2214578" cy="357190"/>
            </a:xfrm>
          </p:grpSpPr>
          <p:sp>
            <p:nvSpPr>
              <p:cNvPr id="217" name="Rounded Rectangle 216"/>
              <p:cNvSpPr/>
              <p:nvPr/>
            </p:nvSpPr>
            <p:spPr bwMode="auto">
              <a:xfrm>
                <a:off x="614322" y="5086352"/>
                <a:ext cx="2214578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85760" y="515779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971512" y="5086352"/>
                <a:ext cx="1857388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Have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Definition of Done (DoD)</a:t>
                </a: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471446" y="8801128"/>
              <a:ext cx="1928826" cy="357190"/>
              <a:chOff x="828636" y="800072"/>
              <a:chExt cx="1928826" cy="357190"/>
            </a:xfrm>
          </p:grpSpPr>
          <p:sp>
            <p:nvSpPr>
              <p:cNvPr id="221" name="Rounded Rectangle 220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DoD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achievable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 within each iteration</a:t>
                </a:r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471446" y="9158318"/>
              <a:ext cx="1928826" cy="357190"/>
              <a:chOff x="828636" y="800072"/>
              <a:chExt cx="1928826" cy="357190"/>
            </a:xfrm>
          </p:grpSpPr>
          <p:sp>
            <p:nvSpPr>
              <p:cNvPr id="225" name="Rounded Rectangle 224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Team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respects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 DoD</a:t>
                </a:r>
              </a:p>
            </p:txBody>
          </p:sp>
        </p:grpSp>
      </p:grpSp>
      <p:sp>
        <p:nvSpPr>
          <p:cNvPr id="652" name="TextBox 651"/>
          <p:cNvSpPr txBox="1"/>
          <p:nvPr/>
        </p:nvSpPr>
        <p:spPr>
          <a:xfrm>
            <a:off x="1781053" y="2"/>
            <a:ext cx="2025255" cy="375916"/>
          </a:xfrm>
          <a:prstGeom prst="rect">
            <a:avLst/>
          </a:prstGeom>
          <a:noFill/>
        </p:spPr>
        <p:txBody>
          <a:bodyPr wrap="none" lIns="97959" tIns="48980" rIns="97959" bIns="48980" rtlCol="0">
            <a:spAutoFit/>
          </a:bodyPr>
          <a:lstStyle/>
          <a:p>
            <a:pPr defTabSz="1371600"/>
            <a:r>
              <a:rPr lang="sv-SE" sz="1800" b="1">
                <a:solidFill>
                  <a:srgbClr val="215773"/>
                </a:solidFill>
                <a:latin typeface="Tahoma"/>
                <a:cs typeface="Arial" pitchFamily="34" charset="0"/>
              </a:rPr>
              <a:t>The bottom line</a:t>
            </a:r>
          </a:p>
        </p:txBody>
      </p:sp>
      <p:grpSp>
        <p:nvGrpSpPr>
          <p:cNvPr id="653" name="Group 652"/>
          <p:cNvGrpSpPr/>
          <p:nvPr/>
        </p:nvGrpSpPr>
        <p:grpSpPr>
          <a:xfrm>
            <a:off x="1863973" y="780680"/>
            <a:ext cx="2570492" cy="382704"/>
            <a:chOff x="542884" y="371444"/>
            <a:chExt cx="2214578" cy="357190"/>
          </a:xfrm>
        </p:grpSpPr>
        <p:sp>
          <p:nvSpPr>
            <p:cNvPr id="654" name="Rounded Rectangle 653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55" name="Rectangle 654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56" name="TextBox 655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Delivering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working, tested software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 every 4 weeks or less</a:t>
              </a:r>
              <a:endParaRPr lang="sv-SE" sz="1050" b="1">
                <a:solidFill>
                  <a:srgbClr val="21577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1" name="Group 660"/>
          <p:cNvGrpSpPr/>
          <p:nvPr/>
        </p:nvGrpSpPr>
        <p:grpSpPr>
          <a:xfrm>
            <a:off x="1863973" y="1239924"/>
            <a:ext cx="2570492" cy="382704"/>
            <a:chOff x="542884" y="371444"/>
            <a:chExt cx="2214578" cy="357190"/>
          </a:xfrm>
        </p:grpSpPr>
        <p:sp>
          <p:nvSpPr>
            <p:cNvPr id="662" name="Rounded Rectangle 661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63" name="Rectangle 662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64" name="TextBox 663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Delivering what the</a:t>
              </a:r>
            </a:p>
            <a:p>
              <a:pPr defTabSz="1371600"/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business needs 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most</a:t>
              </a: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1863973" y="7745887"/>
            <a:ext cx="2570492" cy="1148111"/>
            <a:chOff x="185694" y="7314556"/>
            <a:chExt cx="2214578" cy="1071570"/>
          </a:xfrm>
        </p:grpSpPr>
        <p:grpSp>
          <p:nvGrpSpPr>
            <p:cNvPr id="705" name="Group 704"/>
            <p:cNvGrpSpPr/>
            <p:nvPr/>
          </p:nvGrpSpPr>
          <p:grpSpPr>
            <a:xfrm>
              <a:off x="185694" y="7314556"/>
              <a:ext cx="2214578" cy="357190"/>
              <a:chOff x="542884" y="371444"/>
              <a:chExt cx="2214578" cy="357190"/>
            </a:xfrm>
          </p:grpSpPr>
          <p:sp>
            <p:nvSpPr>
              <p:cNvPr id="706" name="Rounded Rectangle 705"/>
              <p:cNvSpPr/>
              <p:nvPr/>
            </p:nvSpPr>
            <p:spPr bwMode="auto">
              <a:xfrm>
                <a:off x="542884" y="371444"/>
                <a:ext cx="2214578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07" name="Rectangle 706"/>
              <p:cNvSpPr/>
              <p:nvPr/>
            </p:nvSpPr>
            <p:spPr bwMode="auto">
              <a:xfrm>
                <a:off x="614322" y="442882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08" name="TextBox 707"/>
              <p:cNvSpPr txBox="1"/>
              <p:nvPr/>
            </p:nvSpPr>
            <p:spPr>
              <a:xfrm>
                <a:off x="900074" y="371444"/>
                <a:ext cx="1785950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Demo 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happens after every sprint</a:t>
                </a:r>
              </a:p>
            </p:txBody>
          </p:sp>
        </p:grpSp>
        <p:grpSp>
          <p:nvGrpSpPr>
            <p:cNvPr id="713" name="Group 712"/>
            <p:cNvGrpSpPr/>
            <p:nvPr/>
          </p:nvGrpSpPr>
          <p:grpSpPr>
            <a:xfrm>
              <a:off x="471446" y="7671746"/>
              <a:ext cx="1928826" cy="357190"/>
              <a:chOff x="828636" y="800072"/>
              <a:chExt cx="1928826" cy="357190"/>
            </a:xfrm>
          </p:grpSpPr>
          <p:sp>
            <p:nvSpPr>
              <p:cNvPr id="714" name="Rounded Rectangle 713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15" name="Rectangle 714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16" name="TextBox 715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Shows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working, tested software</a:t>
                </a:r>
              </a:p>
            </p:txBody>
          </p:sp>
        </p:grpSp>
        <p:grpSp>
          <p:nvGrpSpPr>
            <p:cNvPr id="717" name="Group 716"/>
            <p:cNvGrpSpPr/>
            <p:nvPr/>
          </p:nvGrpSpPr>
          <p:grpSpPr>
            <a:xfrm>
              <a:off x="471446" y="8028936"/>
              <a:ext cx="1928826" cy="357190"/>
              <a:chOff x="828636" y="800072"/>
              <a:chExt cx="1928826" cy="357190"/>
            </a:xfrm>
          </p:grpSpPr>
          <p:sp>
            <p:nvSpPr>
              <p:cNvPr id="718" name="Rounded Rectangle 717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19" name="Rectangle 718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20" name="TextBox 719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Feedback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 received from stakeholders &amp; PO</a:t>
                </a:r>
                <a:endPara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5429495" y="780680"/>
            <a:ext cx="2570492" cy="1530815"/>
            <a:chOff x="3257528" y="728634"/>
            <a:chExt cx="2214578" cy="1428760"/>
          </a:xfrm>
        </p:grpSpPr>
        <p:grpSp>
          <p:nvGrpSpPr>
            <p:cNvPr id="208" name="Group 207"/>
            <p:cNvGrpSpPr/>
            <p:nvPr/>
          </p:nvGrpSpPr>
          <p:grpSpPr>
            <a:xfrm>
              <a:off x="3257528" y="728634"/>
              <a:ext cx="2214578" cy="357190"/>
              <a:chOff x="542884" y="371444"/>
              <a:chExt cx="2214578" cy="357190"/>
            </a:xfrm>
          </p:grpSpPr>
          <p:sp>
            <p:nvSpPr>
              <p:cNvPr id="209" name="Rounded Rectangle 208"/>
              <p:cNvSpPr/>
              <p:nvPr/>
            </p:nvSpPr>
            <p:spPr bwMode="auto">
              <a:xfrm>
                <a:off x="542884" y="371444"/>
                <a:ext cx="2214578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614322" y="442882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900074" y="371444"/>
                <a:ext cx="1857388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Retrospective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 happens after every sprint</a:t>
                </a:r>
              </a:p>
            </p:txBody>
          </p:sp>
        </p:grpSp>
        <p:grpSp>
          <p:nvGrpSpPr>
            <p:cNvPr id="666" name="Group 665"/>
            <p:cNvGrpSpPr/>
            <p:nvPr/>
          </p:nvGrpSpPr>
          <p:grpSpPr>
            <a:xfrm>
              <a:off x="3543280" y="1085824"/>
              <a:ext cx="1928826" cy="357190"/>
              <a:chOff x="828636" y="800072"/>
              <a:chExt cx="1928826" cy="357190"/>
            </a:xfrm>
          </p:grpSpPr>
          <p:sp>
            <p:nvSpPr>
              <p:cNvPr id="667" name="Rounded Rectangle 666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668" name="Rectangle 667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669" name="TextBox 668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Results in concrete improvement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proposals</a:t>
                </a:r>
              </a:p>
            </p:txBody>
          </p:sp>
        </p:grpSp>
        <p:grpSp>
          <p:nvGrpSpPr>
            <p:cNvPr id="670" name="Group 669"/>
            <p:cNvGrpSpPr/>
            <p:nvPr/>
          </p:nvGrpSpPr>
          <p:grpSpPr>
            <a:xfrm>
              <a:off x="3543280" y="1443014"/>
              <a:ext cx="1928826" cy="357190"/>
              <a:chOff x="828636" y="800072"/>
              <a:chExt cx="1928826" cy="357190"/>
            </a:xfrm>
          </p:grpSpPr>
          <p:sp>
            <p:nvSpPr>
              <p:cNvPr id="671" name="Rounded Rectangle 670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672" name="Rectangle 671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673" name="TextBox 672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Some proposals actually get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implemented</a:t>
                </a:r>
              </a:p>
            </p:txBody>
          </p:sp>
        </p:grpSp>
        <p:grpSp>
          <p:nvGrpSpPr>
            <p:cNvPr id="721" name="Group 720"/>
            <p:cNvGrpSpPr/>
            <p:nvPr/>
          </p:nvGrpSpPr>
          <p:grpSpPr>
            <a:xfrm>
              <a:off x="3543280" y="1800204"/>
              <a:ext cx="1928826" cy="357190"/>
              <a:chOff x="828636" y="800072"/>
              <a:chExt cx="1928826" cy="357190"/>
            </a:xfrm>
          </p:grpSpPr>
          <p:sp>
            <p:nvSpPr>
              <p:cNvPr id="722" name="Rounded Rectangle 721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23" name="Rectangle 722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24" name="TextBox 723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Whole team + PO 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participates</a:t>
                </a:r>
              </a:p>
            </p:txBody>
          </p:sp>
        </p:grpSp>
      </p:grpSp>
      <p:grpSp>
        <p:nvGrpSpPr>
          <p:cNvPr id="341" name="Group 340"/>
          <p:cNvGrpSpPr/>
          <p:nvPr/>
        </p:nvGrpSpPr>
        <p:grpSpPr>
          <a:xfrm>
            <a:off x="1863973" y="4783921"/>
            <a:ext cx="2570492" cy="1530815"/>
            <a:chOff x="185694" y="5830977"/>
            <a:chExt cx="2214578" cy="1428760"/>
          </a:xfrm>
        </p:grpSpPr>
        <p:grpSp>
          <p:nvGrpSpPr>
            <p:cNvPr id="759" name="Group 758"/>
            <p:cNvGrpSpPr/>
            <p:nvPr/>
          </p:nvGrpSpPr>
          <p:grpSpPr>
            <a:xfrm>
              <a:off x="185694" y="5830977"/>
              <a:ext cx="2214578" cy="357190"/>
              <a:chOff x="614322" y="5086352"/>
              <a:chExt cx="2214578" cy="357190"/>
            </a:xfrm>
          </p:grpSpPr>
          <p:sp>
            <p:nvSpPr>
              <p:cNvPr id="760" name="Rounded Rectangle 759"/>
              <p:cNvSpPr/>
              <p:nvPr/>
            </p:nvSpPr>
            <p:spPr bwMode="auto">
              <a:xfrm>
                <a:off x="614322" y="5086352"/>
                <a:ext cx="2214578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61" name="Rectangle 760"/>
              <p:cNvSpPr/>
              <p:nvPr/>
            </p:nvSpPr>
            <p:spPr bwMode="auto">
              <a:xfrm>
                <a:off x="685760" y="515779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62" name="TextBox 761"/>
              <p:cNvSpPr txBox="1"/>
              <p:nvPr/>
            </p:nvSpPr>
            <p:spPr>
              <a:xfrm>
                <a:off x="971512" y="5086352"/>
                <a:ext cx="1857388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Team has a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sprint backlog</a:t>
                </a:r>
              </a:p>
            </p:txBody>
          </p:sp>
        </p:grpSp>
        <p:grpSp>
          <p:nvGrpSpPr>
            <p:cNvPr id="767" name="Group 766"/>
            <p:cNvGrpSpPr/>
            <p:nvPr/>
          </p:nvGrpSpPr>
          <p:grpSpPr>
            <a:xfrm>
              <a:off x="471446" y="6188167"/>
              <a:ext cx="1928826" cy="357190"/>
              <a:chOff x="828636" y="800072"/>
              <a:chExt cx="1928826" cy="357190"/>
            </a:xfrm>
          </p:grpSpPr>
          <p:sp>
            <p:nvSpPr>
              <p:cNvPr id="768" name="Rounded Rectangle 767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69" name="Rectangle 768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70" name="TextBox 769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Highly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visible</a:t>
                </a:r>
              </a:p>
            </p:txBody>
          </p:sp>
        </p:grpSp>
        <p:grpSp>
          <p:nvGrpSpPr>
            <p:cNvPr id="771" name="Group 770"/>
            <p:cNvGrpSpPr/>
            <p:nvPr/>
          </p:nvGrpSpPr>
          <p:grpSpPr>
            <a:xfrm>
              <a:off x="471446" y="6545357"/>
              <a:ext cx="1928826" cy="357190"/>
              <a:chOff x="828636" y="800072"/>
              <a:chExt cx="1928826" cy="357190"/>
            </a:xfrm>
          </p:grpSpPr>
          <p:sp>
            <p:nvSpPr>
              <p:cNvPr id="772" name="Rounded Rectangle 771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73" name="Rectangle 772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74" name="TextBox 773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Updated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 daily</a:t>
                </a:r>
              </a:p>
            </p:txBody>
          </p:sp>
        </p:grpSp>
        <p:grpSp>
          <p:nvGrpSpPr>
            <p:cNvPr id="792" name="Group 791"/>
            <p:cNvGrpSpPr/>
            <p:nvPr/>
          </p:nvGrpSpPr>
          <p:grpSpPr>
            <a:xfrm>
              <a:off x="471446" y="6902547"/>
              <a:ext cx="1928826" cy="357190"/>
              <a:chOff x="828636" y="800072"/>
              <a:chExt cx="1928826" cy="357190"/>
            </a:xfrm>
          </p:grpSpPr>
          <p:sp>
            <p:nvSpPr>
              <p:cNvPr id="793" name="Rounded Rectangle 792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94" name="Rectangle 793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795" name="TextBox 794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Owned exclusively by the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team</a:t>
                </a:r>
              </a:p>
            </p:txBody>
          </p:sp>
        </p:grpSp>
      </p:grpSp>
      <p:grpSp>
        <p:nvGrpSpPr>
          <p:cNvPr id="345" name="Group 344"/>
          <p:cNvGrpSpPr/>
          <p:nvPr/>
        </p:nvGrpSpPr>
        <p:grpSpPr>
          <a:xfrm>
            <a:off x="5429495" y="4721640"/>
            <a:ext cx="2570492" cy="2678925"/>
            <a:chOff x="3257528" y="4406864"/>
            <a:chExt cx="2214578" cy="2500330"/>
          </a:xfrm>
        </p:grpSpPr>
        <p:grpSp>
          <p:nvGrpSpPr>
            <p:cNvPr id="829" name="Group 828"/>
            <p:cNvGrpSpPr/>
            <p:nvPr/>
          </p:nvGrpSpPr>
          <p:grpSpPr>
            <a:xfrm>
              <a:off x="3257528" y="4406864"/>
              <a:ext cx="2214578" cy="357190"/>
              <a:chOff x="614322" y="5086352"/>
              <a:chExt cx="2214578" cy="357190"/>
            </a:xfrm>
          </p:grpSpPr>
          <p:sp>
            <p:nvSpPr>
              <p:cNvPr id="830" name="Rounded Rectangle 829"/>
              <p:cNvSpPr/>
              <p:nvPr/>
            </p:nvSpPr>
            <p:spPr bwMode="auto">
              <a:xfrm>
                <a:off x="614322" y="5086352"/>
                <a:ext cx="2214578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31" name="Rectangle 830"/>
              <p:cNvSpPr/>
              <p:nvPr/>
            </p:nvSpPr>
            <p:spPr bwMode="auto">
              <a:xfrm>
                <a:off x="685760" y="515779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32" name="TextBox 831"/>
              <p:cNvSpPr txBox="1"/>
              <p:nvPr/>
            </p:nvSpPr>
            <p:spPr>
              <a:xfrm>
                <a:off x="971512" y="5086352"/>
                <a:ext cx="1857388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Have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sprint planning meetings</a:t>
                </a:r>
                <a:endPara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33" name="Group 832"/>
            <p:cNvGrpSpPr/>
            <p:nvPr/>
          </p:nvGrpSpPr>
          <p:grpSpPr>
            <a:xfrm>
              <a:off x="3543280" y="4764054"/>
              <a:ext cx="1928826" cy="357190"/>
              <a:chOff x="828636" y="800072"/>
              <a:chExt cx="1928826" cy="357190"/>
            </a:xfrm>
          </p:grpSpPr>
          <p:sp>
            <p:nvSpPr>
              <p:cNvPr id="834" name="Rounded Rectangle 833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35" name="Rectangle 834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36" name="TextBox 835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PO participates</a:t>
                </a:r>
              </a:p>
            </p:txBody>
          </p:sp>
        </p:grpSp>
        <p:grpSp>
          <p:nvGrpSpPr>
            <p:cNvPr id="837" name="Group 836"/>
            <p:cNvGrpSpPr/>
            <p:nvPr/>
          </p:nvGrpSpPr>
          <p:grpSpPr>
            <a:xfrm>
              <a:off x="3543280" y="5478434"/>
              <a:ext cx="1928826" cy="357190"/>
              <a:chOff x="828636" y="800072"/>
              <a:chExt cx="1928826" cy="357190"/>
            </a:xfrm>
          </p:grpSpPr>
          <p:sp>
            <p:nvSpPr>
              <p:cNvPr id="838" name="Rounded Rectangle 837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39" name="Rectangle 838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40" name="TextBox 839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Whole team 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participates</a:t>
                </a:r>
              </a:p>
            </p:txBody>
          </p:sp>
        </p:grpSp>
        <p:grpSp>
          <p:nvGrpSpPr>
            <p:cNvPr id="841" name="Group 840"/>
            <p:cNvGrpSpPr/>
            <p:nvPr/>
          </p:nvGrpSpPr>
          <p:grpSpPr>
            <a:xfrm>
              <a:off x="3543280" y="5835624"/>
              <a:ext cx="1928826" cy="357190"/>
              <a:chOff x="828636" y="800072"/>
              <a:chExt cx="1928826" cy="357190"/>
            </a:xfrm>
          </p:grpSpPr>
          <p:sp>
            <p:nvSpPr>
              <p:cNvPr id="842" name="Rounded Rectangle 841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43" name="Rectangle 842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44" name="TextBox 843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Results in a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sprint plan</a:t>
                </a:r>
              </a:p>
            </p:txBody>
          </p:sp>
        </p:grpSp>
        <p:grpSp>
          <p:nvGrpSpPr>
            <p:cNvPr id="845" name="Group 844"/>
            <p:cNvGrpSpPr/>
            <p:nvPr/>
          </p:nvGrpSpPr>
          <p:grpSpPr>
            <a:xfrm>
              <a:off x="3543280" y="6192814"/>
              <a:ext cx="1928826" cy="357190"/>
              <a:chOff x="828636" y="800072"/>
              <a:chExt cx="1928826" cy="357190"/>
            </a:xfrm>
          </p:grpSpPr>
          <p:sp>
            <p:nvSpPr>
              <p:cNvPr id="846" name="Rounded Rectangle 845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47" name="Rectangle 846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48" name="TextBox 847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Whole team believes plan is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achievable</a:t>
                </a:r>
              </a:p>
            </p:txBody>
          </p:sp>
        </p:grpSp>
        <p:grpSp>
          <p:nvGrpSpPr>
            <p:cNvPr id="849" name="Group 848"/>
            <p:cNvGrpSpPr/>
            <p:nvPr/>
          </p:nvGrpSpPr>
          <p:grpSpPr>
            <a:xfrm>
              <a:off x="3543280" y="6550004"/>
              <a:ext cx="1928826" cy="357190"/>
              <a:chOff x="828636" y="800072"/>
              <a:chExt cx="1928826" cy="357190"/>
            </a:xfrm>
          </p:grpSpPr>
          <p:sp>
            <p:nvSpPr>
              <p:cNvPr id="850" name="Rounded Rectangle 849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51" name="Rectangle 850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52" name="TextBox 851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PO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satisfied with priorities</a:t>
                </a:r>
              </a:p>
            </p:txBody>
          </p:sp>
        </p:grpSp>
        <p:grpSp>
          <p:nvGrpSpPr>
            <p:cNvPr id="897" name="Group 896"/>
            <p:cNvGrpSpPr/>
            <p:nvPr/>
          </p:nvGrpSpPr>
          <p:grpSpPr>
            <a:xfrm>
              <a:off x="3543280" y="5121244"/>
              <a:ext cx="1928826" cy="357190"/>
              <a:chOff x="828636" y="800072"/>
              <a:chExt cx="1928826" cy="357190"/>
            </a:xfrm>
          </p:grpSpPr>
          <p:sp>
            <p:nvSpPr>
              <p:cNvPr id="898" name="Rounded Rectangle 897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99" name="Rectangle 898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900" name="TextBox 899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PO brings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up-to-date PBL</a:t>
                </a:r>
              </a:p>
            </p:txBody>
          </p:sp>
        </p:grpSp>
      </p:grpSp>
      <p:grpSp>
        <p:nvGrpSpPr>
          <p:cNvPr id="865" name="Group 864"/>
          <p:cNvGrpSpPr/>
          <p:nvPr/>
        </p:nvGrpSpPr>
        <p:grpSpPr>
          <a:xfrm>
            <a:off x="5761170" y="7837025"/>
            <a:ext cx="2238816" cy="382704"/>
            <a:chOff x="828636" y="800072"/>
            <a:chExt cx="1928826" cy="357190"/>
          </a:xfrm>
        </p:grpSpPr>
        <p:sp>
          <p:nvSpPr>
            <p:cNvPr id="866" name="Rounded Rectangle 865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867" name="Rectangle 866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868" name="TextBox 867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Iteration length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4 weeks or less</a:t>
              </a:r>
            </a:p>
          </p:txBody>
        </p:sp>
      </p:grpSp>
      <p:grpSp>
        <p:nvGrpSpPr>
          <p:cNvPr id="869" name="Group 868"/>
          <p:cNvGrpSpPr/>
          <p:nvPr/>
        </p:nvGrpSpPr>
        <p:grpSpPr>
          <a:xfrm>
            <a:off x="5761170" y="8219727"/>
            <a:ext cx="2238816" cy="382704"/>
            <a:chOff x="828636" y="800072"/>
            <a:chExt cx="1928826" cy="357190"/>
          </a:xfrm>
        </p:grpSpPr>
        <p:sp>
          <p:nvSpPr>
            <p:cNvPr id="870" name="Rounded Rectangle 869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871" name="Rectangle 870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872" name="TextBox 871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Always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end on time</a:t>
              </a:r>
            </a:p>
          </p:txBody>
        </p:sp>
      </p:grpSp>
      <p:grpSp>
        <p:nvGrpSpPr>
          <p:cNvPr id="873" name="Group 872"/>
          <p:cNvGrpSpPr/>
          <p:nvPr/>
        </p:nvGrpSpPr>
        <p:grpSpPr>
          <a:xfrm>
            <a:off x="5761170" y="8602431"/>
            <a:ext cx="2238816" cy="382704"/>
            <a:chOff x="828636" y="800072"/>
            <a:chExt cx="1928826" cy="357190"/>
          </a:xfrm>
        </p:grpSpPr>
        <p:sp>
          <p:nvSpPr>
            <p:cNvPr id="874" name="Rounded Rectangle 873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875" name="Rectangle 874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876" name="TextBox 875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Team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not disrupted or controlled 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by outsiders</a:t>
              </a:r>
            </a:p>
          </p:txBody>
        </p:sp>
      </p:grpSp>
      <p:grpSp>
        <p:nvGrpSpPr>
          <p:cNvPr id="958" name="Group 957"/>
          <p:cNvGrpSpPr/>
          <p:nvPr/>
        </p:nvGrpSpPr>
        <p:grpSpPr>
          <a:xfrm>
            <a:off x="5429495" y="7454321"/>
            <a:ext cx="2570492" cy="382704"/>
            <a:chOff x="614322" y="5086352"/>
            <a:chExt cx="2214578" cy="357190"/>
          </a:xfrm>
        </p:grpSpPr>
        <p:sp>
          <p:nvSpPr>
            <p:cNvPr id="959" name="Rounded Rectangle 958"/>
            <p:cNvSpPr/>
            <p:nvPr/>
          </p:nvSpPr>
          <p:spPr bwMode="auto">
            <a:xfrm>
              <a:off x="614322" y="5086352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960" name="Rectangle 959"/>
            <p:cNvSpPr/>
            <p:nvPr/>
          </p:nvSpPr>
          <p:spPr bwMode="auto">
            <a:xfrm>
              <a:off x="685760" y="515779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961" name="TextBox 960"/>
            <p:cNvSpPr txBox="1"/>
            <p:nvPr/>
          </p:nvSpPr>
          <p:spPr>
            <a:xfrm>
              <a:off x="971512" y="5086352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Timeboxed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 iterations</a:t>
              </a: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5429495" y="2364150"/>
            <a:ext cx="2570492" cy="2296221"/>
            <a:chOff x="3257528" y="2206540"/>
            <a:chExt cx="2214578" cy="2143140"/>
          </a:xfrm>
        </p:grpSpPr>
        <p:grpSp>
          <p:nvGrpSpPr>
            <p:cNvPr id="560" name="Group 559"/>
            <p:cNvGrpSpPr/>
            <p:nvPr/>
          </p:nvGrpSpPr>
          <p:grpSpPr>
            <a:xfrm>
              <a:off x="3257528" y="2206540"/>
              <a:ext cx="2214578" cy="357190"/>
              <a:chOff x="542884" y="371444"/>
              <a:chExt cx="2214578" cy="357190"/>
            </a:xfrm>
          </p:grpSpPr>
          <p:sp>
            <p:nvSpPr>
              <p:cNvPr id="561" name="Rounded Rectangle 560"/>
              <p:cNvSpPr/>
              <p:nvPr/>
            </p:nvSpPr>
            <p:spPr bwMode="auto">
              <a:xfrm>
                <a:off x="542884" y="371444"/>
                <a:ext cx="2214578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562" name="Rectangle 561"/>
              <p:cNvSpPr/>
              <p:nvPr/>
            </p:nvSpPr>
            <p:spPr bwMode="auto">
              <a:xfrm>
                <a:off x="614322" y="442882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563" name="TextBox 562"/>
              <p:cNvSpPr txBox="1"/>
              <p:nvPr/>
            </p:nvSpPr>
            <p:spPr>
              <a:xfrm>
                <a:off x="900074" y="371444"/>
                <a:ext cx="1857388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PO has a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product backlog (PBL)</a:t>
                </a:r>
              </a:p>
            </p:txBody>
          </p:sp>
        </p:grpSp>
        <p:grpSp>
          <p:nvGrpSpPr>
            <p:cNvPr id="564" name="Group 563"/>
            <p:cNvGrpSpPr/>
            <p:nvPr/>
          </p:nvGrpSpPr>
          <p:grpSpPr>
            <a:xfrm>
              <a:off x="3543280" y="2563730"/>
              <a:ext cx="1928826" cy="357190"/>
              <a:chOff x="828636" y="800072"/>
              <a:chExt cx="1928826" cy="357190"/>
            </a:xfrm>
          </p:grpSpPr>
          <p:sp>
            <p:nvSpPr>
              <p:cNvPr id="565" name="Rounded Rectangle 564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566" name="Rectangle 565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567" name="TextBox 566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Top items are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prioritized 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by business value</a:t>
                </a:r>
              </a:p>
            </p:txBody>
          </p:sp>
        </p:grpSp>
        <p:grpSp>
          <p:nvGrpSpPr>
            <p:cNvPr id="568" name="Group 567"/>
            <p:cNvGrpSpPr/>
            <p:nvPr/>
          </p:nvGrpSpPr>
          <p:grpSpPr>
            <a:xfrm>
              <a:off x="3543280" y="2920920"/>
              <a:ext cx="1928826" cy="357190"/>
              <a:chOff x="828636" y="800072"/>
              <a:chExt cx="1928826" cy="357190"/>
            </a:xfrm>
          </p:grpSpPr>
          <p:sp>
            <p:nvSpPr>
              <p:cNvPr id="569" name="Rounded Rectangle 568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570" name="Rectangle 569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571" name="TextBox 570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Top items are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estimated</a:t>
                </a:r>
                <a:endPara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54" name="Group 953"/>
            <p:cNvGrpSpPr/>
            <p:nvPr/>
          </p:nvGrpSpPr>
          <p:grpSpPr>
            <a:xfrm>
              <a:off x="3543280" y="3992490"/>
              <a:ext cx="1928826" cy="357190"/>
              <a:chOff x="828636" y="800072"/>
              <a:chExt cx="1928826" cy="357190"/>
            </a:xfrm>
          </p:grpSpPr>
          <p:sp>
            <p:nvSpPr>
              <p:cNvPr id="955" name="Rounded Rectangle 954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956" name="Rectangle 955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957" name="TextBox 956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PO understands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purpose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 of all backlog items</a:t>
                </a:r>
              </a:p>
            </p:txBody>
          </p:sp>
        </p:grpSp>
        <p:grpSp>
          <p:nvGrpSpPr>
            <p:cNvPr id="977" name="Group 976"/>
            <p:cNvGrpSpPr/>
            <p:nvPr/>
          </p:nvGrpSpPr>
          <p:grpSpPr>
            <a:xfrm>
              <a:off x="3543280" y="3635300"/>
              <a:ext cx="1928826" cy="357190"/>
              <a:chOff x="828636" y="800072"/>
              <a:chExt cx="1928826" cy="357190"/>
            </a:xfrm>
          </p:grpSpPr>
          <p:sp>
            <p:nvSpPr>
              <p:cNvPr id="978" name="Rounded Rectangle 977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979" name="Rectangle 978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980" name="TextBox 979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Top items in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PBL small enough to fit 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in a sprint</a:t>
                </a:r>
              </a:p>
            </p:txBody>
          </p:sp>
        </p:grpSp>
        <p:grpSp>
          <p:nvGrpSpPr>
            <p:cNvPr id="981" name="Group 980"/>
            <p:cNvGrpSpPr/>
            <p:nvPr/>
          </p:nvGrpSpPr>
          <p:grpSpPr>
            <a:xfrm>
              <a:off x="3543280" y="3278110"/>
              <a:ext cx="1928826" cy="357190"/>
              <a:chOff x="828636" y="800072"/>
              <a:chExt cx="1928826" cy="357190"/>
            </a:xfrm>
          </p:grpSpPr>
          <p:sp>
            <p:nvSpPr>
              <p:cNvPr id="982" name="Rounded Rectangle 981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983" name="Rectangle 982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984" name="TextBox 983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Estimates written by the team</a:t>
                </a:r>
              </a:p>
            </p:txBody>
          </p:sp>
        </p:grpSp>
      </p:grpSp>
      <p:grpSp>
        <p:nvGrpSpPr>
          <p:cNvPr id="340" name="Group 339"/>
          <p:cNvGrpSpPr/>
          <p:nvPr/>
        </p:nvGrpSpPr>
        <p:grpSpPr>
          <a:xfrm>
            <a:off x="1863973" y="2388035"/>
            <a:ext cx="2570492" cy="2296221"/>
            <a:chOff x="185694" y="2850193"/>
            <a:chExt cx="2214578" cy="2143140"/>
          </a:xfrm>
        </p:grpSpPr>
        <p:grpSp>
          <p:nvGrpSpPr>
            <p:cNvPr id="228" name="Group 227"/>
            <p:cNvGrpSpPr/>
            <p:nvPr/>
          </p:nvGrpSpPr>
          <p:grpSpPr>
            <a:xfrm>
              <a:off x="185694" y="2850193"/>
              <a:ext cx="2214578" cy="357190"/>
              <a:chOff x="542884" y="371444"/>
              <a:chExt cx="2214578" cy="357190"/>
            </a:xfrm>
          </p:grpSpPr>
          <p:sp>
            <p:nvSpPr>
              <p:cNvPr id="229" name="Rounded Rectangle 228"/>
              <p:cNvSpPr/>
              <p:nvPr/>
            </p:nvSpPr>
            <p:spPr bwMode="auto">
              <a:xfrm>
                <a:off x="542884" y="371444"/>
                <a:ext cx="2214578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614322" y="442882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900074" y="371444"/>
                <a:ext cx="1857388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Clearly defined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product owner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(PO)</a:t>
                </a: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471446" y="3207383"/>
              <a:ext cx="1928826" cy="357190"/>
              <a:chOff x="828636" y="800072"/>
              <a:chExt cx="1928826" cy="357190"/>
            </a:xfrm>
          </p:grpSpPr>
          <p:sp>
            <p:nvSpPr>
              <p:cNvPr id="233" name="Rounded Rectangle 232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PO is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empowered 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to prioritize</a:t>
                </a: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471446" y="3564573"/>
              <a:ext cx="1928826" cy="357190"/>
              <a:chOff x="828636" y="800072"/>
              <a:chExt cx="1928826" cy="357190"/>
            </a:xfrm>
          </p:grpSpPr>
          <p:sp>
            <p:nvSpPr>
              <p:cNvPr id="237" name="Rounded Rectangle 236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PO has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knowledge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 to prioritize</a:t>
                </a:r>
              </a:p>
            </p:txBody>
          </p:sp>
        </p:grpSp>
        <p:grpSp>
          <p:nvGrpSpPr>
            <p:cNvPr id="901" name="Group 900"/>
            <p:cNvGrpSpPr/>
            <p:nvPr/>
          </p:nvGrpSpPr>
          <p:grpSpPr>
            <a:xfrm>
              <a:off x="471446" y="3921763"/>
              <a:ext cx="1928826" cy="357190"/>
              <a:chOff x="828636" y="800072"/>
              <a:chExt cx="1928826" cy="357190"/>
            </a:xfrm>
          </p:grpSpPr>
          <p:sp>
            <p:nvSpPr>
              <p:cNvPr id="902" name="Rounded Rectangle 901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903" name="Rectangle 902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904" name="TextBox 903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PO has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direct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 contact with team</a:t>
                </a:r>
              </a:p>
            </p:txBody>
          </p:sp>
        </p:grpSp>
        <p:grpSp>
          <p:nvGrpSpPr>
            <p:cNvPr id="905" name="Group 904"/>
            <p:cNvGrpSpPr/>
            <p:nvPr/>
          </p:nvGrpSpPr>
          <p:grpSpPr>
            <a:xfrm>
              <a:off x="471446" y="4278953"/>
              <a:ext cx="1928826" cy="357190"/>
              <a:chOff x="828636" y="800072"/>
              <a:chExt cx="1928826" cy="357190"/>
            </a:xfrm>
          </p:grpSpPr>
          <p:sp>
            <p:nvSpPr>
              <p:cNvPr id="906" name="Rounded Rectangle 905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907" name="Rectangle 906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908" name="TextBox 907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PO has direct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contact with stakeholders</a:t>
                </a:r>
              </a:p>
            </p:txBody>
          </p:sp>
        </p:grpSp>
        <p:grpSp>
          <p:nvGrpSpPr>
            <p:cNvPr id="985" name="Group 984"/>
            <p:cNvGrpSpPr/>
            <p:nvPr/>
          </p:nvGrpSpPr>
          <p:grpSpPr>
            <a:xfrm>
              <a:off x="471446" y="4636143"/>
              <a:ext cx="1928826" cy="357190"/>
              <a:chOff x="828636" y="800072"/>
              <a:chExt cx="1928826" cy="357190"/>
            </a:xfrm>
          </p:grpSpPr>
          <p:sp>
            <p:nvSpPr>
              <p:cNvPr id="986" name="Rounded Rectangle 985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987" name="Rectangle 986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988" name="TextBox 987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PO speaks </a:t>
                </a:r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with one voice 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(in case PO is a team)</a:t>
                </a:r>
                <a:endPara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28" name="Group 627"/>
          <p:cNvGrpSpPr/>
          <p:nvPr/>
        </p:nvGrpSpPr>
        <p:grpSpPr>
          <a:xfrm>
            <a:off x="5429495" y="9429780"/>
            <a:ext cx="2570492" cy="382704"/>
            <a:chOff x="542884" y="371444"/>
            <a:chExt cx="2214578" cy="357190"/>
          </a:xfrm>
        </p:grpSpPr>
        <p:sp>
          <p:nvSpPr>
            <p:cNvPr id="629" name="Rounded Rectangle 628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30" name="Rectangle 629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31" name="TextBox 630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Team members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sit together</a:t>
              </a:r>
            </a:p>
          </p:txBody>
        </p:sp>
      </p:grpSp>
      <p:sp>
        <p:nvSpPr>
          <p:cNvPr id="328" name="TextBox 327"/>
          <p:cNvSpPr txBox="1"/>
          <p:nvPr/>
        </p:nvSpPr>
        <p:spPr>
          <a:xfrm>
            <a:off x="1764200" y="275451"/>
            <a:ext cx="2902169" cy="422082"/>
          </a:xfrm>
          <a:prstGeom prst="rect">
            <a:avLst/>
          </a:prstGeom>
          <a:noFill/>
        </p:spPr>
        <p:txBody>
          <a:bodyPr wrap="square" lIns="97959" tIns="48980" rIns="97959" bIns="48980" rtlCol="0">
            <a:spAutoFit/>
          </a:bodyPr>
          <a:lstStyle/>
          <a:p>
            <a:pPr defTabSz="1371600">
              <a:tabLst>
                <a:tab pos="581636" algn="l"/>
              </a:tabLst>
            </a:pPr>
            <a:r>
              <a:rPr lang="sv-SE" sz="1050">
                <a:solidFill>
                  <a:srgbClr val="215773"/>
                </a:solidFill>
                <a:latin typeface="Arial" pitchFamily="34" charset="0"/>
                <a:cs typeface="Arial" pitchFamily="34" charset="0"/>
              </a:rPr>
              <a:t>If you achieve these you can ignore the rest of the checklist. Your process is fine.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5014898" y="275451"/>
            <a:ext cx="3134075" cy="422082"/>
          </a:xfrm>
          <a:prstGeom prst="rect">
            <a:avLst/>
          </a:prstGeom>
          <a:noFill/>
        </p:spPr>
        <p:txBody>
          <a:bodyPr wrap="square" lIns="97959" tIns="48980" rIns="97959" bIns="48980" rtlCol="0">
            <a:spAutoFit/>
          </a:bodyPr>
          <a:lstStyle/>
          <a:p>
            <a:pPr defTabSz="1371600">
              <a:tabLst>
                <a:tab pos="581636" algn="l"/>
              </a:tabLst>
            </a:pPr>
            <a:r>
              <a:rPr lang="sv-SE" sz="1050">
                <a:solidFill>
                  <a:srgbClr val="215773"/>
                </a:solidFill>
                <a:latin typeface="Arial" pitchFamily="34" charset="0"/>
                <a:cs typeface="Arial" pitchFamily="34" charset="0"/>
              </a:rPr>
              <a:t>These are central to Scrum. Without these you probably shouldn’t call it Scrum.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5014900" y="2"/>
            <a:ext cx="1533133" cy="375916"/>
          </a:xfrm>
          <a:prstGeom prst="rect">
            <a:avLst/>
          </a:prstGeom>
          <a:noFill/>
        </p:spPr>
        <p:txBody>
          <a:bodyPr wrap="none" lIns="97959" tIns="48980" rIns="97959" bIns="48980" rtlCol="0">
            <a:spAutoFit/>
          </a:bodyPr>
          <a:lstStyle/>
          <a:p>
            <a:pPr defTabSz="1371600"/>
            <a:r>
              <a:rPr lang="sv-SE" sz="1800" b="1">
                <a:solidFill>
                  <a:srgbClr val="215773"/>
                </a:solidFill>
                <a:latin typeface="Tahoma"/>
                <a:cs typeface="Arial" pitchFamily="34" charset="0"/>
              </a:rPr>
              <a:t>Core Scrum</a:t>
            </a:r>
          </a:p>
        </p:txBody>
      </p:sp>
      <p:sp>
        <p:nvSpPr>
          <p:cNvPr id="1036" name="Rounded Rectangle 1035"/>
          <p:cNvSpPr/>
          <p:nvPr/>
        </p:nvSpPr>
        <p:spPr bwMode="auto">
          <a:xfrm>
            <a:off x="9724434" y="1393007"/>
            <a:ext cx="6053094" cy="6291611"/>
          </a:xfrm>
          <a:prstGeom prst="roundRect">
            <a:avLst>
              <a:gd name="adj" fmla="val 5027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50000">
                <a:srgbClr val="98D3E8"/>
              </a:gs>
              <a:gs pos="100000">
                <a:srgbClr val="ECF6FA"/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7959" tIns="48980" rIns="97959" bIns="48980" numCol="1" rtlCol="0" anchor="ctr" anchorCtr="0" compatLnSpc="1">
            <a:prstTxWarp prst="textNoShape">
              <a:avLst/>
            </a:prstTxWarp>
          </a:bodyPr>
          <a:lstStyle/>
          <a:p>
            <a:pPr algn="ctr" defTabSz="979596"/>
            <a:endParaRPr lang="sv-SE" sz="1350">
              <a:solidFill>
                <a:srgbClr val="215773"/>
              </a:solidFill>
              <a:latin typeface="Tahoma" pitchFamily="34" charset="0"/>
            </a:endParaRPr>
          </a:p>
        </p:txBody>
      </p:sp>
      <p:grpSp>
        <p:nvGrpSpPr>
          <p:cNvPr id="406" name="Group 405"/>
          <p:cNvGrpSpPr/>
          <p:nvPr/>
        </p:nvGrpSpPr>
        <p:grpSpPr>
          <a:xfrm>
            <a:off x="9890275" y="3250356"/>
            <a:ext cx="2570492" cy="382704"/>
            <a:chOff x="542884" y="371444"/>
            <a:chExt cx="2214578" cy="357190"/>
          </a:xfrm>
        </p:grpSpPr>
        <p:sp>
          <p:nvSpPr>
            <p:cNvPr id="407" name="Rounded Rectangle 406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408" name="Rectangle 407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PO has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product vision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 that is in sync with PBL</a:t>
              </a:r>
            </a:p>
          </p:txBody>
        </p:sp>
      </p:grpSp>
      <p:grpSp>
        <p:nvGrpSpPr>
          <p:cNvPr id="596" name="Group 595"/>
          <p:cNvGrpSpPr/>
          <p:nvPr/>
        </p:nvGrpSpPr>
        <p:grpSpPr>
          <a:xfrm>
            <a:off x="9890275" y="3633060"/>
            <a:ext cx="2570492" cy="382704"/>
            <a:chOff x="542884" y="371444"/>
            <a:chExt cx="2214578" cy="357190"/>
          </a:xfrm>
        </p:grpSpPr>
        <p:sp>
          <p:nvSpPr>
            <p:cNvPr id="597" name="Rounded Rectangle 596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599" name="TextBox 598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PBL and product vision is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highly visible</a:t>
              </a:r>
            </a:p>
          </p:txBody>
        </p:sp>
      </p:grpSp>
      <p:grpSp>
        <p:nvGrpSpPr>
          <p:cNvPr id="608" name="Group 607"/>
          <p:cNvGrpSpPr/>
          <p:nvPr/>
        </p:nvGrpSpPr>
        <p:grpSpPr>
          <a:xfrm>
            <a:off x="9890275" y="4071930"/>
            <a:ext cx="2570492" cy="382704"/>
            <a:chOff x="542884" y="371444"/>
            <a:chExt cx="2214578" cy="357190"/>
          </a:xfrm>
        </p:grpSpPr>
        <p:sp>
          <p:nvSpPr>
            <p:cNvPr id="609" name="Rounded Rectangle 608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10" name="Rectangle 609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11" name="TextBox 610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Everyone on the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team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participates in estimating</a:t>
              </a:r>
            </a:p>
          </p:txBody>
        </p:sp>
      </p:grpSp>
      <p:grpSp>
        <p:nvGrpSpPr>
          <p:cNvPr id="620" name="Group 619"/>
          <p:cNvGrpSpPr/>
          <p:nvPr/>
        </p:nvGrpSpPr>
        <p:grpSpPr>
          <a:xfrm>
            <a:off x="9890275" y="4454634"/>
            <a:ext cx="2570492" cy="382704"/>
            <a:chOff x="542884" y="371444"/>
            <a:chExt cx="2214578" cy="357190"/>
          </a:xfrm>
        </p:grpSpPr>
        <p:sp>
          <p:nvSpPr>
            <p:cNvPr id="621" name="Rounded Rectangle 620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22" name="Rectangle 621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23" name="TextBox 622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PO available 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when team is estimating</a:t>
              </a:r>
              <a:endParaRPr lang="sv-SE" sz="1050" b="1">
                <a:solidFill>
                  <a:srgbClr val="21577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2" name="Group 631"/>
          <p:cNvGrpSpPr/>
          <p:nvPr/>
        </p:nvGrpSpPr>
        <p:grpSpPr>
          <a:xfrm>
            <a:off x="9890275" y="2403306"/>
            <a:ext cx="2570492" cy="382704"/>
            <a:chOff x="542884" y="371444"/>
            <a:chExt cx="2214578" cy="357190"/>
          </a:xfrm>
        </p:grpSpPr>
        <p:sp>
          <p:nvSpPr>
            <p:cNvPr id="633" name="Rounded Rectangle 632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34" name="Rectangle 633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35" name="TextBox 634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Team members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not locked into specific roles</a:t>
              </a:r>
            </a:p>
          </p:txBody>
        </p:sp>
      </p:grpSp>
      <p:grpSp>
        <p:nvGrpSpPr>
          <p:cNvPr id="636" name="Group 635"/>
          <p:cNvGrpSpPr/>
          <p:nvPr/>
        </p:nvGrpSpPr>
        <p:grpSpPr>
          <a:xfrm>
            <a:off x="9890275" y="2020602"/>
            <a:ext cx="2570492" cy="382704"/>
            <a:chOff x="542884" y="371444"/>
            <a:chExt cx="2214578" cy="357190"/>
          </a:xfrm>
        </p:grpSpPr>
        <p:sp>
          <p:nvSpPr>
            <p:cNvPr id="637" name="Rounded Rectangle 636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38" name="Rectangle 637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39" name="TextBox 638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Team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has all skills 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needed to bring backlog items to Done</a:t>
              </a:r>
              <a:endParaRPr lang="sv-SE" sz="1050" b="1">
                <a:solidFill>
                  <a:srgbClr val="21577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0" name="Group 639"/>
          <p:cNvGrpSpPr/>
          <p:nvPr/>
        </p:nvGrpSpPr>
        <p:grpSpPr>
          <a:xfrm>
            <a:off x="9890275" y="6868217"/>
            <a:ext cx="2570492" cy="382704"/>
            <a:chOff x="542884" y="371444"/>
            <a:chExt cx="2214578" cy="357190"/>
          </a:xfrm>
        </p:grpSpPr>
        <p:sp>
          <p:nvSpPr>
            <p:cNvPr id="641" name="Rounded Rectangle 640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42" name="Rectangle 641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643" name="TextBox 642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Team has a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Scrum Master (SM)</a:t>
              </a:r>
            </a:p>
          </p:txBody>
        </p:sp>
      </p:grpSp>
      <p:grpSp>
        <p:nvGrpSpPr>
          <p:cNvPr id="725" name="Group 724"/>
          <p:cNvGrpSpPr/>
          <p:nvPr/>
        </p:nvGrpSpPr>
        <p:grpSpPr>
          <a:xfrm>
            <a:off x="9890275" y="5286447"/>
            <a:ext cx="2570492" cy="382704"/>
            <a:chOff x="542884" y="371444"/>
            <a:chExt cx="2214578" cy="357190"/>
          </a:xfrm>
        </p:grpSpPr>
        <p:sp>
          <p:nvSpPr>
            <p:cNvPr id="726" name="Rounded Rectangle 725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27" name="Rectangle 726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28" name="TextBox 727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Whole team knows top 1-3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impediments</a:t>
              </a:r>
              <a:endParaRPr lang="sv-SE" sz="1050">
                <a:solidFill>
                  <a:srgbClr val="21577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3" name="Group 732"/>
          <p:cNvGrpSpPr/>
          <p:nvPr/>
        </p:nvGrpSpPr>
        <p:grpSpPr>
          <a:xfrm>
            <a:off x="10221950" y="5669150"/>
            <a:ext cx="2238816" cy="382704"/>
            <a:chOff x="828636" y="800072"/>
            <a:chExt cx="1928826" cy="357190"/>
          </a:xfrm>
        </p:grpSpPr>
        <p:sp>
          <p:nvSpPr>
            <p:cNvPr id="734" name="Rounded Rectangle 733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35" name="Rectangle 734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36" name="TextBox 735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SM has strategy 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for how to fix top impediment</a:t>
              </a:r>
            </a:p>
          </p:txBody>
        </p:sp>
      </p:grpSp>
      <p:grpSp>
        <p:nvGrpSpPr>
          <p:cNvPr id="737" name="Group 736"/>
          <p:cNvGrpSpPr/>
          <p:nvPr/>
        </p:nvGrpSpPr>
        <p:grpSpPr>
          <a:xfrm>
            <a:off x="10221950" y="6051854"/>
            <a:ext cx="2238816" cy="382704"/>
            <a:chOff x="828636" y="800072"/>
            <a:chExt cx="1928826" cy="357190"/>
          </a:xfrm>
        </p:grpSpPr>
        <p:sp>
          <p:nvSpPr>
            <p:cNvPr id="738" name="Rounded Rectangle 737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39" name="Rectangle 738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40" name="TextBox 739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SM focusing 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on removing impediments</a:t>
              </a:r>
            </a:p>
          </p:txBody>
        </p:sp>
      </p:grpSp>
      <p:grpSp>
        <p:nvGrpSpPr>
          <p:cNvPr id="741" name="Group 740"/>
          <p:cNvGrpSpPr/>
          <p:nvPr/>
        </p:nvGrpSpPr>
        <p:grpSpPr>
          <a:xfrm>
            <a:off x="10221950" y="6434558"/>
            <a:ext cx="2238816" cy="382704"/>
            <a:chOff x="828636" y="800072"/>
            <a:chExt cx="1928826" cy="357190"/>
          </a:xfrm>
        </p:grpSpPr>
        <p:sp>
          <p:nvSpPr>
            <p:cNvPr id="742" name="Rounded Rectangle 741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43" name="Rectangle 742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44" name="TextBox 743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Escalated to management 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when team can’t solve</a:t>
              </a:r>
            </a:p>
          </p:txBody>
        </p:sp>
      </p:grpSp>
      <p:grpSp>
        <p:nvGrpSpPr>
          <p:cNvPr id="747" name="Group 746"/>
          <p:cNvGrpSpPr/>
          <p:nvPr/>
        </p:nvGrpSpPr>
        <p:grpSpPr>
          <a:xfrm>
            <a:off x="12958282" y="3260526"/>
            <a:ext cx="2570492" cy="382704"/>
            <a:chOff x="614322" y="5086352"/>
            <a:chExt cx="2214578" cy="357190"/>
          </a:xfrm>
        </p:grpSpPr>
        <p:sp>
          <p:nvSpPr>
            <p:cNvPr id="748" name="Rounded Rectangle 747"/>
            <p:cNvSpPr/>
            <p:nvPr/>
          </p:nvSpPr>
          <p:spPr bwMode="auto">
            <a:xfrm>
              <a:off x="614322" y="5086352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49" name="Rectangle 748"/>
            <p:cNvSpPr/>
            <p:nvPr/>
          </p:nvSpPr>
          <p:spPr bwMode="auto">
            <a:xfrm>
              <a:off x="685760" y="515779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50" name="TextBox 749"/>
            <p:cNvSpPr txBox="1"/>
            <p:nvPr/>
          </p:nvSpPr>
          <p:spPr>
            <a:xfrm>
              <a:off x="971512" y="5086352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Velocity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 is measured</a:t>
              </a:r>
            </a:p>
          </p:txBody>
        </p:sp>
      </p:grpSp>
      <p:grpSp>
        <p:nvGrpSpPr>
          <p:cNvPr id="751" name="Group 750"/>
          <p:cNvGrpSpPr/>
          <p:nvPr/>
        </p:nvGrpSpPr>
        <p:grpSpPr>
          <a:xfrm>
            <a:off x="13289957" y="4408637"/>
            <a:ext cx="2238816" cy="382704"/>
            <a:chOff x="828636" y="800072"/>
            <a:chExt cx="1928826" cy="357190"/>
          </a:xfrm>
        </p:grpSpPr>
        <p:sp>
          <p:nvSpPr>
            <p:cNvPr id="752" name="Rounded Rectangle 751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53" name="Rectangle 752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54" name="TextBox 753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Velocity only includes</a:t>
              </a:r>
              <a:b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items that are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Done</a:t>
              </a:r>
            </a:p>
          </p:txBody>
        </p:sp>
      </p:grpSp>
      <p:grpSp>
        <p:nvGrpSpPr>
          <p:cNvPr id="755" name="Group 754"/>
          <p:cNvGrpSpPr/>
          <p:nvPr/>
        </p:nvGrpSpPr>
        <p:grpSpPr>
          <a:xfrm>
            <a:off x="13289957" y="4025934"/>
            <a:ext cx="2238816" cy="382704"/>
            <a:chOff x="828636" y="800072"/>
            <a:chExt cx="1928826" cy="357190"/>
          </a:xfrm>
        </p:grpSpPr>
        <p:sp>
          <p:nvSpPr>
            <p:cNvPr id="756" name="Rounded Rectangle 755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57" name="Rectangle 756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58" name="TextBox 757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PO uses velocity for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release planning</a:t>
              </a:r>
            </a:p>
          </p:txBody>
        </p:sp>
      </p:grpSp>
      <p:grpSp>
        <p:nvGrpSpPr>
          <p:cNvPr id="763" name="Group 762"/>
          <p:cNvGrpSpPr/>
          <p:nvPr/>
        </p:nvGrpSpPr>
        <p:grpSpPr>
          <a:xfrm>
            <a:off x="12958282" y="4867881"/>
            <a:ext cx="2570492" cy="382704"/>
            <a:chOff x="614322" y="5086352"/>
            <a:chExt cx="2214578" cy="357190"/>
          </a:xfrm>
        </p:grpSpPr>
        <p:sp>
          <p:nvSpPr>
            <p:cNvPr id="764" name="Rounded Rectangle 763"/>
            <p:cNvSpPr/>
            <p:nvPr/>
          </p:nvSpPr>
          <p:spPr bwMode="auto">
            <a:xfrm>
              <a:off x="614322" y="5086352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65" name="Rectangle 764"/>
            <p:cNvSpPr/>
            <p:nvPr/>
          </p:nvSpPr>
          <p:spPr bwMode="auto">
            <a:xfrm>
              <a:off x="685760" y="515779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66" name="TextBox 765"/>
            <p:cNvSpPr txBox="1"/>
            <p:nvPr/>
          </p:nvSpPr>
          <p:spPr>
            <a:xfrm>
              <a:off x="971512" y="5086352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Team has a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sprint burndown chart</a:t>
              </a:r>
            </a:p>
          </p:txBody>
        </p:sp>
      </p:grpSp>
      <p:grpSp>
        <p:nvGrpSpPr>
          <p:cNvPr id="776" name="Group 775"/>
          <p:cNvGrpSpPr/>
          <p:nvPr/>
        </p:nvGrpSpPr>
        <p:grpSpPr>
          <a:xfrm>
            <a:off x="12958282" y="2020602"/>
            <a:ext cx="2570492" cy="382704"/>
            <a:chOff x="542884" y="371444"/>
            <a:chExt cx="2214578" cy="357190"/>
          </a:xfrm>
        </p:grpSpPr>
        <p:sp>
          <p:nvSpPr>
            <p:cNvPr id="777" name="Rounded Rectangle 776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78" name="Rectangle 777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79" name="TextBox 778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PBL items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are broken into tasks 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within a sprint</a:t>
              </a:r>
            </a:p>
          </p:txBody>
        </p:sp>
      </p:grpSp>
      <p:grpSp>
        <p:nvGrpSpPr>
          <p:cNvPr id="784" name="Group 783"/>
          <p:cNvGrpSpPr/>
          <p:nvPr/>
        </p:nvGrpSpPr>
        <p:grpSpPr>
          <a:xfrm>
            <a:off x="13289957" y="2786010"/>
            <a:ext cx="2238816" cy="382704"/>
            <a:chOff x="828636" y="800072"/>
            <a:chExt cx="1928826" cy="357190"/>
          </a:xfrm>
        </p:grpSpPr>
        <p:sp>
          <p:nvSpPr>
            <p:cNvPr id="785" name="Rounded Rectangle 784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86" name="Rectangle 785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87" name="TextBox 786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Estimates for ongoing tasks are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updated daily</a:t>
              </a:r>
            </a:p>
          </p:txBody>
        </p:sp>
      </p:grpSp>
      <p:grpSp>
        <p:nvGrpSpPr>
          <p:cNvPr id="788" name="Group 787"/>
          <p:cNvGrpSpPr/>
          <p:nvPr/>
        </p:nvGrpSpPr>
        <p:grpSpPr>
          <a:xfrm>
            <a:off x="13289957" y="5250585"/>
            <a:ext cx="2238816" cy="382704"/>
            <a:chOff x="828636" y="800072"/>
            <a:chExt cx="1928826" cy="357190"/>
          </a:xfrm>
        </p:grpSpPr>
        <p:sp>
          <p:nvSpPr>
            <p:cNvPr id="789" name="Rounded Rectangle 788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90" name="Rectangle 789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791" name="TextBox 790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Highly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visible</a:t>
              </a:r>
            </a:p>
          </p:txBody>
        </p:sp>
      </p:grpSp>
      <p:grpSp>
        <p:nvGrpSpPr>
          <p:cNvPr id="804" name="Group 803"/>
          <p:cNvGrpSpPr/>
          <p:nvPr/>
        </p:nvGrpSpPr>
        <p:grpSpPr>
          <a:xfrm>
            <a:off x="13289957" y="5633289"/>
            <a:ext cx="2238816" cy="382704"/>
            <a:chOff x="828636" y="800072"/>
            <a:chExt cx="1928826" cy="357190"/>
          </a:xfrm>
        </p:grpSpPr>
        <p:sp>
          <p:nvSpPr>
            <p:cNvPr id="805" name="Rounded Rectangle 804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806" name="Rectangle 805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807" name="TextBox 806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Updated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 daily</a:t>
              </a:r>
            </a:p>
          </p:txBody>
        </p:sp>
      </p:grpSp>
      <p:grpSp>
        <p:nvGrpSpPr>
          <p:cNvPr id="820" name="Group 819"/>
          <p:cNvGrpSpPr/>
          <p:nvPr/>
        </p:nvGrpSpPr>
        <p:grpSpPr>
          <a:xfrm>
            <a:off x="13289957" y="6490509"/>
            <a:ext cx="2238816" cy="382704"/>
            <a:chOff x="828636" y="800072"/>
            <a:chExt cx="1928826" cy="357190"/>
          </a:xfrm>
        </p:grpSpPr>
        <p:sp>
          <p:nvSpPr>
            <p:cNvPr id="821" name="Rounded Rectangle 820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822" name="Rectangle 821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823" name="TextBox 822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PO participates 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at least a  few times per week</a:t>
              </a:r>
            </a:p>
          </p:txBody>
        </p:sp>
      </p:grpSp>
      <p:grpSp>
        <p:nvGrpSpPr>
          <p:cNvPr id="853" name="Group 852"/>
          <p:cNvGrpSpPr/>
          <p:nvPr/>
        </p:nvGrpSpPr>
        <p:grpSpPr>
          <a:xfrm>
            <a:off x="13289957" y="3643230"/>
            <a:ext cx="2238816" cy="382704"/>
            <a:chOff x="828636" y="800072"/>
            <a:chExt cx="1928826" cy="357190"/>
          </a:xfrm>
        </p:grpSpPr>
        <p:sp>
          <p:nvSpPr>
            <p:cNvPr id="854" name="Rounded Rectangle 853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855" name="Rectangle 854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856" name="TextBox 855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All items in sprint plan have an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estimate</a:t>
              </a:r>
            </a:p>
          </p:txBody>
        </p:sp>
      </p:grpSp>
      <p:grpSp>
        <p:nvGrpSpPr>
          <p:cNvPr id="971" name="Group 970"/>
          <p:cNvGrpSpPr/>
          <p:nvPr/>
        </p:nvGrpSpPr>
        <p:grpSpPr>
          <a:xfrm>
            <a:off x="10221950" y="7250921"/>
            <a:ext cx="2238816" cy="382704"/>
            <a:chOff x="828636" y="800072"/>
            <a:chExt cx="1928826" cy="357190"/>
          </a:xfrm>
        </p:grpSpPr>
        <p:sp>
          <p:nvSpPr>
            <p:cNvPr id="972" name="Rounded Rectangle 971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974" name="TextBox 973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SM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sits with the team</a:t>
              </a:r>
            </a:p>
          </p:txBody>
        </p:sp>
      </p:grpSp>
      <p:grpSp>
        <p:nvGrpSpPr>
          <p:cNvPr id="1004" name="Group 1003"/>
          <p:cNvGrpSpPr/>
          <p:nvPr/>
        </p:nvGrpSpPr>
        <p:grpSpPr>
          <a:xfrm>
            <a:off x="12958282" y="6107805"/>
            <a:ext cx="2570492" cy="382704"/>
            <a:chOff x="542884" y="371444"/>
            <a:chExt cx="2214578" cy="357190"/>
          </a:xfrm>
        </p:grpSpPr>
        <p:sp>
          <p:nvSpPr>
            <p:cNvPr id="1005" name="Rounded Rectangle 1004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1006" name="Rectangle 1005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1007" name="TextBox 1006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Daily Scrum 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is every day, same time &amp; place</a:t>
              </a:r>
            </a:p>
          </p:txBody>
        </p:sp>
      </p:grpSp>
      <p:grpSp>
        <p:nvGrpSpPr>
          <p:cNvPr id="1008" name="Group 1007"/>
          <p:cNvGrpSpPr/>
          <p:nvPr/>
        </p:nvGrpSpPr>
        <p:grpSpPr>
          <a:xfrm>
            <a:off x="13289957" y="2403306"/>
            <a:ext cx="2238816" cy="382704"/>
            <a:chOff x="828636" y="800072"/>
            <a:chExt cx="1928826" cy="357190"/>
          </a:xfrm>
        </p:grpSpPr>
        <p:sp>
          <p:nvSpPr>
            <p:cNvPr id="1009" name="Rounded Rectangle 1008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1010" name="Rectangle 1009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1011" name="TextBox 1010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Sprint tasks are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estimated</a:t>
              </a:r>
            </a:p>
          </p:txBody>
        </p:sp>
      </p:grpSp>
      <p:grpSp>
        <p:nvGrpSpPr>
          <p:cNvPr id="1016" name="Group 1015"/>
          <p:cNvGrpSpPr/>
          <p:nvPr/>
        </p:nvGrpSpPr>
        <p:grpSpPr>
          <a:xfrm>
            <a:off x="9890275" y="4837337"/>
            <a:ext cx="2570492" cy="382704"/>
            <a:chOff x="542884" y="371444"/>
            <a:chExt cx="2214578" cy="357190"/>
          </a:xfrm>
        </p:grpSpPr>
        <p:sp>
          <p:nvSpPr>
            <p:cNvPr id="1017" name="Rounded Rectangle 1016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1018" name="Rectangle 1017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1019" name="TextBox 1018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Estimate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relative size 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(story points) rather than time</a:t>
              </a: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13289957" y="6873212"/>
            <a:ext cx="2238816" cy="382704"/>
            <a:chOff x="828636" y="800072"/>
            <a:chExt cx="1928826" cy="357190"/>
          </a:xfrm>
        </p:grpSpPr>
        <p:sp>
          <p:nvSpPr>
            <p:cNvPr id="1026" name="Rounded Rectangle 1025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1027" name="Rectangle 1026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1028" name="TextBox 1027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Max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15 minutes</a:t>
              </a:r>
            </a:p>
          </p:txBody>
        </p:sp>
      </p:grpSp>
      <p:sp>
        <p:nvSpPr>
          <p:cNvPr id="1030" name="Rounded Rectangle 1029"/>
          <p:cNvSpPr/>
          <p:nvPr/>
        </p:nvSpPr>
        <p:spPr bwMode="auto">
          <a:xfrm>
            <a:off x="13289957" y="7255916"/>
            <a:ext cx="2238816" cy="3827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959" tIns="48980" rIns="97959" bIns="48980" numCol="1" rtlCol="0" anchor="ctr" anchorCtr="0" compatLnSpc="1">
            <a:prstTxWarp prst="textNoShape">
              <a:avLst/>
            </a:prstTxWarp>
          </a:bodyPr>
          <a:lstStyle/>
          <a:p>
            <a:pPr algn="ctr" defTabSz="979596"/>
            <a:endParaRPr lang="sv-SE" sz="1350">
              <a:solidFill>
                <a:srgbClr val="215773"/>
              </a:solidFill>
              <a:latin typeface="Tahoma" pitchFamily="34" charset="0"/>
            </a:endParaRPr>
          </a:p>
        </p:txBody>
      </p:sp>
      <p:sp>
        <p:nvSpPr>
          <p:cNvPr id="1031" name="Rectangle 1030"/>
          <p:cNvSpPr/>
          <p:nvPr/>
        </p:nvSpPr>
        <p:spPr bwMode="auto">
          <a:xfrm>
            <a:off x="13372877" y="7332460"/>
            <a:ext cx="248757" cy="2296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7959" tIns="48980" rIns="97959" bIns="48980" numCol="1" rtlCol="0" anchor="ctr" anchorCtr="0" compatLnSpc="1">
            <a:prstTxWarp prst="textNoShape">
              <a:avLst/>
            </a:prstTxWarp>
          </a:bodyPr>
          <a:lstStyle/>
          <a:p>
            <a:pPr algn="ctr" defTabSz="979596"/>
            <a:endParaRPr lang="sv-SE" sz="1350">
              <a:solidFill>
                <a:srgbClr val="215773"/>
              </a:solidFill>
              <a:latin typeface="Tahoma" pitchFamily="34" charset="0"/>
            </a:endParaRPr>
          </a:p>
        </p:txBody>
      </p:sp>
      <p:sp>
        <p:nvSpPr>
          <p:cNvPr id="1032" name="TextBox 1031"/>
          <p:cNvSpPr txBox="1"/>
          <p:nvPr/>
        </p:nvSpPr>
        <p:spPr>
          <a:xfrm>
            <a:off x="13704553" y="7255916"/>
            <a:ext cx="1824221" cy="3827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1371600"/>
            <a:r>
              <a:rPr lang="sv-SE" sz="1050">
                <a:solidFill>
                  <a:srgbClr val="215773"/>
                </a:solidFill>
                <a:latin typeface="Arial" pitchFamily="34" charset="0"/>
                <a:cs typeface="Arial" pitchFamily="34" charset="0"/>
              </a:rPr>
              <a:t>Each team member </a:t>
            </a:r>
            <a:r>
              <a:rPr lang="sv-SE" sz="1050" b="1">
                <a:solidFill>
                  <a:srgbClr val="215773"/>
                </a:solidFill>
                <a:latin typeface="Arial" pitchFamily="34" charset="0"/>
                <a:cs typeface="Arial" pitchFamily="34" charset="0"/>
              </a:rPr>
              <a:t>knows what the others are doing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9890273" y="1729714"/>
            <a:ext cx="5555582" cy="260499"/>
          </a:xfrm>
          <a:prstGeom prst="rect">
            <a:avLst/>
          </a:prstGeom>
          <a:noFill/>
        </p:spPr>
        <p:txBody>
          <a:bodyPr wrap="square" lIns="97959" tIns="48980" rIns="97959" bIns="48980" rtlCol="0">
            <a:spAutoFit/>
          </a:bodyPr>
          <a:lstStyle/>
          <a:p>
            <a:pPr defTabSz="1371600">
              <a:tabLst>
                <a:tab pos="581636" algn="l"/>
              </a:tabLst>
            </a:pPr>
            <a:r>
              <a:rPr lang="sv-SE" sz="1050">
                <a:solidFill>
                  <a:srgbClr val="215773"/>
                </a:solidFill>
                <a:latin typeface="Arial" pitchFamily="34" charset="0"/>
                <a:cs typeface="Arial" pitchFamily="34" charset="0"/>
              </a:rPr>
              <a:t>Most of these will usually be needed, but not always all of them. Experiment!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9890273" y="1408279"/>
            <a:ext cx="4921881" cy="375916"/>
          </a:xfrm>
          <a:prstGeom prst="rect">
            <a:avLst/>
          </a:prstGeom>
          <a:noFill/>
        </p:spPr>
        <p:txBody>
          <a:bodyPr wrap="none" lIns="97959" tIns="48980" rIns="97959" bIns="48980" rtlCol="0">
            <a:spAutoFit/>
          </a:bodyPr>
          <a:lstStyle/>
          <a:p>
            <a:pPr defTabSz="1371600"/>
            <a:r>
              <a:rPr lang="sv-SE" sz="1800" b="1">
                <a:solidFill>
                  <a:srgbClr val="215773"/>
                </a:solidFill>
                <a:latin typeface="Tahoma"/>
                <a:cs typeface="Arial" pitchFamily="34" charset="0"/>
              </a:rPr>
              <a:t>Recommended but not always necessary</a:t>
            </a:r>
          </a:p>
        </p:txBody>
      </p:sp>
      <p:grpSp>
        <p:nvGrpSpPr>
          <p:cNvPr id="339" name="Group 338"/>
          <p:cNvGrpSpPr/>
          <p:nvPr/>
        </p:nvGrpSpPr>
        <p:grpSpPr>
          <a:xfrm>
            <a:off x="1863973" y="6444695"/>
            <a:ext cx="2570492" cy="1148111"/>
            <a:chOff x="3257528" y="8801128"/>
            <a:chExt cx="2214578" cy="1071570"/>
          </a:xfrm>
        </p:grpSpPr>
        <p:grpSp>
          <p:nvGrpSpPr>
            <p:cNvPr id="808" name="Group 807"/>
            <p:cNvGrpSpPr/>
            <p:nvPr/>
          </p:nvGrpSpPr>
          <p:grpSpPr>
            <a:xfrm>
              <a:off x="3257528" y="8801128"/>
              <a:ext cx="2214578" cy="357190"/>
              <a:chOff x="542884" y="371444"/>
              <a:chExt cx="2214578" cy="357190"/>
            </a:xfrm>
          </p:grpSpPr>
          <p:sp>
            <p:nvSpPr>
              <p:cNvPr id="809" name="Rounded Rectangle 808"/>
              <p:cNvSpPr/>
              <p:nvPr/>
            </p:nvSpPr>
            <p:spPr bwMode="auto">
              <a:xfrm>
                <a:off x="542884" y="371444"/>
                <a:ext cx="2214578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10" name="Rectangle 809"/>
              <p:cNvSpPr/>
              <p:nvPr/>
            </p:nvSpPr>
            <p:spPr bwMode="auto">
              <a:xfrm>
                <a:off x="614322" y="442882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11" name="TextBox 810"/>
              <p:cNvSpPr txBox="1"/>
              <p:nvPr/>
            </p:nvSpPr>
            <p:spPr>
              <a:xfrm>
                <a:off x="900074" y="371444"/>
                <a:ext cx="1857388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 b="1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Daily Scrum</a:t>
                </a:r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 happens</a:t>
                </a:r>
              </a:p>
            </p:txBody>
          </p:sp>
        </p:grpSp>
        <p:grpSp>
          <p:nvGrpSpPr>
            <p:cNvPr id="812" name="Group 811"/>
            <p:cNvGrpSpPr/>
            <p:nvPr/>
          </p:nvGrpSpPr>
          <p:grpSpPr>
            <a:xfrm>
              <a:off x="3543280" y="9158318"/>
              <a:ext cx="1928826" cy="357190"/>
              <a:chOff x="828636" y="800072"/>
              <a:chExt cx="1928826" cy="357190"/>
            </a:xfrm>
          </p:grpSpPr>
          <p:sp>
            <p:nvSpPr>
              <p:cNvPr id="813" name="Rounded Rectangle 812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14" name="Rectangle 813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815" name="TextBox 814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Whole team participates</a:t>
                </a:r>
              </a:p>
            </p:txBody>
          </p:sp>
        </p:grpSp>
        <p:grpSp>
          <p:nvGrpSpPr>
            <p:cNvPr id="334" name="Group 333"/>
            <p:cNvGrpSpPr/>
            <p:nvPr/>
          </p:nvGrpSpPr>
          <p:grpSpPr>
            <a:xfrm>
              <a:off x="3543280" y="9515508"/>
              <a:ext cx="1928826" cy="357190"/>
              <a:chOff x="828636" y="800072"/>
              <a:chExt cx="1928826" cy="357190"/>
            </a:xfrm>
          </p:grpSpPr>
          <p:sp>
            <p:nvSpPr>
              <p:cNvPr id="335" name="Rounded Rectangle 334"/>
              <p:cNvSpPr/>
              <p:nvPr/>
            </p:nvSpPr>
            <p:spPr bwMode="auto">
              <a:xfrm>
                <a:off x="828636" y="800072"/>
                <a:ext cx="1928826" cy="35719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900074" y="871510"/>
                <a:ext cx="214314" cy="2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137160" tIns="68580" rIns="137160" bIns="6858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79596"/>
                <a:endParaRPr lang="sv-SE" sz="1350">
                  <a:solidFill>
                    <a:srgbClr val="215773"/>
                  </a:solidFill>
                  <a:latin typeface="Tahoma" pitchFamily="34" charset="0"/>
                </a:endParaRPr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1185826" y="800072"/>
                <a:ext cx="1571636" cy="357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defTabSz="1371600"/>
                <a:r>
                  <a:rPr lang="sv-SE" sz="1050">
                    <a:solidFill>
                      <a:srgbClr val="215773"/>
                    </a:solidFill>
                    <a:latin typeface="Arial" pitchFamily="34" charset="0"/>
                    <a:cs typeface="Arial" pitchFamily="34" charset="0"/>
                  </a:rPr>
                  <a:t>Problems &amp; impediments are surfaced</a:t>
                </a:r>
              </a:p>
            </p:txBody>
          </p:sp>
        </p:grpSp>
      </p:grpSp>
      <p:sp>
        <p:nvSpPr>
          <p:cNvPr id="368" name="Rounded Rectangle 367"/>
          <p:cNvSpPr/>
          <p:nvPr/>
        </p:nvSpPr>
        <p:spPr bwMode="auto">
          <a:xfrm>
            <a:off x="9724435" y="7745885"/>
            <a:ext cx="2902169" cy="1990059"/>
          </a:xfrm>
          <a:prstGeom prst="roundRect">
            <a:avLst>
              <a:gd name="adj" fmla="val 9378"/>
            </a:avLst>
          </a:prstGeom>
          <a:gradFill flip="none" rotWithShape="1">
            <a:gsLst>
              <a:gs pos="0">
                <a:srgbClr val="AB8ECE"/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F2EFF7"/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7959" tIns="48980" rIns="97959" bIns="48980" numCol="1" rtlCol="0" anchor="ctr" anchorCtr="0" compatLnSpc="1">
            <a:prstTxWarp prst="textNoShape">
              <a:avLst/>
            </a:prstTxWarp>
          </a:bodyPr>
          <a:lstStyle/>
          <a:p>
            <a:pPr algn="ctr" defTabSz="979596"/>
            <a:endParaRPr lang="sv-SE" sz="1350">
              <a:solidFill>
                <a:srgbClr val="215773"/>
              </a:solidFill>
              <a:latin typeface="Tahoma" pitchFamily="34" charset="0"/>
            </a:endParaRPr>
          </a:p>
        </p:txBody>
      </p:sp>
      <p:grpSp>
        <p:nvGrpSpPr>
          <p:cNvPr id="351" name="Group 350"/>
          <p:cNvGrpSpPr/>
          <p:nvPr/>
        </p:nvGrpSpPr>
        <p:grpSpPr>
          <a:xfrm>
            <a:off x="9890275" y="8509626"/>
            <a:ext cx="2570492" cy="382704"/>
            <a:chOff x="614322" y="5086352"/>
            <a:chExt cx="2214578" cy="357190"/>
          </a:xfrm>
        </p:grpSpPr>
        <p:sp>
          <p:nvSpPr>
            <p:cNvPr id="352" name="Rounded Rectangle 351"/>
            <p:cNvSpPr/>
            <p:nvPr/>
          </p:nvSpPr>
          <p:spPr bwMode="auto">
            <a:xfrm>
              <a:off x="614322" y="5086352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353" name="Rectangle 352"/>
            <p:cNvSpPr/>
            <p:nvPr/>
          </p:nvSpPr>
          <p:spPr bwMode="auto">
            <a:xfrm>
              <a:off x="685760" y="515779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971512" y="5086352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You have a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Chief Product Owner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 (if many POs)</a:t>
              </a:r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9890275" y="8892330"/>
            <a:ext cx="2570492" cy="382704"/>
            <a:chOff x="614322" y="5086352"/>
            <a:chExt cx="2214578" cy="357190"/>
          </a:xfrm>
        </p:grpSpPr>
        <p:sp>
          <p:nvSpPr>
            <p:cNvPr id="356" name="Rounded Rectangle 355"/>
            <p:cNvSpPr/>
            <p:nvPr/>
          </p:nvSpPr>
          <p:spPr bwMode="auto">
            <a:xfrm>
              <a:off x="614322" y="5086352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357" name="Rectangle 356"/>
            <p:cNvSpPr/>
            <p:nvPr/>
          </p:nvSpPr>
          <p:spPr bwMode="auto">
            <a:xfrm>
              <a:off x="685760" y="515779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971512" y="5086352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Dependent teams do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Scrum of Scrums</a:t>
              </a:r>
              <a:endParaRPr lang="sv-SE" sz="1050">
                <a:solidFill>
                  <a:srgbClr val="21577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9890275" y="9276699"/>
            <a:ext cx="2570492" cy="382704"/>
            <a:chOff x="614322" y="5086352"/>
            <a:chExt cx="2214578" cy="357190"/>
          </a:xfrm>
        </p:grpSpPr>
        <p:sp>
          <p:nvSpPr>
            <p:cNvPr id="364" name="Rounded Rectangle 363"/>
            <p:cNvSpPr/>
            <p:nvPr/>
          </p:nvSpPr>
          <p:spPr bwMode="auto">
            <a:xfrm>
              <a:off x="614322" y="5086352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365" name="Rectangle 364"/>
            <p:cNvSpPr/>
            <p:nvPr/>
          </p:nvSpPr>
          <p:spPr bwMode="auto">
            <a:xfrm>
              <a:off x="685760" y="515779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971512" y="5086352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Dependent teams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 integrate within each sprint</a:t>
              </a:r>
            </a:p>
          </p:txBody>
        </p:sp>
      </p:grpSp>
      <p:sp>
        <p:nvSpPr>
          <p:cNvPr id="369" name="TextBox 368"/>
          <p:cNvSpPr txBox="1"/>
          <p:nvPr/>
        </p:nvSpPr>
        <p:spPr>
          <a:xfrm>
            <a:off x="9807356" y="7761158"/>
            <a:ext cx="1034599" cy="375916"/>
          </a:xfrm>
          <a:prstGeom prst="rect">
            <a:avLst/>
          </a:prstGeom>
          <a:noFill/>
        </p:spPr>
        <p:txBody>
          <a:bodyPr wrap="none" lIns="97959" tIns="48980" rIns="97959" bIns="48980" rtlCol="0">
            <a:spAutoFit/>
          </a:bodyPr>
          <a:lstStyle/>
          <a:p>
            <a:pPr defTabSz="1371600"/>
            <a:r>
              <a:rPr lang="sv-SE" sz="1800" b="1">
                <a:solidFill>
                  <a:srgbClr val="215773"/>
                </a:solidFill>
                <a:latin typeface="Tahoma"/>
                <a:cs typeface="Arial" pitchFamily="34" charset="0"/>
              </a:rPr>
              <a:t>Scaling</a:t>
            </a:r>
          </a:p>
        </p:txBody>
      </p:sp>
      <p:sp>
        <p:nvSpPr>
          <p:cNvPr id="370" name="Rounded Rectangle 369"/>
          <p:cNvSpPr/>
          <p:nvPr/>
        </p:nvSpPr>
        <p:spPr bwMode="auto">
          <a:xfrm>
            <a:off x="12792441" y="7745885"/>
            <a:ext cx="2985087" cy="1990059"/>
          </a:xfrm>
          <a:prstGeom prst="roundRect">
            <a:avLst>
              <a:gd name="adj" fmla="val 10166"/>
            </a:avLst>
          </a:prstGeom>
          <a:gradFill flip="none" rotWithShape="1">
            <a:gsLst>
              <a:gs pos="0">
                <a:srgbClr val="8FCE4A"/>
              </a:gs>
              <a:gs pos="50000">
                <a:srgbClr val="BCE292"/>
              </a:gs>
              <a:gs pos="100000">
                <a:srgbClr val="ECF6FA"/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7959" tIns="48980" rIns="97959" bIns="48980" numCol="1" rtlCol="0" anchor="ctr" anchorCtr="0" compatLnSpc="1">
            <a:prstTxWarp prst="textNoShape">
              <a:avLst/>
            </a:prstTxWarp>
          </a:bodyPr>
          <a:lstStyle/>
          <a:p>
            <a:pPr algn="ctr" defTabSz="979596"/>
            <a:endParaRPr lang="sv-SE" sz="1350">
              <a:solidFill>
                <a:srgbClr val="215773"/>
              </a:solidFill>
              <a:latin typeface="Tahoma" pitchFamily="34" charset="0"/>
            </a:endParaRPr>
          </a:p>
        </p:txBody>
      </p:sp>
      <p:grpSp>
        <p:nvGrpSpPr>
          <p:cNvPr id="881" name="Group 880"/>
          <p:cNvGrpSpPr/>
          <p:nvPr/>
        </p:nvGrpSpPr>
        <p:grpSpPr>
          <a:xfrm>
            <a:off x="12958282" y="8526564"/>
            <a:ext cx="2570492" cy="382704"/>
            <a:chOff x="614322" y="5086352"/>
            <a:chExt cx="2214578" cy="357190"/>
          </a:xfrm>
        </p:grpSpPr>
        <p:sp>
          <p:nvSpPr>
            <p:cNvPr id="882" name="Rounded Rectangle 881"/>
            <p:cNvSpPr/>
            <p:nvPr/>
          </p:nvSpPr>
          <p:spPr bwMode="auto">
            <a:xfrm>
              <a:off x="614322" y="5086352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883" name="Rectangle 882"/>
            <p:cNvSpPr/>
            <p:nvPr/>
          </p:nvSpPr>
          <p:spPr bwMode="auto">
            <a:xfrm>
              <a:off x="685760" y="515779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884" name="TextBox 883"/>
            <p:cNvSpPr txBox="1"/>
            <p:nvPr/>
          </p:nvSpPr>
          <p:spPr>
            <a:xfrm>
              <a:off x="971512" y="5086352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Having fun! 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High energy level. </a:t>
              </a:r>
              <a:endParaRPr lang="sv-SE" sz="1050" b="1">
                <a:solidFill>
                  <a:srgbClr val="21577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7" name="Group 936"/>
          <p:cNvGrpSpPr/>
          <p:nvPr/>
        </p:nvGrpSpPr>
        <p:grpSpPr>
          <a:xfrm>
            <a:off x="12958282" y="8909267"/>
            <a:ext cx="2570492" cy="382704"/>
            <a:chOff x="614322" y="5086352"/>
            <a:chExt cx="2214578" cy="357190"/>
          </a:xfrm>
        </p:grpSpPr>
        <p:sp>
          <p:nvSpPr>
            <p:cNvPr id="938" name="Rounded Rectangle 937"/>
            <p:cNvSpPr/>
            <p:nvPr/>
          </p:nvSpPr>
          <p:spPr bwMode="auto">
            <a:xfrm>
              <a:off x="614322" y="5086352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939" name="Rectangle 938"/>
            <p:cNvSpPr/>
            <p:nvPr/>
          </p:nvSpPr>
          <p:spPr bwMode="auto">
            <a:xfrm>
              <a:off x="685760" y="515779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940" name="TextBox 939"/>
            <p:cNvSpPr txBox="1"/>
            <p:nvPr/>
          </p:nvSpPr>
          <p:spPr>
            <a:xfrm>
              <a:off x="971512" y="5086352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Overtime work is rare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 and happens voluntarily</a:t>
              </a:r>
            </a:p>
          </p:txBody>
        </p:sp>
      </p:grpSp>
      <p:grpSp>
        <p:nvGrpSpPr>
          <p:cNvPr id="942" name="Group 941"/>
          <p:cNvGrpSpPr/>
          <p:nvPr/>
        </p:nvGrpSpPr>
        <p:grpSpPr>
          <a:xfrm>
            <a:off x="12958282" y="9291971"/>
            <a:ext cx="2570492" cy="382704"/>
            <a:chOff x="614322" y="5086352"/>
            <a:chExt cx="2214578" cy="357190"/>
          </a:xfrm>
        </p:grpSpPr>
        <p:sp>
          <p:nvSpPr>
            <p:cNvPr id="943" name="Rounded Rectangle 942"/>
            <p:cNvSpPr/>
            <p:nvPr/>
          </p:nvSpPr>
          <p:spPr bwMode="auto">
            <a:xfrm>
              <a:off x="614322" y="5086352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944" name="Rectangle 943"/>
            <p:cNvSpPr/>
            <p:nvPr/>
          </p:nvSpPr>
          <p:spPr bwMode="auto">
            <a:xfrm>
              <a:off x="685760" y="515779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945" name="TextBox 944"/>
            <p:cNvSpPr txBox="1"/>
            <p:nvPr/>
          </p:nvSpPr>
          <p:spPr>
            <a:xfrm>
              <a:off x="971512" y="5086352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Discussing, criticizing, and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experimenting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 with the process</a:t>
              </a:r>
            </a:p>
          </p:txBody>
        </p:sp>
      </p:grpSp>
      <p:sp>
        <p:nvSpPr>
          <p:cNvPr id="371" name="TextBox 370"/>
          <p:cNvSpPr txBox="1"/>
          <p:nvPr/>
        </p:nvSpPr>
        <p:spPr>
          <a:xfrm>
            <a:off x="12875363" y="7745885"/>
            <a:ext cx="2331429" cy="375916"/>
          </a:xfrm>
          <a:prstGeom prst="rect">
            <a:avLst/>
          </a:prstGeom>
          <a:noFill/>
        </p:spPr>
        <p:txBody>
          <a:bodyPr wrap="none" lIns="97959" tIns="48980" rIns="97959" bIns="48980" rtlCol="0">
            <a:spAutoFit/>
          </a:bodyPr>
          <a:lstStyle/>
          <a:p>
            <a:pPr defTabSz="1371600"/>
            <a:r>
              <a:rPr lang="sv-SE" sz="1800" b="1">
                <a:solidFill>
                  <a:srgbClr val="215773"/>
                </a:solidFill>
                <a:latin typeface="Tahoma"/>
                <a:cs typeface="Arial" pitchFamily="34" charset="0"/>
              </a:rPr>
              <a:t>Positive indicators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10139030" y="2"/>
            <a:ext cx="6080685" cy="814497"/>
          </a:xfrm>
          <a:prstGeom prst="rect">
            <a:avLst/>
          </a:prstGeom>
          <a:noFill/>
        </p:spPr>
        <p:txBody>
          <a:bodyPr wrap="square" lIns="97959" tIns="48980" rIns="97959" bIns="48980" rtlCol="0">
            <a:spAutoFit/>
          </a:bodyPr>
          <a:lstStyle/>
          <a:p>
            <a:pPr defTabSz="1371600">
              <a:tabLst>
                <a:tab pos="581636" algn="l"/>
              </a:tabLst>
            </a:pPr>
            <a:r>
              <a:rPr lang="sv-SE" sz="4650" b="1">
                <a:solidFill>
                  <a:srgbClr val="237D9C">
                    <a:lumMod val="75000"/>
                  </a:srgbClr>
                </a:solidFill>
                <a:latin typeface="Bradley Hand ITC TT-Bold"/>
                <a:cs typeface="Bradley Hand ITC TT-Bold"/>
              </a:rPr>
              <a:t>Scrum Checklist</a:t>
            </a:r>
          </a:p>
        </p:txBody>
      </p:sp>
      <p:pic>
        <p:nvPicPr>
          <p:cNvPr id="2" name="Picture 2" descr="D:\files\Crisp\svn\trunk\Grafisk Profil\Logotyp\RGB-färg\crisp_logo_mot_vitt_rgb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8073" y="653142"/>
            <a:ext cx="580434" cy="543279"/>
          </a:xfrm>
          <a:prstGeom prst="rect">
            <a:avLst/>
          </a:prstGeom>
          <a:noFill/>
        </p:spPr>
      </p:pic>
      <p:sp>
        <p:nvSpPr>
          <p:cNvPr id="376" name="Rectangle 375"/>
          <p:cNvSpPr/>
          <p:nvPr/>
        </p:nvSpPr>
        <p:spPr>
          <a:xfrm>
            <a:off x="9475678" y="9965565"/>
            <a:ext cx="5970176" cy="283583"/>
          </a:xfrm>
          <a:prstGeom prst="rect">
            <a:avLst/>
          </a:prstGeom>
        </p:spPr>
        <p:txBody>
          <a:bodyPr wrap="square" lIns="97959" tIns="48980" rIns="97959" bIns="48980">
            <a:spAutoFit/>
          </a:bodyPr>
          <a:lstStyle/>
          <a:p>
            <a:pPr marL="193878" algn="ctr" defTabSz="1371600">
              <a:tabLst>
                <a:tab pos="387758" algn="l"/>
              </a:tabLst>
            </a:pPr>
            <a:r>
              <a:rPr lang="sv-SE" sz="120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http://www.crisp.se/scrum/checklist     |    Version 2.2 (2010-10-04)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11631574" y="-61267"/>
            <a:ext cx="1488890" cy="375916"/>
          </a:xfrm>
          <a:prstGeom prst="rect">
            <a:avLst/>
          </a:prstGeom>
          <a:noFill/>
        </p:spPr>
        <p:txBody>
          <a:bodyPr wrap="none" lIns="97959" tIns="48980" rIns="97959" bIns="48980" rtlCol="0">
            <a:spAutoFit/>
          </a:bodyPr>
          <a:lstStyle/>
          <a:p>
            <a:pPr defTabSz="1371600"/>
            <a:r>
              <a:rPr lang="sv-SE" sz="1800">
                <a:solidFill>
                  <a:srgbClr val="237D9C">
                    <a:lumMod val="75000"/>
                  </a:srgbClr>
                </a:solidFill>
                <a:latin typeface="Bradley Hand ITC TT-Bold"/>
                <a:cs typeface="Bradley Hand ITC TT-Bold"/>
              </a:rPr>
              <a:t>the unofficial</a:t>
            </a:r>
          </a:p>
        </p:txBody>
      </p:sp>
      <p:sp>
        <p:nvSpPr>
          <p:cNvPr id="381" name="Rectangle 380"/>
          <p:cNvSpPr/>
          <p:nvPr/>
        </p:nvSpPr>
        <p:spPr>
          <a:xfrm>
            <a:off x="11833186" y="1098238"/>
            <a:ext cx="1594047" cy="306666"/>
          </a:xfrm>
          <a:prstGeom prst="rect">
            <a:avLst/>
          </a:prstGeom>
        </p:spPr>
        <p:txBody>
          <a:bodyPr wrap="none" lIns="97959" tIns="48980" rIns="97959" bIns="48980">
            <a:spAutoFit/>
          </a:bodyPr>
          <a:lstStyle/>
          <a:p>
            <a:pPr marL="193878" algn="ctr" defTabSz="1371600">
              <a:tabLst>
                <a:tab pos="387758" algn="l"/>
              </a:tabLst>
            </a:pPr>
            <a:r>
              <a:rPr lang="sv-SE" sz="1350">
                <a:solidFill>
                  <a:srgbClr val="237D9C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Henrik Kniberg</a:t>
            </a:r>
          </a:p>
        </p:txBody>
      </p:sp>
      <p:sp>
        <p:nvSpPr>
          <p:cNvPr id="383" name="TextBox 382"/>
          <p:cNvSpPr txBox="1"/>
          <p:nvPr/>
        </p:nvSpPr>
        <p:spPr>
          <a:xfrm>
            <a:off x="9226921" y="9769343"/>
            <a:ext cx="7462721" cy="283583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 lIns="97959" tIns="48980" rIns="97959" bIns="48980" rtlCol="0">
            <a:spAutoFit/>
          </a:bodyPr>
          <a:lstStyle/>
          <a:p>
            <a:pPr defTabSz="1371600">
              <a:tabLst>
                <a:tab pos="387758" algn="l"/>
              </a:tabLst>
            </a:pPr>
            <a:r>
              <a:rPr lang="sv-SE" sz="1200" b="1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PO </a:t>
            </a:r>
            <a:r>
              <a:rPr lang="sv-SE" sz="120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= Product owner   </a:t>
            </a:r>
            <a:r>
              <a:rPr lang="sv-SE" sz="1200" b="1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SM </a:t>
            </a:r>
            <a:r>
              <a:rPr lang="sv-SE" sz="120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= Scrum Master    </a:t>
            </a:r>
            <a:r>
              <a:rPr lang="sv-SE" sz="1200" b="1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PBL </a:t>
            </a:r>
            <a:r>
              <a:rPr lang="sv-SE" sz="120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= Product Backlog   </a:t>
            </a:r>
            <a:r>
              <a:rPr lang="sv-SE" sz="1200" b="1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DoD </a:t>
            </a:r>
            <a:r>
              <a:rPr lang="sv-SE" sz="120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= Definition of Done</a:t>
            </a:r>
          </a:p>
        </p:txBody>
      </p:sp>
      <p:grpSp>
        <p:nvGrpSpPr>
          <p:cNvPr id="367" name="Group 366"/>
          <p:cNvGrpSpPr/>
          <p:nvPr/>
        </p:nvGrpSpPr>
        <p:grpSpPr>
          <a:xfrm>
            <a:off x="5761170" y="8984142"/>
            <a:ext cx="2238816" cy="382704"/>
            <a:chOff x="828636" y="800072"/>
            <a:chExt cx="1928826" cy="357190"/>
          </a:xfrm>
        </p:grpSpPr>
        <p:sp>
          <p:nvSpPr>
            <p:cNvPr id="374" name="Rounded Rectangle 373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379" name="TextBox 378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Team usually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delivers what they committed to</a:t>
              </a:r>
            </a:p>
          </p:txBody>
        </p:sp>
      </p:grpSp>
      <p:sp>
        <p:nvSpPr>
          <p:cNvPr id="380" name="TextBox 379"/>
          <p:cNvSpPr txBox="1"/>
          <p:nvPr/>
        </p:nvSpPr>
        <p:spPr>
          <a:xfrm>
            <a:off x="12875360" y="8067322"/>
            <a:ext cx="2819250" cy="422082"/>
          </a:xfrm>
          <a:prstGeom prst="rect">
            <a:avLst/>
          </a:prstGeom>
          <a:noFill/>
        </p:spPr>
        <p:txBody>
          <a:bodyPr wrap="square" lIns="97959" tIns="48980" rIns="97959" bIns="48980" rtlCol="0">
            <a:spAutoFit/>
          </a:bodyPr>
          <a:lstStyle/>
          <a:p>
            <a:pPr defTabSz="1371600">
              <a:tabLst>
                <a:tab pos="581636" algn="l"/>
              </a:tabLst>
            </a:pPr>
            <a:r>
              <a:rPr lang="sv-SE" sz="1050">
                <a:solidFill>
                  <a:srgbClr val="215773"/>
                </a:solidFill>
                <a:latin typeface="Arial" pitchFamily="34" charset="0"/>
                <a:cs typeface="Arial" pitchFamily="34" charset="0"/>
              </a:rPr>
              <a:t>Leading indicators of a</a:t>
            </a:r>
            <a:br>
              <a:rPr lang="sv-SE" sz="1050">
                <a:solidFill>
                  <a:srgbClr val="215773"/>
                </a:solidFill>
                <a:latin typeface="Arial" pitchFamily="34" charset="0"/>
                <a:cs typeface="Arial" pitchFamily="34" charset="0"/>
              </a:rPr>
            </a:br>
            <a:r>
              <a:rPr lang="sv-SE" sz="1050">
                <a:solidFill>
                  <a:srgbClr val="215773"/>
                </a:solidFill>
                <a:latin typeface="Arial" pitchFamily="34" charset="0"/>
                <a:cs typeface="Arial" pitchFamily="34" charset="0"/>
              </a:rPr>
              <a:t>good Scrum implementation.</a:t>
            </a:r>
          </a:p>
        </p:txBody>
      </p:sp>
      <p:sp>
        <p:nvSpPr>
          <p:cNvPr id="382" name="TextBox 381"/>
          <p:cNvSpPr txBox="1"/>
          <p:nvPr/>
        </p:nvSpPr>
        <p:spPr>
          <a:xfrm>
            <a:off x="9807354" y="8082604"/>
            <a:ext cx="2819250" cy="422082"/>
          </a:xfrm>
          <a:prstGeom prst="rect">
            <a:avLst/>
          </a:prstGeom>
          <a:noFill/>
        </p:spPr>
        <p:txBody>
          <a:bodyPr wrap="square" lIns="97959" tIns="48980" rIns="97959" bIns="48980" rtlCol="0">
            <a:spAutoFit/>
          </a:bodyPr>
          <a:lstStyle/>
          <a:p>
            <a:pPr defTabSz="1371600">
              <a:tabLst>
                <a:tab pos="581636" algn="l"/>
              </a:tabLst>
            </a:pPr>
            <a:r>
              <a:rPr lang="sv-SE" sz="1050">
                <a:solidFill>
                  <a:srgbClr val="215773"/>
                </a:solidFill>
                <a:latin typeface="Arial" pitchFamily="34" charset="0"/>
                <a:cs typeface="Arial" pitchFamily="34" charset="0"/>
              </a:rPr>
              <a:t>These are pretty fundamental to any Scrum scaling effort.</a:t>
            </a:r>
          </a:p>
        </p:txBody>
      </p:sp>
      <p:grpSp>
        <p:nvGrpSpPr>
          <p:cNvPr id="384" name="Group 383"/>
          <p:cNvGrpSpPr/>
          <p:nvPr/>
        </p:nvGrpSpPr>
        <p:grpSpPr>
          <a:xfrm>
            <a:off x="5744318" y="9812484"/>
            <a:ext cx="2238816" cy="382704"/>
            <a:chOff x="828636" y="800072"/>
            <a:chExt cx="1928826" cy="357190"/>
          </a:xfrm>
        </p:grpSpPr>
        <p:sp>
          <p:nvSpPr>
            <p:cNvPr id="385" name="Rounded Rectangle 384"/>
            <p:cNvSpPr/>
            <p:nvPr/>
          </p:nvSpPr>
          <p:spPr bwMode="auto">
            <a:xfrm>
              <a:off x="828636" y="800072"/>
              <a:ext cx="1928826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386" name="Rectangle 385"/>
            <p:cNvSpPr/>
            <p:nvPr/>
          </p:nvSpPr>
          <p:spPr bwMode="auto">
            <a:xfrm>
              <a:off x="900074" y="871510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1185826" y="800072"/>
              <a:ext cx="1571636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Max 9 people 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per team</a:t>
              </a:r>
              <a:endParaRPr lang="sv-SE" sz="1050" b="1">
                <a:solidFill>
                  <a:srgbClr val="21577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9890275" y="2791149"/>
            <a:ext cx="2570492" cy="382704"/>
            <a:chOff x="542884" y="371444"/>
            <a:chExt cx="2214578" cy="357190"/>
          </a:xfrm>
        </p:grpSpPr>
        <p:sp>
          <p:nvSpPr>
            <p:cNvPr id="389" name="Rounded Rectangle 388"/>
            <p:cNvSpPr/>
            <p:nvPr/>
          </p:nvSpPr>
          <p:spPr bwMode="auto">
            <a:xfrm>
              <a:off x="542884" y="371444"/>
              <a:ext cx="2214578" cy="35719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614322" y="442882"/>
              <a:ext cx="214314" cy="2143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9596"/>
              <a:endParaRPr lang="sv-SE" sz="1350">
                <a:solidFill>
                  <a:srgbClr val="215773"/>
                </a:solidFill>
                <a:latin typeface="Tahoma" pitchFamily="34" charset="0"/>
              </a:endParaRPr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900074" y="371444"/>
              <a:ext cx="1857388" cy="3571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defTabSz="1371600"/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Iterations that are </a:t>
              </a:r>
              <a:r>
                <a:rPr lang="sv-SE" sz="1050" b="1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doomed to fail </a:t>
              </a:r>
              <a:r>
                <a:rPr lang="sv-SE" sz="1050">
                  <a:solidFill>
                    <a:srgbClr val="215773"/>
                  </a:solidFill>
                  <a:latin typeface="Arial" pitchFamily="34" charset="0"/>
                  <a:cs typeface="Arial" pitchFamily="34" charset="0"/>
                </a:rPr>
                <a:t>are terminated early</a:t>
              </a:r>
            </a:p>
          </p:txBody>
        </p:sp>
      </p:grp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C145-C66A-4F0D-ACE6-B375F4CC88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6216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1792" y="2400300"/>
            <a:ext cx="17666208" cy="678973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Test automation becomes increasingly more important</a:t>
            </a:r>
          </a:p>
          <a:p>
            <a:r>
              <a:rPr lang="en-GB" sz="4400" dirty="0" smtClean="0"/>
              <a:t>Developers will test themselves and write testable code</a:t>
            </a:r>
          </a:p>
          <a:p>
            <a:r>
              <a:rPr lang="en-GB" sz="4400" dirty="0" smtClean="0"/>
              <a:t>Speed of change and market provides less time for testing</a:t>
            </a:r>
          </a:p>
          <a:p>
            <a:r>
              <a:rPr lang="en-GB" sz="4400" dirty="0" smtClean="0"/>
              <a:t>Everyone can do it; has it ever been a profession?</a:t>
            </a:r>
          </a:p>
          <a:p>
            <a:r>
              <a:rPr lang="en-GB" sz="4400" dirty="0" smtClean="0"/>
              <a:t>Fundamental shift in way we develop, deliver and maintain software</a:t>
            </a:r>
          </a:p>
          <a:p>
            <a:r>
              <a:rPr lang="en-GB" sz="4400" dirty="0" smtClean="0"/>
              <a:t>1.000 users can test much better and more than 20 testers</a:t>
            </a:r>
          </a:p>
          <a:p>
            <a:r>
              <a:rPr lang="en-GB" sz="4400" dirty="0" smtClean="0"/>
              <a:t>Testing is a competence that we can’t leave to testers alone</a:t>
            </a:r>
            <a:endParaRPr lang="nl-NL" sz="44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687622" y="-19406"/>
            <a:ext cx="14600378" cy="1714500"/>
          </a:xfrm>
          <a:prstGeom prst="rect">
            <a:avLst/>
          </a:prstGeom>
        </p:spPr>
        <p:txBody>
          <a:bodyPr lIns="91426" tIns="45711" rIns="91426" bIns="45711" anchor="ctr"/>
          <a:lstStyle>
            <a:lvl1pPr eaLnBrk="0" hangingPunct="0">
              <a:defRPr sz="4800" baseline="0">
                <a:solidFill>
                  <a:schemeClr val="bg1"/>
                </a:solidFill>
                <a:latin typeface="Open Sans"/>
                <a:ea typeface="+mj-ea"/>
                <a:cs typeface="+mj-cs"/>
              </a:defRPr>
            </a:lvl1pPr>
            <a:lvl2pPr algn="ctr" eaLnBrk="0" hangingPunct="0">
              <a:defRPr sz="7800"/>
            </a:lvl2pPr>
            <a:lvl3pPr algn="ctr" eaLnBrk="0" hangingPunct="0">
              <a:defRPr sz="7800"/>
            </a:lvl3pPr>
            <a:lvl4pPr algn="ctr" eaLnBrk="0" hangingPunct="0">
              <a:defRPr sz="7800"/>
            </a:lvl4pPr>
            <a:lvl5pPr algn="ctr" eaLnBrk="0" hangingPunct="0">
              <a:defRPr sz="7800"/>
            </a:lvl5pPr>
            <a:lvl6pPr marL="457123" algn="ctr" defTabSz="1631674" fontAlgn="base">
              <a:spcBef>
                <a:spcPct val="0"/>
              </a:spcBef>
              <a:spcAft>
                <a:spcPct val="0"/>
              </a:spcAft>
              <a:defRPr sz="7800"/>
            </a:lvl6pPr>
            <a:lvl7pPr marL="914246" algn="ctr" defTabSz="1631674" fontAlgn="base">
              <a:spcBef>
                <a:spcPct val="0"/>
              </a:spcBef>
              <a:spcAft>
                <a:spcPct val="0"/>
              </a:spcAft>
              <a:defRPr sz="7800"/>
            </a:lvl7pPr>
            <a:lvl8pPr marL="1371367" algn="ctr" defTabSz="1631674" fontAlgn="base">
              <a:spcBef>
                <a:spcPct val="0"/>
              </a:spcBef>
              <a:spcAft>
                <a:spcPct val="0"/>
              </a:spcAft>
              <a:defRPr sz="7800"/>
            </a:lvl8pPr>
            <a:lvl9pPr marL="1828490" algn="ctr" defTabSz="1631674" fontAlgn="base">
              <a:spcBef>
                <a:spcPct val="0"/>
              </a:spcBef>
              <a:spcAft>
                <a:spcPct val="0"/>
              </a:spcAft>
              <a:defRPr sz="7800"/>
            </a:lvl9pPr>
          </a:lstStyle>
          <a:p>
            <a:r>
              <a:rPr lang="en-US" dirty="0" smtClean="0"/>
              <a:t>Seven reasons why test profession is dead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381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is the answer…..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36" y="1832989"/>
            <a:ext cx="13830291" cy="845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2815771" y="4040980"/>
            <a:ext cx="12816115" cy="1102519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noProof="0" dirty="0"/>
          </a:p>
        </p:txBody>
      </p:sp>
      <p:sp>
        <p:nvSpPr>
          <p:cNvPr id="11" name="Rectangle 47"/>
          <p:cNvSpPr/>
          <p:nvPr/>
        </p:nvSpPr>
        <p:spPr>
          <a:xfrm>
            <a:off x="7405685" y="6412974"/>
            <a:ext cx="3429000" cy="3108960"/>
          </a:xfrm>
          <a:prstGeom prst="rect">
            <a:avLst/>
          </a:prstGeom>
          <a:solidFill>
            <a:srgbClr val="FDFDFD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0"/>
          <p:cNvSpPr txBox="1"/>
          <p:nvPr/>
        </p:nvSpPr>
        <p:spPr>
          <a:xfrm>
            <a:off x="7405685" y="6969992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Rini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van Solingen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Rectangle 66">
            <a:hlinkClick r:id="rId3"/>
          </p:cNvPr>
          <p:cNvSpPr/>
          <p:nvPr/>
        </p:nvSpPr>
        <p:spPr>
          <a:xfrm>
            <a:off x="8022905" y="8753662"/>
            <a:ext cx="2377440" cy="548640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TextBox 67"/>
          <p:cNvSpPr txBox="1"/>
          <p:nvPr/>
        </p:nvSpPr>
        <p:spPr>
          <a:xfrm>
            <a:off x="8022905" y="8867131"/>
            <a:ext cx="2377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-150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r. vansolingen@prowareness.nl</a:t>
            </a:r>
            <a:endParaRPr lang="en-US" sz="1500" spc="-150" dirty="0">
              <a:solidFill>
                <a:schemeClr val="bg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cxnSp>
        <p:nvCxnSpPr>
          <p:cNvPr id="15" name="Straight Connector 31"/>
          <p:cNvCxnSpPr/>
          <p:nvPr/>
        </p:nvCxnSpPr>
        <p:spPr>
          <a:xfrm>
            <a:off x="8022905" y="7711458"/>
            <a:ext cx="23774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0"/>
          <p:cNvSpPr txBox="1"/>
          <p:nvPr/>
        </p:nvSpPr>
        <p:spPr>
          <a:xfrm>
            <a:off x="7405685" y="7403875"/>
            <a:ext cx="3429000" cy="31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CTO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7" name="Afbeelding 1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96" y="7974258"/>
            <a:ext cx="630289" cy="630289"/>
          </a:xfrm>
          <a:prstGeom prst="rect">
            <a:avLst/>
          </a:prstGeom>
        </p:spPr>
      </p:pic>
      <p:pic>
        <p:nvPicPr>
          <p:cNvPr id="18" name="Afbeelding 17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86" y="7974258"/>
            <a:ext cx="630289" cy="6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owarenes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</TotalTime>
  <Words>785</Words>
  <Application>Microsoft Office PowerPoint</Application>
  <PresentationFormat>Custom</PresentationFormat>
  <Paragraphs>138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Oeps….</vt:lpstr>
      <vt:lpstr>The speed of change requires a new approach</vt:lpstr>
      <vt:lpstr>Traditional (submarine) vs Empirical (dolphin)</vt:lpstr>
      <vt:lpstr>The Agile Manifesto</vt:lpstr>
      <vt:lpstr>PowerPoint Presentation</vt:lpstr>
      <vt:lpstr>PowerPoint Presentation</vt:lpstr>
      <vt:lpstr>Speed is the answer…..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Scopulus</dc:creator>
  <cp:lastModifiedBy>Rini van Solingen - EWI</cp:lastModifiedBy>
  <cp:revision>506</cp:revision>
  <cp:lastPrinted>2014-06-13T12:58:57Z</cp:lastPrinted>
  <dcterms:created xsi:type="dcterms:W3CDTF">2014-01-10T10:20:55Z</dcterms:created>
  <dcterms:modified xsi:type="dcterms:W3CDTF">2015-09-18T14:50:39Z</dcterms:modified>
</cp:coreProperties>
</file>