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7E3"/>
    <a:srgbClr val="6397E3"/>
    <a:srgbClr val="6397FF"/>
    <a:srgbClr val="5B9BFF"/>
    <a:srgbClr val="FF0000"/>
    <a:srgbClr val="FFC000"/>
    <a:srgbClr val="92D05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2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E1D08-3E70-4B55-9B10-83F8CC975FA6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8C731-062B-495F-9796-FE26C94CE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5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B9E68-CC79-44FE-9227-7AFAF9501C37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45394-1808-41F0-A466-3E7973CA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7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profiles (one for each transaction) are made for validation of the measurement results.</a:t>
            </a:r>
          </a:p>
          <a:p>
            <a:r>
              <a:rPr lang="en-US" dirty="0" smtClean="0"/>
              <a:t>For each transaction there is a double horizontal bar:</a:t>
            </a:r>
          </a:p>
          <a:p>
            <a:r>
              <a:rPr lang="en-US" dirty="0" smtClean="0"/>
              <a:t>The black one describing the directly measured response time and</a:t>
            </a:r>
          </a:p>
          <a:p>
            <a:r>
              <a:rPr lang="en-US" dirty="0" smtClean="0"/>
              <a:t>The colored bar in which the response time is calculated from the measured resource usage.</a:t>
            </a:r>
          </a:p>
          <a:p>
            <a:r>
              <a:rPr lang="en-US" dirty="0" smtClean="0"/>
              <a:t>These two must be (approximately) equal, which they do neatly in this case. Otherwise there </a:t>
            </a:r>
          </a:p>
          <a:p>
            <a:r>
              <a:rPr lang="en-US" dirty="0" smtClean="0"/>
              <a:t>is a problem in the test that must be solved first.</a:t>
            </a:r>
          </a:p>
          <a:p>
            <a:r>
              <a:rPr lang="en-US" dirty="0" smtClean="0"/>
              <a:t>The length of the bars represents</a:t>
            </a:r>
            <a:r>
              <a:rPr lang="en-US" baseline="0" dirty="0" smtClean="0"/>
              <a:t> the transaction response time. The colors show how much time</a:t>
            </a:r>
          </a:p>
          <a:p>
            <a:r>
              <a:rPr lang="en-US" baseline="0" dirty="0" smtClean="0"/>
              <a:t>The transactions spent on each resource in the multitier infrastructure.</a:t>
            </a:r>
          </a:p>
          <a:p>
            <a:r>
              <a:rPr lang="en-US" baseline="0" dirty="0" smtClean="0"/>
              <a:t>The profiles represent the full end-to-end performance on the </a:t>
            </a:r>
            <a:r>
              <a:rPr lang="en-US" baseline="0" smtClean="0"/>
              <a:t>multitier infrastructure.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45394-1808-41F0-A466-3E7973CA36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4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picture from the model shows the same transaction profiles as the previous picture.</a:t>
            </a:r>
          </a:p>
          <a:p>
            <a:r>
              <a:rPr lang="en-US" dirty="0" smtClean="0"/>
              <a:t>These profiles represent the performance of the transactions measured in the test environment.</a:t>
            </a:r>
          </a:p>
          <a:p>
            <a:r>
              <a:rPr lang="en-US" dirty="0" smtClean="0"/>
              <a:t>After the transaction profiles have been validated and accepted they are going to be </a:t>
            </a:r>
          </a:p>
          <a:p>
            <a:r>
              <a:rPr lang="en-US" dirty="0" smtClean="0"/>
              <a:t>used for predictive projection on the production environment to show</a:t>
            </a:r>
          </a:p>
          <a:p>
            <a:r>
              <a:rPr lang="en-US" dirty="0" smtClean="0"/>
              <a:t>the performance that can be expected in the production environment.</a:t>
            </a:r>
          </a:p>
          <a:p>
            <a:r>
              <a:rPr lang="nl-NL" dirty="0" smtClean="0"/>
              <a:t>The developer cannot use these profiles to judge the performance of the transactios he has built,</a:t>
            </a:r>
          </a:p>
          <a:p>
            <a:r>
              <a:rPr lang="nl-NL" dirty="0" smtClean="0"/>
              <a:t>because this is the performance in the test environment, which</a:t>
            </a:r>
            <a:r>
              <a:rPr lang="nl-NL" baseline="0" dirty="0" smtClean="0"/>
              <a:t> is not the same as production.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45394-1808-41F0-A466-3E7973CA36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85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This figure shows the projection of the profiles on the production environment.</a:t>
            </a:r>
          </a:p>
          <a:p>
            <a:r>
              <a:rPr lang="nl-NL" dirty="0" smtClean="0"/>
              <a:t>This shows the performance of the transsactions that can be expected in the production environment.</a:t>
            </a:r>
          </a:p>
          <a:p>
            <a:r>
              <a:rPr lang="nl-NL" dirty="0" smtClean="0"/>
              <a:t>Due</a:t>
            </a:r>
            <a:r>
              <a:rPr lang="nl-NL" baseline="0" dirty="0" smtClean="0"/>
              <a:t> to the faster hardware of the production environment the max response time reduced from 0.7 to 0.5 seconds.</a:t>
            </a:r>
          </a:p>
          <a:p>
            <a:r>
              <a:rPr lang="nl-NL" baseline="0" dirty="0" smtClean="0"/>
              <a:t>The developer uses this figure to judge the performance of the transactions he has built.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45394-1808-41F0-A466-3E7973CA36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7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13B9-04E4-4269-807B-435D2F12257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890-F7B1-4A82-AB2F-9AC78A1B11D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 mBrac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228600"/>
            <a:ext cx="1970088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1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13B9-04E4-4269-807B-435D2F12257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890-F7B1-4A82-AB2F-9AC78A1B11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 mBrac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127476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13B9-04E4-4269-807B-435D2F12257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890-F7B1-4A82-AB2F-9AC78A1B11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 mBrac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127476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6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13B9-04E4-4269-807B-435D2F122572}" type="datetimeFigureOut">
              <a:rPr lang="en-US" smtClean="0"/>
              <a:t>10/19/2015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890-F7B1-4A82-AB2F-9AC78A1B11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 mBrac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127476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7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13B9-04E4-4269-807B-435D2F12257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890-F7B1-4A82-AB2F-9AC78A1B11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 mBrac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127476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13B9-04E4-4269-807B-435D2F12257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890-F7B1-4A82-AB2F-9AC78A1B11D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 mBrac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127476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5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13B9-04E4-4269-807B-435D2F12257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890-F7B1-4A82-AB2F-9AC78A1B11D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 mBrac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127476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4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13B9-04E4-4269-807B-435D2F12257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890-F7B1-4A82-AB2F-9AC78A1B11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 mBrac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127476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7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13B9-04E4-4269-807B-435D2F12257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890-F7B1-4A82-AB2F-9AC78A1B11D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 mBrac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127476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10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13B9-04E4-4269-807B-435D2F12257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890-F7B1-4A82-AB2F-9AC78A1B11D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 mBrac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127476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3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813B9-04E4-4269-807B-435D2F12257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9890-F7B1-4A82-AB2F-9AC78A1B11D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 mBrac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1274763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5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813B9-04E4-4269-807B-435D2F122572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39890-F7B1-4A82-AB2F-9AC78A1B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odric.vos@cygnus-infra.nl" TargetMode="External"/><Relationship Id="rId2" Type="http://schemas.openxmlformats.org/officeDocument/2006/relationships/hyperlink" Target="mailto:michael.kok@mbrace.i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Agile performance testing</a:t>
            </a:r>
            <a:br>
              <a:rPr lang="en-US" dirty="0" smtClean="0"/>
            </a:br>
            <a:r>
              <a:rPr lang="en-US" dirty="0" smtClean="0"/>
              <a:t>Michael Kok - </a:t>
            </a:r>
            <a:r>
              <a:rPr lang="en-US" dirty="0" err="1" smtClean="0"/>
              <a:t>mBrace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Rodric</a:t>
            </a:r>
            <a:r>
              <a:rPr lang="en-US" dirty="0" smtClean="0"/>
              <a:t> </a:t>
            </a:r>
            <a:r>
              <a:rPr lang="en-US" dirty="0" err="1" smtClean="0"/>
              <a:t>Vos</a:t>
            </a:r>
            <a:r>
              <a:rPr lang="en-US" dirty="0" smtClean="0"/>
              <a:t> Cygnus Infrastructure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14/10/2015</a:t>
            </a:r>
          </a:p>
          <a:p>
            <a:r>
              <a:rPr lang="nl-NL" dirty="0" smtClean="0"/>
              <a:t>TestNet Najaarsevent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3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performance test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Purpose: code quality assessment</a:t>
            </a:r>
          </a:p>
          <a:p>
            <a:r>
              <a:rPr lang="nl-NL" dirty="0" smtClean="0"/>
              <a:t>Test environment: </a:t>
            </a:r>
          </a:p>
          <a:p>
            <a:pPr lvl="2"/>
            <a:r>
              <a:rPr lang="nl-NL" dirty="0" smtClean="0"/>
              <a:t>multitier on </a:t>
            </a:r>
            <a:r>
              <a:rPr lang="nl-NL" dirty="0" err="1" smtClean="0"/>
              <a:t>developer</a:t>
            </a:r>
            <a:r>
              <a:rPr lang="nl-NL" dirty="0" smtClean="0"/>
              <a:t> laptop</a:t>
            </a:r>
          </a:p>
          <a:p>
            <a:pPr lvl="2"/>
            <a:r>
              <a:rPr lang="nl-NL" dirty="0" smtClean="0"/>
              <a:t>With VMWare</a:t>
            </a:r>
          </a:p>
          <a:p>
            <a:pPr lvl="2"/>
            <a:r>
              <a:rPr lang="nl-NL" dirty="0" smtClean="0"/>
              <a:t>1 VM for mBrace </a:t>
            </a:r>
            <a:r>
              <a:rPr lang="nl-NL" dirty="0" err="1" smtClean="0"/>
              <a:t>measurement</a:t>
            </a:r>
            <a:r>
              <a:rPr lang="nl-NL" dirty="0" smtClean="0"/>
              <a:t> control</a:t>
            </a:r>
          </a:p>
          <a:p>
            <a:pPr lvl="2"/>
            <a:r>
              <a:rPr lang="en-US" dirty="0" smtClean="0"/>
              <a:t>1 VM for Web Server</a:t>
            </a:r>
          </a:p>
          <a:p>
            <a:pPr lvl="2"/>
            <a:r>
              <a:rPr lang="en-US" dirty="0" smtClean="0"/>
              <a:t>1 VM for Database Server</a:t>
            </a:r>
            <a:endParaRPr lang="nl-NL" dirty="0" smtClean="0"/>
          </a:p>
          <a:p>
            <a:pPr lvl="2"/>
            <a:r>
              <a:rPr lang="nl-NL" dirty="0" smtClean="0"/>
              <a:t>mBrace DLL for profiling</a:t>
            </a:r>
          </a:p>
          <a:p>
            <a:pPr lvl="2"/>
            <a:r>
              <a:rPr lang="nl-NL" dirty="0" smtClean="0"/>
              <a:t>Connection to mBrace site for parsing and modelling</a:t>
            </a:r>
          </a:p>
          <a:p>
            <a:r>
              <a:rPr lang="nl-NL" dirty="0" smtClean="0"/>
              <a:t>Headless test – client not included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9649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mBrace </a:t>
            </a:r>
            <a:r>
              <a:rPr lang="nl-NL" dirty="0"/>
              <a:t>t</a:t>
            </a:r>
            <a:r>
              <a:rPr lang="nl-NL" dirty="0" smtClean="0"/>
              <a:t>est tooling Architecture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98942"/>
            <a:ext cx="6781800" cy="4436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5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DLL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28" y="1600200"/>
            <a:ext cx="2649344" cy="4525963"/>
          </a:xfrm>
        </p:spPr>
      </p:pic>
    </p:spTree>
    <p:extLst>
      <p:ext uri="{BB962C8B-B14F-4D97-AF65-F5344CB8AC3E}">
        <p14:creationId xmlns:p14="http://schemas.microsoft.com/office/powerpoint/2010/main" val="3669301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Insert the profiler statements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8597"/>
            <a:ext cx="8229600" cy="3649168"/>
          </a:xfrm>
        </p:spPr>
      </p:pic>
    </p:spTree>
    <p:extLst>
      <p:ext uri="{BB962C8B-B14F-4D97-AF65-F5344CB8AC3E}">
        <p14:creationId xmlns:p14="http://schemas.microsoft.com/office/powerpoint/2010/main" val="2900796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Preparation environment / tooling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Provide the host names of the configuration</a:t>
            </a:r>
          </a:p>
          <a:p>
            <a:r>
              <a:rPr lang="nl-NL" dirty="0" smtClean="0"/>
              <a:t>Test tooling is further self-deploying</a:t>
            </a:r>
          </a:p>
          <a:p>
            <a:endParaRPr lang="nl-NL" dirty="0" smtClean="0"/>
          </a:p>
          <a:p>
            <a:r>
              <a:rPr lang="nl-NL" dirty="0" smtClean="0"/>
              <a:t>Areas of attention: </a:t>
            </a:r>
          </a:p>
          <a:p>
            <a:pPr lvl="2"/>
            <a:r>
              <a:rPr lang="nl-NL" dirty="0"/>
              <a:t>D</a:t>
            </a:r>
            <a:r>
              <a:rPr lang="nl-NL" dirty="0" smtClean="0"/>
              <a:t>efault values in tooling</a:t>
            </a:r>
          </a:p>
          <a:p>
            <a:pPr lvl="2"/>
            <a:r>
              <a:rPr lang="nl-NL" dirty="0" smtClean="0"/>
              <a:t>Keep overview</a:t>
            </a:r>
          </a:p>
          <a:p>
            <a:pPr lvl="2"/>
            <a:r>
              <a:rPr lang="nl-NL" dirty="0" smtClean="0"/>
              <a:t>GUI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941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Conduct performance test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Insert the 2 mBrace statements</a:t>
            </a:r>
          </a:p>
          <a:p>
            <a:r>
              <a:rPr lang="nl-NL" dirty="0" smtClean="0"/>
              <a:t>Start test tooling</a:t>
            </a:r>
          </a:p>
          <a:p>
            <a:r>
              <a:rPr lang="nl-NL" dirty="0" smtClean="0"/>
              <a:t>Execute prepared transactions (3 times)</a:t>
            </a:r>
          </a:p>
          <a:p>
            <a:r>
              <a:rPr lang="nl-NL" dirty="0" smtClean="0"/>
              <a:t>Stop test tooling == &gt; automatic upload data</a:t>
            </a:r>
          </a:p>
          <a:p>
            <a:r>
              <a:rPr lang="nl-NL" dirty="0" smtClean="0"/>
              <a:t>Login in mBrace model and examine transaction profiles</a:t>
            </a:r>
          </a:p>
          <a:p>
            <a:r>
              <a:rPr lang="nl-NL" dirty="0" smtClean="0"/>
              <a:t>Decide: done or optimise code</a:t>
            </a:r>
          </a:p>
          <a:p>
            <a:r>
              <a:rPr lang="nl-NL" dirty="0" smtClean="0"/>
              <a:t>Repeat until done</a:t>
            </a:r>
          </a:p>
          <a:p>
            <a:r>
              <a:rPr lang="nl-NL" dirty="0" smtClean="0"/>
              <a:t>The whole cycle takes minutes</a:t>
            </a:r>
          </a:p>
          <a:p>
            <a:r>
              <a:rPr lang="nl-NL" dirty="0" smtClean="0"/>
              <a:t>Areas </a:t>
            </a:r>
            <a:r>
              <a:rPr lang="nl-NL" dirty="0"/>
              <a:t>of attention:</a:t>
            </a:r>
          </a:p>
          <a:p>
            <a:pPr lvl="2"/>
            <a:r>
              <a:rPr lang="nl-NL" dirty="0"/>
              <a:t>Automatic parsing not yet completed</a:t>
            </a:r>
          </a:p>
          <a:p>
            <a:pPr lvl="2"/>
            <a:r>
              <a:rPr lang="nl-NL" dirty="0"/>
              <a:t>Only one exit in </a:t>
            </a:r>
            <a:r>
              <a:rPr lang="nl-NL" dirty="0" smtClean="0"/>
              <a:t>code</a:t>
            </a:r>
          </a:p>
          <a:p>
            <a:pPr lvl="2"/>
            <a:r>
              <a:rPr lang="nl-NL" dirty="0" smtClean="0"/>
              <a:t>Access to Model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0693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After Continue all data are collected and uploaded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17" y="1600200"/>
            <a:ext cx="6553366" cy="4525963"/>
          </a:xfrm>
        </p:spPr>
      </p:pic>
    </p:spTree>
    <p:extLst>
      <p:ext uri="{BB962C8B-B14F-4D97-AF65-F5344CB8AC3E}">
        <p14:creationId xmlns:p14="http://schemas.microsoft.com/office/powerpoint/2010/main" val="3328708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Performance test done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7" y="1600200"/>
            <a:ext cx="7563906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68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Profile validation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678"/>
            <a:ext cx="7924800" cy="542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6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Profiles ready for projection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720"/>
            <a:ext cx="7848600" cy="537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3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Contents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Agile Performance testing presented at Najaarsevent 2014</a:t>
            </a:r>
          </a:p>
          <a:p>
            <a:r>
              <a:rPr lang="nl-NL" dirty="0" smtClean="0"/>
              <a:t>So far non-intrusive data </a:t>
            </a:r>
            <a:r>
              <a:rPr lang="nl-NL" dirty="0"/>
              <a:t>collection </a:t>
            </a:r>
            <a:r>
              <a:rPr lang="nl-NL" dirty="0" smtClean="0"/>
              <a:t>to application but with load generators and scripting</a:t>
            </a:r>
          </a:p>
          <a:p>
            <a:r>
              <a:rPr lang="nl-NL" dirty="0" smtClean="0"/>
              <a:t>New:</a:t>
            </a:r>
          </a:p>
          <a:p>
            <a:pPr lvl="2"/>
            <a:r>
              <a:rPr lang="nl-NL" dirty="0" smtClean="0"/>
              <a:t>Developer inserts statements for data collection</a:t>
            </a:r>
          </a:p>
          <a:p>
            <a:pPr lvl="2"/>
            <a:r>
              <a:rPr lang="nl-NL" dirty="0" smtClean="0"/>
              <a:t>Not non-intrusive anymore – acceptable for developers?</a:t>
            </a:r>
          </a:p>
          <a:p>
            <a:pPr lvl="2"/>
            <a:r>
              <a:rPr lang="nl-NL" dirty="0" smtClean="0"/>
              <a:t>Still great advantages!</a:t>
            </a:r>
          </a:p>
          <a:p>
            <a:pPr lvl="2"/>
            <a:r>
              <a:rPr lang="nl-NL" dirty="0" smtClean="0"/>
              <a:t>Short cycle build – test – optimise</a:t>
            </a:r>
          </a:p>
          <a:p>
            <a:pPr lvl="2"/>
            <a:r>
              <a:rPr lang="nl-NL" dirty="0" smtClean="0"/>
              <a:t>No surprises at implementation</a:t>
            </a:r>
          </a:p>
          <a:p>
            <a:pPr lvl="2"/>
            <a:r>
              <a:rPr lang="nl-NL" dirty="0" smtClean="0"/>
              <a:t>Test done by developer without consultancy</a:t>
            </a:r>
          </a:p>
          <a:p>
            <a:r>
              <a:rPr lang="nl-NL" dirty="0" smtClean="0"/>
              <a:t>Current phase: </a:t>
            </a:r>
          </a:p>
          <a:p>
            <a:pPr lvl="2"/>
            <a:r>
              <a:rPr lang="nl-NL" dirty="0" smtClean="0"/>
              <a:t>Implemented for .NET</a:t>
            </a:r>
            <a:endParaRPr lang="nl-NL" dirty="0"/>
          </a:p>
          <a:p>
            <a:pPr lvl="2"/>
            <a:r>
              <a:rPr lang="nl-NL" dirty="0" smtClean="0"/>
              <a:t>beta testing</a:t>
            </a:r>
          </a:p>
          <a:p>
            <a:r>
              <a:rPr lang="nl-NL" dirty="0" smtClean="0"/>
              <a:t>Practical results? – First beta test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4941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Profiles projected on P-environment</a:t>
            </a:r>
            <a:endParaRPr 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7966244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38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Conclusions of test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Response times &lt; 1 second</a:t>
            </a:r>
          </a:p>
          <a:p>
            <a:r>
              <a:rPr lang="nl-NL" dirty="0" smtClean="0"/>
              <a:t>Apdex Index = 1 (excellent performance)</a:t>
            </a:r>
          </a:p>
          <a:p>
            <a:r>
              <a:rPr lang="nl-NL" dirty="0" smtClean="0"/>
              <a:t>Hence performance of Nuros application is OK (unfortunately)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5989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production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The statements can be left in the code to provide:</a:t>
            </a:r>
          </a:p>
          <a:p>
            <a:pPr lvl="2"/>
            <a:r>
              <a:rPr lang="nl-NL" dirty="0" smtClean="0"/>
              <a:t>Response times</a:t>
            </a:r>
          </a:p>
          <a:p>
            <a:pPr lvl="2"/>
            <a:r>
              <a:rPr lang="nl-NL" dirty="0" smtClean="0"/>
              <a:t>Of transactions </a:t>
            </a:r>
            <a:r>
              <a:rPr lang="nl-NL" dirty="0" err="1" smtClean="0"/>
              <a:t>by</a:t>
            </a:r>
            <a:r>
              <a:rPr lang="nl-NL" dirty="0" smtClean="0"/>
              <a:t> name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This provides a perfect application performance monitor</a:t>
            </a:r>
          </a:p>
          <a:p>
            <a:r>
              <a:rPr lang="nl-NL" dirty="0" smtClean="0"/>
              <a:t>Helps mBrace to prove </a:t>
            </a:r>
            <a:r>
              <a:rPr lang="nl-NL" dirty="0" err="1" smtClean="0"/>
              <a:t>its</a:t>
            </a:r>
            <a:r>
              <a:rPr lang="nl-NL" dirty="0" smtClean="0"/>
              <a:t> </a:t>
            </a:r>
            <a:r>
              <a:rPr lang="nl-NL" dirty="0" err="1" smtClean="0"/>
              <a:t>accuracy</a:t>
            </a:r>
            <a:endParaRPr lang="nl-NL" dirty="0" smtClean="0"/>
          </a:p>
          <a:p>
            <a:r>
              <a:rPr lang="en-US" dirty="0" smtClean="0"/>
              <a:t>Measurement can be turned on or off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5479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Summary Agile Performance Testing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/>
              <a:t>Performance testing during Construction is feasible</a:t>
            </a:r>
          </a:p>
          <a:p>
            <a:r>
              <a:rPr lang="nl-NL" dirty="0" smtClean="0"/>
              <a:t>The performance test can be done by the developer</a:t>
            </a:r>
          </a:p>
          <a:p>
            <a:r>
              <a:rPr lang="nl-NL" dirty="0" smtClean="0"/>
              <a:t>No specialists required</a:t>
            </a:r>
          </a:p>
          <a:p>
            <a:r>
              <a:rPr lang="nl-NL" dirty="0" smtClean="0"/>
              <a:t>Short cycle build – performance test – optimise</a:t>
            </a:r>
          </a:p>
          <a:p>
            <a:r>
              <a:rPr lang="nl-NL" dirty="0" smtClean="0"/>
              <a:t>Definition of done </a:t>
            </a:r>
            <a:r>
              <a:rPr lang="nl-NL" dirty="0" smtClean="0"/>
              <a:t>now includes </a:t>
            </a:r>
            <a:r>
              <a:rPr lang="nl-NL" dirty="0" smtClean="0"/>
              <a:t>performance </a:t>
            </a:r>
          </a:p>
          <a:p>
            <a:r>
              <a:rPr lang="nl-NL" dirty="0" smtClean="0"/>
              <a:t>No surprises at implementation</a:t>
            </a:r>
          </a:p>
          <a:p>
            <a:r>
              <a:rPr lang="nl-NL" dirty="0" smtClean="0"/>
              <a:t>Conventional performance testing may be needed for only &lt; 10% of cases</a:t>
            </a:r>
          </a:p>
          <a:p>
            <a:r>
              <a:rPr lang="nl-NL" dirty="0" smtClean="0"/>
              <a:t>Spectacular business case for Agile performance testing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4577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sz="9600" dirty="0"/>
              <a:t>Vragen?</a:t>
            </a:r>
            <a:endParaRPr lang="nl-NL" sz="9600" dirty="0" smtClean="0"/>
          </a:p>
          <a:p>
            <a:pPr marL="0" indent="0">
              <a:buNone/>
            </a:pPr>
            <a:endParaRPr lang="nl-NL" sz="4400" dirty="0" smtClean="0"/>
          </a:p>
          <a:p>
            <a:pPr marL="0" indent="0" algn="ctr">
              <a:buNone/>
            </a:pPr>
            <a:r>
              <a:rPr lang="nl-NL" sz="4400" dirty="0" smtClean="0">
                <a:hlinkClick r:id="rId2"/>
              </a:rPr>
              <a:t>michael.kok@mbrace.it</a:t>
            </a:r>
            <a:endParaRPr lang="nl-NL" sz="4400" dirty="0" smtClean="0"/>
          </a:p>
          <a:p>
            <a:pPr marL="0" indent="0" algn="ctr">
              <a:buNone/>
            </a:pPr>
            <a:r>
              <a:rPr lang="nl-NL" sz="4400" dirty="0" smtClean="0">
                <a:hlinkClick r:id="rId3"/>
              </a:rPr>
              <a:t>rodric.vos@cygnus-infra.nl</a:t>
            </a:r>
            <a:r>
              <a:rPr lang="nl-NL" sz="4400" dirty="0" smtClean="0"/>
              <a:t>  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02222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</a:t>
            </a:r>
            <a:r>
              <a:rPr lang="nl-NL" sz="9600" dirty="0" smtClean="0"/>
              <a:t>Dank U</a:t>
            </a:r>
          </a:p>
          <a:p>
            <a:pPr marL="0" indent="0">
              <a:buNone/>
            </a:pPr>
            <a:endParaRPr lang="nl-NL" sz="4400" dirty="0" smtClean="0"/>
          </a:p>
        </p:txBody>
      </p:sp>
    </p:spTree>
    <p:extLst>
      <p:ext uri="{BB962C8B-B14F-4D97-AF65-F5344CB8AC3E}">
        <p14:creationId xmlns:p14="http://schemas.microsoft.com/office/powerpoint/2010/main" val="35931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3129280" y="4724400"/>
            <a:ext cx="1905000" cy="1295400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Adapted plan Application X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3429000"/>
            <a:ext cx="8001000" cy="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324600" y="3657600"/>
            <a:ext cx="0" cy="3810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36137" y="4233321"/>
            <a:ext cx="1176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smtClean="0"/>
              <a:t>Performance test</a:t>
            </a:r>
            <a:endParaRPr lang="en-US" sz="11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086600" y="3657600"/>
            <a:ext cx="0" cy="3810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86000" y="3505200"/>
            <a:ext cx="0" cy="2286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98800" y="3505200"/>
            <a:ext cx="0" cy="2286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11600" y="3505200"/>
            <a:ext cx="0" cy="2286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724400" y="3505200"/>
            <a:ext cx="0" cy="2286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05314" y="3716179"/>
            <a:ext cx="30877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/>
              <a:t>Sprint1                 Sprint 2             Sprint 3  . . .        Sprint n</a:t>
            </a:r>
            <a:endParaRPr lang="en-US" sz="10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086600" y="4419600"/>
            <a:ext cx="0" cy="121920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286000" y="5638800"/>
            <a:ext cx="48006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286000" y="4343400"/>
            <a:ext cx="0" cy="129540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98124" y="5105401"/>
            <a:ext cx="27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Rework!                   Boehm?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077200" y="3667037"/>
            <a:ext cx="0" cy="38100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95744" y="4242758"/>
            <a:ext cx="1176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smtClean="0"/>
              <a:t>Performance test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" y="2600236"/>
            <a:ext cx="8001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smtClean="0"/>
              <a:t>Specification                 Design / Construction                                                           Implementation  Acceptance  </a:t>
            </a:r>
            <a:r>
              <a:rPr lang="nl-NL" sz="1100" dirty="0" smtClean="0">
                <a:solidFill>
                  <a:srgbClr val="FF0000"/>
                </a:solidFill>
              </a:rPr>
              <a:t>Improve SW           </a:t>
            </a:r>
            <a:r>
              <a:rPr lang="nl-NL" sz="1100" dirty="0" smtClean="0"/>
              <a:t>Exploitation</a:t>
            </a:r>
            <a:endParaRPr lang="en-US" sz="1100" dirty="0" smtClean="0"/>
          </a:p>
          <a:p>
            <a:endParaRPr lang="nl-NL" sz="1100" dirty="0"/>
          </a:p>
          <a:p>
            <a:r>
              <a:rPr lang="nl-NL" sz="1100" dirty="0" smtClean="0"/>
              <a:t>nov 2013                     feb 2014                                                                                     sep 2014              dec 2014       </a:t>
            </a:r>
            <a:r>
              <a:rPr lang="nl-NL" sz="1100" dirty="0" smtClean="0">
                <a:solidFill>
                  <a:srgbClr val="FF0000"/>
                </a:solidFill>
              </a:rPr>
              <a:t>jan 2015                 </a:t>
            </a:r>
            <a:r>
              <a:rPr lang="nl-NL" sz="1100" dirty="0" smtClean="0"/>
              <a:t>march 2015</a:t>
            </a:r>
          </a:p>
        </p:txBody>
      </p:sp>
    </p:spTree>
    <p:extLst>
      <p:ext uri="{BB962C8B-B14F-4D97-AF65-F5344CB8AC3E}">
        <p14:creationId xmlns:p14="http://schemas.microsoft.com/office/powerpoint/2010/main" val="14307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Why not alternative plan Application X?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525039" y="2724885"/>
            <a:ext cx="5485361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30" dirty="0" smtClean="0"/>
              <a:t>Specification               Design / Construction                                                            Implementation   Acceptance   Exploitation</a:t>
            </a:r>
            <a:endParaRPr lang="en-US" sz="830" dirty="0" smtClean="0"/>
          </a:p>
          <a:p>
            <a:endParaRPr lang="nl-NL" sz="830" dirty="0"/>
          </a:p>
          <a:p>
            <a:r>
              <a:rPr lang="nl-NL" sz="830" dirty="0" smtClean="0"/>
              <a:t>nov 2013                     feb 2014                                                                                     sep 2014              dec 2014       jan 2015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543050" y="3429000"/>
            <a:ext cx="5086350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543550" y="4057650"/>
            <a:ext cx="0" cy="62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00651" y="4750527"/>
            <a:ext cx="881973" cy="136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25" dirty="0"/>
              <a:t>Performance </a:t>
            </a:r>
          </a:p>
          <a:p>
            <a:r>
              <a:rPr lang="nl-NL" sz="825" dirty="0" smtClean="0"/>
              <a:t>evaluation: </a:t>
            </a:r>
            <a:endParaRPr lang="nl-NL" sz="825" dirty="0"/>
          </a:p>
          <a:p>
            <a:r>
              <a:rPr lang="nl-NL" sz="825" dirty="0" smtClean="0"/>
              <a:t>Implementation</a:t>
            </a:r>
          </a:p>
          <a:p>
            <a:endParaRPr lang="nl-NL" sz="825" dirty="0"/>
          </a:p>
          <a:p>
            <a:endParaRPr lang="nl-NL" sz="825" dirty="0" smtClean="0"/>
          </a:p>
          <a:p>
            <a:endParaRPr lang="nl-NL" sz="825" dirty="0"/>
          </a:p>
          <a:p>
            <a:r>
              <a:rPr lang="nl-NL" sz="825" dirty="0" smtClean="0"/>
              <a:t>Conventional</a:t>
            </a:r>
          </a:p>
          <a:p>
            <a:r>
              <a:rPr lang="nl-NL" sz="825" dirty="0" smtClean="0"/>
              <a:t>load test</a:t>
            </a:r>
          </a:p>
          <a:p>
            <a:r>
              <a:rPr lang="nl-NL" sz="825" dirty="0" smtClean="0"/>
              <a:t>+ benchmarks</a:t>
            </a:r>
          </a:p>
          <a:p>
            <a:r>
              <a:rPr lang="nl-NL" sz="825" dirty="0" smtClean="0"/>
              <a:t>10% of cases</a:t>
            </a:r>
            <a:endParaRPr lang="en-US" sz="825" dirty="0"/>
          </a:p>
        </p:txBody>
      </p:sp>
      <p:sp>
        <p:nvSpPr>
          <p:cNvPr id="39" name="TextBox 38"/>
          <p:cNvSpPr txBox="1"/>
          <p:nvPr/>
        </p:nvSpPr>
        <p:spPr>
          <a:xfrm>
            <a:off x="3200401" y="4750527"/>
            <a:ext cx="768159" cy="981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25" dirty="0"/>
              <a:t>Performance </a:t>
            </a:r>
          </a:p>
          <a:p>
            <a:r>
              <a:rPr lang="nl-NL" sz="825" dirty="0" smtClean="0"/>
              <a:t>evaluation: </a:t>
            </a:r>
            <a:endParaRPr lang="nl-NL" sz="825" dirty="0"/>
          </a:p>
          <a:p>
            <a:r>
              <a:rPr lang="nl-NL" sz="825" dirty="0" smtClean="0"/>
              <a:t>Code</a:t>
            </a:r>
          </a:p>
          <a:p>
            <a:endParaRPr lang="nl-NL" sz="825" dirty="0"/>
          </a:p>
          <a:p>
            <a:endParaRPr lang="nl-NL" sz="825" dirty="0" smtClean="0"/>
          </a:p>
          <a:p>
            <a:endParaRPr lang="nl-NL" sz="825" dirty="0"/>
          </a:p>
          <a:p>
            <a:r>
              <a:rPr lang="nl-NL" sz="825" dirty="0" smtClean="0"/>
              <a:t>Dev(Ops)</a:t>
            </a:r>
            <a:endParaRPr lang="en-US" sz="825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920448" y="4064729"/>
            <a:ext cx="0" cy="621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538614" y="4750527"/>
            <a:ext cx="768159" cy="981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25" dirty="0"/>
              <a:t>Performance </a:t>
            </a:r>
          </a:p>
          <a:p>
            <a:r>
              <a:rPr lang="nl-NL" sz="825" dirty="0" smtClean="0"/>
              <a:t>evaluation: </a:t>
            </a:r>
            <a:endParaRPr lang="nl-NL" sz="825" dirty="0"/>
          </a:p>
          <a:p>
            <a:r>
              <a:rPr lang="nl-NL" sz="825" dirty="0" smtClean="0"/>
              <a:t>Capacity</a:t>
            </a:r>
          </a:p>
          <a:p>
            <a:endParaRPr lang="nl-NL" sz="825" dirty="0"/>
          </a:p>
          <a:p>
            <a:endParaRPr lang="nl-NL" sz="825" dirty="0" smtClean="0"/>
          </a:p>
          <a:p>
            <a:endParaRPr lang="nl-NL" sz="825" dirty="0"/>
          </a:p>
          <a:p>
            <a:r>
              <a:rPr lang="nl-NL" sz="825" dirty="0" smtClean="0"/>
              <a:t>(Dev)Ops</a:t>
            </a:r>
            <a:endParaRPr lang="en-US" sz="825" dirty="0"/>
          </a:p>
        </p:txBody>
      </p:sp>
      <p:sp>
        <p:nvSpPr>
          <p:cNvPr id="42" name="Right Brace 41"/>
          <p:cNvSpPr/>
          <p:nvPr/>
        </p:nvSpPr>
        <p:spPr>
          <a:xfrm rot="5400000">
            <a:off x="3600450" y="3771900"/>
            <a:ext cx="228600" cy="16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229350" y="4064729"/>
            <a:ext cx="0" cy="621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00751" y="4750527"/>
            <a:ext cx="7681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25" dirty="0"/>
              <a:t>Performance </a:t>
            </a:r>
          </a:p>
          <a:p>
            <a:r>
              <a:rPr lang="nl-NL" sz="825" dirty="0" smtClean="0"/>
              <a:t>acceptatance</a:t>
            </a:r>
            <a:endParaRPr lang="nl-NL" sz="825" dirty="0"/>
          </a:p>
          <a:p>
            <a:r>
              <a:rPr lang="nl-NL" sz="825" dirty="0"/>
              <a:t>t</a:t>
            </a:r>
            <a:r>
              <a:rPr lang="nl-NL" sz="825" dirty="0" smtClean="0"/>
              <a:t>est</a:t>
            </a:r>
          </a:p>
          <a:p>
            <a:endParaRPr lang="nl-NL" sz="825" dirty="0"/>
          </a:p>
          <a:p>
            <a:endParaRPr lang="nl-NL" sz="825" dirty="0" smtClean="0"/>
          </a:p>
          <a:p>
            <a:endParaRPr lang="nl-NL" sz="825" dirty="0"/>
          </a:p>
          <a:p>
            <a:r>
              <a:rPr lang="nl-NL" sz="825" dirty="0" smtClean="0"/>
              <a:t>Formality</a:t>
            </a:r>
          </a:p>
          <a:p>
            <a:r>
              <a:rPr lang="nl-NL" sz="825" dirty="0" smtClean="0"/>
              <a:t>???</a:t>
            </a:r>
            <a:endParaRPr lang="en-US" sz="825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2857500" y="3486150"/>
            <a:ext cx="0" cy="17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467100" y="3486150"/>
            <a:ext cx="0" cy="17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076700" y="3486150"/>
            <a:ext cx="0" cy="17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686300" y="3486150"/>
            <a:ext cx="0" cy="17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646986" y="3644385"/>
            <a:ext cx="24048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750" dirty="0"/>
              <a:t>Sprint1                 Sprint 2             Sprint 3  . . .        Sprint n</a:t>
            </a:r>
            <a:endParaRPr lang="en-US" sz="75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704135" y="3789690"/>
            <a:ext cx="381965" cy="403398"/>
            <a:chOff x="3605514" y="3909920"/>
            <a:chExt cx="509286" cy="537864"/>
          </a:xfrm>
        </p:grpSpPr>
        <p:sp>
          <p:nvSpPr>
            <p:cNvPr id="63" name="Oval 62"/>
            <p:cNvSpPr/>
            <p:nvPr/>
          </p:nvSpPr>
          <p:spPr>
            <a:xfrm>
              <a:off x="3605514" y="3938498"/>
              <a:ext cx="509286" cy="509286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35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771514" y="3909920"/>
              <a:ext cx="186791" cy="91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350"/>
            </a:p>
          </p:txBody>
        </p:sp>
        <p:sp>
          <p:nvSpPr>
            <p:cNvPr id="65" name="Isosceles Triangle 64"/>
            <p:cNvSpPr/>
            <p:nvPr/>
          </p:nvSpPr>
          <p:spPr>
            <a:xfrm rot="3454901">
              <a:off x="3670937" y="3933983"/>
              <a:ext cx="108336" cy="93394"/>
            </a:xfrm>
            <a:prstGeom prst="triangle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35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303566" y="3789690"/>
            <a:ext cx="381965" cy="403398"/>
            <a:chOff x="3605514" y="3909920"/>
            <a:chExt cx="509286" cy="537864"/>
          </a:xfrm>
        </p:grpSpPr>
        <p:sp>
          <p:nvSpPr>
            <p:cNvPr id="67" name="Oval 66"/>
            <p:cNvSpPr/>
            <p:nvPr/>
          </p:nvSpPr>
          <p:spPr>
            <a:xfrm>
              <a:off x="3605514" y="3938498"/>
              <a:ext cx="509286" cy="509286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35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771514" y="3909920"/>
              <a:ext cx="186791" cy="91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350"/>
            </a:p>
          </p:txBody>
        </p:sp>
        <p:sp>
          <p:nvSpPr>
            <p:cNvPr id="69" name="Isosceles Triangle 68"/>
            <p:cNvSpPr/>
            <p:nvPr/>
          </p:nvSpPr>
          <p:spPr>
            <a:xfrm rot="3454901">
              <a:off x="3670937" y="3933983"/>
              <a:ext cx="108336" cy="93394"/>
            </a:xfrm>
            <a:prstGeom prst="triangle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35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919588" y="3789690"/>
            <a:ext cx="381965" cy="403398"/>
            <a:chOff x="3605514" y="3909920"/>
            <a:chExt cx="509286" cy="537864"/>
          </a:xfrm>
        </p:grpSpPr>
        <p:sp>
          <p:nvSpPr>
            <p:cNvPr id="71" name="Oval 70"/>
            <p:cNvSpPr/>
            <p:nvPr/>
          </p:nvSpPr>
          <p:spPr>
            <a:xfrm>
              <a:off x="3605514" y="3938498"/>
              <a:ext cx="509286" cy="509286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35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771514" y="3909920"/>
              <a:ext cx="186791" cy="91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350"/>
            </a:p>
          </p:txBody>
        </p:sp>
        <p:sp>
          <p:nvSpPr>
            <p:cNvPr id="73" name="Isosceles Triangle 72"/>
            <p:cNvSpPr/>
            <p:nvPr/>
          </p:nvSpPr>
          <p:spPr>
            <a:xfrm rot="3454901">
              <a:off x="3670937" y="3933983"/>
              <a:ext cx="108336" cy="93394"/>
            </a:xfrm>
            <a:prstGeom prst="triangle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35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516242" y="3789690"/>
            <a:ext cx="381965" cy="403398"/>
            <a:chOff x="3605514" y="3909920"/>
            <a:chExt cx="509286" cy="537864"/>
          </a:xfrm>
        </p:grpSpPr>
        <p:sp>
          <p:nvSpPr>
            <p:cNvPr id="75" name="Oval 74"/>
            <p:cNvSpPr/>
            <p:nvPr/>
          </p:nvSpPr>
          <p:spPr>
            <a:xfrm>
              <a:off x="3605514" y="3938498"/>
              <a:ext cx="509286" cy="509286"/>
            </a:xfrm>
            <a:prstGeom prst="ellipse">
              <a:avLst/>
            </a:prstGeom>
            <a:noFill/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35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771514" y="3909920"/>
              <a:ext cx="186791" cy="913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350"/>
            </a:p>
          </p:txBody>
        </p:sp>
        <p:sp>
          <p:nvSpPr>
            <p:cNvPr id="77" name="Isosceles Triangle 76"/>
            <p:cNvSpPr/>
            <p:nvPr/>
          </p:nvSpPr>
          <p:spPr>
            <a:xfrm rot="3454901">
              <a:off x="3670937" y="3933983"/>
              <a:ext cx="108336" cy="93394"/>
            </a:xfrm>
            <a:prstGeom prst="triangle">
              <a:avLst/>
            </a:prstGeom>
            <a:solidFill>
              <a:srgbClr val="00B0F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1350"/>
            </a:p>
          </p:txBody>
        </p:sp>
      </p:grpSp>
    </p:spTree>
    <p:extLst>
      <p:ext uri="{BB962C8B-B14F-4D97-AF65-F5344CB8AC3E}">
        <p14:creationId xmlns:p14="http://schemas.microsoft.com/office/powerpoint/2010/main" val="30749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Beta test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Preparation test environment – install tooling</a:t>
            </a:r>
          </a:p>
          <a:p>
            <a:r>
              <a:rPr lang="nl-NL" dirty="0" smtClean="0"/>
              <a:t>Conduct performance test</a:t>
            </a:r>
          </a:p>
          <a:p>
            <a:r>
              <a:rPr lang="nl-NL" dirty="0" smtClean="0"/>
              <a:t>Results performance test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857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application under test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nl-NL" dirty="0" smtClean="0"/>
              <a:t>Nuros – urenregistratie, kilometers etc.</a:t>
            </a:r>
          </a:p>
          <a:p>
            <a:r>
              <a:rPr lang="nl-NL" dirty="0" smtClean="0"/>
              <a:t>Built for Nexor</a:t>
            </a:r>
          </a:p>
          <a:p>
            <a:r>
              <a:rPr lang="nl-NL" dirty="0" smtClean="0"/>
              <a:t>Built by Cygnus Infrastructure, Rodric Vos</a:t>
            </a:r>
          </a:p>
          <a:p>
            <a:r>
              <a:rPr lang="nl-NL" dirty="0" smtClean="0"/>
              <a:t>.NET / C# platform + MySQL</a:t>
            </a:r>
          </a:p>
          <a:p>
            <a:r>
              <a:rPr lang="nl-NL" dirty="0" smtClean="0"/>
              <a:t>Multitier:</a:t>
            </a:r>
          </a:p>
          <a:p>
            <a:pPr marL="0" indent="0">
              <a:buNone/>
            </a:pPr>
            <a:r>
              <a:rPr lang="nl-NL" dirty="0" smtClean="0"/>
              <a:t>	Client – Web server – Database server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726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Nuros application (1)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2137"/>
            <a:ext cx="8229600" cy="3622089"/>
          </a:xfrm>
        </p:spPr>
      </p:pic>
    </p:spTree>
    <p:extLst>
      <p:ext uri="{BB962C8B-B14F-4D97-AF65-F5344CB8AC3E}">
        <p14:creationId xmlns:p14="http://schemas.microsoft.com/office/powerpoint/2010/main" val="319701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Nuros application </a:t>
            </a:r>
            <a:r>
              <a:rPr lang="nl-NL" dirty="0" smtClean="0"/>
              <a:t>(2)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60840"/>
            <a:ext cx="8229600" cy="2804682"/>
          </a:xfrm>
        </p:spPr>
      </p:pic>
    </p:spTree>
    <p:extLst>
      <p:ext uri="{BB962C8B-B14F-4D97-AF65-F5344CB8AC3E}">
        <p14:creationId xmlns:p14="http://schemas.microsoft.com/office/powerpoint/2010/main" val="345381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Nuros application </a:t>
            </a:r>
            <a:r>
              <a:rPr lang="nl-NL" dirty="0" smtClean="0"/>
              <a:t>(3)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80" y="1600200"/>
            <a:ext cx="3273240" cy="4525963"/>
          </a:xfrm>
        </p:spPr>
      </p:pic>
    </p:spTree>
    <p:extLst>
      <p:ext uri="{BB962C8B-B14F-4D97-AF65-F5344CB8AC3E}">
        <p14:creationId xmlns:p14="http://schemas.microsoft.com/office/powerpoint/2010/main" val="1462938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68381</TotalTime>
  <Words>838</Words>
  <Application>Microsoft Office PowerPoint</Application>
  <PresentationFormat>On-screen Show (4:3)</PresentationFormat>
  <Paragraphs>167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Agile performance testing Michael Kok - mBrace Rodric Vos Cygnus Infrastructure</vt:lpstr>
      <vt:lpstr>Contents</vt:lpstr>
      <vt:lpstr>Adapted plan Application X</vt:lpstr>
      <vt:lpstr>Why not alternative plan Application X?</vt:lpstr>
      <vt:lpstr>The Beta test</vt:lpstr>
      <vt:lpstr>The application under test</vt:lpstr>
      <vt:lpstr>Nuros application (1)</vt:lpstr>
      <vt:lpstr>Nuros application (2)</vt:lpstr>
      <vt:lpstr>Nuros application (3)</vt:lpstr>
      <vt:lpstr>The performance test</vt:lpstr>
      <vt:lpstr>mBrace test tooling Architecture</vt:lpstr>
      <vt:lpstr>The DLL</vt:lpstr>
      <vt:lpstr>Insert the profiler statements</vt:lpstr>
      <vt:lpstr>Preparation environment / tooling</vt:lpstr>
      <vt:lpstr>Conduct performance test</vt:lpstr>
      <vt:lpstr>After Continue all data are collected and uploaded</vt:lpstr>
      <vt:lpstr>Performance test done</vt:lpstr>
      <vt:lpstr>Profile validation</vt:lpstr>
      <vt:lpstr>Profiles ready for projection</vt:lpstr>
      <vt:lpstr>Profiles projected on P-environment</vt:lpstr>
      <vt:lpstr>Conclusions of test</vt:lpstr>
      <vt:lpstr>In production</vt:lpstr>
      <vt:lpstr>Summary Agile Performance Testing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W.R.M. Kok</dc:creator>
  <cp:lastModifiedBy>Michael Kok</cp:lastModifiedBy>
  <cp:revision>410</cp:revision>
  <cp:lastPrinted>2014-03-25T12:21:37Z</cp:lastPrinted>
  <dcterms:created xsi:type="dcterms:W3CDTF">2013-07-11T16:27:43Z</dcterms:created>
  <dcterms:modified xsi:type="dcterms:W3CDTF">2015-10-19T10:05:43Z</dcterms:modified>
</cp:coreProperties>
</file>