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21" r:id="rId2"/>
    <p:sldId id="293" r:id="rId3"/>
    <p:sldId id="342" r:id="rId4"/>
    <p:sldId id="303" r:id="rId5"/>
    <p:sldId id="315" r:id="rId6"/>
    <p:sldId id="294" r:id="rId7"/>
    <p:sldId id="322" r:id="rId8"/>
    <p:sldId id="323" r:id="rId9"/>
    <p:sldId id="325" r:id="rId10"/>
    <p:sldId id="326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17" r:id="rId20"/>
    <p:sldId id="341" r:id="rId21"/>
  </p:sldIdLst>
  <p:sldSz cx="9144000" cy="6858000" type="screen4x3"/>
  <p:notesSz cx="6805613" cy="9939338"/>
  <p:defaultTextStyle>
    <a:defPPr>
      <a:defRPr lang="nl-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7D00"/>
    <a:srgbClr val="DDDDDD"/>
    <a:srgbClr val="F96618"/>
    <a:srgbClr val="00FF00"/>
    <a:srgbClr val="003366"/>
    <a:srgbClr val="8873B2"/>
    <a:srgbClr val="A375FF"/>
    <a:srgbClr val="CFA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45" autoAdjust="0"/>
    <p:restoredTop sz="99707" autoAdjust="0"/>
  </p:normalViewPr>
  <p:slideViewPr>
    <p:cSldViewPr snapToGrid="0" snapToObjects="1">
      <p:cViewPr>
        <p:scale>
          <a:sx n="80" d="100"/>
          <a:sy n="80" d="100"/>
        </p:scale>
        <p:origin x="-1032" y="-18"/>
      </p:cViewPr>
      <p:guideLst>
        <p:guide orient="horz" pos="2216"/>
        <p:guide orient="horz" pos="4027"/>
        <p:guide orient="horz" pos="1486"/>
        <p:guide orient="horz" pos="2637"/>
        <p:guide pos="273"/>
        <p:guide pos="2878"/>
        <p:guide pos="54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1" d="100"/>
        <a:sy n="111" d="100"/>
      </p:scale>
      <p:origin x="0" y="0"/>
    </p:cViewPr>
  </p:sorterViewPr>
  <p:notesViewPr>
    <p:cSldViewPr snapToGrid="0" snapToObjects="1">
      <p:cViewPr varScale="1">
        <p:scale>
          <a:sx n="78" d="100"/>
          <a:sy n="78" d="100"/>
        </p:scale>
        <p:origin x="-3366" y="-10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546100" y="9226550"/>
            <a:ext cx="2673350" cy="4968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3D8F64-233A-4B62-944D-329CF6AE77E1}" type="datetimeFigureOut">
              <a:rPr lang="nl-NL"/>
              <a:pPr>
                <a:defRPr/>
              </a:pPr>
              <a:t>21-8-2013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546100" y="284163"/>
            <a:ext cx="4075113" cy="4968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5740400" y="9226550"/>
            <a:ext cx="534988" cy="4968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DF8503-3C47-42BD-8332-9F0DB5F06B88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pic>
        <p:nvPicPr>
          <p:cNvPr id="79877" name="Afbeelding 6" descr="TASS-international-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3" y="365125"/>
            <a:ext cx="1457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016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519113" y="1011238"/>
            <a:ext cx="3754437" cy="2817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1038" y="4083050"/>
            <a:ext cx="5443537" cy="5357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 smtClean="0"/>
              <a:t>Klik om de tekststijl van het model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  <a:endParaRPr lang="nl-NL" noProof="0"/>
          </a:p>
        </p:txBody>
      </p:sp>
      <p:sp>
        <p:nvSpPr>
          <p:cNvPr id="8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681038" y="9617075"/>
            <a:ext cx="2674937" cy="3222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488109-5CE0-483D-A24C-9F16427F77F2}" type="datetimeFigureOut">
              <a:rPr lang="nl-NL"/>
              <a:pPr>
                <a:defRPr/>
              </a:pPr>
              <a:t>21-8-2013</a:t>
            </a:fld>
            <a:endParaRPr lang="nl-NL" dirty="0"/>
          </a:p>
        </p:txBody>
      </p:sp>
      <p:sp>
        <p:nvSpPr>
          <p:cNvPr id="9" name="Tijdelijke aanduiding voor voettekst 3"/>
          <p:cNvSpPr>
            <a:spLocks noGrp="1"/>
          </p:cNvSpPr>
          <p:nvPr>
            <p:ph type="ftr" sz="quarter" idx="4"/>
          </p:nvPr>
        </p:nvSpPr>
        <p:spPr>
          <a:xfrm>
            <a:off x="681038" y="284163"/>
            <a:ext cx="3884612" cy="4968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" name="Tijdelijke aanduiding voor dianummer 4"/>
          <p:cNvSpPr>
            <a:spLocks noGrp="1"/>
          </p:cNvSpPr>
          <p:nvPr>
            <p:ph type="sldNum" sz="quarter" idx="5"/>
          </p:nvPr>
        </p:nvSpPr>
        <p:spPr>
          <a:xfrm>
            <a:off x="5591175" y="9617075"/>
            <a:ext cx="533400" cy="3222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C85FA3-FFC6-4B4C-AF4F-D028C8E4EFF2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pic>
        <p:nvPicPr>
          <p:cNvPr id="78855" name="Afbeelding 11" descr="TASS-international-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3" y="365125"/>
            <a:ext cx="1457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8937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C85FA3-FFC6-4B4C-AF4F-D028C8E4EFF2}" type="slidenum">
              <a:rPr lang="nl-NL" smtClean="0"/>
              <a:pPr>
                <a:defRPr/>
              </a:pPr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8385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C85FA3-FFC6-4B4C-AF4F-D028C8E4EFF2}" type="slidenum">
              <a:rPr lang="nl-NL" smtClean="0"/>
              <a:pPr>
                <a:defRPr/>
              </a:pPr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9141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C85FA3-FFC6-4B4C-AF4F-D028C8E4EFF2}" type="slidenum">
              <a:rPr lang="nl-NL" smtClean="0"/>
              <a:pPr>
                <a:defRPr/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3902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C85FA3-FFC6-4B4C-AF4F-D028C8E4EFF2}" type="slidenum">
              <a:rPr lang="nl-NL" smtClean="0"/>
              <a:pPr>
                <a:defRPr/>
              </a:pPr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9141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C85FA3-FFC6-4B4C-AF4F-D028C8E4EFF2}" type="slidenum">
              <a:rPr lang="nl-NL" smtClean="0"/>
              <a:pPr>
                <a:defRPr/>
              </a:pPr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9141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C85FA3-FFC6-4B4C-AF4F-D028C8E4EFF2}" type="slidenum">
              <a:rPr lang="nl-NL" smtClean="0"/>
              <a:pPr>
                <a:defRPr/>
              </a:pPr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9141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C85FA3-FFC6-4B4C-AF4F-D028C8E4EFF2}" type="slidenum">
              <a:rPr lang="nl-NL" smtClean="0"/>
              <a:pPr>
                <a:defRPr/>
              </a:pPr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9141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C85FA3-FFC6-4B4C-AF4F-D028C8E4EFF2}" type="slidenum">
              <a:rPr lang="nl-NL" smtClean="0"/>
              <a:pPr>
                <a:defRPr/>
              </a:pPr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9141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C85FA3-FFC6-4B4C-AF4F-D028C8E4EFF2}" type="slidenum">
              <a:rPr lang="nl-NL" smtClean="0"/>
              <a:pPr>
                <a:defRPr/>
              </a:pPr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9141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C85FA3-FFC6-4B4C-AF4F-D028C8E4EFF2}" type="slidenum">
              <a:rPr lang="nl-NL" smtClean="0"/>
              <a:pPr>
                <a:defRPr/>
              </a:pPr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9141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C85FA3-FFC6-4B4C-AF4F-D028C8E4EFF2}" type="slidenum">
              <a:rPr lang="nl-NL" smtClean="0"/>
              <a:pPr>
                <a:defRPr/>
              </a:pPr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9141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3" descr="Tass int wereldbol lichte ill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5775"/>
            <a:ext cx="9144000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vak 7"/>
          <p:cNvSpPr txBox="1">
            <a:spLocks noChangeArrowheads="1"/>
          </p:cNvSpPr>
          <p:nvPr userDrawn="1"/>
        </p:nvSpPr>
        <p:spPr bwMode="auto">
          <a:xfrm>
            <a:off x="4838700" y="6175375"/>
            <a:ext cx="3549650" cy="277813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nl-NL" sz="1400" b="1" smtClean="0">
                <a:solidFill>
                  <a:schemeClr val="tx2"/>
                </a:solidFill>
                <a:latin typeface="Calibri" pitchFamily="34" charset="0"/>
              </a:rPr>
              <a:t>www.tassinternational.com</a:t>
            </a:r>
          </a:p>
        </p:txBody>
      </p:sp>
      <p:pic>
        <p:nvPicPr>
          <p:cNvPr id="8" name="Afbeelding 6" descr="TASS-international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963" y="850900"/>
            <a:ext cx="297338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50461" y="3994059"/>
            <a:ext cx="7937433" cy="1066115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2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448062" y="5142340"/>
            <a:ext cx="7939701" cy="866666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FF83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0"/>
          </p:nvPr>
        </p:nvSpPr>
        <p:spPr>
          <a:xfrm>
            <a:off x="441326" y="6175871"/>
            <a:ext cx="3549600" cy="2772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0788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DieselEmissionControl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69913"/>
            <a:ext cx="8228013" cy="582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11"/>
          <p:cNvSpPr txBox="1">
            <a:spLocks noChangeArrowheads="1"/>
          </p:cNvSpPr>
          <p:nvPr userDrawn="1"/>
        </p:nvSpPr>
        <p:spPr bwMode="auto">
          <a:xfrm>
            <a:off x="457200" y="3214688"/>
            <a:ext cx="4114800" cy="4000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10800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ts val="2000"/>
              </a:lnSpc>
              <a:defRPr/>
            </a:pPr>
            <a:r>
              <a:rPr lang="nl-NL" sz="2000" b="1" smtClean="0">
                <a:solidFill>
                  <a:schemeClr val="bg1"/>
                </a:solidFill>
                <a:latin typeface="Calibri" pitchFamily="34" charset="0"/>
              </a:rPr>
              <a:t>Diesel Emission Control</a:t>
            </a:r>
          </a:p>
        </p:txBody>
      </p:sp>
      <p:sp>
        <p:nvSpPr>
          <p:cNvPr id="4" name="Rechthoek 9"/>
          <p:cNvSpPr/>
          <p:nvPr userDrawn="1"/>
        </p:nvSpPr>
        <p:spPr>
          <a:xfrm>
            <a:off x="457200" y="569913"/>
            <a:ext cx="8229600" cy="5821362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5" name="Afbeelding 10" descr="TASS-international-diap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963" y="850900"/>
            <a:ext cx="2973387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8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l-NL" sz="800" smtClean="0">
                <a:solidFill>
                  <a:schemeClr val="accent2"/>
                </a:solidFill>
                <a:latin typeface="Calibri" pitchFamily="34" charset="0"/>
              </a:rPr>
              <a:t>Confidential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2B473-D3F1-4288-A495-A7CCB86A2C76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A841D-A841-40D0-978F-7AE2AE197C30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841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Stock_000001051305Small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69913"/>
            <a:ext cx="8229600" cy="582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12"/>
          <p:cNvSpPr txBox="1">
            <a:spLocks noChangeArrowheads="1"/>
          </p:cNvSpPr>
          <p:nvPr userDrawn="1"/>
        </p:nvSpPr>
        <p:spPr bwMode="auto">
          <a:xfrm>
            <a:off x="457200" y="3214688"/>
            <a:ext cx="4114800" cy="4000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10800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ts val="2000"/>
              </a:lnSpc>
              <a:defRPr/>
            </a:pPr>
            <a:r>
              <a:rPr lang="nl-NL" sz="2000" b="1" smtClean="0">
                <a:solidFill>
                  <a:schemeClr val="bg1"/>
                </a:solidFill>
                <a:latin typeface="Calibri" pitchFamily="34" charset="0"/>
              </a:rPr>
              <a:t>TNO Solutions</a:t>
            </a:r>
          </a:p>
        </p:txBody>
      </p:sp>
      <p:sp>
        <p:nvSpPr>
          <p:cNvPr id="4" name="Rechthoek 9"/>
          <p:cNvSpPr/>
          <p:nvPr userDrawn="1"/>
        </p:nvSpPr>
        <p:spPr>
          <a:xfrm>
            <a:off x="457200" y="569913"/>
            <a:ext cx="8229600" cy="5821362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5" name="Afbeelding 10" descr="TASS-international-diap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963" y="850900"/>
            <a:ext cx="2973387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7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l-NL" sz="800" smtClean="0">
                <a:solidFill>
                  <a:schemeClr val="accent2"/>
                </a:solidFill>
                <a:latin typeface="Calibri" pitchFamily="34" charset="0"/>
              </a:rPr>
              <a:t>Confidential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D0D43-1833-478B-845F-4A3A99223E7B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C0042-0A83-445C-AC71-FDFFB4E519E5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1288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7" descr="iStock_000021309475Mediu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275" y="569913"/>
            <a:ext cx="4200525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12" descr="EEMC_imiev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32175"/>
            <a:ext cx="4183063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1" descr="Engineering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69913"/>
            <a:ext cx="4114800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16" descr="20110304-35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30588"/>
            <a:ext cx="4114800" cy="296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19"/>
          <p:cNvSpPr txBox="1">
            <a:spLocks noChangeArrowheads="1"/>
          </p:cNvSpPr>
          <p:nvPr userDrawn="1"/>
        </p:nvSpPr>
        <p:spPr bwMode="auto">
          <a:xfrm>
            <a:off x="457200" y="3214688"/>
            <a:ext cx="4114800" cy="4000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10800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ts val="2000"/>
              </a:lnSpc>
              <a:defRPr/>
            </a:pPr>
            <a:r>
              <a:rPr lang="nl-NL" sz="2000" b="1" smtClean="0">
                <a:solidFill>
                  <a:schemeClr val="bg1"/>
                </a:solidFill>
                <a:latin typeface="Calibri" pitchFamily="34" charset="0"/>
              </a:rPr>
              <a:t>Services</a:t>
            </a:r>
          </a:p>
        </p:txBody>
      </p:sp>
      <p:sp>
        <p:nvSpPr>
          <p:cNvPr id="7" name="Rechthoek 9"/>
          <p:cNvSpPr/>
          <p:nvPr userDrawn="1"/>
        </p:nvSpPr>
        <p:spPr>
          <a:xfrm>
            <a:off x="457200" y="569913"/>
            <a:ext cx="8229600" cy="5821362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8" name="Afbeelding 10" descr="TASS-international-diap-logo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963" y="850900"/>
            <a:ext cx="2973387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vak 11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l-NL" sz="800" smtClean="0">
                <a:solidFill>
                  <a:schemeClr val="accent2"/>
                </a:solidFill>
                <a:latin typeface="Calibri" pitchFamily="34" charset="0"/>
              </a:rPr>
              <a:t>Confidential</a:t>
            </a:r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3BFAF-E235-4FFB-8D46-DE49767F4168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E1767-FF69-47E1-B8C6-832F8F64BAB8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9846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10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5" name="Afbeelding 11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12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sz="800" dirty="0" smtClean="0">
              <a:solidFill>
                <a:schemeClr val="accent2"/>
              </a:solidFill>
              <a:latin typeface="Calibri" pitchFamily="34" charset="0"/>
            </a:endParaRPr>
          </a:p>
        </p:txBody>
      </p:sp>
      <p:cxnSp>
        <p:nvCxnSpPr>
          <p:cNvPr id="7" name="Rechte verbindingslijn 6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781594"/>
            <a:ext cx="8229600" cy="4612005"/>
          </a:xfrm>
        </p:spPr>
        <p:txBody>
          <a:bodyPr/>
          <a:lstStyle>
            <a:lvl1pPr marL="180975" indent="-180975">
              <a:buClr>
                <a:schemeClr val="tx2"/>
              </a:buClr>
              <a:defRPr/>
            </a:lvl1pPr>
            <a:lvl2pPr marL="449263" indent="-180975">
              <a:buClr>
                <a:schemeClr val="accent2"/>
              </a:buClr>
              <a:buSzPct val="100000"/>
              <a:buFont typeface="Arial"/>
              <a:buChar char="•"/>
              <a:defRPr/>
            </a:lvl2pPr>
            <a:lvl3pPr marL="717550" indent="-184150">
              <a:buClr>
                <a:schemeClr val="accent2"/>
              </a:buClr>
              <a:buSzPct val="100000"/>
              <a:buFont typeface="Arial"/>
              <a:buChar char="•"/>
              <a:defRPr/>
            </a:lvl3pPr>
            <a:lvl4pPr marL="984250" indent="-180975">
              <a:buClr>
                <a:schemeClr val="accent2"/>
              </a:buClr>
              <a:buSzPct val="100000"/>
              <a:buFont typeface="Arial"/>
              <a:buChar char="•"/>
              <a:defRPr/>
            </a:lvl4pPr>
            <a:lvl5pPr marL="1252538" indent="-173038">
              <a:buClr>
                <a:schemeClr val="accent2"/>
              </a:buClr>
              <a:buSzPct val="100000"/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36FF9-D51E-4DCA-86FE-BD9A6FAF96F8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E7F25-B05C-4C92-891B-C4357BB338B8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9120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17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6" name="Afbeelding 18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vak 19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l-NL" sz="800" smtClean="0">
                <a:solidFill>
                  <a:schemeClr val="accent2"/>
                </a:solidFill>
                <a:latin typeface="Calibri" pitchFamily="34" charset="0"/>
              </a:rPr>
              <a:t>Confidential</a:t>
            </a:r>
          </a:p>
        </p:txBody>
      </p:sp>
      <p:cxnSp>
        <p:nvCxnSpPr>
          <p:cNvPr id="8" name="Rechte verbindingslijn 20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58938"/>
            <a:ext cx="3957638" cy="4734662"/>
          </a:xfrm>
        </p:spPr>
        <p:txBody>
          <a:bodyPr/>
          <a:lstStyle>
            <a:lvl1pPr marL="180975" indent="-180975">
              <a:buClr>
                <a:schemeClr val="tx2"/>
              </a:buClr>
              <a:defRPr/>
            </a:lvl1pPr>
            <a:lvl2pPr marL="449263" indent="-180975">
              <a:buClr>
                <a:schemeClr val="accent2"/>
              </a:buClr>
              <a:buSzPct val="100000"/>
              <a:buFont typeface="Arial"/>
              <a:buChar char="•"/>
              <a:defRPr/>
            </a:lvl2pPr>
            <a:lvl3pPr marL="717550" indent="-184150">
              <a:buClr>
                <a:schemeClr val="accent2"/>
              </a:buClr>
              <a:buSzPct val="100000"/>
              <a:buFont typeface="Arial"/>
              <a:buChar char="•"/>
              <a:defRPr/>
            </a:lvl3pPr>
            <a:lvl4pPr marL="984250" indent="-180975">
              <a:buClr>
                <a:schemeClr val="accent2"/>
              </a:buClr>
              <a:buSzPct val="100000"/>
              <a:buFont typeface="Arial"/>
              <a:buChar char="•"/>
              <a:defRPr/>
            </a:lvl4pPr>
            <a:lvl5pPr marL="1252538" indent="-173038">
              <a:buClr>
                <a:schemeClr val="accent2"/>
              </a:buClr>
              <a:buSzPct val="100000"/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14" name="Tijdelijke aanduiding voor inhoud 2"/>
          <p:cNvSpPr>
            <a:spLocks noGrp="1"/>
          </p:cNvSpPr>
          <p:nvPr>
            <p:ph idx="15"/>
          </p:nvPr>
        </p:nvSpPr>
        <p:spPr>
          <a:xfrm>
            <a:off x="4729162" y="1658938"/>
            <a:ext cx="3957638" cy="4734662"/>
          </a:xfrm>
        </p:spPr>
        <p:txBody>
          <a:bodyPr/>
          <a:lstStyle>
            <a:lvl1pPr marL="180975" indent="-180975">
              <a:buClr>
                <a:schemeClr val="tx2"/>
              </a:buClr>
              <a:defRPr/>
            </a:lvl1pPr>
            <a:lvl2pPr marL="449263" indent="-180975">
              <a:buClr>
                <a:schemeClr val="accent2"/>
              </a:buClr>
              <a:buSzPct val="100000"/>
              <a:buFont typeface="Arial"/>
              <a:buChar char="•"/>
              <a:defRPr/>
            </a:lvl2pPr>
            <a:lvl3pPr marL="717550" indent="-184150">
              <a:buClr>
                <a:schemeClr val="accent2"/>
              </a:buClr>
              <a:buSzPct val="100000"/>
              <a:buFont typeface="Arial"/>
              <a:buChar char="•"/>
              <a:defRPr/>
            </a:lvl3pPr>
            <a:lvl4pPr marL="984250" indent="-180975">
              <a:buClr>
                <a:schemeClr val="accent2"/>
              </a:buClr>
              <a:buSzPct val="100000"/>
              <a:buFont typeface="Arial"/>
              <a:buChar char="•"/>
              <a:defRPr/>
            </a:lvl4pPr>
            <a:lvl5pPr marL="1252538" indent="-173038">
              <a:buClr>
                <a:schemeClr val="accent2"/>
              </a:buClr>
              <a:buSzPct val="100000"/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A9F34-8E84-450F-B1A5-41E4E87D366A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C11BC-1683-4E48-A6BE-1C10B73BEE80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7080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26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8" name="Afbeelding 27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vak 28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l-NL" sz="800" smtClean="0">
                <a:solidFill>
                  <a:schemeClr val="accent2"/>
                </a:solidFill>
                <a:latin typeface="Calibri" pitchFamily="34" charset="0"/>
              </a:rPr>
              <a:t>Confidential</a:t>
            </a:r>
          </a:p>
        </p:txBody>
      </p:sp>
      <p:cxnSp>
        <p:nvCxnSpPr>
          <p:cNvPr id="10" name="Rechte verbindingslijn 29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58938"/>
            <a:ext cx="3957638" cy="63976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430279"/>
            <a:ext cx="3957638" cy="3960995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727574" y="1658938"/>
            <a:ext cx="3957637" cy="63976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727574" y="2430279"/>
            <a:ext cx="3957637" cy="3960995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24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E635A-8CE4-4579-B9F0-F50AD753FACC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A9D32-1C33-4873-BD03-7EBD501C646A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3930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17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6" name="Afbeelding 18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vak 19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l-NL" sz="800" smtClean="0">
                <a:solidFill>
                  <a:schemeClr val="accent2"/>
                </a:solidFill>
                <a:latin typeface="Calibri" pitchFamily="34" charset="0"/>
              </a:rPr>
              <a:t>Confidential</a:t>
            </a:r>
          </a:p>
        </p:txBody>
      </p:sp>
      <p:cxnSp>
        <p:nvCxnSpPr>
          <p:cNvPr id="8" name="Rechte verbindingslijn 20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59284"/>
            <a:ext cx="3957638" cy="474295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sz="quarter" idx="13"/>
          </p:nvPr>
        </p:nvSpPr>
        <p:spPr>
          <a:xfrm>
            <a:off x="4727575" y="1658938"/>
            <a:ext cx="3957638" cy="4732337"/>
          </a:xfrm>
        </p:spPr>
        <p:txBody>
          <a:bodyPr rtlCol="0"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8E4F6-E76C-4AAA-B678-F45E50F92B69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C3AE7-14D9-4714-B990-2CF21879807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7316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17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6" name="Afbeelding 19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vak 20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l-NL" sz="800" smtClean="0">
                <a:solidFill>
                  <a:schemeClr val="accent2"/>
                </a:solidFill>
                <a:latin typeface="Calibri" pitchFamily="34" charset="0"/>
              </a:rPr>
              <a:t>Confidential</a:t>
            </a:r>
          </a:p>
        </p:txBody>
      </p:sp>
      <p:cxnSp>
        <p:nvCxnSpPr>
          <p:cNvPr id="8" name="Rechte verbindingslijn 21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199" y="1659600"/>
            <a:ext cx="8228013" cy="220346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13" name="Tijdelijke aanduiding voor afbeelding 9"/>
          <p:cNvSpPr>
            <a:spLocks noGrp="1"/>
          </p:cNvSpPr>
          <p:nvPr>
            <p:ph type="pic" sz="quarter" idx="15"/>
          </p:nvPr>
        </p:nvSpPr>
        <p:spPr>
          <a:xfrm>
            <a:off x="457199" y="4023033"/>
            <a:ext cx="8229601" cy="2368242"/>
          </a:xfrm>
        </p:spPr>
        <p:txBody>
          <a:bodyPr rtlCol="0"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2C83A-F6DC-4118-9A86-33643A54E288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88967-E6BD-4035-963A-8A6798322363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2627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18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7" name="Afbeelding 21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kstvak 22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l-NL" sz="800" smtClean="0">
                <a:solidFill>
                  <a:schemeClr val="accent2"/>
                </a:solidFill>
                <a:latin typeface="Calibri" pitchFamily="34" charset="0"/>
              </a:rPr>
              <a:t>Confidential</a:t>
            </a:r>
          </a:p>
        </p:txBody>
      </p:sp>
      <p:cxnSp>
        <p:nvCxnSpPr>
          <p:cNvPr id="9" name="Rechte verbindingslijn 23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58938"/>
            <a:ext cx="3957638" cy="4743299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20" name="Tijdelijke aanduiding voor afbeelding 9"/>
          <p:cNvSpPr>
            <a:spLocks noGrp="1"/>
          </p:cNvSpPr>
          <p:nvPr>
            <p:ph type="pic" sz="quarter" idx="13"/>
          </p:nvPr>
        </p:nvSpPr>
        <p:spPr>
          <a:xfrm>
            <a:off x="4718050" y="1659600"/>
            <a:ext cx="3967163" cy="2255582"/>
          </a:xfrm>
        </p:spPr>
        <p:txBody>
          <a:bodyPr rtlCol="0">
            <a:no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21" name="Tijdelijke aanduiding voor afbeelding 9"/>
          <p:cNvSpPr>
            <a:spLocks noGrp="1"/>
          </p:cNvSpPr>
          <p:nvPr>
            <p:ph type="pic" sz="quarter" idx="18"/>
          </p:nvPr>
        </p:nvSpPr>
        <p:spPr>
          <a:xfrm>
            <a:off x="4718050" y="4135693"/>
            <a:ext cx="3967163" cy="2255582"/>
          </a:xfrm>
        </p:spPr>
        <p:txBody>
          <a:bodyPr rtlCol="0">
            <a:no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A391B-1EFB-4BE9-AEB1-9F0C6DCA4B4E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2A46C-2829-4465-9462-3FF05A3D93F5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0290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21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8" name="Afbeelding 22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vak 23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l-NL" sz="800" smtClean="0">
                <a:solidFill>
                  <a:schemeClr val="accent2"/>
                </a:solidFill>
                <a:latin typeface="Calibri" pitchFamily="34" charset="0"/>
              </a:rPr>
              <a:t>Confidential</a:t>
            </a:r>
          </a:p>
        </p:txBody>
      </p:sp>
      <p:cxnSp>
        <p:nvCxnSpPr>
          <p:cNvPr id="11" name="Rechte verbindingslijn 24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59600"/>
            <a:ext cx="3957638" cy="22555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sz="quarter" idx="13"/>
          </p:nvPr>
        </p:nvSpPr>
        <p:spPr>
          <a:xfrm>
            <a:off x="4718050" y="1659600"/>
            <a:ext cx="3967163" cy="2255582"/>
          </a:xfrm>
        </p:spPr>
        <p:txBody>
          <a:bodyPr rtlCol="0">
            <a:no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19" name="Tijdelijke aanduiding voor inhoud 2"/>
          <p:cNvSpPr>
            <a:spLocks noGrp="1"/>
          </p:cNvSpPr>
          <p:nvPr>
            <p:ph sz="half" idx="17"/>
          </p:nvPr>
        </p:nvSpPr>
        <p:spPr>
          <a:xfrm>
            <a:off x="457200" y="4135693"/>
            <a:ext cx="3957638" cy="22555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20" name="Tijdelijke aanduiding voor afbeelding 9"/>
          <p:cNvSpPr>
            <a:spLocks noGrp="1"/>
          </p:cNvSpPr>
          <p:nvPr>
            <p:ph type="pic" sz="quarter" idx="18"/>
          </p:nvPr>
        </p:nvSpPr>
        <p:spPr>
          <a:xfrm>
            <a:off x="4718050" y="4135693"/>
            <a:ext cx="3967163" cy="2255582"/>
          </a:xfrm>
        </p:spPr>
        <p:txBody>
          <a:bodyPr rtlCol="0">
            <a:no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12" name="Tijdelijke aanduiding voor datum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9F909-4A55-4F33-9568-F90DA2CC5131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14" name="Tijdelijke aanduiding voor dianumm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9D39C-F01A-4938-89EC-AD927D7E40A9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4124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28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7" name="Afbeelding 29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kstvak 30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l-NL" sz="800" smtClean="0">
                <a:solidFill>
                  <a:schemeClr val="accent2"/>
                </a:solidFill>
                <a:latin typeface="Calibri" pitchFamily="34" charset="0"/>
              </a:rPr>
              <a:t>Confidential</a:t>
            </a:r>
          </a:p>
        </p:txBody>
      </p:sp>
      <p:cxnSp>
        <p:nvCxnSpPr>
          <p:cNvPr id="9" name="Rechte verbindingslijn 31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199" y="1659600"/>
            <a:ext cx="8228013" cy="22567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22" name="Tijdelijke aanduiding voor afbeelding 9"/>
          <p:cNvSpPr>
            <a:spLocks noGrp="1"/>
          </p:cNvSpPr>
          <p:nvPr>
            <p:ph type="pic" sz="quarter" idx="18"/>
          </p:nvPr>
        </p:nvSpPr>
        <p:spPr>
          <a:xfrm>
            <a:off x="4718050" y="4135693"/>
            <a:ext cx="3967163" cy="2255582"/>
          </a:xfrm>
        </p:spPr>
        <p:txBody>
          <a:bodyPr rtlCol="0">
            <a:no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23" name="Tijdelijke aanduiding voor afbeelding 9"/>
          <p:cNvSpPr>
            <a:spLocks noGrp="1"/>
          </p:cNvSpPr>
          <p:nvPr>
            <p:ph type="pic" sz="quarter" idx="19"/>
          </p:nvPr>
        </p:nvSpPr>
        <p:spPr>
          <a:xfrm>
            <a:off x="457201" y="4135693"/>
            <a:ext cx="3967163" cy="2255582"/>
          </a:xfrm>
        </p:spPr>
        <p:txBody>
          <a:bodyPr rtlCol="0">
            <a:no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26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CADAC-332B-454C-B508-70786E190720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4DF81-DBBF-4DF7-9D44-DEDC4D3028E7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9926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19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8" name="Afbeelding 23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vak 24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l-NL" sz="800" smtClean="0">
                <a:solidFill>
                  <a:schemeClr val="accent2"/>
                </a:solidFill>
                <a:latin typeface="Calibri" pitchFamily="34" charset="0"/>
              </a:rPr>
              <a:t>Confidential</a:t>
            </a:r>
          </a:p>
        </p:txBody>
      </p:sp>
      <p:cxnSp>
        <p:nvCxnSpPr>
          <p:cNvPr id="11" name="Rechte verbindingslijn 25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jdelijke aanduiding voor afbeelding 9"/>
          <p:cNvSpPr>
            <a:spLocks noGrp="1"/>
          </p:cNvSpPr>
          <p:nvPr>
            <p:ph type="pic" sz="quarter" idx="13"/>
          </p:nvPr>
        </p:nvSpPr>
        <p:spPr>
          <a:xfrm>
            <a:off x="4700588" y="1658938"/>
            <a:ext cx="3984625" cy="146570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21" name="Tijdelijke aanduiding voor afbeelding 9"/>
          <p:cNvSpPr>
            <a:spLocks noGrp="1"/>
          </p:cNvSpPr>
          <p:nvPr>
            <p:ph type="pic" sz="quarter" idx="17"/>
          </p:nvPr>
        </p:nvSpPr>
        <p:spPr>
          <a:xfrm>
            <a:off x="4700588" y="3297735"/>
            <a:ext cx="3984625" cy="146570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22" name="Tijdelijke aanduiding voor afbeelding 9"/>
          <p:cNvSpPr>
            <a:spLocks noGrp="1"/>
          </p:cNvSpPr>
          <p:nvPr>
            <p:ph type="pic" sz="quarter" idx="18"/>
          </p:nvPr>
        </p:nvSpPr>
        <p:spPr>
          <a:xfrm>
            <a:off x="4700588" y="4936531"/>
            <a:ext cx="3984625" cy="146570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2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59599"/>
            <a:ext cx="3957638" cy="474263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12" name="Tijdelijke aanduiding voor datum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D9ED2-3B8A-4B9D-A034-AC6506372665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14" name="Tijdelijke aanduiding voor dianumm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7DACB-E0EF-4995-86B2-84F77DDBB645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7846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21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9" name="Afbeelding 22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kstvak 23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l-NL" sz="800" smtClean="0">
                <a:solidFill>
                  <a:schemeClr val="accent2"/>
                </a:solidFill>
                <a:latin typeface="Calibri" pitchFamily="34" charset="0"/>
              </a:rPr>
              <a:t>Confidential</a:t>
            </a:r>
          </a:p>
        </p:txBody>
      </p:sp>
      <p:cxnSp>
        <p:nvCxnSpPr>
          <p:cNvPr id="16" name="Rechte verbindingslijn 24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199" y="1659600"/>
            <a:ext cx="8228013" cy="180309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13" name="Tijdelijke aanduiding voor afbeelding 9"/>
          <p:cNvSpPr>
            <a:spLocks noGrp="1"/>
          </p:cNvSpPr>
          <p:nvPr>
            <p:ph type="pic" sz="quarter" idx="15"/>
          </p:nvPr>
        </p:nvSpPr>
        <p:spPr>
          <a:xfrm>
            <a:off x="457200" y="3654555"/>
            <a:ext cx="1800000" cy="2736720"/>
          </a:xfrm>
        </p:spPr>
        <p:txBody>
          <a:bodyPr rtlCol="0"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sz="quarter" idx="16"/>
          </p:nvPr>
        </p:nvSpPr>
        <p:spPr>
          <a:xfrm>
            <a:off x="2599871" y="3654555"/>
            <a:ext cx="1800000" cy="2736720"/>
          </a:xfrm>
        </p:spPr>
        <p:txBody>
          <a:bodyPr rtlCol="0"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11" name="Tijdelijke aanduiding voor afbeelding 9"/>
          <p:cNvSpPr>
            <a:spLocks noGrp="1"/>
          </p:cNvSpPr>
          <p:nvPr>
            <p:ph type="pic" sz="quarter" idx="17"/>
          </p:nvPr>
        </p:nvSpPr>
        <p:spPr>
          <a:xfrm>
            <a:off x="4742542" y="3654555"/>
            <a:ext cx="1800000" cy="2736720"/>
          </a:xfrm>
        </p:spPr>
        <p:txBody>
          <a:bodyPr rtlCol="0"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14" name="Tijdelijke aanduiding voor afbeelding 9"/>
          <p:cNvSpPr>
            <a:spLocks noGrp="1"/>
          </p:cNvSpPr>
          <p:nvPr>
            <p:ph type="pic" sz="quarter" idx="18"/>
          </p:nvPr>
        </p:nvSpPr>
        <p:spPr>
          <a:xfrm>
            <a:off x="6885212" y="3654555"/>
            <a:ext cx="1800000" cy="2736720"/>
          </a:xfrm>
        </p:spPr>
        <p:txBody>
          <a:bodyPr rtlCol="0"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17" name="Tijdelijke aanduiding voor datum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C0E11-E641-43E5-B08C-DF4F1A84628A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18" name="Tijdelijke aanduiding voor dianumm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69412-4E81-45B3-AF46-7A313350853C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5064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28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9" name="Afbeelding 29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kstvak 30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l-NL" sz="800" smtClean="0">
                <a:solidFill>
                  <a:schemeClr val="accent2"/>
                </a:solidFill>
                <a:latin typeface="Calibri" pitchFamily="34" charset="0"/>
              </a:rPr>
              <a:t>Confidential</a:t>
            </a:r>
          </a:p>
        </p:txBody>
      </p:sp>
      <p:cxnSp>
        <p:nvCxnSpPr>
          <p:cNvPr id="15" name="Rechte verbindingslijn 31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199" y="3362190"/>
            <a:ext cx="8228013" cy="3029085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13" name="Tijdelijke aanduiding voor afbeelding 9"/>
          <p:cNvSpPr>
            <a:spLocks noGrp="1"/>
          </p:cNvSpPr>
          <p:nvPr>
            <p:ph type="pic" sz="quarter" idx="15"/>
          </p:nvPr>
        </p:nvSpPr>
        <p:spPr>
          <a:xfrm>
            <a:off x="457200" y="1658938"/>
            <a:ext cx="1800000" cy="1526955"/>
          </a:xfrm>
        </p:spPr>
        <p:txBody>
          <a:bodyPr rtlCol="0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sz="quarter" idx="16"/>
          </p:nvPr>
        </p:nvSpPr>
        <p:spPr>
          <a:xfrm>
            <a:off x="2599871" y="1658938"/>
            <a:ext cx="1800000" cy="1526955"/>
          </a:xfrm>
        </p:spPr>
        <p:txBody>
          <a:bodyPr rtlCol="0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11" name="Tijdelijke aanduiding voor afbeelding 9"/>
          <p:cNvSpPr>
            <a:spLocks noGrp="1"/>
          </p:cNvSpPr>
          <p:nvPr>
            <p:ph type="pic" sz="quarter" idx="17"/>
          </p:nvPr>
        </p:nvSpPr>
        <p:spPr>
          <a:xfrm>
            <a:off x="4742542" y="1658938"/>
            <a:ext cx="1800000" cy="1526955"/>
          </a:xfrm>
        </p:spPr>
        <p:txBody>
          <a:bodyPr rtlCol="0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14" name="Tijdelijke aanduiding voor afbeelding 9"/>
          <p:cNvSpPr>
            <a:spLocks noGrp="1"/>
          </p:cNvSpPr>
          <p:nvPr>
            <p:ph type="pic" sz="quarter" idx="18"/>
          </p:nvPr>
        </p:nvSpPr>
        <p:spPr>
          <a:xfrm>
            <a:off x="6885212" y="1658938"/>
            <a:ext cx="1800000" cy="1526955"/>
          </a:xfrm>
        </p:spPr>
        <p:txBody>
          <a:bodyPr rtlCol="0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26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16" name="Tijdelijke aanduiding voor datum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2DC18-548D-4A65-95C2-61A15B8D0502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17" name="Tijdelijke aanduiding voor dianumm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59F71-9BDB-47A1-8018-4E23CE5AF8D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897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17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5" name="Afbeelding 18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19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l-NL" sz="800" smtClean="0">
                <a:solidFill>
                  <a:schemeClr val="accent2"/>
                </a:solidFill>
                <a:latin typeface="Calibri" pitchFamily="34" charset="0"/>
              </a:rPr>
              <a:t>Confidential</a:t>
            </a:r>
          </a:p>
        </p:txBody>
      </p:sp>
      <p:cxnSp>
        <p:nvCxnSpPr>
          <p:cNvPr id="7" name="Rechte verbindingslijn 20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jdelijke aanduiding voor afbeelding 8"/>
          <p:cNvSpPr>
            <a:spLocks noGrp="1"/>
          </p:cNvSpPr>
          <p:nvPr>
            <p:ph type="pic" sz="quarter" idx="13"/>
          </p:nvPr>
        </p:nvSpPr>
        <p:spPr>
          <a:xfrm>
            <a:off x="457198" y="1658938"/>
            <a:ext cx="8226427" cy="4732337"/>
          </a:xfrm>
        </p:spPr>
        <p:txBody>
          <a:bodyPr rtlCol="0"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97D99-2114-4C69-BA05-6FF6DBF135CF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12B6A-CDF0-497E-AC90-D8B7B2762331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30805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9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13" name="Afbeelding 20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kstvak 29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sz="800" dirty="0" smtClean="0">
              <a:solidFill>
                <a:schemeClr val="accent2"/>
              </a:solidFill>
              <a:latin typeface="Calibri" pitchFamily="34" charset="0"/>
            </a:endParaRPr>
          </a:p>
        </p:txBody>
      </p:sp>
      <p:cxnSp>
        <p:nvCxnSpPr>
          <p:cNvPr id="18" name="Rechte verbindingslijn 30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jdelijke aanduiding voor afbeelding 9"/>
          <p:cNvSpPr>
            <a:spLocks noGrp="1"/>
          </p:cNvSpPr>
          <p:nvPr>
            <p:ph type="pic" sz="quarter" idx="13"/>
          </p:nvPr>
        </p:nvSpPr>
        <p:spPr>
          <a:xfrm>
            <a:off x="4700588" y="1658938"/>
            <a:ext cx="3984625" cy="1840298"/>
          </a:xfrm>
        </p:spPr>
        <p:txBody>
          <a:bodyPr rtlCol="0"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11" name="Tijdelijke aanduiding voor afbeelding 9"/>
          <p:cNvSpPr>
            <a:spLocks noGrp="1"/>
          </p:cNvSpPr>
          <p:nvPr>
            <p:ph type="pic" sz="quarter" idx="15"/>
          </p:nvPr>
        </p:nvSpPr>
        <p:spPr>
          <a:xfrm>
            <a:off x="457200" y="1658938"/>
            <a:ext cx="3984625" cy="1840298"/>
          </a:xfrm>
        </p:spPr>
        <p:txBody>
          <a:bodyPr rtlCol="0"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14" name="Tijdelijke aanduiding voor tekst 9"/>
          <p:cNvSpPr>
            <a:spLocks noGrp="1"/>
          </p:cNvSpPr>
          <p:nvPr>
            <p:ph type="body" sz="quarter" idx="17"/>
          </p:nvPr>
        </p:nvSpPr>
        <p:spPr>
          <a:xfrm>
            <a:off x="457200" y="3499236"/>
            <a:ext cx="3984625" cy="415132"/>
          </a:xfrm>
        </p:spPr>
        <p:txBody>
          <a:bodyPr/>
          <a:lstStyle>
            <a:lvl1pPr marL="0" indent="0" algn="l">
              <a:buNone/>
              <a:defRPr sz="12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ijdelijke aanduiding voor tekst 9"/>
          <p:cNvSpPr>
            <a:spLocks noGrp="1"/>
          </p:cNvSpPr>
          <p:nvPr>
            <p:ph type="body" sz="quarter" idx="18"/>
          </p:nvPr>
        </p:nvSpPr>
        <p:spPr>
          <a:xfrm>
            <a:off x="4702175" y="3499236"/>
            <a:ext cx="3984625" cy="415132"/>
          </a:xfrm>
        </p:spPr>
        <p:txBody>
          <a:bodyPr/>
          <a:lstStyle>
            <a:lvl1pPr marL="0" indent="0" algn="l">
              <a:buNone/>
              <a:defRPr sz="12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ijdelijke aanduiding voor afbeelding 9"/>
          <p:cNvSpPr>
            <a:spLocks noGrp="1"/>
          </p:cNvSpPr>
          <p:nvPr>
            <p:ph type="pic" sz="quarter" idx="24"/>
          </p:nvPr>
        </p:nvSpPr>
        <p:spPr>
          <a:xfrm>
            <a:off x="4700588" y="4135845"/>
            <a:ext cx="3984625" cy="1840298"/>
          </a:xfrm>
        </p:spPr>
        <p:txBody>
          <a:bodyPr rtlCol="0"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27" name="Tijdelijke aanduiding voor afbeelding 9"/>
          <p:cNvSpPr>
            <a:spLocks noGrp="1"/>
          </p:cNvSpPr>
          <p:nvPr>
            <p:ph type="pic" sz="quarter" idx="25"/>
          </p:nvPr>
        </p:nvSpPr>
        <p:spPr>
          <a:xfrm>
            <a:off x="457200" y="4135845"/>
            <a:ext cx="3984625" cy="1840298"/>
          </a:xfrm>
        </p:spPr>
        <p:txBody>
          <a:bodyPr rtlCol="0"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nl-NL" noProof="0" dirty="0"/>
          </a:p>
        </p:txBody>
      </p:sp>
      <p:sp>
        <p:nvSpPr>
          <p:cNvPr id="28" name="Tijdelijke aanduiding voor tekst 9"/>
          <p:cNvSpPr>
            <a:spLocks noGrp="1"/>
          </p:cNvSpPr>
          <p:nvPr>
            <p:ph type="body" sz="quarter" idx="26"/>
          </p:nvPr>
        </p:nvSpPr>
        <p:spPr>
          <a:xfrm>
            <a:off x="457200" y="5976143"/>
            <a:ext cx="3984625" cy="415132"/>
          </a:xfrm>
        </p:spPr>
        <p:txBody>
          <a:bodyPr/>
          <a:lstStyle>
            <a:lvl1pPr marL="0" indent="0" algn="l">
              <a:buNone/>
              <a:defRPr sz="12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Tijdelijke aanduiding voor tekst 9"/>
          <p:cNvSpPr>
            <a:spLocks noGrp="1"/>
          </p:cNvSpPr>
          <p:nvPr>
            <p:ph type="body" sz="quarter" idx="27"/>
          </p:nvPr>
        </p:nvSpPr>
        <p:spPr>
          <a:xfrm>
            <a:off x="4702175" y="5976143"/>
            <a:ext cx="3984625" cy="415132"/>
          </a:xfrm>
        </p:spPr>
        <p:txBody>
          <a:bodyPr/>
          <a:lstStyle>
            <a:lvl1pPr marL="0" indent="0" algn="l">
              <a:buNone/>
              <a:defRPr sz="12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19" name="Tijdelijke aanduiding voor datum 3"/>
          <p:cNvSpPr>
            <a:spLocks noGrp="1"/>
          </p:cNvSpPr>
          <p:nvPr>
            <p:ph type="dt" sz="half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40F24-043C-4E00-84EC-27C6A8A42528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20" name="Tijdelijke aanduiding voor dianummer 5"/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CB0EC-86C3-4A44-B308-B4E5D3EAFA44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5361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7"/>
          <p:cNvSpPr/>
          <p:nvPr userDrawn="1"/>
        </p:nvSpPr>
        <p:spPr>
          <a:xfrm>
            <a:off x="457200" y="1658938"/>
            <a:ext cx="8228013" cy="47323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5" name="Rechthoek 17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6" name="Afbeelding 18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vak 19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sz="800" dirty="0" smtClean="0">
              <a:solidFill>
                <a:schemeClr val="accent2"/>
              </a:solidFill>
              <a:latin typeface="Calibri" pitchFamily="34" charset="0"/>
            </a:endParaRPr>
          </a:p>
        </p:txBody>
      </p:sp>
      <p:cxnSp>
        <p:nvCxnSpPr>
          <p:cNvPr id="8" name="Rechte verbindingslijn 20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jdelijke aanduiding voor tekst 9"/>
          <p:cNvSpPr>
            <a:spLocks noGrp="1"/>
          </p:cNvSpPr>
          <p:nvPr>
            <p:ph type="body" sz="quarter" idx="13"/>
          </p:nvPr>
        </p:nvSpPr>
        <p:spPr>
          <a:xfrm>
            <a:off x="457200" y="1658938"/>
            <a:ext cx="8228013" cy="415132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rgbClr val="FF83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B6217-444B-4505-B905-54CDA3A51793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A6045-2975-4741-9BDB-F3F86C108191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4415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7"/>
          <p:cNvSpPr/>
          <p:nvPr userDrawn="1"/>
        </p:nvSpPr>
        <p:spPr>
          <a:xfrm>
            <a:off x="457200" y="1658938"/>
            <a:ext cx="3984625" cy="47323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6" name="Rechthoek 8"/>
          <p:cNvSpPr/>
          <p:nvPr userDrawn="1"/>
        </p:nvSpPr>
        <p:spPr>
          <a:xfrm>
            <a:off x="4700588" y="1658938"/>
            <a:ext cx="3984625" cy="47323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7" name="Rechthoek 20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8" name="Afbeelding 21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vak 22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sz="800" dirty="0" smtClean="0">
              <a:solidFill>
                <a:schemeClr val="accent2"/>
              </a:solidFill>
              <a:latin typeface="Calibri" pitchFamily="34" charset="0"/>
            </a:endParaRPr>
          </a:p>
        </p:txBody>
      </p:sp>
      <p:cxnSp>
        <p:nvCxnSpPr>
          <p:cNvPr id="12" name="Rechte verbindingslijn 23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jdelijke aanduiding voor tekst 9"/>
          <p:cNvSpPr>
            <a:spLocks noGrp="1"/>
          </p:cNvSpPr>
          <p:nvPr>
            <p:ph type="body" sz="quarter" idx="13"/>
          </p:nvPr>
        </p:nvSpPr>
        <p:spPr>
          <a:xfrm>
            <a:off x="457200" y="1658938"/>
            <a:ext cx="3984625" cy="536091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rgbClr val="FF83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4700588" y="1658938"/>
            <a:ext cx="3984625" cy="536091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rgbClr val="FF83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14" name="Tijdelijke aanduiding voor datum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D716E-7E43-4090-B4C7-796212CB57D5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48FAD-55B7-459D-BF6F-CC2B7F632FAC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7742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16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4" name="Afbeelding 17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vak 18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sz="800" dirty="0" smtClean="0">
              <a:solidFill>
                <a:schemeClr val="accent2"/>
              </a:solidFill>
              <a:latin typeface="Calibri" pitchFamily="34" charset="0"/>
            </a:endParaRPr>
          </a:p>
        </p:txBody>
      </p:sp>
      <p:cxnSp>
        <p:nvCxnSpPr>
          <p:cNvPr id="6" name="Rechte verbindingslijn 19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4C253-5EB3-4BE8-9CE7-462EB3C455BC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CAB56-CF55-4FDF-9064-12370A3AED1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5771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12"/>
          <p:cNvSpPr/>
          <p:nvPr userDrawn="1"/>
        </p:nvSpPr>
        <p:spPr>
          <a:xfrm>
            <a:off x="0" y="0"/>
            <a:ext cx="9144000" cy="574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4" name="Afbeelding 13" descr="TASS international - logo diap-zwart-pms15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8100"/>
            <a:ext cx="1577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vak 14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sz="800" dirty="0" smtClean="0">
              <a:solidFill>
                <a:schemeClr val="accent2"/>
              </a:solidFill>
              <a:latin typeface="Calibri" pitchFamily="34" charset="0"/>
            </a:endParaRPr>
          </a:p>
        </p:txBody>
      </p:sp>
      <p:cxnSp>
        <p:nvCxnSpPr>
          <p:cNvPr id="6" name="Rechte verbindingslijn 15"/>
          <p:cNvCxnSpPr/>
          <p:nvPr userDrawn="1"/>
        </p:nvCxnSpPr>
        <p:spPr>
          <a:xfrm>
            <a:off x="0" y="574675"/>
            <a:ext cx="9144000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8013" cy="8683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B3650-610C-43FE-BB92-BB5105F7CB9D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8F7E3-1C7B-4765-9F34-0E07EDDDB6CC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7825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e_act50fc_incrash_frame21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113" y="842963"/>
            <a:ext cx="5545137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9" descr="TASS-international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963" y="850900"/>
            <a:ext cx="297338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12"/>
          <p:cNvSpPr txBox="1">
            <a:spLocks noChangeArrowheads="1"/>
          </p:cNvSpPr>
          <p:nvPr userDrawn="1"/>
        </p:nvSpPr>
        <p:spPr bwMode="auto">
          <a:xfrm>
            <a:off x="457200" y="3214688"/>
            <a:ext cx="4114800" cy="4000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10800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ts val="2000"/>
              </a:lnSpc>
              <a:defRPr/>
            </a:pPr>
            <a:r>
              <a:rPr lang="nl-NL" sz="2000" b="1" smtClean="0">
                <a:solidFill>
                  <a:schemeClr val="bg1"/>
                </a:solidFill>
                <a:latin typeface="Calibri" pitchFamily="34" charset="0"/>
              </a:rPr>
              <a:t>Simulation software</a:t>
            </a:r>
          </a:p>
        </p:txBody>
      </p:sp>
      <p:sp>
        <p:nvSpPr>
          <p:cNvPr id="5" name="Rechthoek 8"/>
          <p:cNvSpPr/>
          <p:nvPr userDrawn="1"/>
        </p:nvSpPr>
        <p:spPr>
          <a:xfrm>
            <a:off x="457200" y="569913"/>
            <a:ext cx="8229600" cy="5821362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6" name="Tekstvak 7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sz="800" dirty="0" smtClean="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0435B-0B18-44AD-8D6B-47707108B662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73F1A-78C9-4263-BEA5-474610A0210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482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0" descr="20110304-3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69913"/>
            <a:ext cx="8229600" cy="582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16"/>
          <p:cNvSpPr txBox="1">
            <a:spLocks noChangeArrowheads="1"/>
          </p:cNvSpPr>
          <p:nvPr userDrawn="1"/>
        </p:nvSpPr>
        <p:spPr bwMode="auto">
          <a:xfrm>
            <a:off x="457200" y="3214688"/>
            <a:ext cx="4114800" cy="4000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10800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ts val="2000"/>
              </a:lnSpc>
              <a:defRPr/>
            </a:pPr>
            <a:r>
              <a:rPr lang="nl-NL" sz="2000" b="1" smtClean="0">
                <a:solidFill>
                  <a:schemeClr val="bg1"/>
                </a:solidFill>
                <a:latin typeface="Calibri" pitchFamily="34" charset="0"/>
              </a:rPr>
              <a:t>Homologations</a:t>
            </a:r>
          </a:p>
        </p:txBody>
      </p:sp>
      <p:sp>
        <p:nvSpPr>
          <p:cNvPr id="4" name="Rechthoek 13"/>
          <p:cNvSpPr/>
          <p:nvPr userDrawn="1"/>
        </p:nvSpPr>
        <p:spPr>
          <a:xfrm>
            <a:off x="457200" y="569913"/>
            <a:ext cx="8229600" cy="5821362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5" name="Afbeelding 14" descr="TASS-international-diap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963" y="850900"/>
            <a:ext cx="2973387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7"/>
          <p:cNvSpPr txBox="1">
            <a:spLocks noChangeArrowheads="1"/>
          </p:cNvSpPr>
          <p:nvPr userDrawn="1"/>
        </p:nvSpPr>
        <p:spPr bwMode="auto">
          <a:xfrm>
            <a:off x="447675" y="6530975"/>
            <a:ext cx="512763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sz="800" dirty="0" smtClean="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D6353-D098-4806-882B-17D9E5F30B18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23A6E-3475-4591-A4FB-4C5DACCB98C6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9950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676275"/>
            <a:ext cx="8228013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Titelstijl van model bewerken</a:t>
            </a:r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58938"/>
            <a:ext cx="82296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519988" y="6497638"/>
            <a:ext cx="635000" cy="2825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C0ADA0-70BC-465D-AE85-6485C82BB616}" type="datetime1">
              <a:rPr lang="nl-NL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359775" y="6497638"/>
            <a:ext cx="327025" cy="2825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E040255-21E5-4609-804E-3D44116DCAEA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8" r:id="rId1"/>
    <p:sldLayoutId id="2147484369" r:id="rId2"/>
    <p:sldLayoutId id="2147484370" r:id="rId3"/>
    <p:sldLayoutId id="2147484371" r:id="rId4"/>
    <p:sldLayoutId id="2147484372" r:id="rId5"/>
    <p:sldLayoutId id="2147484373" r:id="rId6"/>
    <p:sldLayoutId id="2147484374" r:id="rId7"/>
    <p:sldLayoutId id="2147484375" r:id="rId8"/>
    <p:sldLayoutId id="2147484376" r:id="rId9"/>
    <p:sldLayoutId id="2147484377" r:id="rId10"/>
    <p:sldLayoutId id="2147484378" r:id="rId11"/>
    <p:sldLayoutId id="2147484379" r:id="rId12"/>
    <p:sldLayoutId id="2147484380" r:id="rId13"/>
    <p:sldLayoutId id="2147484381" r:id="rId14"/>
    <p:sldLayoutId id="2147484382" r:id="rId15"/>
    <p:sldLayoutId id="2147484383" r:id="rId16"/>
    <p:sldLayoutId id="2147484384" r:id="rId17"/>
    <p:sldLayoutId id="2147484385" r:id="rId18"/>
    <p:sldLayoutId id="2147484386" r:id="rId19"/>
    <p:sldLayoutId id="2147484387" r:id="rId20"/>
    <p:sldLayoutId id="2147484388" r:id="rId21"/>
    <p:sldLayoutId id="2147484389" r:id="rId22"/>
    <p:sldLayoutId id="2147484391" r:id="rId23"/>
  </p:sldLayoutIdLst>
  <p:hf hdr="0" ft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bg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Calibri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Calibri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Calibri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Calibri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Calibri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Calibri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Calibri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Calibri" pitchFamily="34" charset="0"/>
        </a:defRPr>
      </a:lvl9pPr>
    </p:titleStyle>
    <p:bodyStyle>
      <a:lvl1pPr marL="180975" indent="-180975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180975" algn="l" defTabSz="457200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17550" indent="-182563" algn="l" defTabSz="457200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84250" indent="-180975" algn="l" defTabSz="457200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2538" indent="-173038" algn="l" defTabSz="457200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Sup%20presentation%20links/Company%20presentation%20TTAI%20link_V0.ppt" TargetMode="External"/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6" Type="http://schemas.openxmlformats.org/officeDocument/2006/relationships/hyperlink" Target="Sup%20presentation%20links/Company%20presentation%20HOM%20link_V0.ppt" TargetMode="External"/><Relationship Id="rId11" Type="http://schemas.openxmlformats.org/officeDocument/2006/relationships/image" Target="../media/image24.jpeg"/><Relationship Id="rId5" Type="http://schemas.openxmlformats.org/officeDocument/2006/relationships/image" Target="../media/image21.jpeg"/><Relationship Id="rId10" Type="http://schemas.openxmlformats.org/officeDocument/2006/relationships/hyperlink" Target="Sup%20presentation%20links/Company%20presentation%20DITCM%20link_V0.ppt" TargetMode="External"/><Relationship Id="rId4" Type="http://schemas.openxmlformats.org/officeDocument/2006/relationships/hyperlink" Target="Sup%20presentation%20links/Company%20presentation%20TASS%20link_V0.ppt" TargetMode="External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1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ibschoots.nl/wordpress/?p=1361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huibschoots.nl/wordpress/?p=1450" TargetMode="External"/><Relationship Id="rId4" Type="http://schemas.openxmlformats.org/officeDocument/2006/relationships/hyperlink" Target="http://5blogs.wordpress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jdegrood.files.wordpress.com/2013/06/bc-ta-is-inevitable-june-2013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blog.ted.com/2013/01/29/10-places-where-anyone-can-learn-to-code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7C9EE9E-D82E-4F4D-9208-07F23B894947}" type="datetime1">
              <a:rPr lang="nl-NL" smtClean="0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769FEAA-7283-43D6-BE6F-599A94BF8B69}" type="slidenum">
              <a:rPr lang="nl-NL" smtClean="0"/>
              <a:pPr>
                <a:defRPr/>
              </a:pPr>
              <a:t>1</a:t>
            </a:fld>
            <a:endParaRPr lang="nl-NL"/>
          </a:p>
        </p:txBody>
      </p:sp>
      <p:sp>
        <p:nvSpPr>
          <p:cNvPr id="4" name="Rectangle 3"/>
          <p:cNvSpPr/>
          <p:nvPr/>
        </p:nvSpPr>
        <p:spPr>
          <a:xfrm>
            <a:off x="461963" y="2968625"/>
            <a:ext cx="4121150" cy="842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4800" b="1" dirty="0">
                <a:solidFill>
                  <a:srgbClr val="F96618"/>
                </a:solidFill>
              </a:rPr>
              <a:t>Welcome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450850" y="3994150"/>
            <a:ext cx="7937500" cy="10668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 smtClean="0"/>
              <a:t>Bouwen aan jezelf	</a:t>
            </a:r>
            <a:br>
              <a:rPr lang="nl-NL" dirty="0" smtClean="0"/>
            </a:br>
            <a:r>
              <a:rPr lang="nl-NL" dirty="0" smtClean="0"/>
              <a:t>Als context-driven tester</a:t>
            </a:r>
            <a:endParaRPr lang="nl-NL" dirty="0"/>
          </a:p>
        </p:txBody>
      </p:sp>
      <p:sp>
        <p:nvSpPr>
          <p:cNvPr id="54275" name="Subtitel 5"/>
          <p:cNvSpPr>
            <a:spLocks noGrp="1"/>
          </p:cNvSpPr>
          <p:nvPr>
            <p:ph type="subTitle" idx="1"/>
          </p:nvPr>
        </p:nvSpPr>
        <p:spPr>
          <a:xfrm>
            <a:off x="447675" y="5141913"/>
            <a:ext cx="7940675" cy="86677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err="1" smtClean="0"/>
              <a:t>Arjen</a:t>
            </a:r>
            <a:r>
              <a:rPr lang="en-US" dirty="0" smtClean="0"/>
              <a:t> </a:t>
            </a:r>
            <a:r>
              <a:rPr lang="en-US" dirty="0" err="1" smtClean="0"/>
              <a:t>Verweij</a:t>
            </a:r>
            <a:r>
              <a:rPr lang="en-US" dirty="0" smtClean="0"/>
              <a:t>, Senior QA Engineer</a:t>
            </a:r>
            <a:endParaRPr lang="en-US" dirty="0" smtClean="0"/>
          </a:p>
        </p:txBody>
      </p:sp>
      <p:sp>
        <p:nvSpPr>
          <p:cNvPr id="54276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41325" y="6175375"/>
            <a:ext cx="3549650" cy="277813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nl-NL" dirty="0" smtClean="0"/>
              <a:t>31 oktober </a:t>
            </a:r>
            <a:r>
              <a:rPr lang="nl-NL" dirty="0" smtClean="0"/>
              <a:t>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Arjens</a:t>
            </a:r>
            <a:r>
              <a:rPr lang="en-US" dirty="0" smtClean="0"/>
              <a:t> Context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 </a:t>
            </a:r>
            <a:r>
              <a:rPr lang="en-US" dirty="0" err="1" smtClean="0"/>
              <a:t>sinds</a:t>
            </a:r>
            <a:r>
              <a:rPr lang="en-US" dirty="0" smtClean="0"/>
              <a:t> 2007</a:t>
            </a:r>
          </a:p>
          <a:p>
            <a:r>
              <a:rPr lang="en-US" dirty="0" err="1" smtClean="0"/>
              <a:t>Daarvoor</a:t>
            </a:r>
            <a:r>
              <a:rPr lang="en-US" dirty="0" smtClean="0"/>
              <a:t> support</a:t>
            </a:r>
          </a:p>
          <a:p>
            <a:r>
              <a:rPr lang="en-US" dirty="0" err="1" smtClean="0"/>
              <a:t>Achtergrond</a:t>
            </a:r>
            <a:r>
              <a:rPr lang="en-US" dirty="0" smtClean="0"/>
              <a:t> in de </a:t>
            </a:r>
            <a:r>
              <a:rPr lang="en-US" dirty="0" err="1" smtClean="0"/>
              <a:t>Informatica</a:t>
            </a:r>
            <a:endParaRPr lang="en-US" dirty="0" smtClean="0"/>
          </a:p>
          <a:p>
            <a:r>
              <a:rPr lang="en-US" dirty="0" smtClean="0"/>
              <a:t>QA </a:t>
            </a:r>
            <a:r>
              <a:rPr lang="en-US" dirty="0" err="1" smtClean="0"/>
              <a:t>groep</a:t>
            </a:r>
            <a:r>
              <a:rPr lang="en-US" dirty="0" smtClean="0"/>
              <a:t> is 4 man </a:t>
            </a:r>
            <a:r>
              <a:rPr lang="en-US" dirty="0" err="1" smtClean="0"/>
              <a:t>sterk</a:t>
            </a:r>
            <a:r>
              <a:rPr lang="en-US" dirty="0" smtClean="0"/>
              <a:t> (en 3 FTE extern)</a:t>
            </a:r>
          </a:p>
          <a:p>
            <a:r>
              <a:rPr lang="en-US" dirty="0" smtClean="0"/>
              <a:t>Test </a:t>
            </a:r>
            <a:r>
              <a:rPr lang="en-US" dirty="0" err="1" smtClean="0"/>
              <a:t>numerieke</a:t>
            </a:r>
            <a:r>
              <a:rPr lang="en-US" dirty="0" smtClean="0"/>
              <a:t> software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Maar nu </a:t>
            </a:r>
            <a:r>
              <a:rPr lang="en-US" dirty="0" err="1" smtClean="0"/>
              <a:t>eerst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kort</a:t>
            </a:r>
            <a:r>
              <a:rPr lang="en-US" dirty="0" smtClean="0"/>
              <a:t> </a:t>
            </a:r>
            <a:r>
              <a:rPr lang="en-US" dirty="0" err="1" smtClean="0"/>
              <a:t>bericht</a:t>
            </a:r>
            <a:r>
              <a:rPr lang="en-US" dirty="0" smtClean="0"/>
              <a:t> van </a:t>
            </a:r>
            <a:r>
              <a:rPr lang="en-US" dirty="0" err="1" smtClean="0"/>
              <a:t>mijn</a:t>
            </a:r>
            <a:r>
              <a:rPr lang="en-US" dirty="0" smtClean="0"/>
              <a:t> “sponsor”</a:t>
            </a:r>
          </a:p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B2B473-D3F1-4288-A495-A7CCB86A2C76}" type="datetime1">
              <a:rPr lang="nl-NL" smtClean="0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A1A841D-A841-40D0-978F-7AE2AE197C30}" type="slidenum">
              <a:rPr lang="nl-NL" smtClean="0"/>
              <a:pPr>
                <a:defRPr/>
              </a:pPr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665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607243-22B8-4D72-835B-98947D368151}" type="datetime1">
              <a:rPr lang="nl-NL" smtClean="0">
                <a:latin typeface="+mj-lt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21-8-2013</a:t>
            </a:fld>
            <a:endParaRPr lang="nl-NL" smtClean="0">
              <a:latin typeface="+mj-lt"/>
            </a:endParaRPr>
          </a:p>
        </p:txBody>
      </p:sp>
      <p:sp>
        <p:nvSpPr>
          <p:cNvPr id="32771" name="Slide Number Placeholder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B4EE13-D721-4295-9227-0B7C10B4C16F}" type="slidenum">
              <a:rPr lang="nl-NL" smtClean="0">
                <a:latin typeface="+mj-lt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nl-NL" smtClean="0">
              <a:latin typeface="+mj-lt"/>
            </a:endParaRPr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3903663" y="1609725"/>
            <a:ext cx="4495800" cy="1152525"/>
          </a:xfrm>
        </p:spPr>
        <p:txBody>
          <a:bodyPr>
            <a:noAutofit/>
          </a:bodyPr>
          <a:lstStyle/>
          <a:p>
            <a:pPr eaLnBrk="1" hangingPunct="1">
              <a:buClr>
                <a:srgbClr val="F27D00"/>
              </a:buClr>
              <a:buFont typeface="Arial" pitchFamily="34" charset="0"/>
              <a:buChar char="•"/>
              <a:defRPr/>
            </a:pPr>
            <a:r>
              <a:rPr lang="en-US" sz="1200" dirty="0">
                <a:latin typeface="+mj-lt"/>
                <a:cs typeface="Arial" charset="0"/>
              </a:rPr>
              <a:t>TNO is the Netherlands’ Organization for Applied </a:t>
            </a:r>
            <a:r>
              <a:rPr lang="en-US" sz="1200" dirty="0" smtClean="0">
                <a:latin typeface="+mj-lt"/>
                <a:cs typeface="Arial" charset="0"/>
              </a:rPr>
              <a:t>Scientific Research</a:t>
            </a:r>
          </a:p>
          <a:p>
            <a:pPr eaLnBrk="1" hangingPunct="1">
              <a:buClr>
                <a:srgbClr val="F27D00"/>
              </a:buClr>
              <a:buFont typeface="Arial" pitchFamily="34" charset="0"/>
              <a:buChar char="•"/>
              <a:defRPr/>
            </a:pPr>
            <a:r>
              <a:rPr lang="en-US" sz="1200" dirty="0" smtClean="0">
                <a:latin typeface="+mj-lt"/>
                <a:cs typeface="Arial" charset="0"/>
              </a:rPr>
              <a:t>Independent Public </a:t>
            </a:r>
            <a:r>
              <a:rPr lang="en-US" sz="1200" dirty="0">
                <a:latin typeface="+mj-lt"/>
                <a:cs typeface="Arial" charset="0"/>
              </a:rPr>
              <a:t>R&amp;D </a:t>
            </a:r>
            <a:r>
              <a:rPr lang="en-US" sz="1200" dirty="0" smtClean="0">
                <a:latin typeface="+mj-lt"/>
                <a:cs typeface="Arial" charset="0"/>
              </a:rPr>
              <a:t>organization</a:t>
            </a:r>
          </a:p>
          <a:p>
            <a:pPr eaLnBrk="1" hangingPunct="1">
              <a:buClr>
                <a:srgbClr val="F27D00"/>
              </a:buClr>
              <a:buFont typeface="Arial" pitchFamily="34" charset="0"/>
              <a:buChar char="•"/>
              <a:defRPr/>
            </a:pPr>
            <a:r>
              <a:rPr lang="en-US" sz="1200" dirty="0" smtClean="0">
                <a:latin typeface="+mj-lt"/>
                <a:cs typeface="Arial" charset="0"/>
              </a:rPr>
              <a:t>Over 80 </a:t>
            </a:r>
            <a:r>
              <a:rPr lang="en-US" sz="1200" dirty="0">
                <a:latin typeface="+mj-lt"/>
                <a:cs typeface="Arial" charset="0"/>
              </a:rPr>
              <a:t>years of </a:t>
            </a:r>
            <a:r>
              <a:rPr lang="en-US" sz="1200" dirty="0" smtClean="0">
                <a:latin typeface="+mj-lt"/>
                <a:cs typeface="Arial" charset="0"/>
              </a:rPr>
              <a:t>experience</a:t>
            </a:r>
          </a:p>
          <a:p>
            <a:pPr eaLnBrk="1" hangingPunct="1">
              <a:buClr>
                <a:srgbClr val="F27D00"/>
              </a:buClr>
              <a:buFont typeface="Arial" pitchFamily="34" charset="0"/>
              <a:buChar char="•"/>
              <a:defRPr/>
            </a:pPr>
            <a:r>
              <a:rPr lang="en-US" sz="1200" dirty="0" smtClean="0">
                <a:latin typeface="+mj-lt"/>
                <a:cs typeface="Arial" charset="0"/>
              </a:rPr>
              <a:t>5,000 </a:t>
            </a:r>
            <a:r>
              <a:rPr lang="en-US" sz="1200" dirty="0">
                <a:latin typeface="+mj-lt"/>
                <a:cs typeface="Arial" charset="0"/>
              </a:rPr>
              <a:t>employees </a:t>
            </a:r>
            <a:r>
              <a:rPr lang="en-US" sz="1200" dirty="0" smtClean="0">
                <a:latin typeface="+mj-lt"/>
                <a:cs typeface="Arial" charset="0"/>
              </a:rPr>
              <a:t>worldwide</a:t>
            </a:r>
          </a:p>
          <a:p>
            <a:pPr eaLnBrk="1" hangingPunct="1">
              <a:buClr>
                <a:srgbClr val="F27D00"/>
              </a:buClr>
              <a:buFont typeface="Arial" pitchFamily="34" charset="0"/>
              <a:buChar char="•"/>
              <a:defRPr/>
            </a:pPr>
            <a:r>
              <a:rPr lang="en-US" sz="1200" dirty="0" smtClean="0">
                <a:latin typeface="+mj-lt"/>
                <a:cs typeface="Arial" charset="0"/>
              </a:rPr>
              <a:t>Annual </a:t>
            </a:r>
            <a:r>
              <a:rPr lang="en-US" sz="1200" dirty="0">
                <a:latin typeface="+mj-lt"/>
                <a:cs typeface="Arial" charset="0"/>
              </a:rPr>
              <a:t>turnover approx. </a:t>
            </a:r>
            <a:r>
              <a:rPr lang="en-US" sz="1200" dirty="0" smtClean="0">
                <a:latin typeface="+mj-lt"/>
                <a:cs typeface="Arial" charset="0"/>
              </a:rPr>
              <a:t>€ 550 M</a:t>
            </a:r>
          </a:p>
        </p:txBody>
      </p:sp>
      <p:pic>
        <p:nvPicPr>
          <p:cNvPr id="55301" name="Picture 2" descr="http://www.bimladder.nl/wp-content/uploads/2011/10/TNOinnovationforlif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1465263"/>
            <a:ext cx="2986088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Picture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3070225"/>
            <a:ext cx="2998788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5303" name="Group 1"/>
          <p:cNvGrpSpPr>
            <a:grpSpLocks/>
          </p:cNvGrpSpPr>
          <p:nvPr/>
        </p:nvGrpSpPr>
        <p:grpSpPr bwMode="auto">
          <a:xfrm>
            <a:off x="619125" y="3968750"/>
            <a:ext cx="2911475" cy="2611438"/>
            <a:chOff x="619125" y="3968750"/>
            <a:chExt cx="2912200" cy="2612013"/>
          </a:xfrm>
        </p:grpSpPr>
        <p:pic>
          <p:nvPicPr>
            <p:cNvPr id="55310" name="Picture 2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125" y="3968750"/>
              <a:ext cx="2865438" cy="2528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Oval 27"/>
            <p:cNvSpPr/>
            <p:nvPr/>
          </p:nvSpPr>
          <p:spPr bwMode="auto">
            <a:xfrm>
              <a:off x="2056171" y="4826189"/>
              <a:ext cx="674855" cy="847912"/>
            </a:xfrm>
            <a:prstGeom prst="ellipse">
              <a:avLst/>
            </a:prstGeom>
            <a:noFill/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/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2731026" y="5732851"/>
              <a:ext cx="800299" cy="847912"/>
            </a:xfrm>
            <a:prstGeom prst="ellipse">
              <a:avLst/>
            </a:prstGeom>
            <a:noFill/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/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2056171" y="5696330"/>
              <a:ext cx="674855" cy="847912"/>
            </a:xfrm>
            <a:prstGeom prst="ellipse">
              <a:avLst/>
            </a:prstGeom>
            <a:noFill/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/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1276514" y="4051318"/>
              <a:ext cx="779657" cy="847912"/>
            </a:xfrm>
            <a:prstGeom prst="ellipse">
              <a:avLst/>
            </a:prstGeom>
            <a:noFill/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/>
            </a:p>
          </p:txBody>
        </p:sp>
        <p:grpSp>
          <p:nvGrpSpPr>
            <p:cNvPr id="55315" name="Group 33"/>
            <p:cNvGrpSpPr>
              <a:grpSpLocks/>
            </p:cNvGrpSpPr>
            <p:nvPr/>
          </p:nvGrpSpPr>
          <p:grpSpPr bwMode="auto">
            <a:xfrm>
              <a:off x="2678838" y="5510788"/>
              <a:ext cx="252412" cy="244475"/>
              <a:chOff x="1149624" y="2000251"/>
              <a:chExt cx="381000" cy="381000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1146906" y="2123612"/>
                <a:ext cx="385890" cy="9650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l-NL"/>
              </a:p>
            </p:txBody>
          </p:sp>
          <p:sp>
            <p:nvSpPr>
              <p:cNvPr id="33" name="Rectangle 32"/>
              <p:cNvSpPr/>
              <p:nvPr/>
            </p:nvSpPr>
            <p:spPr>
              <a:xfrm rot="16200000">
                <a:off x="1145714" y="2142489"/>
                <a:ext cx="381084" cy="9587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l-NL"/>
              </a:p>
            </p:txBody>
          </p:sp>
        </p:grpSp>
        <p:grpSp>
          <p:nvGrpSpPr>
            <p:cNvPr id="55316" name="Group 34"/>
            <p:cNvGrpSpPr>
              <a:grpSpLocks/>
            </p:cNvGrpSpPr>
            <p:nvPr/>
          </p:nvGrpSpPr>
          <p:grpSpPr bwMode="auto">
            <a:xfrm>
              <a:off x="2097813" y="4531300"/>
              <a:ext cx="252412" cy="242888"/>
              <a:chOff x="1066800" y="2000250"/>
              <a:chExt cx="381000" cy="381000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1066261" y="2124079"/>
                <a:ext cx="381095" cy="946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l-NL"/>
              </a:p>
            </p:txBody>
          </p:sp>
          <p:sp>
            <p:nvSpPr>
              <p:cNvPr id="37" name="Rectangle 36"/>
              <p:cNvSpPr/>
              <p:nvPr/>
            </p:nvSpPr>
            <p:spPr>
              <a:xfrm rot="16200000">
                <a:off x="1075854" y="2143346"/>
                <a:ext cx="381083" cy="9347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l-NL"/>
              </a:p>
            </p:txBody>
          </p:sp>
        </p:grpSp>
      </p:grpSp>
      <p:sp>
        <p:nvSpPr>
          <p:cNvPr id="39" name="Rectangle 38"/>
          <p:cNvSpPr/>
          <p:nvPr/>
        </p:nvSpPr>
        <p:spPr bwMode="auto">
          <a:xfrm>
            <a:off x="3652838" y="5659438"/>
            <a:ext cx="250825" cy="619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41" name="Rectangle 40"/>
          <p:cNvSpPr/>
          <p:nvPr/>
        </p:nvSpPr>
        <p:spPr bwMode="auto">
          <a:xfrm>
            <a:off x="3652838" y="5797550"/>
            <a:ext cx="250825" cy="603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pic>
        <p:nvPicPr>
          <p:cNvPr id="55306" name="Picture 21" descr="TASS-international-logo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950" y="5203825"/>
            <a:ext cx="405130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7" name="Title 1"/>
          <p:cNvSpPr>
            <a:spLocks noGrp="1"/>
          </p:cNvSpPr>
          <p:nvPr>
            <p:ph type="title"/>
          </p:nvPr>
        </p:nvSpPr>
        <p:spPr>
          <a:xfrm>
            <a:off x="328613" y="644525"/>
            <a:ext cx="8228012" cy="868363"/>
          </a:xfrm>
        </p:spPr>
        <p:txBody>
          <a:bodyPr/>
          <a:lstStyle/>
          <a:p>
            <a:pPr eaLnBrk="1" hangingPunct="1"/>
            <a:r>
              <a:rPr lang="nl-NL" smtClean="0"/>
              <a:t>About us</a:t>
            </a:r>
          </a:p>
        </p:txBody>
      </p:sp>
      <p:sp>
        <p:nvSpPr>
          <p:cNvPr id="47" name="Content Placeholder 2"/>
          <p:cNvSpPr txBox="1">
            <a:spLocks/>
          </p:cNvSpPr>
          <p:nvPr/>
        </p:nvSpPr>
        <p:spPr bwMode="auto">
          <a:xfrm>
            <a:off x="3903663" y="3290888"/>
            <a:ext cx="44958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80975" indent="-180975" eaLnBrk="0" hangingPunct="0">
              <a:spcBef>
                <a:spcPct val="20000"/>
              </a:spcBef>
              <a:buClr>
                <a:srgbClr val="F27D00"/>
              </a:buClr>
              <a:buFont typeface="Arial" pitchFamily="34" charset="0"/>
              <a:buChar char="•"/>
              <a:defRPr/>
            </a:pPr>
            <a:r>
              <a:rPr lang="en-US" sz="1200" dirty="0">
                <a:latin typeface="+mj-lt"/>
              </a:rPr>
              <a:t>Private company wholly owned by TNO</a:t>
            </a:r>
          </a:p>
          <a:p>
            <a:pPr marL="180975" indent="-180975" eaLnBrk="0" hangingPunct="0">
              <a:spcBef>
                <a:spcPct val="20000"/>
              </a:spcBef>
              <a:buClr>
                <a:srgbClr val="F27D00"/>
              </a:buClr>
              <a:buFont typeface="Arial" pitchFamily="34" charset="0"/>
              <a:buChar char="•"/>
              <a:defRPr/>
            </a:pPr>
            <a:r>
              <a:rPr lang="en-US" sz="1200" dirty="0">
                <a:latin typeface="+mj-lt"/>
              </a:rPr>
              <a:t>Is holding company for approx. 80 privately owned TNO subsidiaries</a:t>
            </a:r>
          </a:p>
          <a:p>
            <a:pPr marL="180975" indent="-180975" eaLnBrk="0" hangingPunct="0">
              <a:spcBef>
                <a:spcPct val="20000"/>
              </a:spcBef>
              <a:buClr>
                <a:srgbClr val="F27D00"/>
              </a:buClr>
              <a:buFont typeface="Arial" pitchFamily="34" charset="0"/>
              <a:buChar char="•"/>
              <a:defRPr/>
            </a:pPr>
            <a:r>
              <a:rPr lang="en-US" sz="1200" dirty="0">
                <a:latin typeface="+mj-lt"/>
              </a:rPr>
              <a:t>Exists 25 years (since 1987)</a:t>
            </a:r>
          </a:p>
          <a:p>
            <a:pPr marL="180975" indent="-180975" eaLnBrk="0" hangingPunct="0">
              <a:spcBef>
                <a:spcPct val="20000"/>
              </a:spcBef>
              <a:buClr>
                <a:srgbClr val="F27D00"/>
              </a:buClr>
              <a:buFont typeface="Arial" pitchFamily="34" charset="0"/>
              <a:buChar char="•"/>
              <a:defRPr/>
            </a:pPr>
            <a:r>
              <a:rPr lang="en-US" sz="1200" dirty="0">
                <a:latin typeface="+mj-lt"/>
              </a:rPr>
              <a:t>900 employees in 11 countries</a:t>
            </a:r>
          </a:p>
          <a:p>
            <a:pPr marL="180975" indent="-180975" eaLnBrk="0" hangingPunct="0">
              <a:spcBef>
                <a:spcPct val="20000"/>
              </a:spcBef>
              <a:buClr>
                <a:srgbClr val="F27D00"/>
              </a:buClr>
              <a:buFont typeface="Arial" pitchFamily="34" charset="0"/>
              <a:buChar char="•"/>
              <a:defRPr/>
            </a:pPr>
            <a:r>
              <a:rPr lang="en-US" sz="1200" dirty="0">
                <a:latin typeface="+mj-lt"/>
              </a:rPr>
              <a:t>Annual turnover approx. € 98 M</a:t>
            </a: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741363" y="2533650"/>
            <a:ext cx="0" cy="6318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office_helmond.jpg"/>
          <p:cNvPicPr>
            <a:picLocks noChangeAspect="1"/>
          </p:cNvPicPr>
          <p:nvPr/>
        </p:nvPicPr>
        <p:blipFill>
          <a:blip r:embed="rId2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5" y="850131"/>
            <a:ext cx="9144000" cy="56475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86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sp>
        <p:nvSpPr>
          <p:cNvPr id="32770" name="Date Placeholder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607243-22B8-4D72-835B-98947D368151}" type="datetime1">
              <a:rPr lang="nl-NL" smtClean="0">
                <a:latin typeface="+mj-lt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21-8-2013</a:t>
            </a:fld>
            <a:endParaRPr lang="nl-NL" smtClean="0">
              <a:latin typeface="+mj-lt"/>
            </a:endParaRPr>
          </a:p>
        </p:txBody>
      </p:sp>
      <p:sp>
        <p:nvSpPr>
          <p:cNvPr id="32771" name="Slide Number Placeholder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3FB18E-2C68-4814-89F5-F08C92D8BA38}" type="slidenum">
              <a:rPr lang="nl-NL" smtClean="0">
                <a:latin typeface="+mj-lt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nl-NL" smtClean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6688" y="4951413"/>
            <a:ext cx="1430337" cy="1385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i="1" dirty="0">
                <a:latin typeface="+mj-lt"/>
                <a:cs typeface="+mn-cs"/>
              </a:rPr>
              <a:t>Simulation software &amp; engineering services for passive and active safety, powertrain systems and mobility solutions</a:t>
            </a:r>
          </a:p>
        </p:txBody>
      </p:sp>
      <p:sp>
        <p:nvSpPr>
          <p:cNvPr id="56326" name="Rectangle 23"/>
          <p:cNvSpPr>
            <a:spLocks noChangeArrowheads="1"/>
          </p:cNvSpPr>
          <p:nvPr/>
        </p:nvSpPr>
        <p:spPr bwMode="auto">
          <a:xfrm>
            <a:off x="2921000" y="1966913"/>
            <a:ext cx="33178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b="1">
                <a:latin typeface="Calibri" pitchFamily="34" charset="0"/>
              </a:rPr>
              <a:t>A consolidation of five automotive TNO subsidiaries resulting in a single business entity that supports the transportation industry developing  systems that lead to smarter, safer and greener vehicles.</a:t>
            </a:r>
          </a:p>
        </p:txBody>
      </p:sp>
      <p:pic>
        <p:nvPicPr>
          <p:cNvPr id="56327" name="Picture 27" descr="TASS international - logo diap-zwart-pms15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25" y="1016000"/>
            <a:ext cx="3181350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6328" name="Group 21"/>
          <p:cNvGrpSpPr>
            <a:grpSpLocks/>
          </p:cNvGrpSpPr>
          <p:nvPr/>
        </p:nvGrpSpPr>
        <p:grpSpPr bwMode="auto">
          <a:xfrm>
            <a:off x="125413" y="3749675"/>
            <a:ext cx="8929687" cy="2403475"/>
            <a:chOff x="125413" y="3749675"/>
            <a:chExt cx="8929252" cy="2402734"/>
          </a:xfrm>
        </p:grpSpPr>
        <p:pic>
          <p:nvPicPr>
            <p:cNvPr id="56329" name="Picture 11" descr="tass logo small white_black letters.jpg">
              <a:hlinkClick r:id="rId4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800" y="4195763"/>
              <a:ext cx="1357313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1684262" y="4952629"/>
              <a:ext cx="2398595" cy="10156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latin typeface="+mj-lt"/>
                  <a:cs typeface="+mn-cs"/>
                </a:rPr>
                <a:t>Certification services of safety components , security systems and combustion engines according to global standards</a:t>
              </a:r>
              <a:endParaRPr lang="nl-NL" sz="1200" i="1" dirty="0">
                <a:latin typeface="+mj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 i="1" dirty="0">
                <a:latin typeface="+mj-lt"/>
                <a:cs typeface="+mn-cs"/>
              </a:endParaRPr>
            </a:p>
          </p:txBody>
        </p:sp>
        <p:sp>
          <p:nvSpPr>
            <p:cNvPr id="56331" name="TextBox 15"/>
            <p:cNvSpPr txBox="1">
              <a:spLocks noChangeArrowheads="1"/>
            </p:cNvSpPr>
            <p:nvPr/>
          </p:nvSpPr>
          <p:spPr bwMode="auto">
            <a:xfrm>
              <a:off x="4110660" y="4952080"/>
              <a:ext cx="1586395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l-NL" sz="1200" i="1">
                  <a:latin typeface="Calibri" pitchFamily="34" charset="0"/>
                </a:rPr>
                <a:t>Safety testing of components, systems and full-vehicles  and certification services according to global standards</a:t>
              </a:r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5689329" y="4952629"/>
              <a:ext cx="1822361" cy="6459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i="1" dirty="0" err="1">
                  <a:latin typeface="+mj-lt"/>
                  <a:cs typeface="+mn-cs"/>
                </a:rPr>
                <a:t>Testing</a:t>
              </a:r>
              <a:r>
                <a:rPr lang="nl-NL" sz="1200" i="1" dirty="0">
                  <a:latin typeface="+mj-lt"/>
                  <a:cs typeface="+mn-cs"/>
                </a:rPr>
                <a:t>, consultancy </a:t>
              </a:r>
              <a:r>
                <a:rPr lang="nl-NL" sz="1200" i="1" dirty="0" err="1">
                  <a:latin typeface="+mj-lt"/>
                  <a:cs typeface="+mn-cs"/>
                </a:rPr>
                <a:t>and</a:t>
              </a:r>
              <a:r>
                <a:rPr lang="nl-NL" sz="1200" i="1" dirty="0">
                  <a:latin typeface="+mj-lt"/>
                  <a:cs typeface="+mn-cs"/>
                </a:rPr>
                <a:t> </a:t>
              </a:r>
              <a:r>
                <a:rPr lang="nl-NL" sz="1200" i="1" dirty="0" err="1">
                  <a:latin typeface="+mj-lt"/>
                  <a:cs typeface="+mn-cs"/>
                </a:rPr>
                <a:t>certification</a:t>
              </a:r>
              <a:r>
                <a:rPr lang="nl-NL" sz="1200" i="1" dirty="0">
                  <a:latin typeface="+mj-lt"/>
                  <a:cs typeface="+mn-cs"/>
                </a:rPr>
                <a:t> on </a:t>
              </a:r>
              <a:r>
                <a:rPr lang="nl-NL" sz="1200" i="1" dirty="0" err="1">
                  <a:latin typeface="+mj-lt"/>
                  <a:cs typeface="+mn-cs"/>
                </a:rPr>
                <a:t>hybrid</a:t>
              </a:r>
              <a:r>
                <a:rPr lang="nl-NL" sz="1200" i="1" dirty="0">
                  <a:latin typeface="+mj-lt"/>
                  <a:cs typeface="+mn-cs"/>
                </a:rPr>
                <a:t> &amp; </a:t>
              </a:r>
              <a:r>
                <a:rPr lang="nl-NL" sz="1200" i="1" dirty="0" err="1">
                  <a:latin typeface="+mj-lt"/>
                  <a:cs typeface="+mn-cs"/>
                </a:rPr>
                <a:t>electric</a:t>
              </a:r>
              <a:r>
                <a:rPr lang="nl-NL" sz="1200" i="1" dirty="0">
                  <a:latin typeface="+mj-lt"/>
                  <a:cs typeface="+mn-cs"/>
                </a:rPr>
                <a:t> vehicle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437082" y="4952629"/>
              <a:ext cx="1509638" cy="6459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i="1" dirty="0">
                  <a:latin typeface="+mj-lt"/>
                  <a:cs typeface="+mn-cs"/>
                </a:rPr>
                <a:t>Dutch </a:t>
              </a:r>
              <a:r>
                <a:rPr lang="nl-NL" sz="1200" i="1" dirty="0" err="1">
                  <a:latin typeface="+mj-lt"/>
                  <a:cs typeface="+mn-cs"/>
                </a:rPr>
                <a:t>Integrated</a:t>
              </a:r>
              <a:r>
                <a:rPr lang="nl-NL" sz="1200" i="1" dirty="0">
                  <a:latin typeface="+mj-lt"/>
                  <a:cs typeface="+mn-cs"/>
                </a:rPr>
                <a:t> </a:t>
              </a:r>
              <a:r>
                <a:rPr lang="nl-NL" sz="1200" i="1" dirty="0" err="1">
                  <a:latin typeface="+mj-lt"/>
                  <a:cs typeface="+mn-cs"/>
                </a:rPr>
                <a:t>Testsite</a:t>
              </a:r>
              <a:r>
                <a:rPr lang="nl-NL" sz="1200" i="1" dirty="0">
                  <a:latin typeface="+mj-lt"/>
                  <a:cs typeface="+mn-cs"/>
                </a:rPr>
                <a:t> </a:t>
              </a:r>
              <a:r>
                <a:rPr lang="nl-NL" sz="1200" i="1" dirty="0" err="1">
                  <a:latin typeface="+mj-lt"/>
                  <a:cs typeface="+mn-cs"/>
                </a:rPr>
                <a:t>for</a:t>
              </a:r>
              <a:r>
                <a:rPr lang="nl-NL" sz="1200" i="1" dirty="0">
                  <a:latin typeface="+mj-lt"/>
                  <a:cs typeface="+mn-cs"/>
                </a:rPr>
                <a:t> </a:t>
              </a:r>
              <a:r>
                <a:rPr lang="nl-NL" sz="1200" i="1" dirty="0" err="1">
                  <a:latin typeface="+mj-lt"/>
                  <a:cs typeface="+mn-cs"/>
                </a:rPr>
                <a:t>Cooperative</a:t>
              </a:r>
              <a:r>
                <a:rPr lang="nl-NL" sz="1200" i="1" dirty="0">
                  <a:latin typeface="+mj-lt"/>
                  <a:cs typeface="+mn-cs"/>
                </a:rPr>
                <a:t> </a:t>
              </a:r>
              <a:r>
                <a:rPr lang="nl-NL" sz="1200" i="1" dirty="0" err="1">
                  <a:latin typeface="+mj-lt"/>
                  <a:cs typeface="+mn-cs"/>
                </a:rPr>
                <a:t>Mobility</a:t>
              </a:r>
              <a:endParaRPr lang="nl-NL" sz="1200" i="1" dirty="0">
                <a:latin typeface="+mj-lt"/>
                <a:cs typeface="+mn-cs"/>
              </a:endParaRPr>
            </a:p>
          </p:txBody>
        </p:sp>
        <p:sp>
          <p:nvSpPr>
            <p:cNvPr id="23" name="Right Brace 22"/>
            <p:cNvSpPr>
              <a:spLocks/>
            </p:cNvSpPr>
            <p:nvPr/>
          </p:nvSpPr>
          <p:spPr bwMode="auto">
            <a:xfrm rot="-5400000">
              <a:off x="4282148" y="-407060"/>
              <a:ext cx="536410" cy="8849881"/>
            </a:xfrm>
            <a:prstGeom prst="rightBrace">
              <a:avLst>
                <a:gd name="adj1" fmla="val 8400"/>
                <a:gd name="adj2" fmla="val 50000"/>
              </a:avLst>
            </a:prstGeom>
            <a:noFill/>
            <a:ln w="25400" algn="ctr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  <a:extLst/>
          </p:spPr>
          <p:txBody>
            <a:bodyPr vert="eaVert" anchor="ctr"/>
            <a:lstStyle/>
            <a:p>
              <a:pPr algn="ctr">
                <a:defRPr/>
              </a:pPr>
              <a:endParaRPr lang="nl-NL">
                <a:latin typeface="+mj-lt"/>
                <a:cs typeface="+mn-cs"/>
              </a:endParaRPr>
            </a:p>
          </p:txBody>
        </p:sp>
        <p:pic>
          <p:nvPicPr>
            <p:cNvPr id="56335" name="Picture 1">
              <a:hlinkClick r:id="rId6" action="ppaction://hlinkpres?slideindex=1&amp;slidetitle=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6789" y="4195763"/>
              <a:ext cx="2293318" cy="68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4106669" y="4195625"/>
              <a:ext cx="1533450" cy="677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/>
            </a:p>
          </p:txBody>
        </p:sp>
        <p:pic>
          <p:nvPicPr>
            <p:cNvPr id="56337" name="Picture 4" descr="P:\Product Management\Marketing\BEYONDSAFE\branding\logo's\TTAI logo.jpg">
              <a:hlinkClick r:id="rId8" action="ppaction://hlinkpres?slideindex=1&amp;slidetitle="/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5" y="4286251"/>
              <a:ext cx="808158" cy="483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7519628" y="4195625"/>
              <a:ext cx="1535037" cy="677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/>
            </a:p>
          </p:txBody>
        </p:sp>
        <p:pic>
          <p:nvPicPr>
            <p:cNvPr id="56339" name="Picture 18" descr="ditcm_fc.jpg">
              <a:hlinkClick r:id="rId10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0819" y="4410870"/>
              <a:ext cx="935038" cy="284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>
              <a:off x="5829022" y="4201974"/>
              <a:ext cx="1535038" cy="677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29022" y="4195625"/>
              <a:ext cx="1535038" cy="7697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tabLst>
                  <a:tab pos="1701800" algn="l"/>
                </a:tabLst>
                <a:defRPr/>
              </a:pPr>
              <a:r>
                <a:rPr lang="nl-NL" sz="2000" b="1" dirty="0">
                  <a:latin typeface="+mn-lt"/>
                </a:rPr>
                <a:t>EEMC</a:t>
              </a:r>
            </a:p>
            <a:p>
              <a:pPr>
                <a:defRPr/>
              </a:pPr>
              <a:r>
                <a:rPr lang="nl-NL" sz="1200" b="1" dirty="0">
                  <a:latin typeface="+mn-lt"/>
                </a:rPr>
                <a:t>European Electric Mobility Center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smtClean="0"/>
              <a:t>Our Global Presence</a:t>
            </a:r>
          </a:p>
        </p:txBody>
      </p:sp>
      <p:sp>
        <p:nvSpPr>
          <p:cNvPr id="29699" name="Tijdelijke aanduiding voor datum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83659D-654F-4419-BCB2-7A455B7A53B2}" type="datetime1">
              <a:rPr lang="nl-NL" smtClean="0">
                <a:latin typeface="+mj-lt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21-8-2013</a:t>
            </a:fld>
            <a:endParaRPr lang="nl-NL" smtClean="0">
              <a:latin typeface="+mj-lt"/>
            </a:endParaRPr>
          </a:p>
        </p:txBody>
      </p:sp>
      <p:sp>
        <p:nvSpPr>
          <p:cNvPr id="29700" name="Tijdelijke aanduiding voor dianummer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90EA4A-BDCA-4983-8C76-A6066F8701C4}" type="slidenum">
              <a:rPr lang="nl-NL" smtClean="0">
                <a:latin typeface="+mj-lt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nl-NL" smtClean="0">
              <a:latin typeface="+mj-lt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8601" y="1676401"/>
            <a:ext cx="8192210" cy="4714284"/>
            <a:chOff x="2460" y="1831"/>
            <a:chExt cx="3172" cy="1964"/>
          </a:xfrm>
          <a:solidFill>
            <a:srgbClr val="F27D00"/>
          </a:solidFill>
        </p:grpSpPr>
        <p:sp>
          <p:nvSpPr>
            <p:cNvPr id="7" name="Text Box 183"/>
            <p:cNvSpPr txBox="1">
              <a:spLocks noChangeArrowheads="1"/>
            </p:cNvSpPr>
            <p:nvPr/>
          </p:nvSpPr>
          <p:spPr bwMode="auto">
            <a:xfrm>
              <a:off x="5283" y="2702"/>
              <a:ext cx="308" cy="16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>
                <a:defRPr/>
              </a:pP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Yokohama, </a:t>
              </a:r>
              <a:br>
                <a:rPr lang="en-GB" altLang="en-US" sz="1000" dirty="0">
                  <a:solidFill>
                    <a:srgbClr val="404040"/>
                  </a:solidFill>
                  <a:latin typeface="+mj-lt"/>
                </a:rPr>
              </a:b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Japan</a:t>
              </a:r>
            </a:p>
          </p:txBody>
        </p:sp>
        <p:sp>
          <p:nvSpPr>
            <p:cNvPr id="8" name="Text Box 184"/>
            <p:cNvSpPr txBox="1">
              <a:spLocks noChangeArrowheads="1"/>
            </p:cNvSpPr>
            <p:nvPr/>
          </p:nvSpPr>
          <p:spPr bwMode="auto">
            <a:xfrm>
              <a:off x="4746" y="3628"/>
              <a:ext cx="585" cy="16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>
                <a:defRPr/>
              </a:pP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Wheelers Hill,</a:t>
              </a:r>
              <a:br>
                <a:rPr lang="en-GB" altLang="en-US" sz="1000" dirty="0">
                  <a:solidFill>
                    <a:srgbClr val="404040"/>
                  </a:solidFill>
                  <a:latin typeface="+mj-lt"/>
                </a:rPr>
              </a:b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Vic. Australia</a:t>
              </a:r>
            </a:p>
          </p:txBody>
        </p:sp>
        <p:sp>
          <p:nvSpPr>
            <p:cNvPr id="9" name="Text Box 188"/>
            <p:cNvSpPr txBox="1">
              <a:spLocks noChangeArrowheads="1"/>
            </p:cNvSpPr>
            <p:nvPr/>
          </p:nvSpPr>
          <p:spPr bwMode="auto">
            <a:xfrm>
              <a:off x="2460" y="2082"/>
              <a:ext cx="785" cy="16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>
                <a:defRPr/>
              </a:pP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Coventry, </a:t>
              </a:r>
              <a:br>
                <a:rPr lang="en-GB" altLang="en-US" sz="1000" dirty="0">
                  <a:solidFill>
                    <a:srgbClr val="404040"/>
                  </a:solidFill>
                  <a:latin typeface="+mj-lt"/>
                </a:rPr>
              </a:b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United Kingdom</a:t>
              </a:r>
            </a:p>
          </p:txBody>
        </p:sp>
        <p:sp>
          <p:nvSpPr>
            <p:cNvPr id="31753" name="Freeform 9"/>
            <p:cNvSpPr>
              <a:spLocks/>
            </p:cNvSpPr>
            <p:nvPr/>
          </p:nvSpPr>
          <p:spPr bwMode="auto">
            <a:xfrm>
              <a:off x="3110" y="2353"/>
              <a:ext cx="770" cy="1360"/>
            </a:xfrm>
            <a:custGeom>
              <a:avLst/>
              <a:gdLst>
                <a:gd name="T0" fmla="*/ 0 w 3225"/>
                <a:gd name="T1" fmla="*/ 2 h 4642"/>
                <a:gd name="T2" fmla="*/ 0 w 3225"/>
                <a:gd name="T3" fmla="*/ 2 h 4642"/>
                <a:gd name="T4" fmla="*/ 0 w 3225"/>
                <a:gd name="T5" fmla="*/ 2 h 4642"/>
                <a:gd name="T6" fmla="*/ 0 w 3225"/>
                <a:gd name="T7" fmla="*/ 2 h 4642"/>
                <a:gd name="T8" fmla="*/ 0 w 3225"/>
                <a:gd name="T9" fmla="*/ 2 h 4642"/>
                <a:gd name="T10" fmla="*/ 0 w 3225"/>
                <a:gd name="T11" fmla="*/ 2 h 4642"/>
                <a:gd name="T12" fmla="*/ 0 w 3225"/>
                <a:gd name="T13" fmla="*/ 2 h 4642"/>
                <a:gd name="T14" fmla="*/ 0 w 3225"/>
                <a:gd name="T15" fmla="*/ 2 h 4642"/>
                <a:gd name="T16" fmla="*/ 0 w 3225"/>
                <a:gd name="T17" fmla="*/ 2 h 4642"/>
                <a:gd name="T18" fmla="*/ 0 w 3225"/>
                <a:gd name="T19" fmla="*/ 2 h 4642"/>
                <a:gd name="T20" fmla="*/ 0 w 3225"/>
                <a:gd name="T21" fmla="*/ 2 h 4642"/>
                <a:gd name="T22" fmla="*/ 0 w 3225"/>
                <a:gd name="T23" fmla="*/ 2 h 4642"/>
                <a:gd name="T24" fmla="*/ 0 w 3225"/>
                <a:gd name="T25" fmla="*/ 2 h 4642"/>
                <a:gd name="T26" fmla="*/ 0 w 3225"/>
                <a:gd name="T27" fmla="*/ 2 h 4642"/>
                <a:gd name="T28" fmla="*/ 0 w 3225"/>
                <a:gd name="T29" fmla="*/ 2 h 4642"/>
                <a:gd name="T30" fmla="*/ 0 w 3225"/>
                <a:gd name="T31" fmla="*/ 2 h 4642"/>
                <a:gd name="T32" fmla="*/ 0 w 3225"/>
                <a:gd name="T33" fmla="*/ 2 h 4642"/>
                <a:gd name="T34" fmla="*/ 0 w 3225"/>
                <a:gd name="T35" fmla="*/ 2 h 4642"/>
                <a:gd name="T36" fmla="*/ 0 w 3225"/>
                <a:gd name="T37" fmla="*/ 2 h 4642"/>
                <a:gd name="T38" fmla="*/ 0 w 3225"/>
                <a:gd name="T39" fmla="*/ 2 h 4642"/>
                <a:gd name="T40" fmla="*/ 0 w 3225"/>
                <a:gd name="T41" fmla="*/ 2 h 4642"/>
                <a:gd name="T42" fmla="*/ 0 w 3225"/>
                <a:gd name="T43" fmla="*/ 2 h 4642"/>
                <a:gd name="T44" fmla="*/ 0 w 3225"/>
                <a:gd name="T45" fmla="*/ 2 h 4642"/>
                <a:gd name="T46" fmla="*/ 0 w 3225"/>
                <a:gd name="T47" fmla="*/ 2 h 4642"/>
                <a:gd name="T48" fmla="*/ 0 w 3225"/>
                <a:gd name="T49" fmla="*/ 2 h 4642"/>
                <a:gd name="T50" fmla="*/ 0 w 3225"/>
                <a:gd name="T51" fmla="*/ 2 h 4642"/>
                <a:gd name="T52" fmla="*/ 0 w 3225"/>
                <a:gd name="T53" fmla="*/ 2 h 4642"/>
                <a:gd name="T54" fmla="*/ 0 w 3225"/>
                <a:gd name="T55" fmla="*/ 2 h 4642"/>
                <a:gd name="T56" fmla="*/ 0 w 3225"/>
                <a:gd name="T57" fmla="*/ 2 h 4642"/>
                <a:gd name="T58" fmla="*/ 0 w 3225"/>
                <a:gd name="T59" fmla="*/ 2 h 4642"/>
                <a:gd name="T60" fmla="*/ 0 w 3225"/>
                <a:gd name="T61" fmla="*/ 2 h 4642"/>
                <a:gd name="T62" fmla="*/ 0 w 3225"/>
                <a:gd name="T63" fmla="*/ 2 h 4642"/>
                <a:gd name="T64" fmla="*/ 0 w 3225"/>
                <a:gd name="T65" fmla="*/ 2 h 4642"/>
                <a:gd name="T66" fmla="*/ 0 w 3225"/>
                <a:gd name="T67" fmla="*/ 2 h 4642"/>
                <a:gd name="T68" fmla="*/ 0 w 3225"/>
                <a:gd name="T69" fmla="*/ 2 h 4642"/>
                <a:gd name="T70" fmla="*/ 0 w 3225"/>
                <a:gd name="T71" fmla="*/ 2 h 4642"/>
                <a:gd name="T72" fmla="*/ 0 w 3225"/>
                <a:gd name="T73" fmla="*/ 2 h 4642"/>
                <a:gd name="T74" fmla="*/ 0 w 3225"/>
                <a:gd name="T75" fmla="*/ 2 h 4642"/>
                <a:gd name="T76" fmla="*/ 0 w 3225"/>
                <a:gd name="T77" fmla="*/ 2 h 4642"/>
                <a:gd name="T78" fmla="*/ 0 w 3225"/>
                <a:gd name="T79" fmla="*/ 2 h 4642"/>
                <a:gd name="T80" fmla="*/ 0 w 3225"/>
                <a:gd name="T81" fmla="*/ 2 h 4642"/>
                <a:gd name="T82" fmla="*/ 0 w 3225"/>
                <a:gd name="T83" fmla="*/ 2 h 4642"/>
                <a:gd name="T84" fmla="*/ 0 w 3225"/>
                <a:gd name="T85" fmla="*/ 2 h 4642"/>
                <a:gd name="T86" fmla="*/ 0 w 3225"/>
                <a:gd name="T87" fmla="*/ 2 h 4642"/>
                <a:gd name="T88" fmla="*/ 0 w 3225"/>
                <a:gd name="T89" fmla="*/ 2 h 4642"/>
                <a:gd name="T90" fmla="*/ 0 w 3225"/>
                <a:gd name="T91" fmla="*/ 2 h 4642"/>
                <a:gd name="T92" fmla="*/ 0 w 3225"/>
                <a:gd name="T93" fmla="*/ 2 h 4642"/>
                <a:gd name="T94" fmla="*/ 0 w 3225"/>
                <a:gd name="T95" fmla="*/ 2 h 4642"/>
                <a:gd name="T96" fmla="*/ 0 w 3225"/>
                <a:gd name="T97" fmla="*/ 2 h 46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25"/>
                <a:gd name="T148" fmla="*/ 0 h 4642"/>
                <a:gd name="T149" fmla="*/ 3225 w 3225"/>
                <a:gd name="T150" fmla="*/ 4642 h 464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25" h="4642">
                  <a:moveTo>
                    <a:pt x="1975" y="2455"/>
                  </a:moveTo>
                  <a:lnTo>
                    <a:pt x="1921" y="2509"/>
                  </a:lnTo>
                  <a:lnTo>
                    <a:pt x="1848" y="2455"/>
                  </a:lnTo>
                  <a:lnTo>
                    <a:pt x="1772" y="2432"/>
                  </a:lnTo>
                  <a:lnTo>
                    <a:pt x="1747" y="2330"/>
                  </a:lnTo>
                  <a:lnTo>
                    <a:pt x="1622" y="2282"/>
                  </a:lnTo>
                  <a:lnTo>
                    <a:pt x="1574" y="2234"/>
                  </a:lnTo>
                  <a:lnTo>
                    <a:pt x="1470" y="2234"/>
                  </a:lnTo>
                  <a:lnTo>
                    <a:pt x="1248" y="2106"/>
                  </a:lnTo>
                  <a:lnTo>
                    <a:pt x="1224" y="1981"/>
                  </a:lnTo>
                  <a:lnTo>
                    <a:pt x="1050" y="1703"/>
                  </a:lnTo>
                  <a:lnTo>
                    <a:pt x="1146" y="2004"/>
                  </a:lnTo>
                  <a:lnTo>
                    <a:pt x="1098" y="1956"/>
                  </a:lnTo>
                  <a:lnTo>
                    <a:pt x="1098" y="1902"/>
                  </a:lnTo>
                  <a:lnTo>
                    <a:pt x="1021" y="1831"/>
                  </a:lnTo>
                  <a:lnTo>
                    <a:pt x="1050" y="1831"/>
                  </a:lnTo>
                  <a:lnTo>
                    <a:pt x="973" y="1680"/>
                  </a:lnTo>
                  <a:lnTo>
                    <a:pt x="925" y="1632"/>
                  </a:lnTo>
                  <a:lnTo>
                    <a:pt x="846" y="1428"/>
                  </a:lnTo>
                  <a:lnTo>
                    <a:pt x="900" y="1125"/>
                  </a:lnTo>
                  <a:lnTo>
                    <a:pt x="948" y="1150"/>
                  </a:lnTo>
                  <a:lnTo>
                    <a:pt x="948" y="1102"/>
                  </a:lnTo>
                  <a:lnTo>
                    <a:pt x="871" y="1029"/>
                  </a:lnTo>
                  <a:lnTo>
                    <a:pt x="846" y="902"/>
                  </a:lnTo>
                  <a:lnTo>
                    <a:pt x="823" y="902"/>
                  </a:lnTo>
                  <a:lnTo>
                    <a:pt x="775" y="825"/>
                  </a:lnTo>
                  <a:lnTo>
                    <a:pt x="599" y="650"/>
                  </a:lnTo>
                  <a:lnTo>
                    <a:pt x="420" y="602"/>
                  </a:lnTo>
                  <a:lnTo>
                    <a:pt x="324" y="673"/>
                  </a:lnTo>
                  <a:lnTo>
                    <a:pt x="372" y="572"/>
                  </a:lnTo>
                  <a:lnTo>
                    <a:pt x="245" y="673"/>
                  </a:lnTo>
                  <a:lnTo>
                    <a:pt x="245" y="698"/>
                  </a:lnTo>
                  <a:lnTo>
                    <a:pt x="48" y="825"/>
                  </a:lnTo>
                  <a:lnTo>
                    <a:pt x="119" y="721"/>
                  </a:lnTo>
                  <a:lnTo>
                    <a:pt x="48" y="698"/>
                  </a:lnTo>
                  <a:lnTo>
                    <a:pt x="73" y="650"/>
                  </a:lnTo>
                  <a:lnTo>
                    <a:pt x="0" y="625"/>
                  </a:lnTo>
                  <a:lnTo>
                    <a:pt x="0" y="547"/>
                  </a:lnTo>
                  <a:lnTo>
                    <a:pt x="48" y="499"/>
                  </a:lnTo>
                  <a:lnTo>
                    <a:pt x="119" y="499"/>
                  </a:lnTo>
                  <a:lnTo>
                    <a:pt x="149" y="451"/>
                  </a:lnTo>
                  <a:lnTo>
                    <a:pt x="48" y="451"/>
                  </a:lnTo>
                  <a:lnTo>
                    <a:pt x="0" y="397"/>
                  </a:lnTo>
                  <a:lnTo>
                    <a:pt x="96" y="347"/>
                  </a:lnTo>
                  <a:lnTo>
                    <a:pt x="197" y="347"/>
                  </a:lnTo>
                  <a:lnTo>
                    <a:pt x="119" y="347"/>
                  </a:lnTo>
                  <a:lnTo>
                    <a:pt x="96" y="270"/>
                  </a:lnTo>
                  <a:lnTo>
                    <a:pt x="395" y="149"/>
                  </a:lnTo>
                  <a:lnTo>
                    <a:pt x="846" y="245"/>
                  </a:lnTo>
                  <a:lnTo>
                    <a:pt x="1050" y="174"/>
                  </a:lnTo>
                  <a:lnTo>
                    <a:pt x="1320" y="245"/>
                  </a:lnTo>
                  <a:lnTo>
                    <a:pt x="1320" y="270"/>
                  </a:lnTo>
                  <a:lnTo>
                    <a:pt x="1501" y="326"/>
                  </a:lnTo>
                  <a:lnTo>
                    <a:pt x="1549" y="245"/>
                  </a:lnTo>
                  <a:lnTo>
                    <a:pt x="1622" y="299"/>
                  </a:lnTo>
                  <a:lnTo>
                    <a:pt x="1747" y="299"/>
                  </a:lnTo>
                  <a:lnTo>
                    <a:pt x="1747" y="270"/>
                  </a:lnTo>
                  <a:lnTo>
                    <a:pt x="1724" y="245"/>
                  </a:lnTo>
                  <a:lnTo>
                    <a:pt x="1772" y="197"/>
                  </a:lnTo>
                  <a:lnTo>
                    <a:pt x="1800" y="245"/>
                  </a:lnTo>
                  <a:lnTo>
                    <a:pt x="1772" y="270"/>
                  </a:lnTo>
                  <a:lnTo>
                    <a:pt x="1800" y="326"/>
                  </a:lnTo>
                  <a:lnTo>
                    <a:pt x="1848" y="270"/>
                  </a:lnTo>
                  <a:lnTo>
                    <a:pt x="1825" y="174"/>
                  </a:lnTo>
                  <a:lnTo>
                    <a:pt x="1848" y="96"/>
                  </a:lnTo>
                  <a:lnTo>
                    <a:pt x="1873" y="0"/>
                  </a:lnTo>
                  <a:lnTo>
                    <a:pt x="1998" y="0"/>
                  </a:lnTo>
                  <a:lnTo>
                    <a:pt x="1950" y="48"/>
                  </a:lnTo>
                  <a:lnTo>
                    <a:pt x="1896" y="48"/>
                  </a:lnTo>
                  <a:lnTo>
                    <a:pt x="1896" y="72"/>
                  </a:lnTo>
                  <a:lnTo>
                    <a:pt x="1896" y="96"/>
                  </a:lnTo>
                  <a:lnTo>
                    <a:pt x="1896" y="197"/>
                  </a:lnTo>
                  <a:lnTo>
                    <a:pt x="1950" y="270"/>
                  </a:lnTo>
                  <a:lnTo>
                    <a:pt x="1975" y="222"/>
                  </a:lnTo>
                  <a:lnTo>
                    <a:pt x="1998" y="326"/>
                  </a:lnTo>
                  <a:lnTo>
                    <a:pt x="2071" y="197"/>
                  </a:lnTo>
                  <a:lnTo>
                    <a:pt x="2173" y="245"/>
                  </a:lnTo>
                  <a:lnTo>
                    <a:pt x="2125" y="326"/>
                  </a:lnTo>
                  <a:lnTo>
                    <a:pt x="2023" y="347"/>
                  </a:lnTo>
                  <a:lnTo>
                    <a:pt x="1950" y="422"/>
                  </a:lnTo>
                  <a:lnTo>
                    <a:pt x="1873" y="451"/>
                  </a:lnTo>
                  <a:lnTo>
                    <a:pt x="1772" y="572"/>
                  </a:lnTo>
                  <a:lnTo>
                    <a:pt x="1747" y="721"/>
                  </a:lnTo>
                  <a:lnTo>
                    <a:pt x="1998" y="825"/>
                  </a:lnTo>
                  <a:lnTo>
                    <a:pt x="2023" y="825"/>
                  </a:lnTo>
                  <a:lnTo>
                    <a:pt x="2023" y="927"/>
                  </a:lnTo>
                  <a:lnTo>
                    <a:pt x="2102" y="975"/>
                  </a:lnTo>
                  <a:lnTo>
                    <a:pt x="2102" y="848"/>
                  </a:lnTo>
                  <a:lnTo>
                    <a:pt x="2198" y="721"/>
                  </a:lnTo>
                  <a:lnTo>
                    <a:pt x="2150" y="673"/>
                  </a:lnTo>
                  <a:lnTo>
                    <a:pt x="2198" y="499"/>
                  </a:lnTo>
                  <a:lnTo>
                    <a:pt x="2298" y="499"/>
                  </a:lnTo>
                  <a:lnTo>
                    <a:pt x="2401" y="572"/>
                  </a:lnTo>
                  <a:lnTo>
                    <a:pt x="2371" y="673"/>
                  </a:lnTo>
                  <a:lnTo>
                    <a:pt x="2426" y="698"/>
                  </a:lnTo>
                  <a:lnTo>
                    <a:pt x="2497" y="673"/>
                  </a:lnTo>
                  <a:lnTo>
                    <a:pt x="2497" y="602"/>
                  </a:lnTo>
                  <a:lnTo>
                    <a:pt x="2576" y="721"/>
                  </a:lnTo>
                  <a:lnTo>
                    <a:pt x="2576" y="777"/>
                  </a:lnTo>
                  <a:lnTo>
                    <a:pt x="2701" y="848"/>
                  </a:lnTo>
                  <a:lnTo>
                    <a:pt x="2701" y="927"/>
                  </a:lnTo>
                  <a:lnTo>
                    <a:pt x="2672" y="1029"/>
                  </a:lnTo>
                  <a:lnTo>
                    <a:pt x="2749" y="1054"/>
                  </a:lnTo>
                  <a:lnTo>
                    <a:pt x="2749" y="1150"/>
                  </a:lnTo>
                  <a:lnTo>
                    <a:pt x="2701" y="1150"/>
                  </a:lnTo>
                  <a:lnTo>
                    <a:pt x="2599" y="1125"/>
                  </a:lnTo>
                  <a:lnTo>
                    <a:pt x="2647" y="998"/>
                  </a:lnTo>
                  <a:lnTo>
                    <a:pt x="2576" y="1029"/>
                  </a:lnTo>
                  <a:lnTo>
                    <a:pt x="2474" y="998"/>
                  </a:lnTo>
                  <a:lnTo>
                    <a:pt x="2371" y="1029"/>
                  </a:lnTo>
                  <a:lnTo>
                    <a:pt x="2346" y="1102"/>
                  </a:lnTo>
                  <a:lnTo>
                    <a:pt x="2497" y="1077"/>
                  </a:lnTo>
                  <a:lnTo>
                    <a:pt x="2449" y="1180"/>
                  </a:lnTo>
                  <a:lnTo>
                    <a:pt x="2576" y="1150"/>
                  </a:lnTo>
                  <a:lnTo>
                    <a:pt x="2576" y="1203"/>
                  </a:lnTo>
                  <a:lnTo>
                    <a:pt x="2426" y="1276"/>
                  </a:lnTo>
                  <a:lnTo>
                    <a:pt x="2474" y="1228"/>
                  </a:lnTo>
                  <a:lnTo>
                    <a:pt x="2426" y="1228"/>
                  </a:lnTo>
                  <a:lnTo>
                    <a:pt x="2277" y="1299"/>
                  </a:lnTo>
                  <a:lnTo>
                    <a:pt x="2250" y="1353"/>
                  </a:lnTo>
                  <a:lnTo>
                    <a:pt x="2298" y="1353"/>
                  </a:lnTo>
                  <a:lnTo>
                    <a:pt x="2298" y="1332"/>
                  </a:lnTo>
                  <a:lnTo>
                    <a:pt x="2298" y="1353"/>
                  </a:lnTo>
                  <a:lnTo>
                    <a:pt x="2298" y="1380"/>
                  </a:lnTo>
                  <a:lnTo>
                    <a:pt x="2250" y="1380"/>
                  </a:lnTo>
                  <a:lnTo>
                    <a:pt x="2173" y="1401"/>
                  </a:lnTo>
                  <a:lnTo>
                    <a:pt x="2102" y="1530"/>
                  </a:lnTo>
                  <a:lnTo>
                    <a:pt x="2125" y="1578"/>
                  </a:lnTo>
                  <a:lnTo>
                    <a:pt x="2046" y="1655"/>
                  </a:lnTo>
                  <a:lnTo>
                    <a:pt x="1950" y="1751"/>
                  </a:lnTo>
                  <a:lnTo>
                    <a:pt x="1975" y="1902"/>
                  </a:lnTo>
                  <a:lnTo>
                    <a:pt x="1950" y="1956"/>
                  </a:lnTo>
                  <a:lnTo>
                    <a:pt x="1896" y="1854"/>
                  </a:lnTo>
                  <a:lnTo>
                    <a:pt x="1873" y="1783"/>
                  </a:lnTo>
                  <a:lnTo>
                    <a:pt x="1699" y="1751"/>
                  </a:lnTo>
                  <a:lnTo>
                    <a:pt x="1724" y="1806"/>
                  </a:lnTo>
                  <a:lnTo>
                    <a:pt x="1574" y="1806"/>
                  </a:lnTo>
                  <a:lnTo>
                    <a:pt x="1501" y="1854"/>
                  </a:lnTo>
                  <a:lnTo>
                    <a:pt x="1470" y="2004"/>
                  </a:lnTo>
                  <a:lnTo>
                    <a:pt x="1501" y="2106"/>
                  </a:lnTo>
                  <a:lnTo>
                    <a:pt x="1651" y="2131"/>
                  </a:lnTo>
                  <a:lnTo>
                    <a:pt x="1676" y="2083"/>
                  </a:lnTo>
                  <a:lnTo>
                    <a:pt x="1800" y="2083"/>
                  </a:lnTo>
                  <a:lnTo>
                    <a:pt x="1724" y="2234"/>
                  </a:lnTo>
                  <a:lnTo>
                    <a:pt x="1848" y="2234"/>
                  </a:lnTo>
                  <a:lnTo>
                    <a:pt x="1848" y="2359"/>
                  </a:lnTo>
                  <a:lnTo>
                    <a:pt x="1921" y="2432"/>
                  </a:lnTo>
                  <a:lnTo>
                    <a:pt x="1975" y="2432"/>
                  </a:lnTo>
                  <a:lnTo>
                    <a:pt x="2023" y="2455"/>
                  </a:lnTo>
                  <a:lnTo>
                    <a:pt x="2071" y="2384"/>
                  </a:lnTo>
                  <a:lnTo>
                    <a:pt x="2198" y="2330"/>
                  </a:lnTo>
                  <a:lnTo>
                    <a:pt x="2426" y="2384"/>
                  </a:lnTo>
                  <a:lnTo>
                    <a:pt x="2701" y="2557"/>
                  </a:lnTo>
                  <a:lnTo>
                    <a:pt x="2774" y="2686"/>
                  </a:lnTo>
                  <a:lnTo>
                    <a:pt x="2749" y="2757"/>
                  </a:lnTo>
                  <a:lnTo>
                    <a:pt x="2797" y="2734"/>
                  </a:lnTo>
                  <a:lnTo>
                    <a:pt x="3177" y="2883"/>
                  </a:lnTo>
                  <a:lnTo>
                    <a:pt x="3225" y="2987"/>
                  </a:lnTo>
                  <a:lnTo>
                    <a:pt x="3098" y="3160"/>
                  </a:lnTo>
                  <a:lnTo>
                    <a:pt x="3075" y="3390"/>
                  </a:lnTo>
                  <a:lnTo>
                    <a:pt x="2995" y="3486"/>
                  </a:lnTo>
                  <a:lnTo>
                    <a:pt x="2947" y="3486"/>
                  </a:lnTo>
                  <a:lnTo>
                    <a:pt x="2822" y="3588"/>
                  </a:lnTo>
                  <a:lnTo>
                    <a:pt x="2822" y="3659"/>
                  </a:lnTo>
                  <a:lnTo>
                    <a:pt x="2701" y="3889"/>
                  </a:lnTo>
                  <a:lnTo>
                    <a:pt x="2599" y="3841"/>
                  </a:lnTo>
                  <a:lnTo>
                    <a:pt x="2647" y="3912"/>
                  </a:lnTo>
                  <a:lnTo>
                    <a:pt x="2599" y="4014"/>
                  </a:lnTo>
                  <a:lnTo>
                    <a:pt x="2522" y="4014"/>
                  </a:lnTo>
                  <a:lnTo>
                    <a:pt x="2497" y="4062"/>
                  </a:lnTo>
                  <a:lnTo>
                    <a:pt x="2449" y="4110"/>
                  </a:lnTo>
                  <a:lnTo>
                    <a:pt x="2474" y="4143"/>
                  </a:lnTo>
                  <a:lnTo>
                    <a:pt x="2449" y="4214"/>
                  </a:lnTo>
                  <a:lnTo>
                    <a:pt x="2401" y="4239"/>
                  </a:lnTo>
                  <a:lnTo>
                    <a:pt x="2449" y="4341"/>
                  </a:lnTo>
                  <a:lnTo>
                    <a:pt x="2371" y="4465"/>
                  </a:lnTo>
                  <a:lnTo>
                    <a:pt x="2449" y="4594"/>
                  </a:lnTo>
                  <a:lnTo>
                    <a:pt x="2474" y="4617"/>
                  </a:lnTo>
                  <a:lnTo>
                    <a:pt x="2522" y="4617"/>
                  </a:lnTo>
                  <a:lnTo>
                    <a:pt x="2449" y="4642"/>
                  </a:lnTo>
                  <a:lnTo>
                    <a:pt x="2371" y="4642"/>
                  </a:lnTo>
                  <a:lnTo>
                    <a:pt x="2298" y="4594"/>
                  </a:lnTo>
                  <a:lnTo>
                    <a:pt x="2250" y="4513"/>
                  </a:lnTo>
                  <a:lnTo>
                    <a:pt x="2198" y="4293"/>
                  </a:lnTo>
                  <a:lnTo>
                    <a:pt x="2221" y="4262"/>
                  </a:lnTo>
                  <a:lnTo>
                    <a:pt x="2250" y="4143"/>
                  </a:lnTo>
                  <a:lnTo>
                    <a:pt x="2221" y="4110"/>
                  </a:lnTo>
                  <a:lnTo>
                    <a:pt x="2198" y="3960"/>
                  </a:lnTo>
                  <a:lnTo>
                    <a:pt x="2250" y="3889"/>
                  </a:lnTo>
                  <a:lnTo>
                    <a:pt x="2221" y="3335"/>
                  </a:lnTo>
                  <a:lnTo>
                    <a:pt x="2071" y="3208"/>
                  </a:lnTo>
                  <a:lnTo>
                    <a:pt x="2046" y="3137"/>
                  </a:lnTo>
                  <a:lnTo>
                    <a:pt x="1921" y="2987"/>
                  </a:lnTo>
                  <a:lnTo>
                    <a:pt x="1896" y="2883"/>
                  </a:lnTo>
                  <a:lnTo>
                    <a:pt x="1921" y="2858"/>
                  </a:lnTo>
                  <a:lnTo>
                    <a:pt x="1921" y="2757"/>
                  </a:lnTo>
                  <a:lnTo>
                    <a:pt x="1998" y="2632"/>
                  </a:lnTo>
                  <a:lnTo>
                    <a:pt x="1998" y="2509"/>
                  </a:lnTo>
                  <a:lnTo>
                    <a:pt x="1975" y="2455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54" name="Freeform 10"/>
            <p:cNvSpPr>
              <a:spLocks/>
            </p:cNvSpPr>
            <p:nvPr/>
          </p:nvSpPr>
          <p:spPr bwMode="auto">
            <a:xfrm>
              <a:off x="3110" y="2353"/>
              <a:ext cx="770" cy="1360"/>
            </a:xfrm>
            <a:custGeom>
              <a:avLst/>
              <a:gdLst>
                <a:gd name="T0" fmla="*/ 0 w 3225"/>
                <a:gd name="T1" fmla="*/ 2 h 4642"/>
                <a:gd name="T2" fmla="*/ 0 w 3225"/>
                <a:gd name="T3" fmla="*/ 2 h 4642"/>
                <a:gd name="T4" fmla="*/ 0 w 3225"/>
                <a:gd name="T5" fmla="*/ 2 h 4642"/>
                <a:gd name="T6" fmla="*/ 0 w 3225"/>
                <a:gd name="T7" fmla="*/ 2 h 4642"/>
                <a:gd name="T8" fmla="*/ 0 w 3225"/>
                <a:gd name="T9" fmla="*/ 2 h 4642"/>
                <a:gd name="T10" fmla="*/ 0 w 3225"/>
                <a:gd name="T11" fmla="*/ 2 h 4642"/>
                <a:gd name="T12" fmla="*/ 0 w 3225"/>
                <a:gd name="T13" fmla="*/ 2 h 4642"/>
                <a:gd name="T14" fmla="*/ 0 w 3225"/>
                <a:gd name="T15" fmla="*/ 2 h 4642"/>
                <a:gd name="T16" fmla="*/ 0 w 3225"/>
                <a:gd name="T17" fmla="*/ 2 h 4642"/>
                <a:gd name="T18" fmla="*/ 0 w 3225"/>
                <a:gd name="T19" fmla="*/ 2 h 4642"/>
                <a:gd name="T20" fmla="*/ 0 w 3225"/>
                <a:gd name="T21" fmla="*/ 2 h 4642"/>
                <a:gd name="T22" fmla="*/ 0 w 3225"/>
                <a:gd name="T23" fmla="*/ 2 h 4642"/>
                <a:gd name="T24" fmla="*/ 0 w 3225"/>
                <a:gd name="T25" fmla="*/ 2 h 4642"/>
                <a:gd name="T26" fmla="*/ 0 w 3225"/>
                <a:gd name="T27" fmla="*/ 2 h 4642"/>
                <a:gd name="T28" fmla="*/ 0 w 3225"/>
                <a:gd name="T29" fmla="*/ 2 h 4642"/>
                <a:gd name="T30" fmla="*/ 0 w 3225"/>
                <a:gd name="T31" fmla="*/ 2 h 4642"/>
                <a:gd name="T32" fmla="*/ 0 w 3225"/>
                <a:gd name="T33" fmla="*/ 2 h 4642"/>
                <a:gd name="T34" fmla="*/ 0 w 3225"/>
                <a:gd name="T35" fmla="*/ 2 h 4642"/>
                <a:gd name="T36" fmla="*/ 0 w 3225"/>
                <a:gd name="T37" fmla="*/ 2 h 4642"/>
                <a:gd name="T38" fmla="*/ 0 w 3225"/>
                <a:gd name="T39" fmla="*/ 2 h 4642"/>
                <a:gd name="T40" fmla="*/ 0 w 3225"/>
                <a:gd name="T41" fmla="*/ 2 h 4642"/>
                <a:gd name="T42" fmla="*/ 0 w 3225"/>
                <a:gd name="T43" fmla="*/ 2 h 4642"/>
                <a:gd name="T44" fmla="*/ 0 w 3225"/>
                <a:gd name="T45" fmla="*/ 2 h 4642"/>
                <a:gd name="T46" fmla="*/ 0 w 3225"/>
                <a:gd name="T47" fmla="*/ 2 h 4642"/>
                <a:gd name="T48" fmla="*/ 0 w 3225"/>
                <a:gd name="T49" fmla="*/ 2 h 4642"/>
                <a:gd name="T50" fmla="*/ 0 w 3225"/>
                <a:gd name="T51" fmla="*/ 2 h 4642"/>
                <a:gd name="T52" fmla="*/ 0 w 3225"/>
                <a:gd name="T53" fmla="*/ 2 h 4642"/>
                <a:gd name="T54" fmla="*/ 0 w 3225"/>
                <a:gd name="T55" fmla="*/ 2 h 4642"/>
                <a:gd name="T56" fmla="*/ 0 w 3225"/>
                <a:gd name="T57" fmla="*/ 2 h 4642"/>
                <a:gd name="T58" fmla="*/ 0 w 3225"/>
                <a:gd name="T59" fmla="*/ 2 h 4642"/>
                <a:gd name="T60" fmla="*/ 0 w 3225"/>
                <a:gd name="T61" fmla="*/ 2 h 4642"/>
                <a:gd name="T62" fmla="*/ 0 w 3225"/>
                <a:gd name="T63" fmla="*/ 2 h 4642"/>
                <a:gd name="T64" fmla="*/ 0 w 3225"/>
                <a:gd name="T65" fmla="*/ 2 h 4642"/>
                <a:gd name="T66" fmla="*/ 0 w 3225"/>
                <a:gd name="T67" fmla="*/ 2 h 4642"/>
                <a:gd name="T68" fmla="*/ 0 w 3225"/>
                <a:gd name="T69" fmla="*/ 2 h 4642"/>
                <a:gd name="T70" fmla="*/ 0 w 3225"/>
                <a:gd name="T71" fmla="*/ 2 h 4642"/>
                <a:gd name="T72" fmla="*/ 0 w 3225"/>
                <a:gd name="T73" fmla="*/ 2 h 4642"/>
                <a:gd name="T74" fmla="*/ 0 w 3225"/>
                <a:gd name="T75" fmla="*/ 2 h 4642"/>
                <a:gd name="T76" fmla="*/ 0 w 3225"/>
                <a:gd name="T77" fmla="*/ 2 h 4642"/>
                <a:gd name="T78" fmla="*/ 0 w 3225"/>
                <a:gd name="T79" fmla="*/ 2 h 4642"/>
                <a:gd name="T80" fmla="*/ 0 w 3225"/>
                <a:gd name="T81" fmla="*/ 2 h 4642"/>
                <a:gd name="T82" fmla="*/ 0 w 3225"/>
                <a:gd name="T83" fmla="*/ 2 h 4642"/>
                <a:gd name="T84" fmla="*/ 0 w 3225"/>
                <a:gd name="T85" fmla="*/ 2 h 4642"/>
                <a:gd name="T86" fmla="*/ 0 w 3225"/>
                <a:gd name="T87" fmla="*/ 2 h 4642"/>
                <a:gd name="T88" fmla="*/ 0 w 3225"/>
                <a:gd name="T89" fmla="*/ 2 h 4642"/>
                <a:gd name="T90" fmla="*/ 0 w 3225"/>
                <a:gd name="T91" fmla="*/ 2 h 4642"/>
                <a:gd name="T92" fmla="*/ 0 w 3225"/>
                <a:gd name="T93" fmla="*/ 2 h 4642"/>
                <a:gd name="T94" fmla="*/ 0 w 3225"/>
                <a:gd name="T95" fmla="*/ 2 h 4642"/>
                <a:gd name="T96" fmla="*/ 0 w 3225"/>
                <a:gd name="T97" fmla="*/ 2 h 46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25"/>
                <a:gd name="T148" fmla="*/ 0 h 4642"/>
                <a:gd name="T149" fmla="*/ 3225 w 3225"/>
                <a:gd name="T150" fmla="*/ 4642 h 464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25" h="4642">
                  <a:moveTo>
                    <a:pt x="1975" y="2455"/>
                  </a:moveTo>
                  <a:lnTo>
                    <a:pt x="1921" y="2509"/>
                  </a:lnTo>
                  <a:lnTo>
                    <a:pt x="1848" y="2455"/>
                  </a:lnTo>
                  <a:lnTo>
                    <a:pt x="1772" y="2432"/>
                  </a:lnTo>
                  <a:lnTo>
                    <a:pt x="1747" y="2330"/>
                  </a:lnTo>
                  <a:lnTo>
                    <a:pt x="1622" y="2282"/>
                  </a:lnTo>
                  <a:lnTo>
                    <a:pt x="1574" y="2234"/>
                  </a:lnTo>
                  <a:lnTo>
                    <a:pt x="1470" y="2234"/>
                  </a:lnTo>
                  <a:lnTo>
                    <a:pt x="1248" y="2106"/>
                  </a:lnTo>
                  <a:lnTo>
                    <a:pt x="1224" y="1981"/>
                  </a:lnTo>
                  <a:lnTo>
                    <a:pt x="1050" y="1703"/>
                  </a:lnTo>
                  <a:lnTo>
                    <a:pt x="1146" y="2004"/>
                  </a:lnTo>
                  <a:lnTo>
                    <a:pt x="1098" y="1956"/>
                  </a:lnTo>
                  <a:lnTo>
                    <a:pt x="1098" y="1902"/>
                  </a:lnTo>
                  <a:lnTo>
                    <a:pt x="1021" y="1831"/>
                  </a:lnTo>
                  <a:lnTo>
                    <a:pt x="1050" y="1831"/>
                  </a:lnTo>
                  <a:lnTo>
                    <a:pt x="973" y="1680"/>
                  </a:lnTo>
                  <a:lnTo>
                    <a:pt x="925" y="1632"/>
                  </a:lnTo>
                  <a:lnTo>
                    <a:pt x="846" y="1428"/>
                  </a:lnTo>
                  <a:lnTo>
                    <a:pt x="900" y="1125"/>
                  </a:lnTo>
                  <a:lnTo>
                    <a:pt x="948" y="1150"/>
                  </a:lnTo>
                  <a:lnTo>
                    <a:pt x="948" y="1102"/>
                  </a:lnTo>
                  <a:lnTo>
                    <a:pt x="871" y="1029"/>
                  </a:lnTo>
                  <a:lnTo>
                    <a:pt x="846" y="902"/>
                  </a:lnTo>
                  <a:lnTo>
                    <a:pt x="823" y="902"/>
                  </a:lnTo>
                  <a:lnTo>
                    <a:pt x="775" y="825"/>
                  </a:lnTo>
                  <a:lnTo>
                    <a:pt x="599" y="650"/>
                  </a:lnTo>
                  <a:lnTo>
                    <a:pt x="420" y="602"/>
                  </a:lnTo>
                  <a:lnTo>
                    <a:pt x="324" y="673"/>
                  </a:lnTo>
                  <a:lnTo>
                    <a:pt x="372" y="572"/>
                  </a:lnTo>
                  <a:lnTo>
                    <a:pt x="245" y="673"/>
                  </a:lnTo>
                  <a:lnTo>
                    <a:pt x="245" y="698"/>
                  </a:lnTo>
                  <a:lnTo>
                    <a:pt x="48" y="825"/>
                  </a:lnTo>
                  <a:lnTo>
                    <a:pt x="119" y="721"/>
                  </a:lnTo>
                  <a:lnTo>
                    <a:pt x="48" y="698"/>
                  </a:lnTo>
                  <a:lnTo>
                    <a:pt x="73" y="650"/>
                  </a:lnTo>
                  <a:lnTo>
                    <a:pt x="0" y="625"/>
                  </a:lnTo>
                  <a:lnTo>
                    <a:pt x="0" y="547"/>
                  </a:lnTo>
                  <a:lnTo>
                    <a:pt x="48" y="499"/>
                  </a:lnTo>
                  <a:lnTo>
                    <a:pt x="119" y="499"/>
                  </a:lnTo>
                  <a:lnTo>
                    <a:pt x="149" y="451"/>
                  </a:lnTo>
                  <a:lnTo>
                    <a:pt x="48" y="451"/>
                  </a:lnTo>
                  <a:lnTo>
                    <a:pt x="0" y="397"/>
                  </a:lnTo>
                  <a:lnTo>
                    <a:pt x="96" y="347"/>
                  </a:lnTo>
                  <a:lnTo>
                    <a:pt x="197" y="347"/>
                  </a:lnTo>
                  <a:lnTo>
                    <a:pt x="119" y="347"/>
                  </a:lnTo>
                  <a:lnTo>
                    <a:pt x="96" y="270"/>
                  </a:lnTo>
                  <a:lnTo>
                    <a:pt x="395" y="149"/>
                  </a:lnTo>
                  <a:lnTo>
                    <a:pt x="846" y="245"/>
                  </a:lnTo>
                  <a:lnTo>
                    <a:pt x="1050" y="174"/>
                  </a:lnTo>
                  <a:lnTo>
                    <a:pt x="1320" y="245"/>
                  </a:lnTo>
                  <a:lnTo>
                    <a:pt x="1320" y="270"/>
                  </a:lnTo>
                  <a:lnTo>
                    <a:pt x="1501" y="326"/>
                  </a:lnTo>
                  <a:lnTo>
                    <a:pt x="1549" y="245"/>
                  </a:lnTo>
                  <a:lnTo>
                    <a:pt x="1622" y="299"/>
                  </a:lnTo>
                  <a:lnTo>
                    <a:pt x="1747" y="299"/>
                  </a:lnTo>
                  <a:lnTo>
                    <a:pt x="1747" y="270"/>
                  </a:lnTo>
                  <a:lnTo>
                    <a:pt x="1724" y="245"/>
                  </a:lnTo>
                  <a:lnTo>
                    <a:pt x="1772" y="197"/>
                  </a:lnTo>
                  <a:lnTo>
                    <a:pt x="1800" y="245"/>
                  </a:lnTo>
                  <a:lnTo>
                    <a:pt x="1772" y="270"/>
                  </a:lnTo>
                  <a:lnTo>
                    <a:pt x="1800" y="326"/>
                  </a:lnTo>
                  <a:lnTo>
                    <a:pt x="1848" y="270"/>
                  </a:lnTo>
                  <a:lnTo>
                    <a:pt x="1825" y="174"/>
                  </a:lnTo>
                  <a:lnTo>
                    <a:pt x="1848" y="96"/>
                  </a:lnTo>
                  <a:lnTo>
                    <a:pt x="1873" y="0"/>
                  </a:lnTo>
                  <a:lnTo>
                    <a:pt x="1998" y="0"/>
                  </a:lnTo>
                  <a:lnTo>
                    <a:pt x="1950" y="48"/>
                  </a:lnTo>
                  <a:lnTo>
                    <a:pt x="1896" y="48"/>
                  </a:lnTo>
                  <a:lnTo>
                    <a:pt x="1896" y="72"/>
                  </a:lnTo>
                  <a:lnTo>
                    <a:pt x="1896" y="96"/>
                  </a:lnTo>
                  <a:lnTo>
                    <a:pt x="1896" y="197"/>
                  </a:lnTo>
                  <a:lnTo>
                    <a:pt x="1950" y="270"/>
                  </a:lnTo>
                  <a:lnTo>
                    <a:pt x="1975" y="222"/>
                  </a:lnTo>
                  <a:lnTo>
                    <a:pt x="1998" y="326"/>
                  </a:lnTo>
                  <a:lnTo>
                    <a:pt x="2071" y="197"/>
                  </a:lnTo>
                  <a:lnTo>
                    <a:pt x="2173" y="245"/>
                  </a:lnTo>
                  <a:lnTo>
                    <a:pt x="2125" y="326"/>
                  </a:lnTo>
                  <a:lnTo>
                    <a:pt x="2023" y="347"/>
                  </a:lnTo>
                  <a:lnTo>
                    <a:pt x="1950" y="422"/>
                  </a:lnTo>
                  <a:lnTo>
                    <a:pt x="1873" y="451"/>
                  </a:lnTo>
                  <a:lnTo>
                    <a:pt x="1772" y="572"/>
                  </a:lnTo>
                  <a:lnTo>
                    <a:pt x="1747" y="721"/>
                  </a:lnTo>
                  <a:lnTo>
                    <a:pt x="1998" y="825"/>
                  </a:lnTo>
                  <a:lnTo>
                    <a:pt x="2023" y="825"/>
                  </a:lnTo>
                  <a:lnTo>
                    <a:pt x="2023" y="927"/>
                  </a:lnTo>
                  <a:lnTo>
                    <a:pt x="2102" y="975"/>
                  </a:lnTo>
                  <a:lnTo>
                    <a:pt x="2102" y="848"/>
                  </a:lnTo>
                  <a:lnTo>
                    <a:pt x="2198" y="721"/>
                  </a:lnTo>
                  <a:lnTo>
                    <a:pt x="2150" y="673"/>
                  </a:lnTo>
                  <a:lnTo>
                    <a:pt x="2198" y="499"/>
                  </a:lnTo>
                  <a:lnTo>
                    <a:pt x="2298" y="499"/>
                  </a:lnTo>
                  <a:lnTo>
                    <a:pt x="2401" y="572"/>
                  </a:lnTo>
                  <a:lnTo>
                    <a:pt x="2371" y="673"/>
                  </a:lnTo>
                  <a:lnTo>
                    <a:pt x="2426" y="698"/>
                  </a:lnTo>
                  <a:lnTo>
                    <a:pt x="2497" y="673"/>
                  </a:lnTo>
                  <a:lnTo>
                    <a:pt x="2497" y="602"/>
                  </a:lnTo>
                  <a:lnTo>
                    <a:pt x="2576" y="721"/>
                  </a:lnTo>
                  <a:lnTo>
                    <a:pt x="2576" y="777"/>
                  </a:lnTo>
                  <a:lnTo>
                    <a:pt x="2701" y="848"/>
                  </a:lnTo>
                  <a:lnTo>
                    <a:pt x="2701" y="927"/>
                  </a:lnTo>
                  <a:lnTo>
                    <a:pt x="2672" y="1029"/>
                  </a:lnTo>
                  <a:lnTo>
                    <a:pt x="2749" y="1054"/>
                  </a:lnTo>
                  <a:lnTo>
                    <a:pt x="2749" y="1150"/>
                  </a:lnTo>
                  <a:lnTo>
                    <a:pt x="2701" y="1150"/>
                  </a:lnTo>
                  <a:lnTo>
                    <a:pt x="2599" y="1125"/>
                  </a:lnTo>
                  <a:lnTo>
                    <a:pt x="2647" y="998"/>
                  </a:lnTo>
                  <a:lnTo>
                    <a:pt x="2576" y="1029"/>
                  </a:lnTo>
                  <a:lnTo>
                    <a:pt x="2474" y="998"/>
                  </a:lnTo>
                  <a:lnTo>
                    <a:pt x="2371" y="1029"/>
                  </a:lnTo>
                  <a:lnTo>
                    <a:pt x="2346" y="1102"/>
                  </a:lnTo>
                  <a:lnTo>
                    <a:pt x="2497" y="1077"/>
                  </a:lnTo>
                  <a:lnTo>
                    <a:pt x="2449" y="1180"/>
                  </a:lnTo>
                  <a:lnTo>
                    <a:pt x="2576" y="1150"/>
                  </a:lnTo>
                  <a:lnTo>
                    <a:pt x="2576" y="1203"/>
                  </a:lnTo>
                  <a:lnTo>
                    <a:pt x="2426" y="1276"/>
                  </a:lnTo>
                  <a:lnTo>
                    <a:pt x="2474" y="1228"/>
                  </a:lnTo>
                  <a:lnTo>
                    <a:pt x="2426" y="1228"/>
                  </a:lnTo>
                  <a:lnTo>
                    <a:pt x="2277" y="1299"/>
                  </a:lnTo>
                  <a:lnTo>
                    <a:pt x="2250" y="1353"/>
                  </a:lnTo>
                  <a:lnTo>
                    <a:pt x="2298" y="1353"/>
                  </a:lnTo>
                  <a:lnTo>
                    <a:pt x="2298" y="1332"/>
                  </a:lnTo>
                  <a:lnTo>
                    <a:pt x="2298" y="1353"/>
                  </a:lnTo>
                  <a:lnTo>
                    <a:pt x="2298" y="1380"/>
                  </a:lnTo>
                  <a:lnTo>
                    <a:pt x="2250" y="1380"/>
                  </a:lnTo>
                  <a:lnTo>
                    <a:pt x="2173" y="1401"/>
                  </a:lnTo>
                  <a:lnTo>
                    <a:pt x="2102" y="1530"/>
                  </a:lnTo>
                  <a:lnTo>
                    <a:pt x="2125" y="1578"/>
                  </a:lnTo>
                  <a:lnTo>
                    <a:pt x="2046" y="1655"/>
                  </a:lnTo>
                  <a:lnTo>
                    <a:pt x="1950" y="1751"/>
                  </a:lnTo>
                  <a:lnTo>
                    <a:pt x="1975" y="1902"/>
                  </a:lnTo>
                  <a:lnTo>
                    <a:pt x="1950" y="1956"/>
                  </a:lnTo>
                  <a:lnTo>
                    <a:pt x="1896" y="1854"/>
                  </a:lnTo>
                  <a:lnTo>
                    <a:pt x="1873" y="1783"/>
                  </a:lnTo>
                  <a:lnTo>
                    <a:pt x="1699" y="1751"/>
                  </a:lnTo>
                  <a:lnTo>
                    <a:pt x="1724" y="1806"/>
                  </a:lnTo>
                  <a:lnTo>
                    <a:pt x="1574" y="1806"/>
                  </a:lnTo>
                  <a:lnTo>
                    <a:pt x="1501" y="1854"/>
                  </a:lnTo>
                  <a:lnTo>
                    <a:pt x="1470" y="2004"/>
                  </a:lnTo>
                  <a:lnTo>
                    <a:pt x="1501" y="2106"/>
                  </a:lnTo>
                  <a:lnTo>
                    <a:pt x="1651" y="2131"/>
                  </a:lnTo>
                  <a:lnTo>
                    <a:pt x="1676" y="2083"/>
                  </a:lnTo>
                  <a:lnTo>
                    <a:pt x="1800" y="2083"/>
                  </a:lnTo>
                  <a:lnTo>
                    <a:pt x="1724" y="2234"/>
                  </a:lnTo>
                  <a:lnTo>
                    <a:pt x="1848" y="2234"/>
                  </a:lnTo>
                  <a:lnTo>
                    <a:pt x="1848" y="2359"/>
                  </a:lnTo>
                  <a:lnTo>
                    <a:pt x="1921" y="2432"/>
                  </a:lnTo>
                  <a:lnTo>
                    <a:pt x="1975" y="2432"/>
                  </a:lnTo>
                  <a:lnTo>
                    <a:pt x="2023" y="2455"/>
                  </a:lnTo>
                  <a:lnTo>
                    <a:pt x="2071" y="2384"/>
                  </a:lnTo>
                  <a:lnTo>
                    <a:pt x="2198" y="2330"/>
                  </a:lnTo>
                  <a:lnTo>
                    <a:pt x="2426" y="2384"/>
                  </a:lnTo>
                  <a:lnTo>
                    <a:pt x="2701" y="2557"/>
                  </a:lnTo>
                  <a:lnTo>
                    <a:pt x="2774" y="2686"/>
                  </a:lnTo>
                  <a:lnTo>
                    <a:pt x="2749" y="2757"/>
                  </a:lnTo>
                  <a:lnTo>
                    <a:pt x="2797" y="2734"/>
                  </a:lnTo>
                  <a:lnTo>
                    <a:pt x="3177" y="2883"/>
                  </a:lnTo>
                  <a:lnTo>
                    <a:pt x="3225" y="2987"/>
                  </a:lnTo>
                  <a:lnTo>
                    <a:pt x="3098" y="3160"/>
                  </a:lnTo>
                  <a:lnTo>
                    <a:pt x="3075" y="3390"/>
                  </a:lnTo>
                  <a:lnTo>
                    <a:pt x="2995" y="3486"/>
                  </a:lnTo>
                  <a:lnTo>
                    <a:pt x="2947" y="3486"/>
                  </a:lnTo>
                  <a:lnTo>
                    <a:pt x="2822" y="3588"/>
                  </a:lnTo>
                  <a:lnTo>
                    <a:pt x="2822" y="3659"/>
                  </a:lnTo>
                  <a:lnTo>
                    <a:pt x="2701" y="3889"/>
                  </a:lnTo>
                  <a:lnTo>
                    <a:pt x="2599" y="3841"/>
                  </a:lnTo>
                  <a:lnTo>
                    <a:pt x="2647" y="3912"/>
                  </a:lnTo>
                  <a:lnTo>
                    <a:pt x="2599" y="4014"/>
                  </a:lnTo>
                  <a:lnTo>
                    <a:pt x="2522" y="4014"/>
                  </a:lnTo>
                  <a:lnTo>
                    <a:pt x="2497" y="4062"/>
                  </a:lnTo>
                  <a:lnTo>
                    <a:pt x="2449" y="4110"/>
                  </a:lnTo>
                  <a:lnTo>
                    <a:pt x="2474" y="4143"/>
                  </a:lnTo>
                  <a:lnTo>
                    <a:pt x="2449" y="4214"/>
                  </a:lnTo>
                  <a:lnTo>
                    <a:pt x="2401" y="4239"/>
                  </a:lnTo>
                  <a:lnTo>
                    <a:pt x="2449" y="4341"/>
                  </a:lnTo>
                  <a:lnTo>
                    <a:pt x="2371" y="4465"/>
                  </a:lnTo>
                  <a:lnTo>
                    <a:pt x="2449" y="4594"/>
                  </a:lnTo>
                  <a:lnTo>
                    <a:pt x="2474" y="4617"/>
                  </a:lnTo>
                  <a:lnTo>
                    <a:pt x="2522" y="4617"/>
                  </a:lnTo>
                  <a:lnTo>
                    <a:pt x="2449" y="4642"/>
                  </a:lnTo>
                  <a:lnTo>
                    <a:pt x="2371" y="4642"/>
                  </a:lnTo>
                  <a:lnTo>
                    <a:pt x="2298" y="4594"/>
                  </a:lnTo>
                  <a:lnTo>
                    <a:pt x="2250" y="4513"/>
                  </a:lnTo>
                  <a:lnTo>
                    <a:pt x="2198" y="4293"/>
                  </a:lnTo>
                  <a:lnTo>
                    <a:pt x="2221" y="4262"/>
                  </a:lnTo>
                  <a:lnTo>
                    <a:pt x="2250" y="4143"/>
                  </a:lnTo>
                  <a:lnTo>
                    <a:pt x="2221" y="4110"/>
                  </a:lnTo>
                  <a:lnTo>
                    <a:pt x="2198" y="3960"/>
                  </a:lnTo>
                  <a:lnTo>
                    <a:pt x="2250" y="3889"/>
                  </a:lnTo>
                  <a:lnTo>
                    <a:pt x="2221" y="3335"/>
                  </a:lnTo>
                  <a:lnTo>
                    <a:pt x="2071" y="3208"/>
                  </a:lnTo>
                  <a:lnTo>
                    <a:pt x="2046" y="3137"/>
                  </a:lnTo>
                  <a:lnTo>
                    <a:pt x="1921" y="2987"/>
                  </a:lnTo>
                  <a:lnTo>
                    <a:pt x="1896" y="2883"/>
                  </a:lnTo>
                  <a:lnTo>
                    <a:pt x="1921" y="2858"/>
                  </a:lnTo>
                  <a:lnTo>
                    <a:pt x="1921" y="2757"/>
                  </a:lnTo>
                  <a:lnTo>
                    <a:pt x="1998" y="2632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55" name="Freeform 11"/>
            <p:cNvSpPr>
              <a:spLocks/>
            </p:cNvSpPr>
            <p:nvPr/>
          </p:nvSpPr>
          <p:spPr bwMode="auto">
            <a:xfrm>
              <a:off x="3582" y="3073"/>
              <a:ext cx="5" cy="51"/>
            </a:xfrm>
            <a:custGeom>
              <a:avLst/>
              <a:gdLst>
                <a:gd name="T0" fmla="*/ 0 w 23"/>
                <a:gd name="T1" fmla="*/ 1 h 177"/>
                <a:gd name="T2" fmla="*/ 0 w 23"/>
                <a:gd name="T3" fmla="*/ 1 h 177"/>
                <a:gd name="T4" fmla="*/ 0 w 23"/>
                <a:gd name="T5" fmla="*/ 0 h 177"/>
                <a:gd name="T6" fmla="*/ 0 60000 65536"/>
                <a:gd name="T7" fmla="*/ 0 60000 65536"/>
                <a:gd name="T8" fmla="*/ 0 60000 65536"/>
                <a:gd name="T9" fmla="*/ 0 w 23"/>
                <a:gd name="T10" fmla="*/ 0 h 177"/>
                <a:gd name="T11" fmla="*/ 23 w 23"/>
                <a:gd name="T12" fmla="*/ 177 h 17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" h="177">
                  <a:moveTo>
                    <a:pt x="23" y="177"/>
                  </a:moveTo>
                  <a:lnTo>
                    <a:pt x="23" y="54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56" name="Freeform 12"/>
            <p:cNvSpPr>
              <a:spLocks/>
            </p:cNvSpPr>
            <p:nvPr/>
          </p:nvSpPr>
          <p:spPr bwMode="auto">
            <a:xfrm>
              <a:off x="3575" y="2720"/>
              <a:ext cx="48" cy="30"/>
            </a:xfrm>
            <a:custGeom>
              <a:avLst/>
              <a:gdLst>
                <a:gd name="T0" fmla="*/ 0 w 200"/>
                <a:gd name="T1" fmla="*/ 2 h 102"/>
                <a:gd name="T2" fmla="*/ 0 w 200"/>
                <a:gd name="T3" fmla="*/ 2 h 102"/>
                <a:gd name="T4" fmla="*/ 0 w 200"/>
                <a:gd name="T5" fmla="*/ 2 h 102"/>
                <a:gd name="T6" fmla="*/ 0 w 200"/>
                <a:gd name="T7" fmla="*/ 2 h 102"/>
                <a:gd name="T8" fmla="*/ 0 w 200"/>
                <a:gd name="T9" fmla="*/ 2 h 102"/>
                <a:gd name="T10" fmla="*/ 0 w 200"/>
                <a:gd name="T11" fmla="*/ 2 h 102"/>
                <a:gd name="T12" fmla="*/ 0 w 200"/>
                <a:gd name="T13" fmla="*/ 0 h 102"/>
                <a:gd name="T14" fmla="*/ 0 w 200"/>
                <a:gd name="T15" fmla="*/ 0 h 102"/>
                <a:gd name="T16" fmla="*/ 0 w 200"/>
                <a:gd name="T17" fmla="*/ 2 h 102"/>
                <a:gd name="T18" fmla="*/ 0 w 200"/>
                <a:gd name="T19" fmla="*/ 2 h 102"/>
                <a:gd name="T20" fmla="*/ 0 w 200"/>
                <a:gd name="T21" fmla="*/ 2 h 102"/>
                <a:gd name="T22" fmla="*/ 0 w 200"/>
                <a:gd name="T23" fmla="*/ 2 h 102"/>
                <a:gd name="T24" fmla="*/ 0 w 200"/>
                <a:gd name="T25" fmla="*/ 2 h 1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0"/>
                <a:gd name="T40" fmla="*/ 0 h 102"/>
                <a:gd name="T41" fmla="*/ 200 w 200"/>
                <a:gd name="T42" fmla="*/ 102 h 10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0" h="102">
                  <a:moveTo>
                    <a:pt x="0" y="102"/>
                  </a:moveTo>
                  <a:lnTo>
                    <a:pt x="0" y="81"/>
                  </a:lnTo>
                  <a:lnTo>
                    <a:pt x="73" y="48"/>
                  </a:lnTo>
                  <a:lnTo>
                    <a:pt x="96" y="48"/>
                  </a:lnTo>
                  <a:lnTo>
                    <a:pt x="96" y="25"/>
                  </a:lnTo>
                  <a:lnTo>
                    <a:pt x="121" y="25"/>
                  </a:lnTo>
                  <a:lnTo>
                    <a:pt x="175" y="0"/>
                  </a:lnTo>
                  <a:lnTo>
                    <a:pt x="200" y="0"/>
                  </a:lnTo>
                  <a:lnTo>
                    <a:pt x="200" y="25"/>
                  </a:lnTo>
                  <a:lnTo>
                    <a:pt x="175" y="48"/>
                  </a:lnTo>
                  <a:lnTo>
                    <a:pt x="96" y="48"/>
                  </a:lnTo>
                  <a:lnTo>
                    <a:pt x="73" y="102"/>
                  </a:lnTo>
                  <a:lnTo>
                    <a:pt x="0" y="102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57" name="Freeform 13"/>
            <p:cNvSpPr>
              <a:spLocks/>
            </p:cNvSpPr>
            <p:nvPr/>
          </p:nvSpPr>
          <p:spPr bwMode="auto">
            <a:xfrm>
              <a:off x="3575" y="2720"/>
              <a:ext cx="48" cy="30"/>
            </a:xfrm>
            <a:custGeom>
              <a:avLst/>
              <a:gdLst>
                <a:gd name="T0" fmla="*/ 0 w 200"/>
                <a:gd name="T1" fmla="*/ 2 h 102"/>
                <a:gd name="T2" fmla="*/ 0 w 200"/>
                <a:gd name="T3" fmla="*/ 2 h 102"/>
                <a:gd name="T4" fmla="*/ 0 w 200"/>
                <a:gd name="T5" fmla="*/ 2 h 102"/>
                <a:gd name="T6" fmla="*/ 0 w 200"/>
                <a:gd name="T7" fmla="*/ 2 h 102"/>
                <a:gd name="T8" fmla="*/ 0 w 200"/>
                <a:gd name="T9" fmla="*/ 2 h 102"/>
                <a:gd name="T10" fmla="*/ 0 w 200"/>
                <a:gd name="T11" fmla="*/ 2 h 102"/>
                <a:gd name="T12" fmla="*/ 0 w 200"/>
                <a:gd name="T13" fmla="*/ 0 h 102"/>
                <a:gd name="T14" fmla="*/ 0 w 200"/>
                <a:gd name="T15" fmla="*/ 0 h 102"/>
                <a:gd name="T16" fmla="*/ 0 w 200"/>
                <a:gd name="T17" fmla="*/ 2 h 102"/>
                <a:gd name="T18" fmla="*/ 0 w 200"/>
                <a:gd name="T19" fmla="*/ 2 h 102"/>
                <a:gd name="T20" fmla="*/ 0 w 200"/>
                <a:gd name="T21" fmla="*/ 2 h 102"/>
                <a:gd name="T22" fmla="*/ 0 w 200"/>
                <a:gd name="T23" fmla="*/ 2 h 102"/>
                <a:gd name="T24" fmla="*/ 0 w 200"/>
                <a:gd name="T25" fmla="*/ 2 h 1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0"/>
                <a:gd name="T40" fmla="*/ 0 h 102"/>
                <a:gd name="T41" fmla="*/ 200 w 200"/>
                <a:gd name="T42" fmla="*/ 102 h 10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0" h="102">
                  <a:moveTo>
                    <a:pt x="0" y="102"/>
                  </a:moveTo>
                  <a:lnTo>
                    <a:pt x="0" y="81"/>
                  </a:lnTo>
                  <a:lnTo>
                    <a:pt x="73" y="48"/>
                  </a:lnTo>
                  <a:lnTo>
                    <a:pt x="96" y="48"/>
                  </a:lnTo>
                  <a:lnTo>
                    <a:pt x="96" y="25"/>
                  </a:lnTo>
                  <a:lnTo>
                    <a:pt x="121" y="25"/>
                  </a:lnTo>
                  <a:lnTo>
                    <a:pt x="175" y="0"/>
                  </a:lnTo>
                  <a:lnTo>
                    <a:pt x="200" y="0"/>
                  </a:lnTo>
                  <a:lnTo>
                    <a:pt x="200" y="25"/>
                  </a:lnTo>
                  <a:lnTo>
                    <a:pt x="175" y="48"/>
                  </a:lnTo>
                  <a:lnTo>
                    <a:pt x="96" y="48"/>
                  </a:lnTo>
                  <a:lnTo>
                    <a:pt x="73" y="102"/>
                  </a:lnTo>
                  <a:lnTo>
                    <a:pt x="0" y="102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58" name="Freeform 14"/>
            <p:cNvSpPr>
              <a:spLocks/>
            </p:cNvSpPr>
            <p:nvPr/>
          </p:nvSpPr>
          <p:spPr bwMode="auto">
            <a:xfrm>
              <a:off x="3546" y="2690"/>
              <a:ext cx="53" cy="60"/>
            </a:xfrm>
            <a:custGeom>
              <a:avLst/>
              <a:gdLst>
                <a:gd name="T0" fmla="*/ 0 w 221"/>
                <a:gd name="T1" fmla="*/ 2 h 203"/>
                <a:gd name="T2" fmla="*/ 0 w 221"/>
                <a:gd name="T3" fmla="*/ 2 h 203"/>
                <a:gd name="T4" fmla="*/ 0 w 221"/>
                <a:gd name="T5" fmla="*/ 2 h 203"/>
                <a:gd name="T6" fmla="*/ 0 w 221"/>
                <a:gd name="T7" fmla="*/ 2 h 203"/>
                <a:gd name="T8" fmla="*/ 0 w 221"/>
                <a:gd name="T9" fmla="*/ 0 h 203"/>
                <a:gd name="T10" fmla="*/ 0 w 221"/>
                <a:gd name="T11" fmla="*/ 2 h 203"/>
                <a:gd name="T12" fmla="*/ 0 w 221"/>
                <a:gd name="T13" fmla="*/ 2 h 203"/>
                <a:gd name="T14" fmla="*/ 0 w 221"/>
                <a:gd name="T15" fmla="*/ 2 h 203"/>
                <a:gd name="T16" fmla="*/ 0 w 221"/>
                <a:gd name="T17" fmla="*/ 2 h 203"/>
                <a:gd name="T18" fmla="*/ 0 w 221"/>
                <a:gd name="T19" fmla="*/ 2 h 203"/>
                <a:gd name="T20" fmla="*/ 0 w 221"/>
                <a:gd name="T21" fmla="*/ 2 h 203"/>
                <a:gd name="T22" fmla="*/ 0 w 221"/>
                <a:gd name="T23" fmla="*/ 2 h 203"/>
                <a:gd name="T24" fmla="*/ 0 w 221"/>
                <a:gd name="T25" fmla="*/ 2 h 203"/>
                <a:gd name="T26" fmla="*/ 0 w 221"/>
                <a:gd name="T27" fmla="*/ 2 h 203"/>
                <a:gd name="T28" fmla="*/ 0 w 221"/>
                <a:gd name="T29" fmla="*/ 2 h 203"/>
                <a:gd name="T30" fmla="*/ 0 w 221"/>
                <a:gd name="T31" fmla="*/ 2 h 203"/>
                <a:gd name="T32" fmla="*/ 0 w 221"/>
                <a:gd name="T33" fmla="*/ 2 h 203"/>
                <a:gd name="T34" fmla="*/ 0 w 221"/>
                <a:gd name="T35" fmla="*/ 2 h 203"/>
                <a:gd name="T36" fmla="*/ 0 w 221"/>
                <a:gd name="T37" fmla="*/ 2 h 203"/>
                <a:gd name="T38" fmla="*/ 0 w 221"/>
                <a:gd name="T39" fmla="*/ 2 h 203"/>
                <a:gd name="T40" fmla="*/ 0 w 221"/>
                <a:gd name="T41" fmla="*/ 2 h 203"/>
                <a:gd name="T42" fmla="*/ 0 w 221"/>
                <a:gd name="T43" fmla="*/ 2 h 203"/>
                <a:gd name="T44" fmla="*/ 0 w 221"/>
                <a:gd name="T45" fmla="*/ 2 h 203"/>
                <a:gd name="T46" fmla="*/ 0 w 221"/>
                <a:gd name="T47" fmla="*/ 2 h 203"/>
                <a:gd name="T48" fmla="*/ 0 w 221"/>
                <a:gd name="T49" fmla="*/ 2 h 203"/>
                <a:gd name="T50" fmla="*/ 0 w 221"/>
                <a:gd name="T51" fmla="*/ 2 h 20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21"/>
                <a:gd name="T79" fmla="*/ 0 h 203"/>
                <a:gd name="T80" fmla="*/ 221 w 221"/>
                <a:gd name="T81" fmla="*/ 203 h 20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21" h="203">
                  <a:moveTo>
                    <a:pt x="0" y="101"/>
                  </a:moveTo>
                  <a:lnTo>
                    <a:pt x="23" y="53"/>
                  </a:lnTo>
                  <a:lnTo>
                    <a:pt x="48" y="30"/>
                  </a:lnTo>
                  <a:lnTo>
                    <a:pt x="96" y="30"/>
                  </a:lnTo>
                  <a:lnTo>
                    <a:pt x="96" y="0"/>
                  </a:lnTo>
                  <a:lnTo>
                    <a:pt x="125" y="30"/>
                  </a:lnTo>
                  <a:lnTo>
                    <a:pt x="150" y="30"/>
                  </a:lnTo>
                  <a:lnTo>
                    <a:pt x="221" y="53"/>
                  </a:lnTo>
                  <a:lnTo>
                    <a:pt x="221" y="78"/>
                  </a:lnTo>
                  <a:lnTo>
                    <a:pt x="221" y="101"/>
                  </a:lnTo>
                  <a:lnTo>
                    <a:pt x="173" y="78"/>
                  </a:lnTo>
                  <a:lnTo>
                    <a:pt x="173" y="101"/>
                  </a:lnTo>
                  <a:lnTo>
                    <a:pt x="150" y="149"/>
                  </a:lnTo>
                  <a:lnTo>
                    <a:pt x="125" y="149"/>
                  </a:lnTo>
                  <a:lnTo>
                    <a:pt x="125" y="182"/>
                  </a:lnTo>
                  <a:lnTo>
                    <a:pt x="125" y="126"/>
                  </a:lnTo>
                  <a:lnTo>
                    <a:pt x="125" y="101"/>
                  </a:lnTo>
                  <a:lnTo>
                    <a:pt x="96" y="78"/>
                  </a:lnTo>
                  <a:lnTo>
                    <a:pt x="71" y="53"/>
                  </a:lnTo>
                  <a:lnTo>
                    <a:pt x="48" y="78"/>
                  </a:lnTo>
                  <a:lnTo>
                    <a:pt x="23" y="149"/>
                  </a:lnTo>
                  <a:lnTo>
                    <a:pt x="23" y="182"/>
                  </a:lnTo>
                  <a:lnTo>
                    <a:pt x="0" y="203"/>
                  </a:lnTo>
                  <a:lnTo>
                    <a:pt x="0" y="149"/>
                  </a:lnTo>
                  <a:lnTo>
                    <a:pt x="23" y="101"/>
                  </a:lnTo>
                  <a:lnTo>
                    <a:pt x="0" y="10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59" name="Freeform 15"/>
            <p:cNvSpPr>
              <a:spLocks/>
            </p:cNvSpPr>
            <p:nvPr/>
          </p:nvSpPr>
          <p:spPr bwMode="auto">
            <a:xfrm>
              <a:off x="3546" y="2690"/>
              <a:ext cx="53" cy="60"/>
            </a:xfrm>
            <a:custGeom>
              <a:avLst/>
              <a:gdLst>
                <a:gd name="T0" fmla="*/ 0 w 221"/>
                <a:gd name="T1" fmla="*/ 2 h 203"/>
                <a:gd name="T2" fmla="*/ 0 w 221"/>
                <a:gd name="T3" fmla="*/ 2 h 203"/>
                <a:gd name="T4" fmla="*/ 0 w 221"/>
                <a:gd name="T5" fmla="*/ 2 h 203"/>
                <a:gd name="T6" fmla="*/ 0 w 221"/>
                <a:gd name="T7" fmla="*/ 2 h 203"/>
                <a:gd name="T8" fmla="*/ 0 w 221"/>
                <a:gd name="T9" fmla="*/ 0 h 203"/>
                <a:gd name="T10" fmla="*/ 0 w 221"/>
                <a:gd name="T11" fmla="*/ 2 h 203"/>
                <a:gd name="T12" fmla="*/ 0 w 221"/>
                <a:gd name="T13" fmla="*/ 2 h 203"/>
                <a:gd name="T14" fmla="*/ 0 w 221"/>
                <a:gd name="T15" fmla="*/ 2 h 203"/>
                <a:gd name="T16" fmla="*/ 0 w 221"/>
                <a:gd name="T17" fmla="*/ 2 h 203"/>
                <a:gd name="T18" fmla="*/ 0 w 221"/>
                <a:gd name="T19" fmla="*/ 2 h 203"/>
                <a:gd name="T20" fmla="*/ 0 w 221"/>
                <a:gd name="T21" fmla="*/ 2 h 203"/>
                <a:gd name="T22" fmla="*/ 0 w 221"/>
                <a:gd name="T23" fmla="*/ 2 h 203"/>
                <a:gd name="T24" fmla="*/ 0 w 221"/>
                <a:gd name="T25" fmla="*/ 2 h 203"/>
                <a:gd name="T26" fmla="*/ 0 w 221"/>
                <a:gd name="T27" fmla="*/ 2 h 203"/>
                <a:gd name="T28" fmla="*/ 0 w 221"/>
                <a:gd name="T29" fmla="*/ 2 h 203"/>
                <a:gd name="T30" fmla="*/ 0 w 221"/>
                <a:gd name="T31" fmla="*/ 2 h 203"/>
                <a:gd name="T32" fmla="*/ 0 w 221"/>
                <a:gd name="T33" fmla="*/ 2 h 203"/>
                <a:gd name="T34" fmla="*/ 0 w 221"/>
                <a:gd name="T35" fmla="*/ 2 h 203"/>
                <a:gd name="T36" fmla="*/ 0 w 221"/>
                <a:gd name="T37" fmla="*/ 2 h 203"/>
                <a:gd name="T38" fmla="*/ 0 w 221"/>
                <a:gd name="T39" fmla="*/ 2 h 203"/>
                <a:gd name="T40" fmla="*/ 0 w 221"/>
                <a:gd name="T41" fmla="*/ 2 h 203"/>
                <a:gd name="T42" fmla="*/ 0 w 221"/>
                <a:gd name="T43" fmla="*/ 2 h 203"/>
                <a:gd name="T44" fmla="*/ 0 w 221"/>
                <a:gd name="T45" fmla="*/ 2 h 203"/>
                <a:gd name="T46" fmla="*/ 0 w 221"/>
                <a:gd name="T47" fmla="*/ 2 h 203"/>
                <a:gd name="T48" fmla="*/ 0 w 221"/>
                <a:gd name="T49" fmla="*/ 2 h 203"/>
                <a:gd name="T50" fmla="*/ 0 w 221"/>
                <a:gd name="T51" fmla="*/ 2 h 20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21"/>
                <a:gd name="T79" fmla="*/ 0 h 203"/>
                <a:gd name="T80" fmla="*/ 221 w 221"/>
                <a:gd name="T81" fmla="*/ 203 h 20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21" h="203">
                  <a:moveTo>
                    <a:pt x="0" y="101"/>
                  </a:moveTo>
                  <a:lnTo>
                    <a:pt x="23" y="53"/>
                  </a:lnTo>
                  <a:lnTo>
                    <a:pt x="48" y="30"/>
                  </a:lnTo>
                  <a:lnTo>
                    <a:pt x="96" y="30"/>
                  </a:lnTo>
                  <a:lnTo>
                    <a:pt x="96" y="0"/>
                  </a:lnTo>
                  <a:lnTo>
                    <a:pt x="125" y="30"/>
                  </a:lnTo>
                  <a:lnTo>
                    <a:pt x="150" y="30"/>
                  </a:lnTo>
                  <a:lnTo>
                    <a:pt x="221" y="53"/>
                  </a:lnTo>
                  <a:lnTo>
                    <a:pt x="221" y="78"/>
                  </a:lnTo>
                  <a:lnTo>
                    <a:pt x="221" y="101"/>
                  </a:lnTo>
                  <a:lnTo>
                    <a:pt x="173" y="78"/>
                  </a:lnTo>
                  <a:lnTo>
                    <a:pt x="173" y="101"/>
                  </a:lnTo>
                  <a:lnTo>
                    <a:pt x="150" y="149"/>
                  </a:lnTo>
                  <a:lnTo>
                    <a:pt x="125" y="149"/>
                  </a:lnTo>
                  <a:lnTo>
                    <a:pt x="125" y="182"/>
                  </a:lnTo>
                  <a:lnTo>
                    <a:pt x="125" y="126"/>
                  </a:lnTo>
                  <a:lnTo>
                    <a:pt x="125" y="101"/>
                  </a:lnTo>
                  <a:lnTo>
                    <a:pt x="96" y="78"/>
                  </a:lnTo>
                  <a:lnTo>
                    <a:pt x="71" y="53"/>
                  </a:lnTo>
                  <a:lnTo>
                    <a:pt x="48" y="78"/>
                  </a:lnTo>
                  <a:lnTo>
                    <a:pt x="23" y="149"/>
                  </a:lnTo>
                  <a:lnTo>
                    <a:pt x="23" y="182"/>
                  </a:lnTo>
                  <a:lnTo>
                    <a:pt x="0" y="203"/>
                  </a:lnTo>
                  <a:lnTo>
                    <a:pt x="0" y="149"/>
                  </a:lnTo>
                  <a:lnTo>
                    <a:pt x="23" y="101"/>
                  </a:lnTo>
                  <a:lnTo>
                    <a:pt x="0" y="101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60" name="Freeform 16"/>
            <p:cNvSpPr>
              <a:spLocks/>
            </p:cNvSpPr>
            <p:nvPr/>
          </p:nvSpPr>
          <p:spPr bwMode="auto">
            <a:xfrm>
              <a:off x="3522" y="2668"/>
              <a:ext cx="53" cy="22"/>
            </a:xfrm>
            <a:custGeom>
              <a:avLst/>
              <a:gdLst>
                <a:gd name="T0" fmla="*/ 0 w 226"/>
                <a:gd name="T1" fmla="*/ 3 h 73"/>
                <a:gd name="T2" fmla="*/ 0 w 226"/>
                <a:gd name="T3" fmla="*/ 3 h 73"/>
                <a:gd name="T4" fmla="*/ 0 w 226"/>
                <a:gd name="T5" fmla="*/ 3 h 73"/>
                <a:gd name="T6" fmla="*/ 0 w 226"/>
                <a:gd name="T7" fmla="*/ 3 h 73"/>
                <a:gd name="T8" fmla="*/ 0 w 226"/>
                <a:gd name="T9" fmla="*/ 3 h 73"/>
                <a:gd name="T10" fmla="*/ 0 w 226"/>
                <a:gd name="T11" fmla="*/ 3 h 73"/>
                <a:gd name="T12" fmla="*/ 0 w 226"/>
                <a:gd name="T13" fmla="*/ 3 h 73"/>
                <a:gd name="T14" fmla="*/ 0 w 226"/>
                <a:gd name="T15" fmla="*/ 3 h 73"/>
                <a:gd name="T16" fmla="*/ 0 w 226"/>
                <a:gd name="T17" fmla="*/ 0 h 73"/>
                <a:gd name="T18" fmla="*/ 0 w 226"/>
                <a:gd name="T19" fmla="*/ 0 h 73"/>
                <a:gd name="T20" fmla="*/ 0 w 226"/>
                <a:gd name="T21" fmla="*/ 3 h 73"/>
                <a:gd name="T22" fmla="*/ 0 w 226"/>
                <a:gd name="T23" fmla="*/ 3 h 73"/>
                <a:gd name="T24" fmla="*/ 0 w 226"/>
                <a:gd name="T25" fmla="*/ 3 h 73"/>
                <a:gd name="T26" fmla="*/ 0 w 226"/>
                <a:gd name="T27" fmla="*/ 3 h 73"/>
                <a:gd name="T28" fmla="*/ 0 w 226"/>
                <a:gd name="T29" fmla="*/ 3 h 73"/>
                <a:gd name="T30" fmla="*/ 0 w 226"/>
                <a:gd name="T31" fmla="*/ 3 h 7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6"/>
                <a:gd name="T49" fmla="*/ 0 h 73"/>
                <a:gd name="T50" fmla="*/ 226 w 226"/>
                <a:gd name="T51" fmla="*/ 73 h 7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6" h="73">
                  <a:moveTo>
                    <a:pt x="76" y="48"/>
                  </a:moveTo>
                  <a:lnTo>
                    <a:pt x="101" y="73"/>
                  </a:lnTo>
                  <a:lnTo>
                    <a:pt x="172" y="73"/>
                  </a:lnTo>
                  <a:lnTo>
                    <a:pt x="197" y="73"/>
                  </a:lnTo>
                  <a:lnTo>
                    <a:pt x="226" y="73"/>
                  </a:lnTo>
                  <a:lnTo>
                    <a:pt x="197" y="48"/>
                  </a:lnTo>
                  <a:lnTo>
                    <a:pt x="172" y="25"/>
                  </a:lnTo>
                  <a:lnTo>
                    <a:pt x="149" y="25"/>
                  </a:lnTo>
                  <a:lnTo>
                    <a:pt x="124" y="0"/>
                  </a:lnTo>
                  <a:lnTo>
                    <a:pt x="101" y="0"/>
                  </a:lnTo>
                  <a:lnTo>
                    <a:pt x="76" y="25"/>
                  </a:lnTo>
                  <a:lnTo>
                    <a:pt x="48" y="48"/>
                  </a:lnTo>
                  <a:lnTo>
                    <a:pt x="0" y="73"/>
                  </a:lnTo>
                  <a:lnTo>
                    <a:pt x="23" y="73"/>
                  </a:lnTo>
                  <a:lnTo>
                    <a:pt x="48" y="73"/>
                  </a:lnTo>
                  <a:lnTo>
                    <a:pt x="76" y="48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61" name="Freeform 17"/>
            <p:cNvSpPr>
              <a:spLocks/>
            </p:cNvSpPr>
            <p:nvPr/>
          </p:nvSpPr>
          <p:spPr bwMode="auto">
            <a:xfrm>
              <a:off x="3522" y="2668"/>
              <a:ext cx="53" cy="22"/>
            </a:xfrm>
            <a:custGeom>
              <a:avLst/>
              <a:gdLst>
                <a:gd name="T0" fmla="*/ 0 w 226"/>
                <a:gd name="T1" fmla="*/ 3 h 73"/>
                <a:gd name="T2" fmla="*/ 0 w 226"/>
                <a:gd name="T3" fmla="*/ 3 h 73"/>
                <a:gd name="T4" fmla="*/ 0 w 226"/>
                <a:gd name="T5" fmla="*/ 3 h 73"/>
                <a:gd name="T6" fmla="*/ 0 w 226"/>
                <a:gd name="T7" fmla="*/ 3 h 73"/>
                <a:gd name="T8" fmla="*/ 0 w 226"/>
                <a:gd name="T9" fmla="*/ 3 h 73"/>
                <a:gd name="T10" fmla="*/ 0 w 226"/>
                <a:gd name="T11" fmla="*/ 3 h 73"/>
                <a:gd name="T12" fmla="*/ 0 w 226"/>
                <a:gd name="T13" fmla="*/ 3 h 73"/>
                <a:gd name="T14" fmla="*/ 0 w 226"/>
                <a:gd name="T15" fmla="*/ 3 h 73"/>
                <a:gd name="T16" fmla="*/ 0 w 226"/>
                <a:gd name="T17" fmla="*/ 0 h 73"/>
                <a:gd name="T18" fmla="*/ 0 w 226"/>
                <a:gd name="T19" fmla="*/ 0 h 73"/>
                <a:gd name="T20" fmla="*/ 0 w 226"/>
                <a:gd name="T21" fmla="*/ 3 h 73"/>
                <a:gd name="T22" fmla="*/ 0 w 226"/>
                <a:gd name="T23" fmla="*/ 3 h 73"/>
                <a:gd name="T24" fmla="*/ 0 w 226"/>
                <a:gd name="T25" fmla="*/ 3 h 73"/>
                <a:gd name="T26" fmla="*/ 0 w 226"/>
                <a:gd name="T27" fmla="*/ 3 h 73"/>
                <a:gd name="T28" fmla="*/ 0 w 226"/>
                <a:gd name="T29" fmla="*/ 3 h 73"/>
                <a:gd name="T30" fmla="*/ 0 w 226"/>
                <a:gd name="T31" fmla="*/ 3 h 7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6"/>
                <a:gd name="T49" fmla="*/ 0 h 73"/>
                <a:gd name="T50" fmla="*/ 226 w 226"/>
                <a:gd name="T51" fmla="*/ 73 h 7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6" h="73">
                  <a:moveTo>
                    <a:pt x="76" y="48"/>
                  </a:moveTo>
                  <a:lnTo>
                    <a:pt x="101" y="73"/>
                  </a:lnTo>
                  <a:lnTo>
                    <a:pt x="172" y="73"/>
                  </a:lnTo>
                  <a:lnTo>
                    <a:pt x="197" y="73"/>
                  </a:lnTo>
                  <a:lnTo>
                    <a:pt x="226" y="73"/>
                  </a:lnTo>
                  <a:lnTo>
                    <a:pt x="197" y="48"/>
                  </a:lnTo>
                  <a:lnTo>
                    <a:pt x="172" y="25"/>
                  </a:lnTo>
                  <a:lnTo>
                    <a:pt x="149" y="25"/>
                  </a:lnTo>
                  <a:lnTo>
                    <a:pt x="124" y="0"/>
                  </a:lnTo>
                  <a:lnTo>
                    <a:pt x="101" y="0"/>
                  </a:lnTo>
                  <a:lnTo>
                    <a:pt x="76" y="25"/>
                  </a:lnTo>
                  <a:lnTo>
                    <a:pt x="48" y="48"/>
                  </a:lnTo>
                  <a:lnTo>
                    <a:pt x="0" y="73"/>
                  </a:lnTo>
                  <a:lnTo>
                    <a:pt x="23" y="73"/>
                  </a:lnTo>
                  <a:lnTo>
                    <a:pt x="48" y="73"/>
                  </a:lnTo>
                  <a:lnTo>
                    <a:pt x="76" y="48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62" name="Freeform 18"/>
            <p:cNvSpPr>
              <a:spLocks/>
            </p:cNvSpPr>
            <p:nvPr/>
          </p:nvSpPr>
          <p:spPr bwMode="auto">
            <a:xfrm>
              <a:off x="3998" y="2279"/>
              <a:ext cx="1218" cy="1200"/>
            </a:xfrm>
            <a:custGeom>
              <a:avLst/>
              <a:gdLst>
                <a:gd name="T0" fmla="*/ 0 w 5105"/>
                <a:gd name="T1" fmla="*/ 2 h 4095"/>
                <a:gd name="T2" fmla="*/ 0 w 5105"/>
                <a:gd name="T3" fmla="*/ 2 h 4095"/>
                <a:gd name="T4" fmla="*/ 0 w 5105"/>
                <a:gd name="T5" fmla="*/ 2 h 4095"/>
                <a:gd name="T6" fmla="*/ 0 w 5105"/>
                <a:gd name="T7" fmla="*/ 2 h 4095"/>
                <a:gd name="T8" fmla="*/ 0 w 5105"/>
                <a:gd name="T9" fmla="*/ 2 h 4095"/>
                <a:gd name="T10" fmla="*/ 0 w 5105"/>
                <a:gd name="T11" fmla="*/ 2 h 4095"/>
                <a:gd name="T12" fmla="*/ 0 w 5105"/>
                <a:gd name="T13" fmla="*/ 2 h 4095"/>
                <a:gd name="T14" fmla="*/ 0 w 5105"/>
                <a:gd name="T15" fmla="*/ 2 h 4095"/>
                <a:gd name="T16" fmla="*/ 0 w 5105"/>
                <a:gd name="T17" fmla="*/ 2 h 4095"/>
                <a:gd name="T18" fmla="*/ 0 w 5105"/>
                <a:gd name="T19" fmla="*/ 2 h 4095"/>
                <a:gd name="T20" fmla="*/ 0 w 5105"/>
                <a:gd name="T21" fmla="*/ 2 h 4095"/>
                <a:gd name="T22" fmla="*/ 0 w 5105"/>
                <a:gd name="T23" fmla="*/ 2 h 4095"/>
                <a:gd name="T24" fmla="*/ 0 w 5105"/>
                <a:gd name="T25" fmla="*/ 2 h 4095"/>
                <a:gd name="T26" fmla="*/ 0 w 5105"/>
                <a:gd name="T27" fmla="*/ 2 h 4095"/>
                <a:gd name="T28" fmla="*/ 0 w 5105"/>
                <a:gd name="T29" fmla="*/ 2 h 4095"/>
                <a:gd name="T30" fmla="*/ 0 w 5105"/>
                <a:gd name="T31" fmla="*/ 2 h 4095"/>
                <a:gd name="T32" fmla="*/ 0 w 5105"/>
                <a:gd name="T33" fmla="*/ 2 h 4095"/>
                <a:gd name="T34" fmla="*/ 0 w 5105"/>
                <a:gd name="T35" fmla="*/ 2 h 4095"/>
                <a:gd name="T36" fmla="*/ 0 w 5105"/>
                <a:gd name="T37" fmla="*/ 2 h 4095"/>
                <a:gd name="T38" fmla="*/ 0 w 5105"/>
                <a:gd name="T39" fmla="*/ 2 h 4095"/>
                <a:gd name="T40" fmla="*/ 0 w 5105"/>
                <a:gd name="T41" fmla="*/ 2 h 4095"/>
                <a:gd name="T42" fmla="*/ 0 w 5105"/>
                <a:gd name="T43" fmla="*/ 2 h 4095"/>
                <a:gd name="T44" fmla="*/ 0 w 5105"/>
                <a:gd name="T45" fmla="*/ 2 h 4095"/>
                <a:gd name="T46" fmla="*/ 0 w 5105"/>
                <a:gd name="T47" fmla="*/ 2 h 4095"/>
                <a:gd name="T48" fmla="*/ 0 w 5105"/>
                <a:gd name="T49" fmla="*/ 2 h 4095"/>
                <a:gd name="T50" fmla="*/ 0 w 5105"/>
                <a:gd name="T51" fmla="*/ 2 h 4095"/>
                <a:gd name="T52" fmla="*/ 0 w 5105"/>
                <a:gd name="T53" fmla="*/ 2 h 4095"/>
                <a:gd name="T54" fmla="*/ 0 w 5105"/>
                <a:gd name="T55" fmla="*/ 2 h 4095"/>
                <a:gd name="T56" fmla="*/ 0 w 5105"/>
                <a:gd name="T57" fmla="*/ 2 h 4095"/>
                <a:gd name="T58" fmla="*/ 0 w 5105"/>
                <a:gd name="T59" fmla="*/ 2 h 4095"/>
                <a:gd name="T60" fmla="*/ 0 w 5105"/>
                <a:gd name="T61" fmla="*/ 2 h 4095"/>
                <a:gd name="T62" fmla="*/ 0 w 5105"/>
                <a:gd name="T63" fmla="*/ 2 h 4095"/>
                <a:gd name="T64" fmla="*/ 0 w 5105"/>
                <a:gd name="T65" fmla="*/ 2 h 4095"/>
                <a:gd name="T66" fmla="*/ 0 w 5105"/>
                <a:gd name="T67" fmla="*/ 2 h 4095"/>
                <a:gd name="T68" fmla="*/ 0 w 5105"/>
                <a:gd name="T69" fmla="*/ 2 h 4095"/>
                <a:gd name="T70" fmla="*/ 0 w 5105"/>
                <a:gd name="T71" fmla="*/ 2 h 4095"/>
                <a:gd name="T72" fmla="*/ 0 w 5105"/>
                <a:gd name="T73" fmla="*/ 2 h 4095"/>
                <a:gd name="T74" fmla="*/ 0 w 5105"/>
                <a:gd name="T75" fmla="*/ 2 h 4095"/>
                <a:gd name="T76" fmla="*/ 0 w 5105"/>
                <a:gd name="T77" fmla="*/ 2 h 4095"/>
                <a:gd name="T78" fmla="*/ 0 w 5105"/>
                <a:gd name="T79" fmla="*/ 2 h 4095"/>
                <a:gd name="T80" fmla="*/ 0 w 5105"/>
                <a:gd name="T81" fmla="*/ 2 h 4095"/>
                <a:gd name="T82" fmla="*/ 0 w 5105"/>
                <a:gd name="T83" fmla="*/ 2 h 4095"/>
                <a:gd name="T84" fmla="*/ 0 w 5105"/>
                <a:gd name="T85" fmla="*/ 2 h 4095"/>
                <a:gd name="T86" fmla="*/ 0 w 5105"/>
                <a:gd name="T87" fmla="*/ 2 h 4095"/>
                <a:gd name="T88" fmla="*/ 0 w 5105"/>
                <a:gd name="T89" fmla="*/ 2 h 4095"/>
                <a:gd name="T90" fmla="*/ 0 w 5105"/>
                <a:gd name="T91" fmla="*/ 2 h 4095"/>
                <a:gd name="T92" fmla="*/ 0 w 5105"/>
                <a:gd name="T93" fmla="*/ 2 h 4095"/>
                <a:gd name="T94" fmla="*/ 0 w 5105"/>
                <a:gd name="T95" fmla="*/ 2 h 4095"/>
                <a:gd name="T96" fmla="*/ 0 w 5105"/>
                <a:gd name="T97" fmla="*/ 2 h 4095"/>
                <a:gd name="T98" fmla="*/ 0 w 5105"/>
                <a:gd name="T99" fmla="*/ 2 h 409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105"/>
                <a:gd name="T151" fmla="*/ 0 h 4095"/>
                <a:gd name="T152" fmla="*/ 5105 w 5105"/>
                <a:gd name="T153" fmla="*/ 4095 h 409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105" h="4095">
                  <a:moveTo>
                    <a:pt x="1352" y="2005"/>
                  </a:moveTo>
                  <a:lnTo>
                    <a:pt x="1477" y="2235"/>
                  </a:lnTo>
                  <a:lnTo>
                    <a:pt x="1502" y="2258"/>
                  </a:lnTo>
                  <a:lnTo>
                    <a:pt x="1502" y="2337"/>
                  </a:lnTo>
                  <a:lnTo>
                    <a:pt x="1730" y="2613"/>
                  </a:lnTo>
                  <a:lnTo>
                    <a:pt x="1880" y="2584"/>
                  </a:lnTo>
                  <a:lnTo>
                    <a:pt x="1857" y="2763"/>
                  </a:lnTo>
                  <a:lnTo>
                    <a:pt x="1605" y="3137"/>
                  </a:lnTo>
                  <a:lnTo>
                    <a:pt x="1626" y="3462"/>
                  </a:lnTo>
                  <a:lnTo>
                    <a:pt x="1454" y="3612"/>
                  </a:lnTo>
                  <a:lnTo>
                    <a:pt x="1477" y="3763"/>
                  </a:lnTo>
                  <a:lnTo>
                    <a:pt x="1406" y="3817"/>
                  </a:lnTo>
                  <a:lnTo>
                    <a:pt x="1256" y="4063"/>
                  </a:lnTo>
                  <a:lnTo>
                    <a:pt x="1027" y="4095"/>
                  </a:lnTo>
                  <a:lnTo>
                    <a:pt x="901" y="3842"/>
                  </a:lnTo>
                  <a:lnTo>
                    <a:pt x="828" y="3487"/>
                  </a:lnTo>
                  <a:lnTo>
                    <a:pt x="876" y="3312"/>
                  </a:lnTo>
                  <a:lnTo>
                    <a:pt x="751" y="3036"/>
                  </a:lnTo>
                  <a:lnTo>
                    <a:pt x="726" y="2811"/>
                  </a:lnTo>
                  <a:lnTo>
                    <a:pt x="655" y="2811"/>
                  </a:lnTo>
                  <a:lnTo>
                    <a:pt x="601" y="2763"/>
                  </a:lnTo>
                  <a:lnTo>
                    <a:pt x="254" y="2811"/>
                  </a:lnTo>
                  <a:lnTo>
                    <a:pt x="23" y="2559"/>
                  </a:lnTo>
                  <a:lnTo>
                    <a:pt x="0" y="2312"/>
                  </a:lnTo>
                  <a:lnTo>
                    <a:pt x="206" y="1909"/>
                  </a:lnTo>
                  <a:lnTo>
                    <a:pt x="323" y="1807"/>
                  </a:lnTo>
                  <a:lnTo>
                    <a:pt x="751" y="1759"/>
                  </a:lnTo>
                  <a:lnTo>
                    <a:pt x="751" y="1855"/>
                  </a:lnTo>
                  <a:lnTo>
                    <a:pt x="1004" y="1982"/>
                  </a:lnTo>
                  <a:lnTo>
                    <a:pt x="1027" y="1934"/>
                  </a:lnTo>
                  <a:lnTo>
                    <a:pt x="1429" y="1934"/>
                  </a:lnTo>
                  <a:lnTo>
                    <a:pt x="1454" y="1784"/>
                  </a:lnTo>
                  <a:lnTo>
                    <a:pt x="1256" y="1759"/>
                  </a:lnTo>
                  <a:lnTo>
                    <a:pt x="1225" y="1634"/>
                  </a:lnTo>
                  <a:lnTo>
                    <a:pt x="1327" y="1553"/>
                  </a:lnTo>
                  <a:lnTo>
                    <a:pt x="1580" y="1607"/>
                  </a:lnTo>
                  <a:lnTo>
                    <a:pt x="1477" y="1457"/>
                  </a:lnTo>
                  <a:lnTo>
                    <a:pt x="1502" y="1379"/>
                  </a:lnTo>
                  <a:lnTo>
                    <a:pt x="1406" y="1404"/>
                  </a:lnTo>
                  <a:lnTo>
                    <a:pt x="1429" y="1434"/>
                  </a:lnTo>
                  <a:lnTo>
                    <a:pt x="1352" y="1482"/>
                  </a:lnTo>
                  <a:lnTo>
                    <a:pt x="1327" y="1379"/>
                  </a:lnTo>
                  <a:lnTo>
                    <a:pt x="1279" y="1404"/>
                  </a:lnTo>
                  <a:lnTo>
                    <a:pt x="1225" y="1607"/>
                  </a:lnTo>
                  <a:lnTo>
                    <a:pt x="1075" y="1634"/>
                  </a:lnTo>
                  <a:lnTo>
                    <a:pt x="1106" y="1703"/>
                  </a:lnTo>
                  <a:lnTo>
                    <a:pt x="1075" y="1784"/>
                  </a:lnTo>
                  <a:lnTo>
                    <a:pt x="979" y="1553"/>
                  </a:lnTo>
                  <a:lnTo>
                    <a:pt x="828" y="1404"/>
                  </a:lnTo>
                  <a:lnTo>
                    <a:pt x="807" y="1482"/>
                  </a:lnTo>
                  <a:lnTo>
                    <a:pt x="956" y="1634"/>
                  </a:lnTo>
                  <a:lnTo>
                    <a:pt x="901" y="1634"/>
                  </a:lnTo>
                  <a:lnTo>
                    <a:pt x="876" y="1703"/>
                  </a:lnTo>
                  <a:lnTo>
                    <a:pt x="876" y="1634"/>
                  </a:lnTo>
                  <a:lnTo>
                    <a:pt x="726" y="1505"/>
                  </a:lnTo>
                  <a:lnTo>
                    <a:pt x="451" y="1655"/>
                  </a:lnTo>
                  <a:lnTo>
                    <a:pt x="403" y="1759"/>
                  </a:lnTo>
                  <a:lnTo>
                    <a:pt x="277" y="1759"/>
                  </a:lnTo>
                  <a:lnTo>
                    <a:pt x="206" y="1682"/>
                  </a:lnTo>
                  <a:lnTo>
                    <a:pt x="254" y="1530"/>
                  </a:lnTo>
                  <a:lnTo>
                    <a:pt x="403" y="1505"/>
                  </a:lnTo>
                  <a:lnTo>
                    <a:pt x="426" y="1404"/>
                  </a:lnTo>
                  <a:lnTo>
                    <a:pt x="355" y="1331"/>
                  </a:lnTo>
                  <a:lnTo>
                    <a:pt x="576" y="1204"/>
                  </a:lnTo>
                  <a:lnTo>
                    <a:pt x="703" y="1102"/>
                  </a:lnTo>
                  <a:lnTo>
                    <a:pt x="678" y="1006"/>
                  </a:lnTo>
                  <a:lnTo>
                    <a:pt x="726" y="975"/>
                  </a:lnTo>
                  <a:lnTo>
                    <a:pt x="726" y="1079"/>
                  </a:lnTo>
                  <a:lnTo>
                    <a:pt x="1004" y="1054"/>
                  </a:lnTo>
                  <a:lnTo>
                    <a:pt x="1004" y="952"/>
                  </a:lnTo>
                  <a:lnTo>
                    <a:pt x="1075" y="975"/>
                  </a:lnTo>
                  <a:lnTo>
                    <a:pt x="1202" y="856"/>
                  </a:lnTo>
                  <a:lnTo>
                    <a:pt x="1004" y="826"/>
                  </a:lnTo>
                  <a:lnTo>
                    <a:pt x="1075" y="628"/>
                  </a:lnTo>
                  <a:lnTo>
                    <a:pt x="1004" y="601"/>
                  </a:lnTo>
                  <a:lnTo>
                    <a:pt x="853" y="1031"/>
                  </a:lnTo>
                  <a:lnTo>
                    <a:pt x="807" y="1031"/>
                  </a:lnTo>
                  <a:lnTo>
                    <a:pt x="751" y="856"/>
                  </a:lnTo>
                  <a:lnTo>
                    <a:pt x="624" y="927"/>
                  </a:lnTo>
                  <a:lnTo>
                    <a:pt x="601" y="801"/>
                  </a:lnTo>
                  <a:lnTo>
                    <a:pt x="901" y="428"/>
                  </a:lnTo>
                  <a:lnTo>
                    <a:pt x="1106" y="350"/>
                  </a:lnTo>
                  <a:lnTo>
                    <a:pt x="1454" y="524"/>
                  </a:lnTo>
                  <a:lnTo>
                    <a:pt x="1406" y="580"/>
                  </a:lnTo>
                  <a:lnTo>
                    <a:pt x="1279" y="553"/>
                  </a:lnTo>
                  <a:lnTo>
                    <a:pt x="1406" y="676"/>
                  </a:lnTo>
                  <a:lnTo>
                    <a:pt x="1557" y="580"/>
                  </a:lnTo>
                  <a:lnTo>
                    <a:pt x="1525" y="476"/>
                  </a:lnTo>
                  <a:lnTo>
                    <a:pt x="1605" y="499"/>
                  </a:lnTo>
                  <a:lnTo>
                    <a:pt x="1605" y="553"/>
                  </a:lnTo>
                  <a:lnTo>
                    <a:pt x="1928" y="476"/>
                  </a:lnTo>
                  <a:lnTo>
                    <a:pt x="1880" y="403"/>
                  </a:lnTo>
                  <a:lnTo>
                    <a:pt x="2103" y="476"/>
                  </a:lnTo>
                  <a:lnTo>
                    <a:pt x="2103" y="254"/>
                  </a:lnTo>
                  <a:lnTo>
                    <a:pt x="2179" y="254"/>
                  </a:lnTo>
                  <a:lnTo>
                    <a:pt x="2179" y="326"/>
                  </a:lnTo>
                  <a:lnTo>
                    <a:pt x="2227" y="476"/>
                  </a:lnTo>
                  <a:lnTo>
                    <a:pt x="2179" y="580"/>
                  </a:lnTo>
                  <a:lnTo>
                    <a:pt x="2275" y="524"/>
                  </a:lnTo>
                  <a:lnTo>
                    <a:pt x="2275" y="476"/>
                  </a:lnTo>
                  <a:lnTo>
                    <a:pt x="2329" y="499"/>
                  </a:lnTo>
                  <a:lnTo>
                    <a:pt x="2354" y="476"/>
                  </a:lnTo>
                  <a:lnTo>
                    <a:pt x="2252" y="403"/>
                  </a:lnTo>
                  <a:lnTo>
                    <a:pt x="2227" y="225"/>
                  </a:lnTo>
                  <a:lnTo>
                    <a:pt x="2450" y="350"/>
                  </a:lnTo>
                  <a:lnTo>
                    <a:pt x="2377" y="225"/>
                  </a:lnTo>
                  <a:lnTo>
                    <a:pt x="2853" y="0"/>
                  </a:lnTo>
                  <a:lnTo>
                    <a:pt x="3105" y="102"/>
                  </a:lnTo>
                  <a:lnTo>
                    <a:pt x="3051" y="175"/>
                  </a:lnTo>
                  <a:lnTo>
                    <a:pt x="3531" y="225"/>
                  </a:lnTo>
                  <a:lnTo>
                    <a:pt x="3556" y="302"/>
                  </a:lnTo>
                  <a:lnTo>
                    <a:pt x="3832" y="302"/>
                  </a:lnTo>
                  <a:lnTo>
                    <a:pt x="3832" y="225"/>
                  </a:lnTo>
                  <a:lnTo>
                    <a:pt x="4253" y="350"/>
                  </a:lnTo>
                  <a:lnTo>
                    <a:pt x="4355" y="403"/>
                  </a:lnTo>
                  <a:lnTo>
                    <a:pt x="4677" y="374"/>
                  </a:lnTo>
                  <a:lnTo>
                    <a:pt x="5105" y="524"/>
                  </a:lnTo>
                  <a:lnTo>
                    <a:pt x="5080" y="601"/>
                  </a:lnTo>
                  <a:lnTo>
                    <a:pt x="4883" y="580"/>
                  </a:lnTo>
                  <a:lnTo>
                    <a:pt x="4827" y="601"/>
                  </a:lnTo>
                  <a:lnTo>
                    <a:pt x="4931" y="705"/>
                  </a:lnTo>
                  <a:lnTo>
                    <a:pt x="4854" y="705"/>
                  </a:lnTo>
                  <a:lnTo>
                    <a:pt x="4758" y="801"/>
                  </a:lnTo>
                  <a:lnTo>
                    <a:pt x="4581" y="826"/>
                  </a:lnTo>
                  <a:lnTo>
                    <a:pt x="4552" y="879"/>
                  </a:lnTo>
                  <a:lnTo>
                    <a:pt x="4606" y="952"/>
                  </a:lnTo>
                  <a:lnTo>
                    <a:pt x="4581" y="1102"/>
                  </a:lnTo>
                  <a:lnTo>
                    <a:pt x="4527" y="1102"/>
                  </a:lnTo>
                  <a:lnTo>
                    <a:pt x="4504" y="1181"/>
                  </a:lnTo>
                  <a:lnTo>
                    <a:pt x="4431" y="1006"/>
                  </a:lnTo>
                  <a:lnTo>
                    <a:pt x="4431" y="904"/>
                  </a:lnTo>
                  <a:lnTo>
                    <a:pt x="4581" y="705"/>
                  </a:lnTo>
                  <a:lnTo>
                    <a:pt x="4527" y="705"/>
                  </a:lnTo>
                  <a:lnTo>
                    <a:pt x="4479" y="778"/>
                  </a:lnTo>
                  <a:lnTo>
                    <a:pt x="4456" y="753"/>
                  </a:lnTo>
                  <a:lnTo>
                    <a:pt x="4378" y="753"/>
                  </a:lnTo>
                  <a:lnTo>
                    <a:pt x="4355" y="801"/>
                  </a:lnTo>
                  <a:lnTo>
                    <a:pt x="4355" y="856"/>
                  </a:lnTo>
                  <a:lnTo>
                    <a:pt x="4307" y="856"/>
                  </a:lnTo>
                  <a:lnTo>
                    <a:pt x="4180" y="826"/>
                  </a:lnTo>
                  <a:lnTo>
                    <a:pt x="4053" y="856"/>
                  </a:lnTo>
                  <a:lnTo>
                    <a:pt x="3951" y="1031"/>
                  </a:lnTo>
                  <a:lnTo>
                    <a:pt x="4132" y="1133"/>
                  </a:lnTo>
                  <a:lnTo>
                    <a:pt x="4157" y="1283"/>
                  </a:lnTo>
                  <a:lnTo>
                    <a:pt x="4053" y="1482"/>
                  </a:lnTo>
                  <a:lnTo>
                    <a:pt x="3951" y="1505"/>
                  </a:lnTo>
                  <a:lnTo>
                    <a:pt x="3855" y="1634"/>
                  </a:lnTo>
                  <a:lnTo>
                    <a:pt x="3926" y="1682"/>
                  </a:lnTo>
                  <a:lnTo>
                    <a:pt x="3951" y="1759"/>
                  </a:lnTo>
                  <a:lnTo>
                    <a:pt x="3926" y="1807"/>
                  </a:lnTo>
                  <a:lnTo>
                    <a:pt x="3878" y="1807"/>
                  </a:lnTo>
                  <a:lnTo>
                    <a:pt x="3855" y="1703"/>
                  </a:lnTo>
                  <a:lnTo>
                    <a:pt x="3802" y="1634"/>
                  </a:lnTo>
                  <a:lnTo>
                    <a:pt x="3706" y="1607"/>
                  </a:lnTo>
                  <a:lnTo>
                    <a:pt x="3627" y="1655"/>
                  </a:lnTo>
                  <a:lnTo>
                    <a:pt x="3754" y="1703"/>
                  </a:lnTo>
                  <a:lnTo>
                    <a:pt x="3729" y="1832"/>
                  </a:lnTo>
                  <a:lnTo>
                    <a:pt x="3802" y="1982"/>
                  </a:lnTo>
                  <a:lnTo>
                    <a:pt x="3652" y="2210"/>
                  </a:lnTo>
                  <a:lnTo>
                    <a:pt x="3531" y="2258"/>
                  </a:lnTo>
                  <a:lnTo>
                    <a:pt x="3502" y="2312"/>
                  </a:lnTo>
                  <a:lnTo>
                    <a:pt x="3477" y="2258"/>
                  </a:lnTo>
                  <a:lnTo>
                    <a:pt x="3381" y="2337"/>
                  </a:lnTo>
                  <a:lnTo>
                    <a:pt x="3477" y="2433"/>
                  </a:lnTo>
                  <a:lnTo>
                    <a:pt x="3502" y="2511"/>
                  </a:lnTo>
                  <a:lnTo>
                    <a:pt x="3381" y="2638"/>
                  </a:lnTo>
                  <a:lnTo>
                    <a:pt x="3381" y="2584"/>
                  </a:lnTo>
                  <a:lnTo>
                    <a:pt x="3256" y="2488"/>
                  </a:lnTo>
                  <a:lnTo>
                    <a:pt x="3231" y="2613"/>
                  </a:lnTo>
                  <a:lnTo>
                    <a:pt x="3352" y="2763"/>
                  </a:lnTo>
                  <a:lnTo>
                    <a:pt x="3381" y="2886"/>
                  </a:lnTo>
                  <a:lnTo>
                    <a:pt x="3304" y="2838"/>
                  </a:lnTo>
                  <a:lnTo>
                    <a:pt x="3201" y="2661"/>
                  </a:lnTo>
                  <a:lnTo>
                    <a:pt x="3153" y="2385"/>
                  </a:lnTo>
                  <a:lnTo>
                    <a:pt x="3080" y="2433"/>
                  </a:lnTo>
                  <a:lnTo>
                    <a:pt x="2978" y="2210"/>
                  </a:lnTo>
                  <a:lnTo>
                    <a:pt x="2853" y="2258"/>
                  </a:lnTo>
                  <a:lnTo>
                    <a:pt x="2679" y="2463"/>
                  </a:lnTo>
                  <a:lnTo>
                    <a:pt x="2679" y="2584"/>
                  </a:lnTo>
                  <a:lnTo>
                    <a:pt x="2602" y="2661"/>
                  </a:lnTo>
                  <a:lnTo>
                    <a:pt x="2527" y="2488"/>
                  </a:lnTo>
                  <a:lnTo>
                    <a:pt x="2481" y="2433"/>
                  </a:lnTo>
                  <a:lnTo>
                    <a:pt x="2450" y="2258"/>
                  </a:lnTo>
                  <a:lnTo>
                    <a:pt x="2377" y="2258"/>
                  </a:lnTo>
                  <a:lnTo>
                    <a:pt x="2275" y="2133"/>
                  </a:lnTo>
                  <a:lnTo>
                    <a:pt x="2030" y="2133"/>
                  </a:lnTo>
                  <a:lnTo>
                    <a:pt x="2007" y="2085"/>
                  </a:lnTo>
                  <a:lnTo>
                    <a:pt x="1976" y="2085"/>
                  </a:lnTo>
                  <a:lnTo>
                    <a:pt x="1801" y="1982"/>
                  </a:lnTo>
                  <a:lnTo>
                    <a:pt x="1905" y="2187"/>
                  </a:lnTo>
                  <a:lnTo>
                    <a:pt x="2007" y="2133"/>
                  </a:lnTo>
                  <a:lnTo>
                    <a:pt x="2030" y="2187"/>
                  </a:lnTo>
                  <a:lnTo>
                    <a:pt x="2103" y="2258"/>
                  </a:lnTo>
                  <a:lnTo>
                    <a:pt x="1953" y="2385"/>
                  </a:lnTo>
                  <a:lnTo>
                    <a:pt x="1905" y="2463"/>
                  </a:lnTo>
                  <a:lnTo>
                    <a:pt x="1707" y="2536"/>
                  </a:lnTo>
                  <a:lnTo>
                    <a:pt x="1557" y="2210"/>
                  </a:lnTo>
                  <a:lnTo>
                    <a:pt x="1525" y="2187"/>
                  </a:lnTo>
                  <a:lnTo>
                    <a:pt x="1454" y="2005"/>
                  </a:lnTo>
                  <a:lnTo>
                    <a:pt x="1406" y="2060"/>
                  </a:lnTo>
                  <a:lnTo>
                    <a:pt x="1352" y="200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63" name="Freeform 19"/>
            <p:cNvSpPr>
              <a:spLocks/>
            </p:cNvSpPr>
            <p:nvPr/>
          </p:nvSpPr>
          <p:spPr bwMode="auto">
            <a:xfrm>
              <a:off x="3998" y="2279"/>
              <a:ext cx="1218" cy="1200"/>
            </a:xfrm>
            <a:custGeom>
              <a:avLst/>
              <a:gdLst>
                <a:gd name="T0" fmla="*/ 0 w 5105"/>
                <a:gd name="T1" fmla="*/ 2 h 4095"/>
                <a:gd name="T2" fmla="*/ 0 w 5105"/>
                <a:gd name="T3" fmla="*/ 2 h 4095"/>
                <a:gd name="T4" fmla="*/ 0 w 5105"/>
                <a:gd name="T5" fmla="*/ 2 h 4095"/>
                <a:gd name="T6" fmla="*/ 0 w 5105"/>
                <a:gd name="T7" fmla="*/ 2 h 4095"/>
                <a:gd name="T8" fmla="*/ 0 w 5105"/>
                <a:gd name="T9" fmla="*/ 2 h 4095"/>
                <a:gd name="T10" fmla="*/ 0 w 5105"/>
                <a:gd name="T11" fmla="*/ 2 h 4095"/>
                <a:gd name="T12" fmla="*/ 0 w 5105"/>
                <a:gd name="T13" fmla="*/ 2 h 4095"/>
                <a:gd name="T14" fmla="*/ 0 w 5105"/>
                <a:gd name="T15" fmla="*/ 2 h 4095"/>
                <a:gd name="T16" fmla="*/ 0 w 5105"/>
                <a:gd name="T17" fmla="*/ 2 h 4095"/>
                <a:gd name="T18" fmla="*/ 0 w 5105"/>
                <a:gd name="T19" fmla="*/ 2 h 4095"/>
                <a:gd name="T20" fmla="*/ 0 w 5105"/>
                <a:gd name="T21" fmla="*/ 2 h 4095"/>
                <a:gd name="T22" fmla="*/ 0 w 5105"/>
                <a:gd name="T23" fmla="*/ 2 h 4095"/>
                <a:gd name="T24" fmla="*/ 0 w 5105"/>
                <a:gd name="T25" fmla="*/ 2 h 4095"/>
                <a:gd name="T26" fmla="*/ 0 w 5105"/>
                <a:gd name="T27" fmla="*/ 2 h 4095"/>
                <a:gd name="T28" fmla="*/ 0 w 5105"/>
                <a:gd name="T29" fmla="*/ 2 h 4095"/>
                <a:gd name="T30" fmla="*/ 0 w 5105"/>
                <a:gd name="T31" fmla="*/ 2 h 4095"/>
                <a:gd name="T32" fmla="*/ 0 w 5105"/>
                <a:gd name="T33" fmla="*/ 2 h 4095"/>
                <a:gd name="T34" fmla="*/ 0 w 5105"/>
                <a:gd name="T35" fmla="*/ 2 h 4095"/>
                <a:gd name="T36" fmla="*/ 0 w 5105"/>
                <a:gd name="T37" fmla="*/ 2 h 4095"/>
                <a:gd name="T38" fmla="*/ 0 w 5105"/>
                <a:gd name="T39" fmla="*/ 2 h 4095"/>
                <a:gd name="T40" fmla="*/ 0 w 5105"/>
                <a:gd name="T41" fmla="*/ 2 h 4095"/>
                <a:gd name="T42" fmla="*/ 0 w 5105"/>
                <a:gd name="T43" fmla="*/ 2 h 4095"/>
                <a:gd name="T44" fmla="*/ 0 w 5105"/>
                <a:gd name="T45" fmla="*/ 2 h 4095"/>
                <a:gd name="T46" fmla="*/ 0 w 5105"/>
                <a:gd name="T47" fmla="*/ 2 h 4095"/>
                <a:gd name="T48" fmla="*/ 0 w 5105"/>
                <a:gd name="T49" fmla="*/ 2 h 4095"/>
                <a:gd name="T50" fmla="*/ 0 w 5105"/>
                <a:gd name="T51" fmla="*/ 2 h 4095"/>
                <a:gd name="T52" fmla="*/ 0 w 5105"/>
                <a:gd name="T53" fmla="*/ 2 h 4095"/>
                <a:gd name="T54" fmla="*/ 0 w 5105"/>
                <a:gd name="T55" fmla="*/ 2 h 4095"/>
                <a:gd name="T56" fmla="*/ 0 w 5105"/>
                <a:gd name="T57" fmla="*/ 2 h 4095"/>
                <a:gd name="T58" fmla="*/ 0 w 5105"/>
                <a:gd name="T59" fmla="*/ 2 h 4095"/>
                <a:gd name="T60" fmla="*/ 0 w 5105"/>
                <a:gd name="T61" fmla="*/ 2 h 4095"/>
                <a:gd name="T62" fmla="*/ 0 w 5105"/>
                <a:gd name="T63" fmla="*/ 2 h 4095"/>
                <a:gd name="T64" fmla="*/ 0 w 5105"/>
                <a:gd name="T65" fmla="*/ 2 h 4095"/>
                <a:gd name="T66" fmla="*/ 0 w 5105"/>
                <a:gd name="T67" fmla="*/ 2 h 4095"/>
                <a:gd name="T68" fmla="*/ 0 w 5105"/>
                <a:gd name="T69" fmla="*/ 2 h 4095"/>
                <a:gd name="T70" fmla="*/ 0 w 5105"/>
                <a:gd name="T71" fmla="*/ 2 h 4095"/>
                <a:gd name="T72" fmla="*/ 0 w 5105"/>
                <a:gd name="T73" fmla="*/ 2 h 4095"/>
                <a:gd name="T74" fmla="*/ 0 w 5105"/>
                <a:gd name="T75" fmla="*/ 2 h 4095"/>
                <a:gd name="T76" fmla="*/ 0 w 5105"/>
                <a:gd name="T77" fmla="*/ 2 h 4095"/>
                <a:gd name="T78" fmla="*/ 0 w 5105"/>
                <a:gd name="T79" fmla="*/ 2 h 4095"/>
                <a:gd name="T80" fmla="*/ 0 w 5105"/>
                <a:gd name="T81" fmla="*/ 2 h 4095"/>
                <a:gd name="T82" fmla="*/ 0 w 5105"/>
                <a:gd name="T83" fmla="*/ 2 h 4095"/>
                <a:gd name="T84" fmla="*/ 0 w 5105"/>
                <a:gd name="T85" fmla="*/ 2 h 4095"/>
                <a:gd name="T86" fmla="*/ 0 w 5105"/>
                <a:gd name="T87" fmla="*/ 2 h 4095"/>
                <a:gd name="T88" fmla="*/ 0 w 5105"/>
                <a:gd name="T89" fmla="*/ 2 h 4095"/>
                <a:gd name="T90" fmla="*/ 0 w 5105"/>
                <a:gd name="T91" fmla="*/ 2 h 4095"/>
                <a:gd name="T92" fmla="*/ 0 w 5105"/>
                <a:gd name="T93" fmla="*/ 2 h 4095"/>
                <a:gd name="T94" fmla="*/ 0 w 5105"/>
                <a:gd name="T95" fmla="*/ 2 h 4095"/>
                <a:gd name="T96" fmla="*/ 0 w 5105"/>
                <a:gd name="T97" fmla="*/ 2 h 409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105"/>
                <a:gd name="T148" fmla="*/ 0 h 4095"/>
                <a:gd name="T149" fmla="*/ 5105 w 5105"/>
                <a:gd name="T150" fmla="*/ 4095 h 409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105" h="4095">
                  <a:moveTo>
                    <a:pt x="1352" y="2005"/>
                  </a:moveTo>
                  <a:lnTo>
                    <a:pt x="1477" y="2235"/>
                  </a:lnTo>
                  <a:lnTo>
                    <a:pt x="1502" y="2258"/>
                  </a:lnTo>
                  <a:lnTo>
                    <a:pt x="1502" y="2337"/>
                  </a:lnTo>
                  <a:lnTo>
                    <a:pt x="1730" y="2613"/>
                  </a:lnTo>
                  <a:lnTo>
                    <a:pt x="1880" y="2584"/>
                  </a:lnTo>
                  <a:lnTo>
                    <a:pt x="1857" y="2763"/>
                  </a:lnTo>
                  <a:lnTo>
                    <a:pt x="1605" y="3137"/>
                  </a:lnTo>
                  <a:lnTo>
                    <a:pt x="1626" y="3462"/>
                  </a:lnTo>
                  <a:lnTo>
                    <a:pt x="1454" y="3612"/>
                  </a:lnTo>
                  <a:lnTo>
                    <a:pt x="1477" y="3763"/>
                  </a:lnTo>
                  <a:lnTo>
                    <a:pt x="1406" y="3817"/>
                  </a:lnTo>
                  <a:lnTo>
                    <a:pt x="1256" y="4063"/>
                  </a:lnTo>
                  <a:lnTo>
                    <a:pt x="1027" y="4095"/>
                  </a:lnTo>
                  <a:lnTo>
                    <a:pt x="901" y="3842"/>
                  </a:lnTo>
                  <a:lnTo>
                    <a:pt x="828" y="3487"/>
                  </a:lnTo>
                  <a:lnTo>
                    <a:pt x="876" y="3312"/>
                  </a:lnTo>
                  <a:lnTo>
                    <a:pt x="751" y="3036"/>
                  </a:lnTo>
                  <a:lnTo>
                    <a:pt x="726" y="2811"/>
                  </a:lnTo>
                  <a:lnTo>
                    <a:pt x="655" y="2811"/>
                  </a:lnTo>
                  <a:lnTo>
                    <a:pt x="601" y="2763"/>
                  </a:lnTo>
                  <a:lnTo>
                    <a:pt x="254" y="2811"/>
                  </a:lnTo>
                  <a:lnTo>
                    <a:pt x="23" y="2559"/>
                  </a:lnTo>
                  <a:lnTo>
                    <a:pt x="0" y="2312"/>
                  </a:lnTo>
                  <a:lnTo>
                    <a:pt x="206" y="1909"/>
                  </a:lnTo>
                  <a:lnTo>
                    <a:pt x="323" y="1807"/>
                  </a:lnTo>
                  <a:lnTo>
                    <a:pt x="751" y="1759"/>
                  </a:lnTo>
                  <a:lnTo>
                    <a:pt x="751" y="1855"/>
                  </a:lnTo>
                  <a:lnTo>
                    <a:pt x="1004" y="1982"/>
                  </a:lnTo>
                  <a:lnTo>
                    <a:pt x="1027" y="1934"/>
                  </a:lnTo>
                  <a:lnTo>
                    <a:pt x="1429" y="1934"/>
                  </a:lnTo>
                  <a:lnTo>
                    <a:pt x="1454" y="1784"/>
                  </a:lnTo>
                  <a:lnTo>
                    <a:pt x="1256" y="1759"/>
                  </a:lnTo>
                  <a:lnTo>
                    <a:pt x="1225" y="1634"/>
                  </a:lnTo>
                  <a:lnTo>
                    <a:pt x="1327" y="1553"/>
                  </a:lnTo>
                  <a:lnTo>
                    <a:pt x="1580" y="1607"/>
                  </a:lnTo>
                  <a:lnTo>
                    <a:pt x="1477" y="1457"/>
                  </a:lnTo>
                  <a:lnTo>
                    <a:pt x="1502" y="1379"/>
                  </a:lnTo>
                  <a:lnTo>
                    <a:pt x="1406" y="1404"/>
                  </a:lnTo>
                  <a:lnTo>
                    <a:pt x="1429" y="1434"/>
                  </a:lnTo>
                  <a:lnTo>
                    <a:pt x="1352" y="1482"/>
                  </a:lnTo>
                  <a:lnTo>
                    <a:pt x="1327" y="1379"/>
                  </a:lnTo>
                  <a:lnTo>
                    <a:pt x="1279" y="1404"/>
                  </a:lnTo>
                  <a:lnTo>
                    <a:pt x="1225" y="1607"/>
                  </a:lnTo>
                  <a:lnTo>
                    <a:pt x="1075" y="1634"/>
                  </a:lnTo>
                  <a:lnTo>
                    <a:pt x="1106" y="1703"/>
                  </a:lnTo>
                  <a:lnTo>
                    <a:pt x="1075" y="1784"/>
                  </a:lnTo>
                  <a:lnTo>
                    <a:pt x="979" y="1553"/>
                  </a:lnTo>
                  <a:lnTo>
                    <a:pt x="828" y="1404"/>
                  </a:lnTo>
                  <a:lnTo>
                    <a:pt x="807" y="1482"/>
                  </a:lnTo>
                  <a:lnTo>
                    <a:pt x="956" y="1634"/>
                  </a:lnTo>
                  <a:lnTo>
                    <a:pt x="901" y="1634"/>
                  </a:lnTo>
                  <a:lnTo>
                    <a:pt x="876" y="1703"/>
                  </a:lnTo>
                  <a:lnTo>
                    <a:pt x="876" y="1634"/>
                  </a:lnTo>
                  <a:lnTo>
                    <a:pt x="726" y="1505"/>
                  </a:lnTo>
                  <a:lnTo>
                    <a:pt x="451" y="1655"/>
                  </a:lnTo>
                  <a:lnTo>
                    <a:pt x="403" y="1759"/>
                  </a:lnTo>
                  <a:lnTo>
                    <a:pt x="277" y="1759"/>
                  </a:lnTo>
                  <a:lnTo>
                    <a:pt x="206" y="1682"/>
                  </a:lnTo>
                  <a:lnTo>
                    <a:pt x="254" y="1530"/>
                  </a:lnTo>
                  <a:lnTo>
                    <a:pt x="403" y="1505"/>
                  </a:lnTo>
                  <a:lnTo>
                    <a:pt x="426" y="1404"/>
                  </a:lnTo>
                  <a:lnTo>
                    <a:pt x="355" y="1331"/>
                  </a:lnTo>
                  <a:lnTo>
                    <a:pt x="576" y="1204"/>
                  </a:lnTo>
                  <a:lnTo>
                    <a:pt x="703" y="1102"/>
                  </a:lnTo>
                  <a:lnTo>
                    <a:pt x="678" y="1006"/>
                  </a:lnTo>
                  <a:lnTo>
                    <a:pt x="726" y="975"/>
                  </a:lnTo>
                  <a:lnTo>
                    <a:pt x="726" y="1079"/>
                  </a:lnTo>
                  <a:lnTo>
                    <a:pt x="1004" y="1054"/>
                  </a:lnTo>
                  <a:lnTo>
                    <a:pt x="1004" y="952"/>
                  </a:lnTo>
                  <a:lnTo>
                    <a:pt x="1075" y="975"/>
                  </a:lnTo>
                  <a:lnTo>
                    <a:pt x="1202" y="856"/>
                  </a:lnTo>
                  <a:lnTo>
                    <a:pt x="1004" y="826"/>
                  </a:lnTo>
                  <a:lnTo>
                    <a:pt x="1075" y="628"/>
                  </a:lnTo>
                  <a:lnTo>
                    <a:pt x="1004" y="601"/>
                  </a:lnTo>
                  <a:lnTo>
                    <a:pt x="853" y="1031"/>
                  </a:lnTo>
                  <a:lnTo>
                    <a:pt x="807" y="1031"/>
                  </a:lnTo>
                  <a:lnTo>
                    <a:pt x="751" y="856"/>
                  </a:lnTo>
                  <a:lnTo>
                    <a:pt x="624" y="927"/>
                  </a:lnTo>
                  <a:lnTo>
                    <a:pt x="601" y="801"/>
                  </a:lnTo>
                  <a:lnTo>
                    <a:pt x="901" y="428"/>
                  </a:lnTo>
                  <a:lnTo>
                    <a:pt x="1106" y="350"/>
                  </a:lnTo>
                  <a:lnTo>
                    <a:pt x="1454" y="524"/>
                  </a:lnTo>
                  <a:lnTo>
                    <a:pt x="1406" y="580"/>
                  </a:lnTo>
                  <a:lnTo>
                    <a:pt x="1279" y="553"/>
                  </a:lnTo>
                  <a:lnTo>
                    <a:pt x="1406" y="676"/>
                  </a:lnTo>
                  <a:lnTo>
                    <a:pt x="1557" y="580"/>
                  </a:lnTo>
                  <a:lnTo>
                    <a:pt x="1525" y="476"/>
                  </a:lnTo>
                  <a:lnTo>
                    <a:pt x="1605" y="499"/>
                  </a:lnTo>
                  <a:lnTo>
                    <a:pt x="1605" y="553"/>
                  </a:lnTo>
                  <a:lnTo>
                    <a:pt x="1928" y="476"/>
                  </a:lnTo>
                  <a:lnTo>
                    <a:pt x="1880" y="403"/>
                  </a:lnTo>
                  <a:lnTo>
                    <a:pt x="2103" y="476"/>
                  </a:lnTo>
                  <a:lnTo>
                    <a:pt x="2103" y="254"/>
                  </a:lnTo>
                  <a:lnTo>
                    <a:pt x="2179" y="254"/>
                  </a:lnTo>
                  <a:lnTo>
                    <a:pt x="2179" y="326"/>
                  </a:lnTo>
                  <a:lnTo>
                    <a:pt x="2227" y="476"/>
                  </a:lnTo>
                  <a:lnTo>
                    <a:pt x="2179" y="580"/>
                  </a:lnTo>
                  <a:lnTo>
                    <a:pt x="2275" y="524"/>
                  </a:lnTo>
                  <a:lnTo>
                    <a:pt x="2275" y="476"/>
                  </a:lnTo>
                  <a:lnTo>
                    <a:pt x="2329" y="499"/>
                  </a:lnTo>
                  <a:lnTo>
                    <a:pt x="2354" y="476"/>
                  </a:lnTo>
                  <a:lnTo>
                    <a:pt x="2252" y="403"/>
                  </a:lnTo>
                  <a:lnTo>
                    <a:pt x="2227" y="225"/>
                  </a:lnTo>
                  <a:lnTo>
                    <a:pt x="2450" y="350"/>
                  </a:lnTo>
                  <a:lnTo>
                    <a:pt x="2377" y="225"/>
                  </a:lnTo>
                  <a:lnTo>
                    <a:pt x="2853" y="0"/>
                  </a:lnTo>
                  <a:lnTo>
                    <a:pt x="3105" y="102"/>
                  </a:lnTo>
                  <a:lnTo>
                    <a:pt x="3051" y="175"/>
                  </a:lnTo>
                  <a:lnTo>
                    <a:pt x="3531" y="225"/>
                  </a:lnTo>
                  <a:lnTo>
                    <a:pt x="3556" y="302"/>
                  </a:lnTo>
                  <a:lnTo>
                    <a:pt x="3832" y="302"/>
                  </a:lnTo>
                  <a:lnTo>
                    <a:pt x="3832" y="225"/>
                  </a:lnTo>
                  <a:lnTo>
                    <a:pt x="4253" y="350"/>
                  </a:lnTo>
                  <a:lnTo>
                    <a:pt x="4355" y="403"/>
                  </a:lnTo>
                  <a:lnTo>
                    <a:pt x="4677" y="374"/>
                  </a:lnTo>
                  <a:lnTo>
                    <a:pt x="5105" y="524"/>
                  </a:lnTo>
                  <a:lnTo>
                    <a:pt x="5080" y="601"/>
                  </a:lnTo>
                  <a:lnTo>
                    <a:pt x="4883" y="580"/>
                  </a:lnTo>
                  <a:lnTo>
                    <a:pt x="4827" y="601"/>
                  </a:lnTo>
                  <a:lnTo>
                    <a:pt x="4931" y="705"/>
                  </a:lnTo>
                  <a:lnTo>
                    <a:pt x="4854" y="705"/>
                  </a:lnTo>
                  <a:lnTo>
                    <a:pt x="4758" y="801"/>
                  </a:lnTo>
                  <a:lnTo>
                    <a:pt x="4581" y="826"/>
                  </a:lnTo>
                  <a:lnTo>
                    <a:pt x="4552" y="879"/>
                  </a:lnTo>
                  <a:lnTo>
                    <a:pt x="4606" y="952"/>
                  </a:lnTo>
                  <a:lnTo>
                    <a:pt x="4581" y="1102"/>
                  </a:lnTo>
                  <a:lnTo>
                    <a:pt x="4527" y="1102"/>
                  </a:lnTo>
                  <a:lnTo>
                    <a:pt x="4504" y="1181"/>
                  </a:lnTo>
                  <a:lnTo>
                    <a:pt x="4431" y="1006"/>
                  </a:lnTo>
                  <a:lnTo>
                    <a:pt x="4431" y="904"/>
                  </a:lnTo>
                  <a:lnTo>
                    <a:pt x="4581" y="705"/>
                  </a:lnTo>
                  <a:lnTo>
                    <a:pt x="4527" y="705"/>
                  </a:lnTo>
                  <a:lnTo>
                    <a:pt x="4479" y="778"/>
                  </a:lnTo>
                  <a:lnTo>
                    <a:pt x="4456" y="753"/>
                  </a:lnTo>
                  <a:lnTo>
                    <a:pt x="4378" y="753"/>
                  </a:lnTo>
                  <a:lnTo>
                    <a:pt x="4355" y="801"/>
                  </a:lnTo>
                  <a:lnTo>
                    <a:pt x="4355" y="856"/>
                  </a:lnTo>
                  <a:lnTo>
                    <a:pt x="4307" y="856"/>
                  </a:lnTo>
                  <a:lnTo>
                    <a:pt x="4180" y="826"/>
                  </a:lnTo>
                  <a:lnTo>
                    <a:pt x="4053" y="856"/>
                  </a:lnTo>
                  <a:lnTo>
                    <a:pt x="3951" y="1031"/>
                  </a:lnTo>
                  <a:lnTo>
                    <a:pt x="4132" y="1133"/>
                  </a:lnTo>
                  <a:lnTo>
                    <a:pt x="4157" y="1283"/>
                  </a:lnTo>
                  <a:lnTo>
                    <a:pt x="4053" y="1482"/>
                  </a:lnTo>
                  <a:lnTo>
                    <a:pt x="3951" y="1505"/>
                  </a:lnTo>
                  <a:lnTo>
                    <a:pt x="3855" y="1634"/>
                  </a:lnTo>
                  <a:lnTo>
                    <a:pt x="3926" y="1682"/>
                  </a:lnTo>
                  <a:lnTo>
                    <a:pt x="3951" y="1759"/>
                  </a:lnTo>
                  <a:lnTo>
                    <a:pt x="3926" y="1807"/>
                  </a:lnTo>
                  <a:lnTo>
                    <a:pt x="3878" y="1807"/>
                  </a:lnTo>
                  <a:lnTo>
                    <a:pt x="3855" y="1703"/>
                  </a:lnTo>
                  <a:lnTo>
                    <a:pt x="3802" y="1634"/>
                  </a:lnTo>
                  <a:lnTo>
                    <a:pt x="3706" y="1607"/>
                  </a:lnTo>
                  <a:lnTo>
                    <a:pt x="3627" y="1655"/>
                  </a:lnTo>
                  <a:lnTo>
                    <a:pt x="3754" y="1703"/>
                  </a:lnTo>
                  <a:lnTo>
                    <a:pt x="3729" y="1832"/>
                  </a:lnTo>
                  <a:lnTo>
                    <a:pt x="3802" y="1982"/>
                  </a:lnTo>
                  <a:lnTo>
                    <a:pt x="3652" y="2210"/>
                  </a:lnTo>
                  <a:lnTo>
                    <a:pt x="3531" y="2258"/>
                  </a:lnTo>
                  <a:lnTo>
                    <a:pt x="3502" y="2312"/>
                  </a:lnTo>
                  <a:lnTo>
                    <a:pt x="3477" y="2258"/>
                  </a:lnTo>
                  <a:lnTo>
                    <a:pt x="3381" y="2337"/>
                  </a:lnTo>
                  <a:lnTo>
                    <a:pt x="3477" y="2433"/>
                  </a:lnTo>
                  <a:lnTo>
                    <a:pt x="3502" y="2511"/>
                  </a:lnTo>
                  <a:lnTo>
                    <a:pt x="3381" y="2638"/>
                  </a:lnTo>
                  <a:lnTo>
                    <a:pt x="3381" y="2584"/>
                  </a:lnTo>
                  <a:lnTo>
                    <a:pt x="3256" y="2488"/>
                  </a:lnTo>
                  <a:lnTo>
                    <a:pt x="3231" y="2613"/>
                  </a:lnTo>
                  <a:lnTo>
                    <a:pt x="3352" y="2763"/>
                  </a:lnTo>
                  <a:lnTo>
                    <a:pt x="3381" y="2886"/>
                  </a:lnTo>
                  <a:lnTo>
                    <a:pt x="3304" y="2838"/>
                  </a:lnTo>
                  <a:lnTo>
                    <a:pt x="3201" y="2661"/>
                  </a:lnTo>
                  <a:lnTo>
                    <a:pt x="3153" y="2385"/>
                  </a:lnTo>
                  <a:lnTo>
                    <a:pt x="3080" y="2433"/>
                  </a:lnTo>
                  <a:lnTo>
                    <a:pt x="2978" y="2210"/>
                  </a:lnTo>
                  <a:lnTo>
                    <a:pt x="2853" y="2258"/>
                  </a:lnTo>
                  <a:lnTo>
                    <a:pt x="2679" y="2463"/>
                  </a:lnTo>
                  <a:lnTo>
                    <a:pt x="2679" y="2584"/>
                  </a:lnTo>
                  <a:lnTo>
                    <a:pt x="2602" y="2661"/>
                  </a:lnTo>
                  <a:lnTo>
                    <a:pt x="2527" y="2488"/>
                  </a:lnTo>
                  <a:lnTo>
                    <a:pt x="2481" y="2433"/>
                  </a:lnTo>
                  <a:lnTo>
                    <a:pt x="2450" y="2258"/>
                  </a:lnTo>
                  <a:lnTo>
                    <a:pt x="2377" y="2258"/>
                  </a:lnTo>
                  <a:lnTo>
                    <a:pt x="2275" y="2133"/>
                  </a:lnTo>
                  <a:lnTo>
                    <a:pt x="2030" y="2133"/>
                  </a:lnTo>
                  <a:lnTo>
                    <a:pt x="2007" y="2085"/>
                  </a:lnTo>
                  <a:lnTo>
                    <a:pt x="1976" y="2085"/>
                  </a:lnTo>
                  <a:lnTo>
                    <a:pt x="1801" y="1982"/>
                  </a:lnTo>
                  <a:lnTo>
                    <a:pt x="1905" y="2187"/>
                  </a:lnTo>
                  <a:lnTo>
                    <a:pt x="2007" y="2133"/>
                  </a:lnTo>
                  <a:lnTo>
                    <a:pt x="2030" y="2187"/>
                  </a:lnTo>
                  <a:lnTo>
                    <a:pt x="2103" y="2258"/>
                  </a:lnTo>
                  <a:lnTo>
                    <a:pt x="1953" y="2385"/>
                  </a:lnTo>
                  <a:lnTo>
                    <a:pt x="1905" y="2463"/>
                  </a:lnTo>
                  <a:lnTo>
                    <a:pt x="1707" y="2536"/>
                  </a:lnTo>
                  <a:lnTo>
                    <a:pt x="1557" y="221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64" name="Freeform 20"/>
            <p:cNvSpPr>
              <a:spLocks/>
            </p:cNvSpPr>
            <p:nvPr/>
          </p:nvSpPr>
          <p:spPr bwMode="auto">
            <a:xfrm>
              <a:off x="4321" y="2866"/>
              <a:ext cx="49" cy="61"/>
            </a:xfrm>
            <a:custGeom>
              <a:avLst/>
              <a:gdLst>
                <a:gd name="T0" fmla="*/ 0 w 205"/>
                <a:gd name="T1" fmla="*/ 2 h 205"/>
                <a:gd name="T2" fmla="*/ 0 w 205"/>
                <a:gd name="T3" fmla="*/ 2 h 205"/>
                <a:gd name="T4" fmla="*/ 0 w 205"/>
                <a:gd name="T5" fmla="*/ 0 h 205"/>
                <a:gd name="T6" fmla="*/ 0 w 205"/>
                <a:gd name="T7" fmla="*/ 2 h 205"/>
                <a:gd name="T8" fmla="*/ 0 w 205"/>
                <a:gd name="T9" fmla="*/ 0 h 2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5"/>
                <a:gd name="T16" fmla="*/ 0 h 205"/>
                <a:gd name="T17" fmla="*/ 205 w 205"/>
                <a:gd name="T18" fmla="*/ 205 h 2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5" h="205">
                  <a:moveTo>
                    <a:pt x="205" y="205"/>
                  </a:moveTo>
                  <a:lnTo>
                    <a:pt x="173" y="182"/>
                  </a:lnTo>
                  <a:lnTo>
                    <a:pt x="102" y="0"/>
                  </a:lnTo>
                  <a:lnTo>
                    <a:pt x="54" y="55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65" name="Freeform 21"/>
            <p:cNvSpPr>
              <a:spLocks/>
            </p:cNvSpPr>
            <p:nvPr/>
          </p:nvSpPr>
          <p:spPr bwMode="auto">
            <a:xfrm>
              <a:off x="4711" y="2334"/>
              <a:ext cx="12" cy="14"/>
            </a:xfrm>
            <a:custGeom>
              <a:avLst/>
              <a:gdLst>
                <a:gd name="T0" fmla="*/ 0 w 48"/>
                <a:gd name="T1" fmla="*/ 2 h 48"/>
                <a:gd name="T2" fmla="*/ 0 w 48"/>
                <a:gd name="T3" fmla="*/ 2 h 48"/>
                <a:gd name="T4" fmla="*/ 0 w 48"/>
                <a:gd name="T5" fmla="*/ 0 h 48"/>
                <a:gd name="T6" fmla="*/ 0 w 48"/>
                <a:gd name="T7" fmla="*/ 2 h 48"/>
                <a:gd name="T8" fmla="*/ 0 w 48"/>
                <a:gd name="T9" fmla="*/ 2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48"/>
                <a:gd name="T17" fmla="*/ 48 w 48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48">
                  <a:moveTo>
                    <a:pt x="0" y="48"/>
                  </a:moveTo>
                  <a:lnTo>
                    <a:pt x="24" y="23"/>
                  </a:lnTo>
                  <a:lnTo>
                    <a:pt x="48" y="0"/>
                  </a:lnTo>
                  <a:lnTo>
                    <a:pt x="48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66" name="Freeform 22"/>
            <p:cNvSpPr>
              <a:spLocks/>
            </p:cNvSpPr>
            <p:nvPr/>
          </p:nvSpPr>
          <p:spPr bwMode="auto">
            <a:xfrm>
              <a:off x="4711" y="2334"/>
              <a:ext cx="12" cy="14"/>
            </a:xfrm>
            <a:custGeom>
              <a:avLst/>
              <a:gdLst>
                <a:gd name="T0" fmla="*/ 0 w 48"/>
                <a:gd name="T1" fmla="*/ 2 h 48"/>
                <a:gd name="T2" fmla="*/ 0 w 48"/>
                <a:gd name="T3" fmla="*/ 2 h 48"/>
                <a:gd name="T4" fmla="*/ 0 w 48"/>
                <a:gd name="T5" fmla="*/ 0 h 48"/>
                <a:gd name="T6" fmla="*/ 0 w 48"/>
                <a:gd name="T7" fmla="*/ 2 h 48"/>
                <a:gd name="T8" fmla="*/ 0 w 48"/>
                <a:gd name="T9" fmla="*/ 2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48"/>
                <a:gd name="T17" fmla="*/ 48 w 48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48">
                  <a:moveTo>
                    <a:pt x="0" y="48"/>
                  </a:moveTo>
                  <a:lnTo>
                    <a:pt x="24" y="23"/>
                  </a:lnTo>
                  <a:lnTo>
                    <a:pt x="48" y="0"/>
                  </a:lnTo>
                  <a:lnTo>
                    <a:pt x="48" y="48"/>
                  </a:lnTo>
                  <a:lnTo>
                    <a:pt x="0" y="48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67" name="Freeform 23"/>
            <p:cNvSpPr>
              <a:spLocks/>
            </p:cNvSpPr>
            <p:nvPr/>
          </p:nvSpPr>
          <p:spPr bwMode="auto">
            <a:xfrm>
              <a:off x="4409" y="2681"/>
              <a:ext cx="47" cy="112"/>
            </a:xfrm>
            <a:custGeom>
              <a:avLst/>
              <a:gdLst>
                <a:gd name="T0" fmla="*/ 0 w 200"/>
                <a:gd name="T1" fmla="*/ 2 h 378"/>
                <a:gd name="T2" fmla="*/ 0 w 200"/>
                <a:gd name="T3" fmla="*/ 2 h 378"/>
                <a:gd name="T4" fmla="*/ 0 w 200"/>
                <a:gd name="T5" fmla="*/ 2 h 378"/>
                <a:gd name="T6" fmla="*/ 0 w 200"/>
                <a:gd name="T7" fmla="*/ 2 h 378"/>
                <a:gd name="T8" fmla="*/ 0 w 200"/>
                <a:gd name="T9" fmla="*/ 2 h 378"/>
                <a:gd name="T10" fmla="*/ 0 w 200"/>
                <a:gd name="T11" fmla="*/ 2 h 378"/>
                <a:gd name="T12" fmla="*/ 0 w 200"/>
                <a:gd name="T13" fmla="*/ 2 h 378"/>
                <a:gd name="T14" fmla="*/ 0 w 200"/>
                <a:gd name="T15" fmla="*/ 2 h 378"/>
                <a:gd name="T16" fmla="*/ 0 w 200"/>
                <a:gd name="T17" fmla="*/ 2 h 378"/>
                <a:gd name="T18" fmla="*/ 0 w 200"/>
                <a:gd name="T19" fmla="*/ 2 h 378"/>
                <a:gd name="T20" fmla="*/ 0 w 200"/>
                <a:gd name="T21" fmla="*/ 0 h 378"/>
                <a:gd name="T22" fmla="*/ 0 w 200"/>
                <a:gd name="T23" fmla="*/ 0 h 378"/>
                <a:gd name="T24" fmla="*/ 0 w 200"/>
                <a:gd name="T25" fmla="*/ 2 h 378"/>
                <a:gd name="T26" fmla="*/ 0 w 200"/>
                <a:gd name="T27" fmla="*/ 2 h 378"/>
                <a:gd name="T28" fmla="*/ 0 w 200"/>
                <a:gd name="T29" fmla="*/ 2 h 378"/>
                <a:gd name="T30" fmla="*/ 0 w 200"/>
                <a:gd name="T31" fmla="*/ 2 h 378"/>
                <a:gd name="T32" fmla="*/ 0 w 200"/>
                <a:gd name="T33" fmla="*/ 2 h 378"/>
                <a:gd name="T34" fmla="*/ 0 w 200"/>
                <a:gd name="T35" fmla="*/ 2 h 378"/>
                <a:gd name="T36" fmla="*/ 0 w 200"/>
                <a:gd name="T37" fmla="*/ 2 h 378"/>
                <a:gd name="T38" fmla="*/ 0 w 200"/>
                <a:gd name="T39" fmla="*/ 2 h 378"/>
                <a:gd name="T40" fmla="*/ 0 w 200"/>
                <a:gd name="T41" fmla="*/ 2 h 378"/>
                <a:gd name="T42" fmla="*/ 0 w 200"/>
                <a:gd name="T43" fmla="*/ 2 h 378"/>
                <a:gd name="T44" fmla="*/ 0 w 200"/>
                <a:gd name="T45" fmla="*/ 2 h 378"/>
                <a:gd name="T46" fmla="*/ 0 w 200"/>
                <a:gd name="T47" fmla="*/ 2 h 378"/>
                <a:gd name="T48" fmla="*/ 0 w 200"/>
                <a:gd name="T49" fmla="*/ 2 h 378"/>
                <a:gd name="T50" fmla="*/ 0 w 200"/>
                <a:gd name="T51" fmla="*/ 2 h 378"/>
                <a:gd name="T52" fmla="*/ 0 w 200"/>
                <a:gd name="T53" fmla="*/ 2 h 378"/>
                <a:gd name="T54" fmla="*/ 0 w 200"/>
                <a:gd name="T55" fmla="*/ 2 h 378"/>
                <a:gd name="T56" fmla="*/ 0 w 200"/>
                <a:gd name="T57" fmla="*/ 2 h 378"/>
                <a:gd name="T58" fmla="*/ 0 w 200"/>
                <a:gd name="T59" fmla="*/ 2 h 378"/>
                <a:gd name="T60" fmla="*/ 0 w 200"/>
                <a:gd name="T61" fmla="*/ 2 h 37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00"/>
                <a:gd name="T94" fmla="*/ 0 h 378"/>
                <a:gd name="T95" fmla="*/ 200 w 200"/>
                <a:gd name="T96" fmla="*/ 378 h 37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00" h="378">
                  <a:moveTo>
                    <a:pt x="152" y="203"/>
                  </a:moveTo>
                  <a:lnTo>
                    <a:pt x="152" y="151"/>
                  </a:lnTo>
                  <a:lnTo>
                    <a:pt x="125" y="151"/>
                  </a:lnTo>
                  <a:lnTo>
                    <a:pt x="96" y="127"/>
                  </a:lnTo>
                  <a:lnTo>
                    <a:pt x="73" y="103"/>
                  </a:lnTo>
                  <a:lnTo>
                    <a:pt x="73" y="79"/>
                  </a:lnTo>
                  <a:lnTo>
                    <a:pt x="96" y="79"/>
                  </a:lnTo>
                  <a:lnTo>
                    <a:pt x="96" y="54"/>
                  </a:lnTo>
                  <a:lnTo>
                    <a:pt x="152" y="54"/>
                  </a:lnTo>
                  <a:lnTo>
                    <a:pt x="152" y="23"/>
                  </a:lnTo>
                  <a:lnTo>
                    <a:pt x="152" y="0"/>
                  </a:lnTo>
                  <a:lnTo>
                    <a:pt x="73" y="0"/>
                  </a:lnTo>
                  <a:lnTo>
                    <a:pt x="0" y="23"/>
                  </a:lnTo>
                  <a:lnTo>
                    <a:pt x="0" y="79"/>
                  </a:lnTo>
                  <a:lnTo>
                    <a:pt x="0" y="103"/>
                  </a:lnTo>
                  <a:lnTo>
                    <a:pt x="48" y="175"/>
                  </a:lnTo>
                  <a:lnTo>
                    <a:pt x="73" y="228"/>
                  </a:lnTo>
                  <a:lnTo>
                    <a:pt x="73" y="253"/>
                  </a:lnTo>
                  <a:lnTo>
                    <a:pt x="73" y="301"/>
                  </a:lnTo>
                  <a:lnTo>
                    <a:pt x="73" y="324"/>
                  </a:lnTo>
                  <a:lnTo>
                    <a:pt x="73" y="355"/>
                  </a:lnTo>
                  <a:lnTo>
                    <a:pt x="125" y="355"/>
                  </a:lnTo>
                  <a:lnTo>
                    <a:pt x="152" y="378"/>
                  </a:lnTo>
                  <a:lnTo>
                    <a:pt x="200" y="378"/>
                  </a:lnTo>
                  <a:lnTo>
                    <a:pt x="173" y="276"/>
                  </a:lnTo>
                  <a:lnTo>
                    <a:pt x="152" y="253"/>
                  </a:lnTo>
                  <a:lnTo>
                    <a:pt x="152" y="228"/>
                  </a:lnTo>
                  <a:lnTo>
                    <a:pt x="173" y="228"/>
                  </a:lnTo>
                  <a:lnTo>
                    <a:pt x="173" y="203"/>
                  </a:lnTo>
                  <a:lnTo>
                    <a:pt x="152" y="175"/>
                  </a:lnTo>
                  <a:lnTo>
                    <a:pt x="152" y="20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68" name="Freeform 24"/>
            <p:cNvSpPr>
              <a:spLocks/>
            </p:cNvSpPr>
            <p:nvPr/>
          </p:nvSpPr>
          <p:spPr bwMode="auto">
            <a:xfrm>
              <a:off x="4409" y="2681"/>
              <a:ext cx="47" cy="112"/>
            </a:xfrm>
            <a:custGeom>
              <a:avLst/>
              <a:gdLst>
                <a:gd name="T0" fmla="*/ 0 w 200"/>
                <a:gd name="T1" fmla="*/ 2 h 378"/>
                <a:gd name="T2" fmla="*/ 0 w 200"/>
                <a:gd name="T3" fmla="*/ 2 h 378"/>
                <a:gd name="T4" fmla="*/ 0 w 200"/>
                <a:gd name="T5" fmla="*/ 2 h 378"/>
                <a:gd name="T6" fmla="*/ 0 w 200"/>
                <a:gd name="T7" fmla="*/ 2 h 378"/>
                <a:gd name="T8" fmla="*/ 0 w 200"/>
                <a:gd name="T9" fmla="*/ 2 h 378"/>
                <a:gd name="T10" fmla="*/ 0 w 200"/>
                <a:gd name="T11" fmla="*/ 2 h 378"/>
                <a:gd name="T12" fmla="*/ 0 w 200"/>
                <a:gd name="T13" fmla="*/ 2 h 378"/>
                <a:gd name="T14" fmla="*/ 0 w 200"/>
                <a:gd name="T15" fmla="*/ 2 h 378"/>
                <a:gd name="T16" fmla="*/ 0 w 200"/>
                <a:gd name="T17" fmla="*/ 2 h 378"/>
                <a:gd name="T18" fmla="*/ 0 w 200"/>
                <a:gd name="T19" fmla="*/ 2 h 378"/>
                <a:gd name="T20" fmla="*/ 0 w 200"/>
                <a:gd name="T21" fmla="*/ 0 h 378"/>
                <a:gd name="T22" fmla="*/ 0 w 200"/>
                <a:gd name="T23" fmla="*/ 0 h 378"/>
                <a:gd name="T24" fmla="*/ 0 w 200"/>
                <a:gd name="T25" fmla="*/ 2 h 378"/>
                <a:gd name="T26" fmla="*/ 0 w 200"/>
                <a:gd name="T27" fmla="*/ 2 h 378"/>
                <a:gd name="T28" fmla="*/ 0 w 200"/>
                <a:gd name="T29" fmla="*/ 2 h 378"/>
                <a:gd name="T30" fmla="*/ 0 w 200"/>
                <a:gd name="T31" fmla="*/ 2 h 378"/>
                <a:gd name="T32" fmla="*/ 0 w 200"/>
                <a:gd name="T33" fmla="*/ 2 h 378"/>
                <a:gd name="T34" fmla="*/ 0 w 200"/>
                <a:gd name="T35" fmla="*/ 2 h 378"/>
                <a:gd name="T36" fmla="*/ 0 w 200"/>
                <a:gd name="T37" fmla="*/ 2 h 378"/>
                <a:gd name="T38" fmla="*/ 0 w 200"/>
                <a:gd name="T39" fmla="*/ 2 h 378"/>
                <a:gd name="T40" fmla="*/ 0 w 200"/>
                <a:gd name="T41" fmla="*/ 2 h 378"/>
                <a:gd name="T42" fmla="*/ 0 w 200"/>
                <a:gd name="T43" fmla="*/ 2 h 378"/>
                <a:gd name="T44" fmla="*/ 0 w 200"/>
                <a:gd name="T45" fmla="*/ 2 h 378"/>
                <a:gd name="T46" fmla="*/ 0 w 200"/>
                <a:gd name="T47" fmla="*/ 2 h 378"/>
                <a:gd name="T48" fmla="*/ 0 w 200"/>
                <a:gd name="T49" fmla="*/ 2 h 378"/>
                <a:gd name="T50" fmla="*/ 0 w 200"/>
                <a:gd name="T51" fmla="*/ 2 h 378"/>
                <a:gd name="T52" fmla="*/ 0 w 200"/>
                <a:gd name="T53" fmla="*/ 2 h 378"/>
                <a:gd name="T54" fmla="*/ 0 w 200"/>
                <a:gd name="T55" fmla="*/ 2 h 378"/>
                <a:gd name="T56" fmla="*/ 0 w 200"/>
                <a:gd name="T57" fmla="*/ 2 h 378"/>
                <a:gd name="T58" fmla="*/ 0 w 200"/>
                <a:gd name="T59" fmla="*/ 2 h 378"/>
                <a:gd name="T60" fmla="*/ 0 w 200"/>
                <a:gd name="T61" fmla="*/ 2 h 37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00"/>
                <a:gd name="T94" fmla="*/ 0 h 378"/>
                <a:gd name="T95" fmla="*/ 200 w 200"/>
                <a:gd name="T96" fmla="*/ 378 h 37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00" h="378">
                  <a:moveTo>
                    <a:pt x="152" y="203"/>
                  </a:moveTo>
                  <a:lnTo>
                    <a:pt x="152" y="151"/>
                  </a:lnTo>
                  <a:lnTo>
                    <a:pt x="125" y="151"/>
                  </a:lnTo>
                  <a:lnTo>
                    <a:pt x="96" y="127"/>
                  </a:lnTo>
                  <a:lnTo>
                    <a:pt x="73" y="103"/>
                  </a:lnTo>
                  <a:lnTo>
                    <a:pt x="73" y="79"/>
                  </a:lnTo>
                  <a:lnTo>
                    <a:pt x="96" y="79"/>
                  </a:lnTo>
                  <a:lnTo>
                    <a:pt x="96" y="54"/>
                  </a:lnTo>
                  <a:lnTo>
                    <a:pt x="152" y="54"/>
                  </a:lnTo>
                  <a:lnTo>
                    <a:pt x="152" y="23"/>
                  </a:lnTo>
                  <a:lnTo>
                    <a:pt x="152" y="0"/>
                  </a:lnTo>
                  <a:lnTo>
                    <a:pt x="73" y="0"/>
                  </a:lnTo>
                  <a:lnTo>
                    <a:pt x="0" y="23"/>
                  </a:lnTo>
                  <a:lnTo>
                    <a:pt x="0" y="79"/>
                  </a:lnTo>
                  <a:lnTo>
                    <a:pt x="0" y="103"/>
                  </a:lnTo>
                  <a:lnTo>
                    <a:pt x="48" y="175"/>
                  </a:lnTo>
                  <a:lnTo>
                    <a:pt x="73" y="228"/>
                  </a:lnTo>
                  <a:lnTo>
                    <a:pt x="73" y="253"/>
                  </a:lnTo>
                  <a:lnTo>
                    <a:pt x="73" y="301"/>
                  </a:lnTo>
                  <a:lnTo>
                    <a:pt x="73" y="324"/>
                  </a:lnTo>
                  <a:lnTo>
                    <a:pt x="73" y="355"/>
                  </a:lnTo>
                  <a:lnTo>
                    <a:pt x="125" y="355"/>
                  </a:lnTo>
                  <a:lnTo>
                    <a:pt x="152" y="378"/>
                  </a:lnTo>
                  <a:lnTo>
                    <a:pt x="200" y="378"/>
                  </a:lnTo>
                  <a:lnTo>
                    <a:pt x="173" y="276"/>
                  </a:lnTo>
                  <a:lnTo>
                    <a:pt x="152" y="253"/>
                  </a:lnTo>
                  <a:lnTo>
                    <a:pt x="152" y="228"/>
                  </a:lnTo>
                  <a:lnTo>
                    <a:pt x="173" y="228"/>
                  </a:lnTo>
                  <a:lnTo>
                    <a:pt x="173" y="203"/>
                  </a:lnTo>
                  <a:lnTo>
                    <a:pt x="152" y="175"/>
                  </a:lnTo>
                  <a:lnTo>
                    <a:pt x="152" y="203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69" name="Freeform 25"/>
            <p:cNvSpPr>
              <a:spLocks/>
            </p:cNvSpPr>
            <p:nvPr/>
          </p:nvSpPr>
          <p:spPr bwMode="auto">
            <a:xfrm>
              <a:off x="4469" y="2683"/>
              <a:ext cx="24" cy="37"/>
            </a:xfrm>
            <a:custGeom>
              <a:avLst/>
              <a:gdLst>
                <a:gd name="T0" fmla="*/ 0 w 102"/>
                <a:gd name="T1" fmla="*/ 0 h 126"/>
                <a:gd name="T2" fmla="*/ 0 w 102"/>
                <a:gd name="T3" fmla="*/ 2 h 126"/>
                <a:gd name="T4" fmla="*/ 0 w 102"/>
                <a:gd name="T5" fmla="*/ 2 h 126"/>
                <a:gd name="T6" fmla="*/ 0 w 102"/>
                <a:gd name="T7" fmla="*/ 2 h 126"/>
                <a:gd name="T8" fmla="*/ 0 w 102"/>
                <a:gd name="T9" fmla="*/ 2 h 126"/>
                <a:gd name="T10" fmla="*/ 0 w 102"/>
                <a:gd name="T11" fmla="*/ 2 h 126"/>
                <a:gd name="T12" fmla="*/ 0 w 102"/>
                <a:gd name="T13" fmla="*/ 2 h 126"/>
                <a:gd name="T14" fmla="*/ 0 w 102"/>
                <a:gd name="T15" fmla="*/ 2 h 126"/>
                <a:gd name="T16" fmla="*/ 0 w 102"/>
                <a:gd name="T17" fmla="*/ 0 h 126"/>
                <a:gd name="T18" fmla="*/ 0 w 102"/>
                <a:gd name="T19" fmla="*/ 0 h 1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2"/>
                <a:gd name="T31" fmla="*/ 0 h 126"/>
                <a:gd name="T32" fmla="*/ 102 w 102"/>
                <a:gd name="T33" fmla="*/ 126 h 1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2" h="126">
                  <a:moveTo>
                    <a:pt x="102" y="0"/>
                  </a:moveTo>
                  <a:lnTo>
                    <a:pt x="102" y="25"/>
                  </a:lnTo>
                  <a:lnTo>
                    <a:pt x="102" y="55"/>
                  </a:lnTo>
                  <a:lnTo>
                    <a:pt x="102" y="126"/>
                  </a:lnTo>
                  <a:lnTo>
                    <a:pt x="31" y="126"/>
                  </a:lnTo>
                  <a:lnTo>
                    <a:pt x="0" y="78"/>
                  </a:lnTo>
                  <a:lnTo>
                    <a:pt x="31" y="25"/>
                  </a:lnTo>
                  <a:lnTo>
                    <a:pt x="54" y="25"/>
                  </a:lnTo>
                  <a:lnTo>
                    <a:pt x="79" y="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70" name="Freeform 26"/>
            <p:cNvSpPr>
              <a:spLocks/>
            </p:cNvSpPr>
            <p:nvPr/>
          </p:nvSpPr>
          <p:spPr bwMode="auto">
            <a:xfrm>
              <a:off x="4469" y="2683"/>
              <a:ext cx="24" cy="37"/>
            </a:xfrm>
            <a:custGeom>
              <a:avLst/>
              <a:gdLst>
                <a:gd name="T0" fmla="*/ 0 w 102"/>
                <a:gd name="T1" fmla="*/ 0 h 126"/>
                <a:gd name="T2" fmla="*/ 0 w 102"/>
                <a:gd name="T3" fmla="*/ 2 h 126"/>
                <a:gd name="T4" fmla="*/ 0 w 102"/>
                <a:gd name="T5" fmla="*/ 2 h 126"/>
                <a:gd name="T6" fmla="*/ 0 w 102"/>
                <a:gd name="T7" fmla="*/ 2 h 126"/>
                <a:gd name="T8" fmla="*/ 0 w 102"/>
                <a:gd name="T9" fmla="*/ 2 h 126"/>
                <a:gd name="T10" fmla="*/ 0 w 102"/>
                <a:gd name="T11" fmla="*/ 2 h 126"/>
                <a:gd name="T12" fmla="*/ 0 w 102"/>
                <a:gd name="T13" fmla="*/ 2 h 126"/>
                <a:gd name="T14" fmla="*/ 0 w 102"/>
                <a:gd name="T15" fmla="*/ 2 h 126"/>
                <a:gd name="T16" fmla="*/ 0 w 102"/>
                <a:gd name="T17" fmla="*/ 0 h 126"/>
                <a:gd name="T18" fmla="*/ 0 w 102"/>
                <a:gd name="T19" fmla="*/ 0 h 1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2"/>
                <a:gd name="T31" fmla="*/ 0 h 126"/>
                <a:gd name="T32" fmla="*/ 102 w 102"/>
                <a:gd name="T33" fmla="*/ 126 h 1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2" h="126">
                  <a:moveTo>
                    <a:pt x="102" y="0"/>
                  </a:moveTo>
                  <a:lnTo>
                    <a:pt x="102" y="25"/>
                  </a:lnTo>
                  <a:lnTo>
                    <a:pt x="102" y="55"/>
                  </a:lnTo>
                  <a:lnTo>
                    <a:pt x="102" y="126"/>
                  </a:lnTo>
                  <a:lnTo>
                    <a:pt x="31" y="126"/>
                  </a:lnTo>
                  <a:lnTo>
                    <a:pt x="0" y="78"/>
                  </a:lnTo>
                  <a:lnTo>
                    <a:pt x="31" y="25"/>
                  </a:lnTo>
                  <a:lnTo>
                    <a:pt x="54" y="25"/>
                  </a:lnTo>
                  <a:lnTo>
                    <a:pt x="79" y="0"/>
                  </a:lnTo>
                  <a:lnTo>
                    <a:pt x="102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71" name="Freeform 27"/>
            <p:cNvSpPr>
              <a:spLocks/>
            </p:cNvSpPr>
            <p:nvPr/>
          </p:nvSpPr>
          <p:spPr bwMode="auto">
            <a:xfrm>
              <a:off x="3978" y="2452"/>
              <a:ext cx="53" cy="36"/>
            </a:xfrm>
            <a:custGeom>
              <a:avLst/>
              <a:gdLst>
                <a:gd name="T0" fmla="*/ 0 w 223"/>
                <a:gd name="T1" fmla="*/ 1 h 125"/>
                <a:gd name="T2" fmla="*/ 0 w 223"/>
                <a:gd name="T3" fmla="*/ 1 h 125"/>
                <a:gd name="T4" fmla="*/ 0 w 223"/>
                <a:gd name="T5" fmla="*/ 1 h 125"/>
                <a:gd name="T6" fmla="*/ 0 w 223"/>
                <a:gd name="T7" fmla="*/ 0 h 125"/>
                <a:gd name="T8" fmla="*/ 0 w 223"/>
                <a:gd name="T9" fmla="*/ 1 h 125"/>
                <a:gd name="T10" fmla="*/ 0 w 223"/>
                <a:gd name="T11" fmla="*/ 1 h 125"/>
                <a:gd name="T12" fmla="*/ 0 w 223"/>
                <a:gd name="T13" fmla="*/ 1 h 125"/>
                <a:gd name="T14" fmla="*/ 0 w 223"/>
                <a:gd name="T15" fmla="*/ 1 h 125"/>
                <a:gd name="T16" fmla="*/ 0 w 223"/>
                <a:gd name="T17" fmla="*/ 1 h 125"/>
                <a:gd name="T18" fmla="*/ 0 w 223"/>
                <a:gd name="T19" fmla="*/ 0 h 125"/>
                <a:gd name="T20" fmla="*/ 0 w 223"/>
                <a:gd name="T21" fmla="*/ 0 h 125"/>
                <a:gd name="T22" fmla="*/ 0 w 223"/>
                <a:gd name="T23" fmla="*/ 1 h 125"/>
                <a:gd name="T24" fmla="*/ 0 w 223"/>
                <a:gd name="T25" fmla="*/ 1 h 125"/>
                <a:gd name="T26" fmla="*/ 0 w 223"/>
                <a:gd name="T27" fmla="*/ 1 h 125"/>
                <a:gd name="T28" fmla="*/ 0 w 223"/>
                <a:gd name="T29" fmla="*/ 1 h 125"/>
                <a:gd name="T30" fmla="*/ 0 w 223"/>
                <a:gd name="T31" fmla="*/ 1 h 125"/>
                <a:gd name="T32" fmla="*/ 0 w 223"/>
                <a:gd name="T33" fmla="*/ 1 h 125"/>
                <a:gd name="T34" fmla="*/ 0 w 223"/>
                <a:gd name="T35" fmla="*/ 1 h 125"/>
                <a:gd name="T36" fmla="*/ 0 w 223"/>
                <a:gd name="T37" fmla="*/ 1 h 125"/>
                <a:gd name="T38" fmla="*/ 0 w 223"/>
                <a:gd name="T39" fmla="*/ 1 h 125"/>
                <a:gd name="T40" fmla="*/ 0 w 223"/>
                <a:gd name="T41" fmla="*/ 1 h 1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3"/>
                <a:gd name="T64" fmla="*/ 0 h 125"/>
                <a:gd name="T65" fmla="*/ 223 w 223"/>
                <a:gd name="T66" fmla="*/ 125 h 12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3" h="125">
                  <a:moveTo>
                    <a:pt x="0" y="71"/>
                  </a:moveTo>
                  <a:lnTo>
                    <a:pt x="25" y="48"/>
                  </a:lnTo>
                  <a:lnTo>
                    <a:pt x="0" y="23"/>
                  </a:lnTo>
                  <a:lnTo>
                    <a:pt x="25" y="0"/>
                  </a:lnTo>
                  <a:lnTo>
                    <a:pt x="25" y="23"/>
                  </a:lnTo>
                  <a:lnTo>
                    <a:pt x="48" y="23"/>
                  </a:lnTo>
                  <a:lnTo>
                    <a:pt x="96" y="23"/>
                  </a:lnTo>
                  <a:lnTo>
                    <a:pt x="121" y="23"/>
                  </a:lnTo>
                  <a:lnTo>
                    <a:pt x="150" y="23"/>
                  </a:lnTo>
                  <a:lnTo>
                    <a:pt x="175" y="0"/>
                  </a:lnTo>
                  <a:lnTo>
                    <a:pt x="198" y="0"/>
                  </a:lnTo>
                  <a:lnTo>
                    <a:pt x="223" y="23"/>
                  </a:lnTo>
                  <a:lnTo>
                    <a:pt x="223" y="71"/>
                  </a:lnTo>
                  <a:lnTo>
                    <a:pt x="198" y="71"/>
                  </a:lnTo>
                  <a:lnTo>
                    <a:pt x="175" y="96"/>
                  </a:lnTo>
                  <a:lnTo>
                    <a:pt x="150" y="96"/>
                  </a:lnTo>
                  <a:lnTo>
                    <a:pt x="121" y="125"/>
                  </a:lnTo>
                  <a:lnTo>
                    <a:pt x="96" y="125"/>
                  </a:lnTo>
                  <a:lnTo>
                    <a:pt x="48" y="125"/>
                  </a:lnTo>
                  <a:lnTo>
                    <a:pt x="0" y="125"/>
                  </a:lnTo>
                  <a:lnTo>
                    <a:pt x="0" y="7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72" name="Freeform 28"/>
            <p:cNvSpPr>
              <a:spLocks/>
            </p:cNvSpPr>
            <p:nvPr/>
          </p:nvSpPr>
          <p:spPr bwMode="auto">
            <a:xfrm>
              <a:off x="3978" y="2452"/>
              <a:ext cx="53" cy="36"/>
            </a:xfrm>
            <a:custGeom>
              <a:avLst/>
              <a:gdLst>
                <a:gd name="T0" fmla="*/ 0 w 223"/>
                <a:gd name="T1" fmla="*/ 1 h 125"/>
                <a:gd name="T2" fmla="*/ 0 w 223"/>
                <a:gd name="T3" fmla="*/ 1 h 125"/>
                <a:gd name="T4" fmla="*/ 0 w 223"/>
                <a:gd name="T5" fmla="*/ 1 h 125"/>
                <a:gd name="T6" fmla="*/ 0 w 223"/>
                <a:gd name="T7" fmla="*/ 0 h 125"/>
                <a:gd name="T8" fmla="*/ 0 w 223"/>
                <a:gd name="T9" fmla="*/ 1 h 125"/>
                <a:gd name="T10" fmla="*/ 0 w 223"/>
                <a:gd name="T11" fmla="*/ 1 h 125"/>
                <a:gd name="T12" fmla="*/ 0 w 223"/>
                <a:gd name="T13" fmla="*/ 1 h 125"/>
                <a:gd name="T14" fmla="*/ 0 w 223"/>
                <a:gd name="T15" fmla="*/ 1 h 125"/>
                <a:gd name="T16" fmla="*/ 0 w 223"/>
                <a:gd name="T17" fmla="*/ 1 h 125"/>
                <a:gd name="T18" fmla="*/ 0 w 223"/>
                <a:gd name="T19" fmla="*/ 0 h 125"/>
                <a:gd name="T20" fmla="*/ 0 w 223"/>
                <a:gd name="T21" fmla="*/ 0 h 125"/>
                <a:gd name="T22" fmla="*/ 0 w 223"/>
                <a:gd name="T23" fmla="*/ 1 h 125"/>
                <a:gd name="T24" fmla="*/ 0 w 223"/>
                <a:gd name="T25" fmla="*/ 1 h 125"/>
                <a:gd name="T26" fmla="*/ 0 w 223"/>
                <a:gd name="T27" fmla="*/ 1 h 125"/>
                <a:gd name="T28" fmla="*/ 0 w 223"/>
                <a:gd name="T29" fmla="*/ 1 h 125"/>
                <a:gd name="T30" fmla="*/ 0 w 223"/>
                <a:gd name="T31" fmla="*/ 1 h 125"/>
                <a:gd name="T32" fmla="*/ 0 w 223"/>
                <a:gd name="T33" fmla="*/ 1 h 125"/>
                <a:gd name="T34" fmla="*/ 0 w 223"/>
                <a:gd name="T35" fmla="*/ 1 h 125"/>
                <a:gd name="T36" fmla="*/ 0 w 223"/>
                <a:gd name="T37" fmla="*/ 1 h 125"/>
                <a:gd name="T38" fmla="*/ 0 w 223"/>
                <a:gd name="T39" fmla="*/ 1 h 125"/>
                <a:gd name="T40" fmla="*/ 0 w 223"/>
                <a:gd name="T41" fmla="*/ 1 h 1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3"/>
                <a:gd name="T64" fmla="*/ 0 h 125"/>
                <a:gd name="T65" fmla="*/ 223 w 223"/>
                <a:gd name="T66" fmla="*/ 125 h 12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3" h="125">
                  <a:moveTo>
                    <a:pt x="0" y="71"/>
                  </a:moveTo>
                  <a:lnTo>
                    <a:pt x="25" y="48"/>
                  </a:lnTo>
                  <a:lnTo>
                    <a:pt x="0" y="23"/>
                  </a:lnTo>
                  <a:lnTo>
                    <a:pt x="25" y="0"/>
                  </a:lnTo>
                  <a:lnTo>
                    <a:pt x="25" y="23"/>
                  </a:lnTo>
                  <a:lnTo>
                    <a:pt x="48" y="23"/>
                  </a:lnTo>
                  <a:lnTo>
                    <a:pt x="96" y="23"/>
                  </a:lnTo>
                  <a:lnTo>
                    <a:pt x="121" y="23"/>
                  </a:lnTo>
                  <a:lnTo>
                    <a:pt x="150" y="23"/>
                  </a:lnTo>
                  <a:lnTo>
                    <a:pt x="175" y="0"/>
                  </a:lnTo>
                  <a:lnTo>
                    <a:pt x="198" y="0"/>
                  </a:lnTo>
                  <a:lnTo>
                    <a:pt x="223" y="23"/>
                  </a:lnTo>
                  <a:lnTo>
                    <a:pt x="223" y="71"/>
                  </a:lnTo>
                  <a:lnTo>
                    <a:pt x="198" y="71"/>
                  </a:lnTo>
                  <a:lnTo>
                    <a:pt x="175" y="96"/>
                  </a:lnTo>
                  <a:lnTo>
                    <a:pt x="150" y="96"/>
                  </a:lnTo>
                  <a:lnTo>
                    <a:pt x="121" y="125"/>
                  </a:lnTo>
                  <a:lnTo>
                    <a:pt x="96" y="125"/>
                  </a:lnTo>
                  <a:lnTo>
                    <a:pt x="48" y="125"/>
                  </a:lnTo>
                  <a:lnTo>
                    <a:pt x="0" y="125"/>
                  </a:lnTo>
                  <a:lnTo>
                    <a:pt x="0" y="71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73" name="Freeform 29"/>
            <p:cNvSpPr>
              <a:spLocks/>
            </p:cNvSpPr>
            <p:nvPr/>
          </p:nvSpPr>
          <p:spPr bwMode="auto">
            <a:xfrm>
              <a:off x="3584" y="2467"/>
              <a:ext cx="42" cy="30"/>
            </a:xfrm>
            <a:custGeom>
              <a:avLst/>
              <a:gdLst>
                <a:gd name="T0" fmla="*/ 0 w 174"/>
                <a:gd name="T1" fmla="*/ 1 h 104"/>
                <a:gd name="T2" fmla="*/ 0 w 174"/>
                <a:gd name="T3" fmla="*/ 1 h 104"/>
                <a:gd name="T4" fmla="*/ 0 w 174"/>
                <a:gd name="T5" fmla="*/ 1 h 104"/>
                <a:gd name="T6" fmla="*/ 0 w 174"/>
                <a:gd name="T7" fmla="*/ 1 h 104"/>
                <a:gd name="T8" fmla="*/ 0 w 174"/>
                <a:gd name="T9" fmla="*/ 1 h 104"/>
                <a:gd name="T10" fmla="*/ 0 w 174"/>
                <a:gd name="T11" fmla="*/ 1 h 104"/>
                <a:gd name="T12" fmla="*/ 0 w 174"/>
                <a:gd name="T13" fmla="*/ 0 h 104"/>
                <a:gd name="T14" fmla="*/ 0 w 174"/>
                <a:gd name="T15" fmla="*/ 1 h 104"/>
                <a:gd name="T16" fmla="*/ 0 w 174"/>
                <a:gd name="T17" fmla="*/ 1 h 104"/>
                <a:gd name="T18" fmla="*/ 0 w 174"/>
                <a:gd name="T19" fmla="*/ 1 h 104"/>
                <a:gd name="T20" fmla="*/ 0 w 174"/>
                <a:gd name="T21" fmla="*/ 1 h 104"/>
                <a:gd name="T22" fmla="*/ 0 w 174"/>
                <a:gd name="T23" fmla="*/ 1 h 104"/>
                <a:gd name="T24" fmla="*/ 0 w 174"/>
                <a:gd name="T25" fmla="*/ 1 h 104"/>
                <a:gd name="T26" fmla="*/ 0 w 174"/>
                <a:gd name="T27" fmla="*/ 1 h 104"/>
                <a:gd name="T28" fmla="*/ 0 w 174"/>
                <a:gd name="T29" fmla="*/ 1 h 104"/>
                <a:gd name="T30" fmla="*/ 0 w 174"/>
                <a:gd name="T31" fmla="*/ 1 h 10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4"/>
                <a:gd name="T49" fmla="*/ 0 h 104"/>
                <a:gd name="T50" fmla="*/ 174 w 174"/>
                <a:gd name="T51" fmla="*/ 104 h 10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4" h="104">
                  <a:moveTo>
                    <a:pt x="48" y="104"/>
                  </a:moveTo>
                  <a:lnTo>
                    <a:pt x="25" y="77"/>
                  </a:lnTo>
                  <a:lnTo>
                    <a:pt x="0" y="77"/>
                  </a:lnTo>
                  <a:lnTo>
                    <a:pt x="25" y="77"/>
                  </a:lnTo>
                  <a:lnTo>
                    <a:pt x="25" y="48"/>
                  </a:lnTo>
                  <a:lnTo>
                    <a:pt x="48" y="23"/>
                  </a:lnTo>
                  <a:lnTo>
                    <a:pt x="48" y="0"/>
                  </a:lnTo>
                  <a:lnTo>
                    <a:pt x="73" y="23"/>
                  </a:lnTo>
                  <a:lnTo>
                    <a:pt x="96" y="23"/>
                  </a:lnTo>
                  <a:lnTo>
                    <a:pt x="126" y="48"/>
                  </a:lnTo>
                  <a:lnTo>
                    <a:pt x="149" y="48"/>
                  </a:lnTo>
                  <a:lnTo>
                    <a:pt x="174" y="77"/>
                  </a:lnTo>
                  <a:lnTo>
                    <a:pt x="126" y="77"/>
                  </a:lnTo>
                  <a:lnTo>
                    <a:pt x="96" y="77"/>
                  </a:lnTo>
                  <a:lnTo>
                    <a:pt x="73" y="77"/>
                  </a:lnTo>
                  <a:lnTo>
                    <a:pt x="48" y="104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74" name="Freeform 30"/>
            <p:cNvSpPr>
              <a:spLocks/>
            </p:cNvSpPr>
            <p:nvPr/>
          </p:nvSpPr>
          <p:spPr bwMode="auto">
            <a:xfrm>
              <a:off x="3584" y="2467"/>
              <a:ext cx="42" cy="30"/>
            </a:xfrm>
            <a:custGeom>
              <a:avLst/>
              <a:gdLst>
                <a:gd name="T0" fmla="*/ 0 w 174"/>
                <a:gd name="T1" fmla="*/ 1 h 104"/>
                <a:gd name="T2" fmla="*/ 0 w 174"/>
                <a:gd name="T3" fmla="*/ 1 h 104"/>
                <a:gd name="T4" fmla="*/ 0 w 174"/>
                <a:gd name="T5" fmla="*/ 1 h 104"/>
                <a:gd name="T6" fmla="*/ 0 w 174"/>
                <a:gd name="T7" fmla="*/ 1 h 104"/>
                <a:gd name="T8" fmla="*/ 0 w 174"/>
                <a:gd name="T9" fmla="*/ 1 h 104"/>
                <a:gd name="T10" fmla="*/ 0 w 174"/>
                <a:gd name="T11" fmla="*/ 1 h 104"/>
                <a:gd name="T12" fmla="*/ 0 w 174"/>
                <a:gd name="T13" fmla="*/ 0 h 104"/>
                <a:gd name="T14" fmla="*/ 0 w 174"/>
                <a:gd name="T15" fmla="*/ 1 h 104"/>
                <a:gd name="T16" fmla="*/ 0 w 174"/>
                <a:gd name="T17" fmla="*/ 1 h 104"/>
                <a:gd name="T18" fmla="*/ 0 w 174"/>
                <a:gd name="T19" fmla="*/ 1 h 104"/>
                <a:gd name="T20" fmla="*/ 0 w 174"/>
                <a:gd name="T21" fmla="*/ 1 h 104"/>
                <a:gd name="T22" fmla="*/ 0 w 174"/>
                <a:gd name="T23" fmla="*/ 1 h 104"/>
                <a:gd name="T24" fmla="*/ 0 w 174"/>
                <a:gd name="T25" fmla="*/ 1 h 104"/>
                <a:gd name="T26" fmla="*/ 0 w 174"/>
                <a:gd name="T27" fmla="*/ 1 h 104"/>
                <a:gd name="T28" fmla="*/ 0 w 174"/>
                <a:gd name="T29" fmla="*/ 1 h 104"/>
                <a:gd name="T30" fmla="*/ 0 w 174"/>
                <a:gd name="T31" fmla="*/ 1 h 10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4"/>
                <a:gd name="T49" fmla="*/ 0 h 104"/>
                <a:gd name="T50" fmla="*/ 174 w 174"/>
                <a:gd name="T51" fmla="*/ 104 h 10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4" h="104">
                  <a:moveTo>
                    <a:pt x="48" y="104"/>
                  </a:moveTo>
                  <a:lnTo>
                    <a:pt x="25" y="77"/>
                  </a:lnTo>
                  <a:lnTo>
                    <a:pt x="0" y="77"/>
                  </a:lnTo>
                  <a:lnTo>
                    <a:pt x="25" y="77"/>
                  </a:lnTo>
                  <a:lnTo>
                    <a:pt x="25" y="48"/>
                  </a:lnTo>
                  <a:lnTo>
                    <a:pt x="48" y="23"/>
                  </a:lnTo>
                  <a:lnTo>
                    <a:pt x="48" y="0"/>
                  </a:lnTo>
                  <a:lnTo>
                    <a:pt x="73" y="23"/>
                  </a:lnTo>
                  <a:lnTo>
                    <a:pt x="96" y="23"/>
                  </a:lnTo>
                  <a:lnTo>
                    <a:pt x="126" y="48"/>
                  </a:lnTo>
                  <a:lnTo>
                    <a:pt x="149" y="48"/>
                  </a:lnTo>
                  <a:lnTo>
                    <a:pt x="174" y="77"/>
                  </a:lnTo>
                  <a:lnTo>
                    <a:pt x="126" y="77"/>
                  </a:lnTo>
                  <a:lnTo>
                    <a:pt x="96" y="77"/>
                  </a:lnTo>
                  <a:lnTo>
                    <a:pt x="73" y="77"/>
                  </a:lnTo>
                  <a:lnTo>
                    <a:pt x="48" y="104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75" name="Freeform 31"/>
            <p:cNvSpPr>
              <a:spLocks/>
            </p:cNvSpPr>
            <p:nvPr/>
          </p:nvSpPr>
          <p:spPr bwMode="auto">
            <a:xfrm>
              <a:off x="3650" y="2437"/>
              <a:ext cx="12" cy="15"/>
            </a:xfrm>
            <a:custGeom>
              <a:avLst/>
              <a:gdLst>
                <a:gd name="T0" fmla="*/ 0 w 48"/>
                <a:gd name="T1" fmla="*/ 1 h 53"/>
                <a:gd name="T2" fmla="*/ 0 w 48"/>
                <a:gd name="T3" fmla="*/ 0 h 53"/>
                <a:gd name="T4" fmla="*/ 0 w 48"/>
                <a:gd name="T5" fmla="*/ 0 h 53"/>
                <a:gd name="T6" fmla="*/ 0 w 48"/>
                <a:gd name="T7" fmla="*/ 0 h 53"/>
                <a:gd name="T8" fmla="*/ 0 w 48"/>
                <a:gd name="T9" fmla="*/ 1 h 53"/>
                <a:gd name="T10" fmla="*/ 0 w 48"/>
                <a:gd name="T11" fmla="*/ 1 h 53"/>
                <a:gd name="T12" fmla="*/ 0 w 48"/>
                <a:gd name="T13" fmla="*/ 1 h 53"/>
                <a:gd name="T14" fmla="*/ 0 w 48"/>
                <a:gd name="T15" fmla="*/ 1 h 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8"/>
                <a:gd name="T25" fmla="*/ 0 h 53"/>
                <a:gd name="T26" fmla="*/ 48 w 48"/>
                <a:gd name="T27" fmla="*/ 53 h 5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8" h="53">
                  <a:moveTo>
                    <a:pt x="0" y="28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48" y="0"/>
                  </a:lnTo>
                  <a:lnTo>
                    <a:pt x="48" y="28"/>
                  </a:lnTo>
                  <a:lnTo>
                    <a:pt x="48" y="53"/>
                  </a:lnTo>
                  <a:lnTo>
                    <a:pt x="23" y="53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76" name="Freeform 32"/>
            <p:cNvSpPr>
              <a:spLocks/>
            </p:cNvSpPr>
            <p:nvPr/>
          </p:nvSpPr>
          <p:spPr bwMode="auto">
            <a:xfrm>
              <a:off x="3650" y="2437"/>
              <a:ext cx="12" cy="15"/>
            </a:xfrm>
            <a:custGeom>
              <a:avLst/>
              <a:gdLst>
                <a:gd name="T0" fmla="*/ 0 w 48"/>
                <a:gd name="T1" fmla="*/ 1 h 53"/>
                <a:gd name="T2" fmla="*/ 0 w 48"/>
                <a:gd name="T3" fmla="*/ 0 h 53"/>
                <a:gd name="T4" fmla="*/ 0 w 48"/>
                <a:gd name="T5" fmla="*/ 0 h 53"/>
                <a:gd name="T6" fmla="*/ 0 w 48"/>
                <a:gd name="T7" fmla="*/ 0 h 53"/>
                <a:gd name="T8" fmla="*/ 0 w 48"/>
                <a:gd name="T9" fmla="*/ 1 h 53"/>
                <a:gd name="T10" fmla="*/ 0 w 48"/>
                <a:gd name="T11" fmla="*/ 1 h 53"/>
                <a:gd name="T12" fmla="*/ 0 w 48"/>
                <a:gd name="T13" fmla="*/ 1 h 53"/>
                <a:gd name="T14" fmla="*/ 0 w 48"/>
                <a:gd name="T15" fmla="*/ 1 h 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8"/>
                <a:gd name="T25" fmla="*/ 0 h 53"/>
                <a:gd name="T26" fmla="*/ 48 w 48"/>
                <a:gd name="T27" fmla="*/ 53 h 5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8" h="53">
                  <a:moveTo>
                    <a:pt x="0" y="28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48" y="0"/>
                  </a:lnTo>
                  <a:lnTo>
                    <a:pt x="48" y="28"/>
                  </a:lnTo>
                  <a:lnTo>
                    <a:pt x="48" y="53"/>
                  </a:lnTo>
                  <a:lnTo>
                    <a:pt x="23" y="53"/>
                  </a:lnTo>
                  <a:lnTo>
                    <a:pt x="0" y="28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77" name="Freeform 33"/>
            <p:cNvSpPr>
              <a:spLocks/>
            </p:cNvSpPr>
            <p:nvPr/>
          </p:nvSpPr>
          <p:spPr bwMode="auto">
            <a:xfrm>
              <a:off x="3643" y="2357"/>
              <a:ext cx="24" cy="14"/>
            </a:xfrm>
            <a:custGeom>
              <a:avLst/>
              <a:gdLst>
                <a:gd name="T0" fmla="*/ 0 w 102"/>
                <a:gd name="T1" fmla="*/ 0 h 48"/>
                <a:gd name="T2" fmla="*/ 0 w 102"/>
                <a:gd name="T3" fmla="*/ 0 h 48"/>
                <a:gd name="T4" fmla="*/ 0 w 102"/>
                <a:gd name="T5" fmla="*/ 2 h 48"/>
                <a:gd name="T6" fmla="*/ 0 w 102"/>
                <a:gd name="T7" fmla="*/ 2 h 48"/>
                <a:gd name="T8" fmla="*/ 0 w 102"/>
                <a:gd name="T9" fmla="*/ 0 h 48"/>
                <a:gd name="T10" fmla="*/ 0 w 102"/>
                <a:gd name="T11" fmla="*/ 0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2"/>
                <a:gd name="T19" fmla="*/ 0 h 48"/>
                <a:gd name="T20" fmla="*/ 102 w 102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2" h="48">
                  <a:moveTo>
                    <a:pt x="54" y="0"/>
                  </a:moveTo>
                  <a:lnTo>
                    <a:pt x="79" y="0"/>
                  </a:lnTo>
                  <a:lnTo>
                    <a:pt x="102" y="25"/>
                  </a:lnTo>
                  <a:lnTo>
                    <a:pt x="31" y="48"/>
                  </a:lnTo>
                  <a:lnTo>
                    <a:pt x="0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78" name="Freeform 34"/>
            <p:cNvSpPr>
              <a:spLocks/>
            </p:cNvSpPr>
            <p:nvPr/>
          </p:nvSpPr>
          <p:spPr bwMode="auto">
            <a:xfrm>
              <a:off x="3643" y="2357"/>
              <a:ext cx="24" cy="14"/>
            </a:xfrm>
            <a:custGeom>
              <a:avLst/>
              <a:gdLst>
                <a:gd name="T0" fmla="*/ 0 w 102"/>
                <a:gd name="T1" fmla="*/ 0 h 48"/>
                <a:gd name="T2" fmla="*/ 0 w 102"/>
                <a:gd name="T3" fmla="*/ 0 h 48"/>
                <a:gd name="T4" fmla="*/ 0 w 102"/>
                <a:gd name="T5" fmla="*/ 2 h 48"/>
                <a:gd name="T6" fmla="*/ 0 w 102"/>
                <a:gd name="T7" fmla="*/ 2 h 48"/>
                <a:gd name="T8" fmla="*/ 0 w 102"/>
                <a:gd name="T9" fmla="*/ 0 h 48"/>
                <a:gd name="T10" fmla="*/ 0 w 102"/>
                <a:gd name="T11" fmla="*/ 0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2"/>
                <a:gd name="T19" fmla="*/ 0 h 48"/>
                <a:gd name="T20" fmla="*/ 102 w 102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2" h="48">
                  <a:moveTo>
                    <a:pt x="54" y="0"/>
                  </a:moveTo>
                  <a:lnTo>
                    <a:pt x="79" y="0"/>
                  </a:lnTo>
                  <a:lnTo>
                    <a:pt x="102" y="25"/>
                  </a:lnTo>
                  <a:lnTo>
                    <a:pt x="31" y="48"/>
                  </a:lnTo>
                  <a:lnTo>
                    <a:pt x="0" y="0"/>
                  </a:lnTo>
                  <a:lnTo>
                    <a:pt x="54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79" name="Freeform 35"/>
            <p:cNvSpPr>
              <a:spLocks/>
            </p:cNvSpPr>
            <p:nvPr/>
          </p:nvSpPr>
          <p:spPr bwMode="auto">
            <a:xfrm>
              <a:off x="3584" y="2348"/>
              <a:ext cx="155" cy="169"/>
            </a:xfrm>
            <a:custGeom>
              <a:avLst/>
              <a:gdLst>
                <a:gd name="T0" fmla="*/ 0 w 647"/>
                <a:gd name="T1" fmla="*/ 2 h 576"/>
                <a:gd name="T2" fmla="*/ 0 w 647"/>
                <a:gd name="T3" fmla="*/ 2 h 576"/>
                <a:gd name="T4" fmla="*/ 0 w 647"/>
                <a:gd name="T5" fmla="*/ 2 h 576"/>
                <a:gd name="T6" fmla="*/ 0 w 647"/>
                <a:gd name="T7" fmla="*/ 2 h 576"/>
                <a:gd name="T8" fmla="*/ 0 w 647"/>
                <a:gd name="T9" fmla="*/ 2 h 576"/>
                <a:gd name="T10" fmla="*/ 0 w 647"/>
                <a:gd name="T11" fmla="*/ 2 h 576"/>
                <a:gd name="T12" fmla="*/ 0 w 647"/>
                <a:gd name="T13" fmla="*/ 2 h 576"/>
                <a:gd name="T14" fmla="*/ 0 w 647"/>
                <a:gd name="T15" fmla="*/ 2 h 576"/>
                <a:gd name="T16" fmla="*/ 0 w 647"/>
                <a:gd name="T17" fmla="*/ 2 h 576"/>
                <a:gd name="T18" fmla="*/ 0 w 647"/>
                <a:gd name="T19" fmla="*/ 2 h 576"/>
                <a:gd name="T20" fmla="*/ 0 w 647"/>
                <a:gd name="T21" fmla="*/ 2 h 576"/>
                <a:gd name="T22" fmla="*/ 0 w 647"/>
                <a:gd name="T23" fmla="*/ 2 h 576"/>
                <a:gd name="T24" fmla="*/ 0 w 647"/>
                <a:gd name="T25" fmla="*/ 2 h 576"/>
                <a:gd name="T26" fmla="*/ 0 w 647"/>
                <a:gd name="T27" fmla="*/ 2 h 576"/>
                <a:gd name="T28" fmla="*/ 0 w 647"/>
                <a:gd name="T29" fmla="*/ 2 h 576"/>
                <a:gd name="T30" fmla="*/ 0 w 647"/>
                <a:gd name="T31" fmla="*/ 2 h 576"/>
                <a:gd name="T32" fmla="*/ 0 w 647"/>
                <a:gd name="T33" fmla="*/ 2 h 576"/>
                <a:gd name="T34" fmla="*/ 0 w 647"/>
                <a:gd name="T35" fmla="*/ 2 h 576"/>
                <a:gd name="T36" fmla="*/ 0 w 647"/>
                <a:gd name="T37" fmla="*/ 2 h 576"/>
                <a:gd name="T38" fmla="*/ 0 w 647"/>
                <a:gd name="T39" fmla="*/ 2 h 576"/>
                <a:gd name="T40" fmla="*/ 0 w 647"/>
                <a:gd name="T41" fmla="*/ 2 h 576"/>
                <a:gd name="T42" fmla="*/ 0 w 647"/>
                <a:gd name="T43" fmla="*/ 2 h 576"/>
                <a:gd name="T44" fmla="*/ 0 w 647"/>
                <a:gd name="T45" fmla="*/ 2 h 576"/>
                <a:gd name="T46" fmla="*/ 0 w 647"/>
                <a:gd name="T47" fmla="*/ 2 h 576"/>
                <a:gd name="T48" fmla="*/ 0 w 647"/>
                <a:gd name="T49" fmla="*/ 2 h 576"/>
                <a:gd name="T50" fmla="*/ 0 w 647"/>
                <a:gd name="T51" fmla="*/ 2 h 576"/>
                <a:gd name="T52" fmla="*/ 0 w 647"/>
                <a:gd name="T53" fmla="*/ 2 h 576"/>
                <a:gd name="T54" fmla="*/ 0 w 647"/>
                <a:gd name="T55" fmla="*/ 2 h 576"/>
                <a:gd name="T56" fmla="*/ 0 w 647"/>
                <a:gd name="T57" fmla="*/ 2 h 576"/>
                <a:gd name="T58" fmla="*/ 0 w 647"/>
                <a:gd name="T59" fmla="*/ 2 h 576"/>
                <a:gd name="T60" fmla="*/ 0 w 647"/>
                <a:gd name="T61" fmla="*/ 2 h 576"/>
                <a:gd name="T62" fmla="*/ 0 w 647"/>
                <a:gd name="T63" fmla="*/ 2 h 576"/>
                <a:gd name="T64" fmla="*/ 0 w 647"/>
                <a:gd name="T65" fmla="*/ 2 h 576"/>
                <a:gd name="T66" fmla="*/ 0 w 647"/>
                <a:gd name="T67" fmla="*/ 2 h 576"/>
                <a:gd name="T68" fmla="*/ 0 w 647"/>
                <a:gd name="T69" fmla="*/ 2 h 576"/>
                <a:gd name="T70" fmla="*/ 0 w 647"/>
                <a:gd name="T71" fmla="*/ 2 h 576"/>
                <a:gd name="T72" fmla="*/ 0 w 647"/>
                <a:gd name="T73" fmla="*/ 2 h 5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7"/>
                <a:gd name="T112" fmla="*/ 0 h 576"/>
                <a:gd name="T113" fmla="*/ 647 w 647"/>
                <a:gd name="T114" fmla="*/ 576 h 57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7" h="576">
                  <a:moveTo>
                    <a:pt x="149" y="29"/>
                  </a:moveTo>
                  <a:lnTo>
                    <a:pt x="126" y="29"/>
                  </a:lnTo>
                  <a:lnTo>
                    <a:pt x="96" y="77"/>
                  </a:lnTo>
                  <a:lnTo>
                    <a:pt x="96" y="102"/>
                  </a:lnTo>
                  <a:lnTo>
                    <a:pt x="126" y="125"/>
                  </a:lnTo>
                  <a:lnTo>
                    <a:pt x="126" y="102"/>
                  </a:lnTo>
                  <a:lnTo>
                    <a:pt x="126" y="77"/>
                  </a:lnTo>
                  <a:lnTo>
                    <a:pt x="149" y="54"/>
                  </a:lnTo>
                  <a:lnTo>
                    <a:pt x="197" y="29"/>
                  </a:lnTo>
                  <a:lnTo>
                    <a:pt x="222" y="29"/>
                  </a:lnTo>
                  <a:lnTo>
                    <a:pt x="245" y="77"/>
                  </a:lnTo>
                  <a:lnTo>
                    <a:pt x="222" y="102"/>
                  </a:lnTo>
                  <a:lnTo>
                    <a:pt x="276" y="102"/>
                  </a:lnTo>
                  <a:lnTo>
                    <a:pt x="324" y="77"/>
                  </a:lnTo>
                  <a:lnTo>
                    <a:pt x="372" y="102"/>
                  </a:lnTo>
                  <a:lnTo>
                    <a:pt x="395" y="125"/>
                  </a:lnTo>
                  <a:lnTo>
                    <a:pt x="449" y="125"/>
                  </a:lnTo>
                  <a:lnTo>
                    <a:pt x="474" y="125"/>
                  </a:lnTo>
                  <a:lnTo>
                    <a:pt x="474" y="150"/>
                  </a:lnTo>
                  <a:lnTo>
                    <a:pt x="522" y="181"/>
                  </a:lnTo>
                  <a:lnTo>
                    <a:pt x="545" y="206"/>
                  </a:lnTo>
                  <a:lnTo>
                    <a:pt x="545" y="254"/>
                  </a:lnTo>
                  <a:lnTo>
                    <a:pt x="522" y="277"/>
                  </a:lnTo>
                  <a:lnTo>
                    <a:pt x="545" y="302"/>
                  </a:lnTo>
                  <a:lnTo>
                    <a:pt x="599" y="302"/>
                  </a:lnTo>
                  <a:lnTo>
                    <a:pt x="624" y="355"/>
                  </a:lnTo>
                  <a:lnTo>
                    <a:pt x="647" y="355"/>
                  </a:lnTo>
                  <a:lnTo>
                    <a:pt x="647" y="378"/>
                  </a:lnTo>
                  <a:lnTo>
                    <a:pt x="624" y="378"/>
                  </a:lnTo>
                  <a:lnTo>
                    <a:pt x="599" y="378"/>
                  </a:lnTo>
                  <a:lnTo>
                    <a:pt x="599" y="403"/>
                  </a:lnTo>
                  <a:lnTo>
                    <a:pt x="576" y="378"/>
                  </a:lnTo>
                  <a:lnTo>
                    <a:pt x="522" y="378"/>
                  </a:lnTo>
                  <a:lnTo>
                    <a:pt x="497" y="378"/>
                  </a:lnTo>
                  <a:lnTo>
                    <a:pt x="522" y="426"/>
                  </a:lnTo>
                  <a:lnTo>
                    <a:pt x="545" y="451"/>
                  </a:lnTo>
                  <a:lnTo>
                    <a:pt x="576" y="480"/>
                  </a:lnTo>
                  <a:lnTo>
                    <a:pt x="545" y="480"/>
                  </a:lnTo>
                  <a:lnTo>
                    <a:pt x="545" y="507"/>
                  </a:lnTo>
                  <a:lnTo>
                    <a:pt x="522" y="507"/>
                  </a:lnTo>
                  <a:lnTo>
                    <a:pt x="474" y="507"/>
                  </a:lnTo>
                  <a:lnTo>
                    <a:pt x="497" y="528"/>
                  </a:lnTo>
                  <a:lnTo>
                    <a:pt x="522" y="555"/>
                  </a:lnTo>
                  <a:lnTo>
                    <a:pt x="522" y="576"/>
                  </a:lnTo>
                  <a:lnTo>
                    <a:pt x="497" y="576"/>
                  </a:lnTo>
                  <a:lnTo>
                    <a:pt x="449" y="555"/>
                  </a:lnTo>
                  <a:lnTo>
                    <a:pt x="395" y="528"/>
                  </a:lnTo>
                  <a:lnTo>
                    <a:pt x="372" y="528"/>
                  </a:lnTo>
                  <a:lnTo>
                    <a:pt x="347" y="480"/>
                  </a:lnTo>
                  <a:lnTo>
                    <a:pt x="324" y="451"/>
                  </a:lnTo>
                  <a:lnTo>
                    <a:pt x="276" y="451"/>
                  </a:lnTo>
                  <a:lnTo>
                    <a:pt x="245" y="426"/>
                  </a:lnTo>
                  <a:lnTo>
                    <a:pt x="276" y="426"/>
                  </a:lnTo>
                  <a:lnTo>
                    <a:pt x="299" y="426"/>
                  </a:lnTo>
                  <a:lnTo>
                    <a:pt x="347" y="403"/>
                  </a:lnTo>
                  <a:lnTo>
                    <a:pt x="347" y="378"/>
                  </a:lnTo>
                  <a:lnTo>
                    <a:pt x="395" y="355"/>
                  </a:lnTo>
                  <a:lnTo>
                    <a:pt x="395" y="330"/>
                  </a:lnTo>
                  <a:lnTo>
                    <a:pt x="372" y="277"/>
                  </a:lnTo>
                  <a:lnTo>
                    <a:pt x="324" y="254"/>
                  </a:lnTo>
                  <a:lnTo>
                    <a:pt x="276" y="206"/>
                  </a:lnTo>
                  <a:lnTo>
                    <a:pt x="245" y="206"/>
                  </a:lnTo>
                  <a:lnTo>
                    <a:pt x="245" y="229"/>
                  </a:lnTo>
                  <a:lnTo>
                    <a:pt x="222" y="229"/>
                  </a:lnTo>
                  <a:lnTo>
                    <a:pt x="197" y="206"/>
                  </a:lnTo>
                  <a:lnTo>
                    <a:pt x="149" y="206"/>
                  </a:lnTo>
                  <a:lnTo>
                    <a:pt x="73" y="206"/>
                  </a:lnTo>
                  <a:lnTo>
                    <a:pt x="48" y="206"/>
                  </a:lnTo>
                  <a:lnTo>
                    <a:pt x="25" y="181"/>
                  </a:lnTo>
                  <a:lnTo>
                    <a:pt x="25" y="125"/>
                  </a:lnTo>
                  <a:lnTo>
                    <a:pt x="0" y="125"/>
                  </a:lnTo>
                  <a:lnTo>
                    <a:pt x="73" y="54"/>
                  </a:lnTo>
                  <a:lnTo>
                    <a:pt x="96" y="0"/>
                  </a:lnTo>
                  <a:lnTo>
                    <a:pt x="149" y="29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80" name="Freeform 36"/>
            <p:cNvSpPr>
              <a:spLocks/>
            </p:cNvSpPr>
            <p:nvPr/>
          </p:nvSpPr>
          <p:spPr bwMode="auto">
            <a:xfrm>
              <a:off x="3584" y="2348"/>
              <a:ext cx="155" cy="169"/>
            </a:xfrm>
            <a:custGeom>
              <a:avLst/>
              <a:gdLst>
                <a:gd name="T0" fmla="*/ 0 w 647"/>
                <a:gd name="T1" fmla="*/ 2 h 576"/>
                <a:gd name="T2" fmla="*/ 0 w 647"/>
                <a:gd name="T3" fmla="*/ 2 h 576"/>
                <a:gd name="T4" fmla="*/ 0 w 647"/>
                <a:gd name="T5" fmla="*/ 2 h 576"/>
                <a:gd name="T6" fmla="*/ 0 w 647"/>
                <a:gd name="T7" fmla="*/ 2 h 576"/>
                <a:gd name="T8" fmla="*/ 0 w 647"/>
                <a:gd name="T9" fmla="*/ 2 h 576"/>
                <a:gd name="T10" fmla="*/ 0 w 647"/>
                <a:gd name="T11" fmla="*/ 2 h 576"/>
                <a:gd name="T12" fmla="*/ 0 w 647"/>
                <a:gd name="T13" fmla="*/ 2 h 576"/>
                <a:gd name="T14" fmla="*/ 0 w 647"/>
                <a:gd name="T15" fmla="*/ 2 h 576"/>
                <a:gd name="T16" fmla="*/ 0 w 647"/>
                <a:gd name="T17" fmla="*/ 2 h 576"/>
                <a:gd name="T18" fmla="*/ 0 w 647"/>
                <a:gd name="T19" fmla="*/ 2 h 576"/>
                <a:gd name="T20" fmla="*/ 0 w 647"/>
                <a:gd name="T21" fmla="*/ 2 h 576"/>
                <a:gd name="T22" fmla="*/ 0 w 647"/>
                <a:gd name="T23" fmla="*/ 2 h 576"/>
                <a:gd name="T24" fmla="*/ 0 w 647"/>
                <a:gd name="T25" fmla="*/ 2 h 576"/>
                <a:gd name="T26" fmla="*/ 0 w 647"/>
                <a:gd name="T27" fmla="*/ 2 h 576"/>
                <a:gd name="T28" fmla="*/ 0 w 647"/>
                <a:gd name="T29" fmla="*/ 2 h 576"/>
                <a:gd name="T30" fmla="*/ 0 w 647"/>
                <a:gd name="T31" fmla="*/ 2 h 576"/>
                <a:gd name="T32" fmla="*/ 0 w 647"/>
                <a:gd name="T33" fmla="*/ 2 h 576"/>
                <a:gd name="T34" fmla="*/ 0 w 647"/>
                <a:gd name="T35" fmla="*/ 2 h 576"/>
                <a:gd name="T36" fmla="*/ 0 w 647"/>
                <a:gd name="T37" fmla="*/ 2 h 576"/>
                <a:gd name="T38" fmla="*/ 0 w 647"/>
                <a:gd name="T39" fmla="*/ 2 h 576"/>
                <a:gd name="T40" fmla="*/ 0 w 647"/>
                <a:gd name="T41" fmla="*/ 2 h 576"/>
                <a:gd name="T42" fmla="*/ 0 w 647"/>
                <a:gd name="T43" fmla="*/ 2 h 576"/>
                <a:gd name="T44" fmla="*/ 0 w 647"/>
                <a:gd name="T45" fmla="*/ 2 h 576"/>
                <a:gd name="T46" fmla="*/ 0 w 647"/>
                <a:gd name="T47" fmla="*/ 2 h 576"/>
                <a:gd name="T48" fmla="*/ 0 w 647"/>
                <a:gd name="T49" fmla="*/ 2 h 576"/>
                <a:gd name="T50" fmla="*/ 0 w 647"/>
                <a:gd name="T51" fmla="*/ 2 h 576"/>
                <a:gd name="T52" fmla="*/ 0 w 647"/>
                <a:gd name="T53" fmla="*/ 2 h 576"/>
                <a:gd name="T54" fmla="*/ 0 w 647"/>
                <a:gd name="T55" fmla="*/ 2 h 576"/>
                <a:gd name="T56" fmla="*/ 0 w 647"/>
                <a:gd name="T57" fmla="*/ 2 h 576"/>
                <a:gd name="T58" fmla="*/ 0 w 647"/>
                <a:gd name="T59" fmla="*/ 2 h 576"/>
                <a:gd name="T60" fmla="*/ 0 w 647"/>
                <a:gd name="T61" fmla="*/ 2 h 576"/>
                <a:gd name="T62" fmla="*/ 0 w 647"/>
                <a:gd name="T63" fmla="*/ 2 h 576"/>
                <a:gd name="T64" fmla="*/ 0 w 647"/>
                <a:gd name="T65" fmla="*/ 2 h 576"/>
                <a:gd name="T66" fmla="*/ 0 w 647"/>
                <a:gd name="T67" fmla="*/ 2 h 576"/>
                <a:gd name="T68" fmla="*/ 0 w 647"/>
                <a:gd name="T69" fmla="*/ 2 h 576"/>
                <a:gd name="T70" fmla="*/ 0 w 647"/>
                <a:gd name="T71" fmla="*/ 2 h 576"/>
                <a:gd name="T72" fmla="*/ 0 w 647"/>
                <a:gd name="T73" fmla="*/ 2 h 5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7"/>
                <a:gd name="T112" fmla="*/ 0 h 576"/>
                <a:gd name="T113" fmla="*/ 647 w 647"/>
                <a:gd name="T114" fmla="*/ 576 h 57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7" h="576">
                  <a:moveTo>
                    <a:pt x="149" y="29"/>
                  </a:moveTo>
                  <a:lnTo>
                    <a:pt x="126" y="29"/>
                  </a:lnTo>
                  <a:lnTo>
                    <a:pt x="96" y="77"/>
                  </a:lnTo>
                  <a:lnTo>
                    <a:pt x="96" y="102"/>
                  </a:lnTo>
                  <a:lnTo>
                    <a:pt x="126" y="125"/>
                  </a:lnTo>
                  <a:lnTo>
                    <a:pt x="126" y="102"/>
                  </a:lnTo>
                  <a:lnTo>
                    <a:pt x="126" y="77"/>
                  </a:lnTo>
                  <a:lnTo>
                    <a:pt x="149" y="54"/>
                  </a:lnTo>
                  <a:lnTo>
                    <a:pt x="197" y="29"/>
                  </a:lnTo>
                  <a:lnTo>
                    <a:pt x="222" y="29"/>
                  </a:lnTo>
                  <a:lnTo>
                    <a:pt x="245" y="77"/>
                  </a:lnTo>
                  <a:lnTo>
                    <a:pt x="222" y="102"/>
                  </a:lnTo>
                  <a:lnTo>
                    <a:pt x="276" y="102"/>
                  </a:lnTo>
                  <a:lnTo>
                    <a:pt x="324" y="77"/>
                  </a:lnTo>
                  <a:lnTo>
                    <a:pt x="372" y="102"/>
                  </a:lnTo>
                  <a:lnTo>
                    <a:pt x="395" y="125"/>
                  </a:lnTo>
                  <a:lnTo>
                    <a:pt x="449" y="125"/>
                  </a:lnTo>
                  <a:lnTo>
                    <a:pt x="474" y="125"/>
                  </a:lnTo>
                  <a:lnTo>
                    <a:pt x="474" y="150"/>
                  </a:lnTo>
                  <a:lnTo>
                    <a:pt x="522" y="181"/>
                  </a:lnTo>
                  <a:lnTo>
                    <a:pt x="545" y="206"/>
                  </a:lnTo>
                  <a:lnTo>
                    <a:pt x="545" y="254"/>
                  </a:lnTo>
                  <a:lnTo>
                    <a:pt x="522" y="277"/>
                  </a:lnTo>
                  <a:lnTo>
                    <a:pt x="545" y="302"/>
                  </a:lnTo>
                  <a:lnTo>
                    <a:pt x="599" y="302"/>
                  </a:lnTo>
                  <a:lnTo>
                    <a:pt x="624" y="355"/>
                  </a:lnTo>
                  <a:lnTo>
                    <a:pt x="647" y="355"/>
                  </a:lnTo>
                  <a:lnTo>
                    <a:pt x="647" y="378"/>
                  </a:lnTo>
                  <a:lnTo>
                    <a:pt x="624" y="378"/>
                  </a:lnTo>
                  <a:lnTo>
                    <a:pt x="599" y="378"/>
                  </a:lnTo>
                  <a:lnTo>
                    <a:pt x="599" y="403"/>
                  </a:lnTo>
                  <a:lnTo>
                    <a:pt x="576" y="378"/>
                  </a:lnTo>
                  <a:lnTo>
                    <a:pt x="522" y="378"/>
                  </a:lnTo>
                  <a:lnTo>
                    <a:pt x="497" y="378"/>
                  </a:lnTo>
                  <a:lnTo>
                    <a:pt x="522" y="426"/>
                  </a:lnTo>
                  <a:lnTo>
                    <a:pt x="545" y="451"/>
                  </a:lnTo>
                  <a:lnTo>
                    <a:pt x="576" y="480"/>
                  </a:lnTo>
                  <a:lnTo>
                    <a:pt x="545" y="480"/>
                  </a:lnTo>
                  <a:lnTo>
                    <a:pt x="545" y="507"/>
                  </a:lnTo>
                  <a:lnTo>
                    <a:pt x="522" y="507"/>
                  </a:lnTo>
                  <a:lnTo>
                    <a:pt x="474" y="507"/>
                  </a:lnTo>
                  <a:lnTo>
                    <a:pt x="497" y="528"/>
                  </a:lnTo>
                  <a:lnTo>
                    <a:pt x="522" y="555"/>
                  </a:lnTo>
                  <a:lnTo>
                    <a:pt x="522" y="576"/>
                  </a:lnTo>
                  <a:lnTo>
                    <a:pt x="497" y="576"/>
                  </a:lnTo>
                  <a:lnTo>
                    <a:pt x="449" y="555"/>
                  </a:lnTo>
                  <a:lnTo>
                    <a:pt x="395" y="528"/>
                  </a:lnTo>
                  <a:lnTo>
                    <a:pt x="372" y="528"/>
                  </a:lnTo>
                  <a:lnTo>
                    <a:pt x="347" y="480"/>
                  </a:lnTo>
                  <a:lnTo>
                    <a:pt x="324" y="451"/>
                  </a:lnTo>
                  <a:lnTo>
                    <a:pt x="276" y="451"/>
                  </a:lnTo>
                  <a:lnTo>
                    <a:pt x="245" y="426"/>
                  </a:lnTo>
                  <a:lnTo>
                    <a:pt x="276" y="426"/>
                  </a:lnTo>
                  <a:lnTo>
                    <a:pt x="299" y="426"/>
                  </a:lnTo>
                  <a:lnTo>
                    <a:pt x="347" y="403"/>
                  </a:lnTo>
                  <a:lnTo>
                    <a:pt x="347" y="378"/>
                  </a:lnTo>
                  <a:lnTo>
                    <a:pt x="395" y="355"/>
                  </a:lnTo>
                  <a:lnTo>
                    <a:pt x="395" y="330"/>
                  </a:lnTo>
                  <a:lnTo>
                    <a:pt x="372" y="277"/>
                  </a:lnTo>
                  <a:lnTo>
                    <a:pt x="324" y="254"/>
                  </a:lnTo>
                  <a:lnTo>
                    <a:pt x="276" y="206"/>
                  </a:lnTo>
                  <a:lnTo>
                    <a:pt x="245" y="206"/>
                  </a:lnTo>
                  <a:lnTo>
                    <a:pt x="245" y="229"/>
                  </a:lnTo>
                  <a:lnTo>
                    <a:pt x="222" y="229"/>
                  </a:lnTo>
                  <a:lnTo>
                    <a:pt x="197" y="206"/>
                  </a:lnTo>
                  <a:lnTo>
                    <a:pt x="149" y="206"/>
                  </a:lnTo>
                  <a:lnTo>
                    <a:pt x="73" y="206"/>
                  </a:lnTo>
                  <a:lnTo>
                    <a:pt x="48" y="206"/>
                  </a:lnTo>
                  <a:lnTo>
                    <a:pt x="25" y="181"/>
                  </a:lnTo>
                  <a:lnTo>
                    <a:pt x="25" y="125"/>
                  </a:lnTo>
                  <a:lnTo>
                    <a:pt x="0" y="125"/>
                  </a:lnTo>
                  <a:lnTo>
                    <a:pt x="73" y="54"/>
                  </a:lnTo>
                  <a:lnTo>
                    <a:pt x="96" y="0"/>
                  </a:lnTo>
                  <a:lnTo>
                    <a:pt x="149" y="29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81" name="Freeform 37"/>
            <p:cNvSpPr>
              <a:spLocks/>
            </p:cNvSpPr>
            <p:nvPr/>
          </p:nvSpPr>
          <p:spPr bwMode="auto">
            <a:xfrm>
              <a:off x="3555" y="2327"/>
              <a:ext cx="24" cy="14"/>
            </a:xfrm>
            <a:custGeom>
              <a:avLst/>
              <a:gdLst>
                <a:gd name="T0" fmla="*/ 0 w 102"/>
                <a:gd name="T1" fmla="*/ 2 h 48"/>
                <a:gd name="T2" fmla="*/ 0 w 102"/>
                <a:gd name="T3" fmla="*/ 2 h 48"/>
                <a:gd name="T4" fmla="*/ 0 w 102"/>
                <a:gd name="T5" fmla="*/ 0 h 48"/>
                <a:gd name="T6" fmla="*/ 0 w 102"/>
                <a:gd name="T7" fmla="*/ 0 h 48"/>
                <a:gd name="T8" fmla="*/ 0 w 102"/>
                <a:gd name="T9" fmla="*/ 2 h 48"/>
                <a:gd name="T10" fmla="*/ 0 w 102"/>
                <a:gd name="T11" fmla="*/ 2 h 48"/>
                <a:gd name="T12" fmla="*/ 0 w 102"/>
                <a:gd name="T13" fmla="*/ 2 h 48"/>
                <a:gd name="T14" fmla="*/ 0 w 102"/>
                <a:gd name="T15" fmla="*/ 2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2"/>
                <a:gd name="T25" fmla="*/ 0 h 48"/>
                <a:gd name="T26" fmla="*/ 102 w 102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2" h="48">
                  <a:moveTo>
                    <a:pt x="0" y="25"/>
                  </a:moveTo>
                  <a:lnTo>
                    <a:pt x="23" y="25"/>
                  </a:lnTo>
                  <a:lnTo>
                    <a:pt x="48" y="0"/>
                  </a:lnTo>
                  <a:lnTo>
                    <a:pt x="71" y="0"/>
                  </a:lnTo>
                  <a:lnTo>
                    <a:pt x="102" y="25"/>
                  </a:lnTo>
                  <a:lnTo>
                    <a:pt x="102" y="48"/>
                  </a:lnTo>
                  <a:lnTo>
                    <a:pt x="48" y="48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82" name="Freeform 38"/>
            <p:cNvSpPr>
              <a:spLocks/>
            </p:cNvSpPr>
            <p:nvPr/>
          </p:nvSpPr>
          <p:spPr bwMode="auto">
            <a:xfrm>
              <a:off x="3555" y="2327"/>
              <a:ext cx="24" cy="14"/>
            </a:xfrm>
            <a:custGeom>
              <a:avLst/>
              <a:gdLst>
                <a:gd name="T0" fmla="*/ 0 w 102"/>
                <a:gd name="T1" fmla="*/ 2 h 48"/>
                <a:gd name="T2" fmla="*/ 0 w 102"/>
                <a:gd name="T3" fmla="*/ 2 h 48"/>
                <a:gd name="T4" fmla="*/ 0 w 102"/>
                <a:gd name="T5" fmla="*/ 0 h 48"/>
                <a:gd name="T6" fmla="*/ 0 w 102"/>
                <a:gd name="T7" fmla="*/ 0 h 48"/>
                <a:gd name="T8" fmla="*/ 0 w 102"/>
                <a:gd name="T9" fmla="*/ 2 h 48"/>
                <a:gd name="T10" fmla="*/ 0 w 102"/>
                <a:gd name="T11" fmla="*/ 2 h 48"/>
                <a:gd name="T12" fmla="*/ 0 w 102"/>
                <a:gd name="T13" fmla="*/ 2 h 48"/>
                <a:gd name="T14" fmla="*/ 0 w 102"/>
                <a:gd name="T15" fmla="*/ 2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2"/>
                <a:gd name="T25" fmla="*/ 0 h 48"/>
                <a:gd name="T26" fmla="*/ 102 w 102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2" h="48">
                  <a:moveTo>
                    <a:pt x="0" y="25"/>
                  </a:moveTo>
                  <a:lnTo>
                    <a:pt x="23" y="25"/>
                  </a:lnTo>
                  <a:lnTo>
                    <a:pt x="48" y="0"/>
                  </a:lnTo>
                  <a:lnTo>
                    <a:pt x="71" y="0"/>
                  </a:lnTo>
                  <a:lnTo>
                    <a:pt x="102" y="25"/>
                  </a:lnTo>
                  <a:lnTo>
                    <a:pt x="102" y="48"/>
                  </a:lnTo>
                  <a:lnTo>
                    <a:pt x="48" y="48"/>
                  </a:lnTo>
                  <a:lnTo>
                    <a:pt x="0" y="25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83" name="Freeform 39"/>
            <p:cNvSpPr>
              <a:spLocks/>
            </p:cNvSpPr>
            <p:nvPr/>
          </p:nvSpPr>
          <p:spPr bwMode="auto">
            <a:xfrm>
              <a:off x="3518" y="2357"/>
              <a:ext cx="30" cy="35"/>
            </a:xfrm>
            <a:custGeom>
              <a:avLst/>
              <a:gdLst>
                <a:gd name="T0" fmla="*/ 0 w 127"/>
                <a:gd name="T1" fmla="*/ 1 h 121"/>
                <a:gd name="T2" fmla="*/ 0 w 127"/>
                <a:gd name="T3" fmla="*/ 1 h 121"/>
                <a:gd name="T4" fmla="*/ 0 w 127"/>
                <a:gd name="T5" fmla="*/ 1 h 121"/>
                <a:gd name="T6" fmla="*/ 0 w 127"/>
                <a:gd name="T7" fmla="*/ 0 h 121"/>
                <a:gd name="T8" fmla="*/ 0 w 127"/>
                <a:gd name="T9" fmla="*/ 0 h 121"/>
                <a:gd name="T10" fmla="*/ 0 w 127"/>
                <a:gd name="T11" fmla="*/ 1 h 121"/>
                <a:gd name="T12" fmla="*/ 0 w 127"/>
                <a:gd name="T13" fmla="*/ 1 h 121"/>
                <a:gd name="T14" fmla="*/ 0 w 127"/>
                <a:gd name="T15" fmla="*/ 1 h 121"/>
                <a:gd name="T16" fmla="*/ 0 w 127"/>
                <a:gd name="T17" fmla="*/ 1 h 121"/>
                <a:gd name="T18" fmla="*/ 0 w 127"/>
                <a:gd name="T19" fmla="*/ 1 h 121"/>
                <a:gd name="T20" fmla="*/ 0 w 127"/>
                <a:gd name="T21" fmla="*/ 1 h 121"/>
                <a:gd name="T22" fmla="*/ 0 w 127"/>
                <a:gd name="T23" fmla="*/ 1 h 121"/>
                <a:gd name="T24" fmla="*/ 0 w 127"/>
                <a:gd name="T25" fmla="*/ 1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7"/>
                <a:gd name="T40" fmla="*/ 0 h 121"/>
                <a:gd name="T41" fmla="*/ 127 w 127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7" h="121">
                  <a:moveTo>
                    <a:pt x="0" y="48"/>
                  </a:moveTo>
                  <a:lnTo>
                    <a:pt x="23" y="48"/>
                  </a:lnTo>
                  <a:lnTo>
                    <a:pt x="48" y="48"/>
                  </a:lnTo>
                  <a:lnTo>
                    <a:pt x="48" y="0"/>
                  </a:lnTo>
                  <a:lnTo>
                    <a:pt x="127" y="0"/>
                  </a:lnTo>
                  <a:lnTo>
                    <a:pt x="127" y="25"/>
                  </a:lnTo>
                  <a:lnTo>
                    <a:pt x="104" y="48"/>
                  </a:lnTo>
                  <a:lnTo>
                    <a:pt x="127" y="73"/>
                  </a:lnTo>
                  <a:lnTo>
                    <a:pt x="71" y="96"/>
                  </a:lnTo>
                  <a:lnTo>
                    <a:pt x="48" y="121"/>
                  </a:lnTo>
                  <a:lnTo>
                    <a:pt x="48" y="96"/>
                  </a:lnTo>
                  <a:lnTo>
                    <a:pt x="23" y="73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84" name="Freeform 40"/>
            <p:cNvSpPr>
              <a:spLocks/>
            </p:cNvSpPr>
            <p:nvPr/>
          </p:nvSpPr>
          <p:spPr bwMode="auto">
            <a:xfrm>
              <a:off x="3518" y="2357"/>
              <a:ext cx="30" cy="35"/>
            </a:xfrm>
            <a:custGeom>
              <a:avLst/>
              <a:gdLst>
                <a:gd name="T0" fmla="*/ 0 w 127"/>
                <a:gd name="T1" fmla="*/ 1 h 121"/>
                <a:gd name="T2" fmla="*/ 0 w 127"/>
                <a:gd name="T3" fmla="*/ 1 h 121"/>
                <a:gd name="T4" fmla="*/ 0 w 127"/>
                <a:gd name="T5" fmla="*/ 1 h 121"/>
                <a:gd name="T6" fmla="*/ 0 w 127"/>
                <a:gd name="T7" fmla="*/ 0 h 121"/>
                <a:gd name="T8" fmla="*/ 0 w 127"/>
                <a:gd name="T9" fmla="*/ 0 h 121"/>
                <a:gd name="T10" fmla="*/ 0 w 127"/>
                <a:gd name="T11" fmla="*/ 1 h 121"/>
                <a:gd name="T12" fmla="*/ 0 w 127"/>
                <a:gd name="T13" fmla="*/ 1 h 121"/>
                <a:gd name="T14" fmla="*/ 0 w 127"/>
                <a:gd name="T15" fmla="*/ 1 h 121"/>
                <a:gd name="T16" fmla="*/ 0 w 127"/>
                <a:gd name="T17" fmla="*/ 1 h 121"/>
                <a:gd name="T18" fmla="*/ 0 w 127"/>
                <a:gd name="T19" fmla="*/ 1 h 121"/>
                <a:gd name="T20" fmla="*/ 0 w 127"/>
                <a:gd name="T21" fmla="*/ 1 h 121"/>
                <a:gd name="T22" fmla="*/ 0 w 127"/>
                <a:gd name="T23" fmla="*/ 1 h 121"/>
                <a:gd name="T24" fmla="*/ 0 w 127"/>
                <a:gd name="T25" fmla="*/ 1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7"/>
                <a:gd name="T40" fmla="*/ 0 h 121"/>
                <a:gd name="T41" fmla="*/ 127 w 127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7" h="121">
                  <a:moveTo>
                    <a:pt x="0" y="48"/>
                  </a:moveTo>
                  <a:lnTo>
                    <a:pt x="23" y="48"/>
                  </a:lnTo>
                  <a:lnTo>
                    <a:pt x="48" y="48"/>
                  </a:lnTo>
                  <a:lnTo>
                    <a:pt x="48" y="0"/>
                  </a:lnTo>
                  <a:lnTo>
                    <a:pt x="127" y="0"/>
                  </a:lnTo>
                  <a:lnTo>
                    <a:pt x="127" y="25"/>
                  </a:lnTo>
                  <a:lnTo>
                    <a:pt x="104" y="48"/>
                  </a:lnTo>
                  <a:lnTo>
                    <a:pt x="127" y="73"/>
                  </a:lnTo>
                  <a:lnTo>
                    <a:pt x="71" y="96"/>
                  </a:lnTo>
                  <a:lnTo>
                    <a:pt x="48" y="121"/>
                  </a:lnTo>
                  <a:lnTo>
                    <a:pt x="48" y="96"/>
                  </a:lnTo>
                  <a:lnTo>
                    <a:pt x="23" y="73"/>
                  </a:lnTo>
                  <a:lnTo>
                    <a:pt x="0" y="48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85" name="Freeform 41"/>
            <p:cNvSpPr>
              <a:spLocks/>
            </p:cNvSpPr>
            <p:nvPr/>
          </p:nvSpPr>
          <p:spPr bwMode="auto">
            <a:xfrm>
              <a:off x="3530" y="2313"/>
              <a:ext cx="25" cy="21"/>
            </a:xfrm>
            <a:custGeom>
              <a:avLst/>
              <a:gdLst>
                <a:gd name="T0" fmla="*/ 0 w 104"/>
                <a:gd name="T1" fmla="*/ 1 h 73"/>
                <a:gd name="T2" fmla="*/ 0 w 104"/>
                <a:gd name="T3" fmla="*/ 1 h 73"/>
                <a:gd name="T4" fmla="*/ 0 w 104"/>
                <a:gd name="T5" fmla="*/ 1 h 73"/>
                <a:gd name="T6" fmla="*/ 0 w 104"/>
                <a:gd name="T7" fmla="*/ 0 h 73"/>
                <a:gd name="T8" fmla="*/ 0 w 104"/>
                <a:gd name="T9" fmla="*/ 0 h 73"/>
                <a:gd name="T10" fmla="*/ 0 w 104"/>
                <a:gd name="T11" fmla="*/ 1 h 73"/>
                <a:gd name="T12" fmla="*/ 0 w 104"/>
                <a:gd name="T13" fmla="*/ 1 h 73"/>
                <a:gd name="T14" fmla="*/ 0 w 104"/>
                <a:gd name="T15" fmla="*/ 1 h 73"/>
                <a:gd name="T16" fmla="*/ 0 w 104"/>
                <a:gd name="T17" fmla="*/ 1 h 73"/>
                <a:gd name="T18" fmla="*/ 0 w 104"/>
                <a:gd name="T19" fmla="*/ 1 h 7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73"/>
                <a:gd name="T32" fmla="*/ 104 w 104"/>
                <a:gd name="T33" fmla="*/ 73 h 7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73">
                  <a:moveTo>
                    <a:pt x="56" y="73"/>
                  </a:moveTo>
                  <a:lnTo>
                    <a:pt x="79" y="73"/>
                  </a:lnTo>
                  <a:lnTo>
                    <a:pt x="104" y="48"/>
                  </a:lnTo>
                  <a:lnTo>
                    <a:pt x="104" y="0"/>
                  </a:lnTo>
                  <a:lnTo>
                    <a:pt x="56" y="0"/>
                  </a:lnTo>
                  <a:lnTo>
                    <a:pt x="23" y="25"/>
                  </a:lnTo>
                  <a:lnTo>
                    <a:pt x="0" y="25"/>
                  </a:lnTo>
                  <a:lnTo>
                    <a:pt x="0" y="48"/>
                  </a:lnTo>
                  <a:lnTo>
                    <a:pt x="23" y="73"/>
                  </a:lnTo>
                  <a:lnTo>
                    <a:pt x="56" y="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86" name="Freeform 42"/>
            <p:cNvSpPr>
              <a:spLocks/>
            </p:cNvSpPr>
            <p:nvPr/>
          </p:nvSpPr>
          <p:spPr bwMode="auto">
            <a:xfrm>
              <a:off x="3530" y="2313"/>
              <a:ext cx="25" cy="21"/>
            </a:xfrm>
            <a:custGeom>
              <a:avLst/>
              <a:gdLst>
                <a:gd name="T0" fmla="*/ 0 w 104"/>
                <a:gd name="T1" fmla="*/ 1 h 73"/>
                <a:gd name="T2" fmla="*/ 0 w 104"/>
                <a:gd name="T3" fmla="*/ 1 h 73"/>
                <a:gd name="T4" fmla="*/ 0 w 104"/>
                <a:gd name="T5" fmla="*/ 1 h 73"/>
                <a:gd name="T6" fmla="*/ 0 w 104"/>
                <a:gd name="T7" fmla="*/ 0 h 73"/>
                <a:gd name="T8" fmla="*/ 0 w 104"/>
                <a:gd name="T9" fmla="*/ 0 h 73"/>
                <a:gd name="T10" fmla="*/ 0 w 104"/>
                <a:gd name="T11" fmla="*/ 1 h 73"/>
                <a:gd name="T12" fmla="*/ 0 w 104"/>
                <a:gd name="T13" fmla="*/ 1 h 73"/>
                <a:gd name="T14" fmla="*/ 0 w 104"/>
                <a:gd name="T15" fmla="*/ 1 h 73"/>
                <a:gd name="T16" fmla="*/ 0 w 104"/>
                <a:gd name="T17" fmla="*/ 1 h 73"/>
                <a:gd name="T18" fmla="*/ 0 w 104"/>
                <a:gd name="T19" fmla="*/ 1 h 7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73"/>
                <a:gd name="T32" fmla="*/ 104 w 104"/>
                <a:gd name="T33" fmla="*/ 73 h 7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73">
                  <a:moveTo>
                    <a:pt x="56" y="73"/>
                  </a:moveTo>
                  <a:lnTo>
                    <a:pt x="79" y="73"/>
                  </a:lnTo>
                  <a:lnTo>
                    <a:pt x="104" y="48"/>
                  </a:lnTo>
                  <a:lnTo>
                    <a:pt x="104" y="0"/>
                  </a:lnTo>
                  <a:lnTo>
                    <a:pt x="56" y="0"/>
                  </a:lnTo>
                  <a:lnTo>
                    <a:pt x="23" y="25"/>
                  </a:lnTo>
                  <a:lnTo>
                    <a:pt x="0" y="25"/>
                  </a:lnTo>
                  <a:lnTo>
                    <a:pt x="0" y="48"/>
                  </a:lnTo>
                  <a:lnTo>
                    <a:pt x="23" y="73"/>
                  </a:lnTo>
                  <a:lnTo>
                    <a:pt x="56" y="73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87" name="Freeform 43"/>
            <p:cNvSpPr>
              <a:spLocks/>
            </p:cNvSpPr>
            <p:nvPr/>
          </p:nvSpPr>
          <p:spPr bwMode="auto">
            <a:xfrm>
              <a:off x="3441" y="2313"/>
              <a:ext cx="66" cy="35"/>
            </a:xfrm>
            <a:custGeom>
              <a:avLst/>
              <a:gdLst>
                <a:gd name="T0" fmla="*/ 0 w 276"/>
                <a:gd name="T1" fmla="*/ 1 h 121"/>
                <a:gd name="T2" fmla="*/ 0 w 276"/>
                <a:gd name="T3" fmla="*/ 1 h 121"/>
                <a:gd name="T4" fmla="*/ 0 w 276"/>
                <a:gd name="T5" fmla="*/ 1 h 121"/>
                <a:gd name="T6" fmla="*/ 0 w 276"/>
                <a:gd name="T7" fmla="*/ 1 h 121"/>
                <a:gd name="T8" fmla="*/ 0 w 276"/>
                <a:gd name="T9" fmla="*/ 1 h 121"/>
                <a:gd name="T10" fmla="*/ 0 w 276"/>
                <a:gd name="T11" fmla="*/ 1 h 121"/>
                <a:gd name="T12" fmla="*/ 0 w 276"/>
                <a:gd name="T13" fmla="*/ 1 h 121"/>
                <a:gd name="T14" fmla="*/ 0 w 276"/>
                <a:gd name="T15" fmla="*/ 1 h 121"/>
                <a:gd name="T16" fmla="*/ 0 w 276"/>
                <a:gd name="T17" fmla="*/ 0 h 121"/>
                <a:gd name="T18" fmla="*/ 0 w 276"/>
                <a:gd name="T19" fmla="*/ 0 h 121"/>
                <a:gd name="T20" fmla="*/ 0 w 276"/>
                <a:gd name="T21" fmla="*/ 1 h 121"/>
                <a:gd name="T22" fmla="*/ 0 w 276"/>
                <a:gd name="T23" fmla="*/ 1 h 121"/>
                <a:gd name="T24" fmla="*/ 0 w 276"/>
                <a:gd name="T25" fmla="*/ 1 h 121"/>
                <a:gd name="T26" fmla="*/ 0 w 276"/>
                <a:gd name="T27" fmla="*/ 1 h 121"/>
                <a:gd name="T28" fmla="*/ 0 w 276"/>
                <a:gd name="T29" fmla="*/ 1 h 121"/>
                <a:gd name="T30" fmla="*/ 0 w 276"/>
                <a:gd name="T31" fmla="*/ 1 h 121"/>
                <a:gd name="T32" fmla="*/ 0 w 276"/>
                <a:gd name="T33" fmla="*/ 1 h 121"/>
                <a:gd name="T34" fmla="*/ 0 w 276"/>
                <a:gd name="T35" fmla="*/ 1 h 121"/>
                <a:gd name="T36" fmla="*/ 0 w 276"/>
                <a:gd name="T37" fmla="*/ 1 h 121"/>
                <a:gd name="T38" fmla="*/ 0 w 276"/>
                <a:gd name="T39" fmla="*/ 1 h 121"/>
                <a:gd name="T40" fmla="*/ 0 w 276"/>
                <a:gd name="T41" fmla="*/ 1 h 121"/>
                <a:gd name="T42" fmla="*/ 0 w 276"/>
                <a:gd name="T43" fmla="*/ 1 h 121"/>
                <a:gd name="T44" fmla="*/ 0 w 276"/>
                <a:gd name="T45" fmla="*/ 1 h 12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76"/>
                <a:gd name="T70" fmla="*/ 0 h 121"/>
                <a:gd name="T71" fmla="*/ 276 w 276"/>
                <a:gd name="T72" fmla="*/ 121 h 12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76" h="121">
                  <a:moveTo>
                    <a:pt x="96" y="73"/>
                  </a:moveTo>
                  <a:lnTo>
                    <a:pt x="0" y="73"/>
                  </a:lnTo>
                  <a:lnTo>
                    <a:pt x="73" y="25"/>
                  </a:lnTo>
                  <a:lnTo>
                    <a:pt x="96" y="25"/>
                  </a:lnTo>
                  <a:lnTo>
                    <a:pt x="174" y="73"/>
                  </a:lnTo>
                  <a:lnTo>
                    <a:pt x="174" y="48"/>
                  </a:lnTo>
                  <a:lnTo>
                    <a:pt x="198" y="48"/>
                  </a:lnTo>
                  <a:lnTo>
                    <a:pt x="174" y="25"/>
                  </a:lnTo>
                  <a:lnTo>
                    <a:pt x="198" y="0"/>
                  </a:lnTo>
                  <a:lnTo>
                    <a:pt x="222" y="0"/>
                  </a:lnTo>
                  <a:lnTo>
                    <a:pt x="222" y="25"/>
                  </a:lnTo>
                  <a:lnTo>
                    <a:pt x="246" y="48"/>
                  </a:lnTo>
                  <a:lnTo>
                    <a:pt x="276" y="25"/>
                  </a:lnTo>
                  <a:lnTo>
                    <a:pt x="276" y="48"/>
                  </a:lnTo>
                  <a:lnTo>
                    <a:pt x="276" y="73"/>
                  </a:lnTo>
                  <a:lnTo>
                    <a:pt x="276" y="96"/>
                  </a:lnTo>
                  <a:lnTo>
                    <a:pt x="222" y="96"/>
                  </a:lnTo>
                  <a:lnTo>
                    <a:pt x="174" y="73"/>
                  </a:lnTo>
                  <a:lnTo>
                    <a:pt x="150" y="96"/>
                  </a:lnTo>
                  <a:lnTo>
                    <a:pt x="126" y="121"/>
                  </a:lnTo>
                  <a:lnTo>
                    <a:pt x="96" y="121"/>
                  </a:lnTo>
                  <a:lnTo>
                    <a:pt x="73" y="121"/>
                  </a:lnTo>
                  <a:lnTo>
                    <a:pt x="96" y="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88" name="Freeform 44"/>
            <p:cNvSpPr>
              <a:spLocks/>
            </p:cNvSpPr>
            <p:nvPr/>
          </p:nvSpPr>
          <p:spPr bwMode="auto">
            <a:xfrm>
              <a:off x="3441" y="2313"/>
              <a:ext cx="66" cy="35"/>
            </a:xfrm>
            <a:custGeom>
              <a:avLst/>
              <a:gdLst>
                <a:gd name="T0" fmla="*/ 0 w 276"/>
                <a:gd name="T1" fmla="*/ 1 h 121"/>
                <a:gd name="T2" fmla="*/ 0 w 276"/>
                <a:gd name="T3" fmla="*/ 1 h 121"/>
                <a:gd name="T4" fmla="*/ 0 w 276"/>
                <a:gd name="T5" fmla="*/ 1 h 121"/>
                <a:gd name="T6" fmla="*/ 0 w 276"/>
                <a:gd name="T7" fmla="*/ 1 h 121"/>
                <a:gd name="T8" fmla="*/ 0 w 276"/>
                <a:gd name="T9" fmla="*/ 1 h 121"/>
                <a:gd name="T10" fmla="*/ 0 w 276"/>
                <a:gd name="T11" fmla="*/ 1 h 121"/>
                <a:gd name="T12" fmla="*/ 0 w 276"/>
                <a:gd name="T13" fmla="*/ 1 h 121"/>
                <a:gd name="T14" fmla="*/ 0 w 276"/>
                <a:gd name="T15" fmla="*/ 1 h 121"/>
                <a:gd name="T16" fmla="*/ 0 w 276"/>
                <a:gd name="T17" fmla="*/ 0 h 121"/>
                <a:gd name="T18" fmla="*/ 0 w 276"/>
                <a:gd name="T19" fmla="*/ 0 h 121"/>
                <a:gd name="T20" fmla="*/ 0 w 276"/>
                <a:gd name="T21" fmla="*/ 1 h 121"/>
                <a:gd name="T22" fmla="*/ 0 w 276"/>
                <a:gd name="T23" fmla="*/ 1 h 121"/>
                <a:gd name="T24" fmla="*/ 0 w 276"/>
                <a:gd name="T25" fmla="*/ 1 h 121"/>
                <a:gd name="T26" fmla="*/ 0 w 276"/>
                <a:gd name="T27" fmla="*/ 1 h 121"/>
                <a:gd name="T28" fmla="*/ 0 w 276"/>
                <a:gd name="T29" fmla="*/ 1 h 121"/>
                <a:gd name="T30" fmla="*/ 0 w 276"/>
                <a:gd name="T31" fmla="*/ 1 h 121"/>
                <a:gd name="T32" fmla="*/ 0 w 276"/>
                <a:gd name="T33" fmla="*/ 1 h 121"/>
                <a:gd name="T34" fmla="*/ 0 w 276"/>
                <a:gd name="T35" fmla="*/ 1 h 121"/>
                <a:gd name="T36" fmla="*/ 0 w 276"/>
                <a:gd name="T37" fmla="*/ 1 h 121"/>
                <a:gd name="T38" fmla="*/ 0 w 276"/>
                <a:gd name="T39" fmla="*/ 1 h 121"/>
                <a:gd name="T40" fmla="*/ 0 w 276"/>
                <a:gd name="T41" fmla="*/ 1 h 121"/>
                <a:gd name="T42" fmla="*/ 0 w 276"/>
                <a:gd name="T43" fmla="*/ 1 h 121"/>
                <a:gd name="T44" fmla="*/ 0 w 276"/>
                <a:gd name="T45" fmla="*/ 1 h 12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76"/>
                <a:gd name="T70" fmla="*/ 0 h 121"/>
                <a:gd name="T71" fmla="*/ 276 w 276"/>
                <a:gd name="T72" fmla="*/ 121 h 12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76" h="121">
                  <a:moveTo>
                    <a:pt x="96" y="73"/>
                  </a:moveTo>
                  <a:lnTo>
                    <a:pt x="0" y="73"/>
                  </a:lnTo>
                  <a:lnTo>
                    <a:pt x="73" y="25"/>
                  </a:lnTo>
                  <a:lnTo>
                    <a:pt x="96" y="25"/>
                  </a:lnTo>
                  <a:lnTo>
                    <a:pt x="174" y="73"/>
                  </a:lnTo>
                  <a:lnTo>
                    <a:pt x="174" y="48"/>
                  </a:lnTo>
                  <a:lnTo>
                    <a:pt x="198" y="48"/>
                  </a:lnTo>
                  <a:lnTo>
                    <a:pt x="174" y="25"/>
                  </a:lnTo>
                  <a:lnTo>
                    <a:pt x="198" y="0"/>
                  </a:lnTo>
                  <a:lnTo>
                    <a:pt x="222" y="0"/>
                  </a:lnTo>
                  <a:lnTo>
                    <a:pt x="222" y="25"/>
                  </a:lnTo>
                  <a:lnTo>
                    <a:pt x="246" y="48"/>
                  </a:lnTo>
                  <a:lnTo>
                    <a:pt x="276" y="25"/>
                  </a:lnTo>
                  <a:lnTo>
                    <a:pt x="276" y="48"/>
                  </a:lnTo>
                  <a:lnTo>
                    <a:pt x="276" y="73"/>
                  </a:lnTo>
                  <a:lnTo>
                    <a:pt x="276" y="96"/>
                  </a:lnTo>
                  <a:lnTo>
                    <a:pt x="222" y="96"/>
                  </a:lnTo>
                  <a:lnTo>
                    <a:pt x="174" y="73"/>
                  </a:lnTo>
                  <a:lnTo>
                    <a:pt x="150" y="96"/>
                  </a:lnTo>
                  <a:lnTo>
                    <a:pt x="126" y="121"/>
                  </a:lnTo>
                  <a:lnTo>
                    <a:pt x="96" y="121"/>
                  </a:lnTo>
                  <a:lnTo>
                    <a:pt x="73" y="121"/>
                  </a:lnTo>
                  <a:lnTo>
                    <a:pt x="96" y="73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89" name="Freeform 45"/>
            <p:cNvSpPr>
              <a:spLocks/>
            </p:cNvSpPr>
            <p:nvPr/>
          </p:nvSpPr>
          <p:spPr bwMode="auto">
            <a:xfrm>
              <a:off x="3411" y="2297"/>
              <a:ext cx="47" cy="30"/>
            </a:xfrm>
            <a:custGeom>
              <a:avLst/>
              <a:gdLst>
                <a:gd name="T0" fmla="*/ 0 w 198"/>
                <a:gd name="T1" fmla="*/ 2 h 101"/>
                <a:gd name="T2" fmla="*/ 0 w 198"/>
                <a:gd name="T3" fmla="*/ 2 h 101"/>
                <a:gd name="T4" fmla="*/ 0 w 198"/>
                <a:gd name="T5" fmla="*/ 2 h 101"/>
                <a:gd name="T6" fmla="*/ 0 w 198"/>
                <a:gd name="T7" fmla="*/ 2 h 101"/>
                <a:gd name="T8" fmla="*/ 0 w 198"/>
                <a:gd name="T9" fmla="*/ 0 h 101"/>
                <a:gd name="T10" fmla="*/ 0 w 198"/>
                <a:gd name="T11" fmla="*/ 2 h 101"/>
                <a:gd name="T12" fmla="*/ 0 w 198"/>
                <a:gd name="T13" fmla="*/ 2 h 101"/>
                <a:gd name="T14" fmla="*/ 0 w 198"/>
                <a:gd name="T15" fmla="*/ 2 h 101"/>
                <a:gd name="T16" fmla="*/ 0 w 198"/>
                <a:gd name="T17" fmla="*/ 2 h 101"/>
                <a:gd name="T18" fmla="*/ 0 w 198"/>
                <a:gd name="T19" fmla="*/ 2 h 101"/>
                <a:gd name="T20" fmla="*/ 0 w 198"/>
                <a:gd name="T21" fmla="*/ 2 h 101"/>
                <a:gd name="T22" fmla="*/ 0 w 198"/>
                <a:gd name="T23" fmla="*/ 2 h 101"/>
                <a:gd name="T24" fmla="*/ 0 w 198"/>
                <a:gd name="T25" fmla="*/ 2 h 10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8"/>
                <a:gd name="T40" fmla="*/ 0 h 101"/>
                <a:gd name="T41" fmla="*/ 198 w 198"/>
                <a:gd name="T42" fmla="*/ 101 h 10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8" h="101">
                  <a:moveTo>
                    <a:pt x="125" y="78"/>
                  </a:moveTo>
                  <a:lnTo>
                    <a:pt x="150" y="78"/>
                  </a:lnTo>
                  <a:lnTo>
                    <a:pt x="173" y="53"/>
                  </a:lnTo>
                  <a:lnTo>
                    <a:pt x="198" y="24"/>
                  </a:lnTo>
                  <a:lnTo>
                    <a:pt x="173" y="0"/>
                  </a:lnTo>
                  <a:lnTo>
                    <a:pt x="125" y="24"/>
                  </a:lnTo>
                  <a:lnTo>
                    <a:pt x="48" y="24"/>
                  </a:lnTo>
                  <a:lnTo>
                    <a:pt x="0" y="78"/>
                  </a:lnTo>
                  <a:lnTo>
                    <a:pt x="0" y="101"/>
                  </a:lnTo>
                  <a:lnTo>
                    <a:pt x="48" y="101"/>
                  </a:lnTo>
                  <a:lnTo>
                    <a:pt x="71" y="78"/>
                  </a:lnTo>
                  <a:lnTo>
                    <a:pt x="102" y="78"/>
                  </a:lnTo>
                  <a:lnTo>
                    <a:pt x="125" y="78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90" name="Freeform 46"/>
            <p:cNvSpPr>
              <a:spLocks/>
            </p:cNvSpPr>
            <p:nvPr/>
          </p:nvSpPr>
          <p:spPr bwMode="auto">
            <a:xfrm>
              <a:off x="3411" y="2297"/>
              <a:ext cx="47" cy="30"/>
            </a:xfrm>
            <a:custGeom>
              <a:avLst/>
              <a:gdLst>
                <a:gd name="T0" fmla="*/ 0 w 198"/>
                <a:gd name="T1" fmla="*/ 2 h 101"/>
                <a:gd name="T2" fmla="*/ 0 w 198"/>
                <a:gd name="T3" fmla="*/ 2 h 101"/>
                <a:gd name="T4" fmla="*/ 0 w 198"/>
                <a:gd name="T5" fmla="*/ 2 h 101"/>
                <a:gd name="T6" fmla="*/ 0 w 198"/>
                <a:gd name="T7" fmla="*/ 2 h 101"/>
                <a:gd name="T8" fmla="*/ 0 w 198"/>
                <a:gd name="T9" fmla="*/ 0 h 101"/>
                <a:gd name="T10" fmla="*/ 0 w 198"/>
                <a:gd name="T11" fmla="*/ 2 h 101"/>
                <a:gd name="T12" fmla="*/ 0 w 198"/>
                <a:gd name="T13" fmla="*/ 2 h 101"/>
                <a:gd name="T14" fmla="*/ 0 w 198"/>
                <a:gd name="T15" fmla="*/ 2 h 101"/>
                <a:gd name="T16" fmla="*/ 0 w 198"/>
                <a:gd name="T17" fmla="*/ 2 h 101"/>
                <a:gd name="T18" fmla="*/ 0 w 198"/>
                <a:gd name="T19" fmla="*/ 2 h 101"/>
                <a:gd name="T20" fmla="*/ 0 w 198"/>
                <a:gd name="T21" fmla="*/ 2 h 101"/>
                <a:gd name="T22" fmla="*/ 0 w 198"/>
                <a:gd name="T23" fmla="*/ 2 h 101"/>
                <a:gd name="T24" fmla="*/ 0 w 198"/>
                <a:gd name="T25" fmla="*/ 2 h 10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8"/>
                <a:gd name="T40" fmla="*/ 0 h 101"/>
                <a:gd name="T41" fmla="*/ 198 w 198"/>
                <a:gd name="T42" fmla="*/ 101 h 10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8" h="101">
                  <a:moveTo>
                    <a:pt x="125" y="78"/>
                  </a:moveTo>
                  <a:lnTo>
                    <a:pt x="150" y="78"/>
                  </a:lnTo>
                  <a:lnTo>
                    <a:pt x="173" y="53"/>
                  </a:lnTo>
                  <a:lnTo>
                    <a:pt x="198" y="24"/>
                  </a:lnTo>
                  <a:lnTo>
                    <a:pt x="173" y="0"/>
                  </a:lnTo>
                  <a:lnTo>
                    <a:pt x="125" y="24"/>
                  </a:lnTo>
                  <a:lnTo>
                    <a:pt x="48" y="24"/>
                  </a:lnTo>
                  <a:lnTo>
                    <a:pt x="0" y="78"/>
                  </a:lnTo>
                  <a:lnTo>
                    <a:pt x="0" y="101"/>
                  </a:lnTo>
                  <a:lnTo>
                    <a:pt x="48" y="101"/>
                  </a:lnTo>
                  <a:lnTo>
                    <a:pt x="71" y="78"/>
                  </a:lnTo>
                  <a:lnTo>
                    <a:pt x="102" y="78"/>
                  </a:lnTo>
                  <a:lnTo>
                    <a:pt x="125" y="78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91" name="Freeform 47"/>
            <p:cNvSpPr>
              <a:spLocks/>
            </p:cNvSpPr>
            <p:nvPr/>
          </p:nvSpPr>
          <p:spPr bwMode="auto">
            <a:xfrm>
              <a:off x="3522" y="2264"/>
              <a:ext cx="24" cy="29"/>
            </a:xfrm>
            <a:custGeom>
              <a:avLst/>
              <a:gdLst>
                <a:gd name="T0" fmla="*/ 0 w 101"/>
                <a:gd name="T1" fmla="*/ 3 h 96"/>
                <a:gd name="T2" fmla="*/ 0 w 101"/>
                <a:gd name="T3" fmla="*/ 0 h 96"/>
                <a:gd name="T4" fmla="*/ 0 w 101"/>
                <a:gd name="T5" fmla="*/ 0 h 96"/>
                <a:gd name="T6" fmla="*/ 0 w 101"/>
                <a:gd name="T7" fmla="*/ 3 h 96"/>
                <a:gd name="T8" fmla="*/ 0 w 101"/>
                <a:gd name="T9" fmla="*/ 3 h 96"/>
                <a:gd name="T10" fmla="*/ 0 w 101"/>
                <a:gd name="T11" fmla="*/ 3 h 96"/>
                <a:gd name="T12" fmla="*/ 0 w 101"/>
                <a:gd name="T13" fmla="*/ 3 h 96"/>
                <a:gd name="T14" fmla="*/ 0 w 101"/>
                <a:gd name="T15" fmla="*/ 3 h 96"/>
                <a:gd name="T16" fmla="*/ 0 w 101"/>
                <a:gd name="T17" fmla="*/ 3 h 96"/>
                <a:gd name="T18" fmla="*/ 0 w 101"/>
                <a:gd name="T19" fmla="*/ 3 h 96"/>
                <a:gd name="T20" fmla="*/ 0 w 101"/>
                <a:gd name="T21" fmla="*/ 3 h 96"/>
                <a:gd name="T22" fmla="*/ 0 w 101"/>
                <a:gd name="T23" fmla="*/ 3 h 96"/>
                <a:gd name="T24" fmla="*/ 0 w 101"/>
                <a:gd name="T25" fmla="*/ 3 h 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1"/>
                <a:gd name="T40" fmla="*/ 0 h 96"/>
                <a:gd name="T41" fmla="*/ 101 w 101"/>
                <a:gd name="T42" fmla="*/ 96 h 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1" h="96">
                  <a:moveTo>
                    <a:pt x="0" y="25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76" y="25"/>
                  </a:lnTo>
                  <a:lnTo>
                    <a:pt x="101" y="25"/>
                  </a:lnTo>
                  <a:lnTo>
                    <a:pt x="101" y="48"/>
                  </a:lnTo>
                  <a:lnTo>
                    <a:pt x="101" y="73"/>
                  </a:lnTo>
                  <a:lnTo>
                    <a:pt x="101" y="96"/>
                  </a:lnTo>
                  <a:lnTo>
                    <a:pt x="76" y="96"/>
                  </a:lnTo>
                  <a:lnTo>
                    <a:pt x="76" y="73"/>
                  </a:lnTo>
                  <a:lnTo>
                    <a:pt x="0" y="73"/>
                  </a:lnTo>
                  <a:lnTo>
                    <a:pt x="0" y="48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92" name="Freeform 48"/>
            <p:cNvSpPr>
              <a:spLocks/>
            </p:cNvSpPr>
            <p:nvPr/>
          </p:nvSpPr>
          <p:spPr bwMode="auto">
            <a:xfrm>
              <a:off x="3522" y="2264"/>
              <a:ext cx="24" cy="29"/>
            </a:xfrm>
            <a:custGeom>
              <a:avLst/>
              <a:gdLst>
                <a:gd name="T0" fmla="*/ 0 w 101"/>
                <a:gd name="T1" fmla="*/ 3 h 96"/>
                <a:gd name="T2" fmla="*/ 0 w 101"/>
                <a:gd name="T3" fmla="*/ 0 h 96"/>
                <a:gd name="T4" fmla="*/ 0 w 101"/>
                <a:gd name="T5" fmla="*/ 0 h 96"/>
                <a:gd name="T6" fmla="*/ 0 w 101"/>
                <a:gd name="T7" fmla="*/ 3 h 96"/>
                <a:gd name="T8" fmla="*/ 0 w 101"/>
                <a:gd name="T9" fmla="*/ 3 h 96"/>
                <a:gd name="T10" fmla="*/ 0 w 101"/>
                <a:gd name="T11" fmla="*/ 3 h 96"/>
                <a:gd name="T12" fmla="*/ 0 w 101"/>
                <a:gd name="T13" fmla="*/ 3 h 96"/>
                <a:gd name="T14" fmla="*/ 0 w 101"/>
                <a:gd name="T15" fmla="*/ 3 h 96"/>
                <a:gd name="T16" fmla="*/ 0 w 101"/>
                <a:gd name="T17" fmla="*/ 3 h 96"/>
                <a:gd name="T18" fmla="*/ 0 w 101"/>
                <a:gd name="T19" fmla="*/ 3 h 96"/>
                <a:gd name="T20" fmla="*/ 0 w 101"/>
                <a:gd name="T21" fmla="*/ 3 h 96"/>
                <a:gd name="T22" fmla="*/ 0 w 101"/>
                <a:gd name="T23" fmla="*/ 3 h 96"/>
                <a:gd name="T24" fmla="*/ 0 w 101"/>
                <a:gd name="T25" fmla="*/ 3 h 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1"/>
                <a:gd name="T40" fmla="*/ 0 h 96"/>
                <a:gd name="T41" fmla="*/ 101 w 101"/>
                <a:gd name="T42" fmla="*/ 96 h 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1" h="96">
                  <a:moveTo>
                    <a:pt x="0" y="25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76" y="25"/>
                  </a:lnTo>
                  <a:lnTo>
                    <a:pt x="101" y="25"/>
                  </a:lnTo>
                  <a:lnTo>
                    <a:pt x="101" y="48"/>
                  </a:lnTo>
                  <a:lnTo>
                    <a:pt x="101" y="73"/>
                  </a:lnTo>
                  <a:lnTo>
                    <a:pt x="101" y="96"/>
                  </a:lnTo>
                  <a:lnTo>
                    <a:pt x="76" y="96"/>
                  </a:lnTo>
                  <a:lnTo>
                    <a:pt x="76" y="73"/>
                  </a:lnTo>
                  <a:lnTo>
                    <a:pt x="0" y="73"/>
                  </a:lnTo>
                  <a:lnTo>
                    <a:pt x="0" y="48"/>
                  </a:lnTo>
                  <a:lnTo>
                    <a:pt x="0" y="25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93" name="Freeform 49"/>
            <p:cNvSpPr>
              <a:spLocks/>
            </p:cNvSpPr>
            <p:nvPr/>
          </p:nvSpPr>
          <p:spPr bwMode="auto">
            <a:xfrm>
              <a:off x="3468" y="2287"/>
              <a:ext cx="18" cy="15"/>
            </a:xfrm>
            <a:custGeom>
              <a:avLst/>
              <a:gdLst>
                <a:gd name="T0" fmla="*/ 0 w 73"/>
                <a:gd name="T1" fmla="*/ 0 h 48"/>
                <a:gd name="T2" fmla="*/ 0 w 73"/>
                <a:gd name="T3" fmla="*/ 2 h 48"/>
                <a:gd name="T4" fmla="*/ 0 w 73"/>
                <a:gd name="T5" fmla="*/ 2 h 48"/>
                <a:gd name="T6" fmla="*/ 0 w 73"/>
                <a:gd name="T7" fmla="*/ 2 h 48"/>
                <a:gd name="T8" fmla="*/ 0 w 73"/>
                <a:gd name="T9" fmla="*/ 2 h 48"/>
                <a:gd name="T10" fmla="*/ 0 w 73"/>
                <a:gd name="T11" fmla="*/ 2 h 48"/>
                <a:gd name="T12" fmla="*/ 0 w 73"/>
                <a:gd name="T13" fmla="*/ 0 h 48"/>
                <a:gd name="T14" fmla="*/ 0 w 73"/>
                <a:gd name="T15" fmla="*/ 0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3"/>
                <a:gd name="T25" fmla="*/ 0 h 48"/>
                <a:gd name="T26" fmla="*/ 73 w 73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3" h="48">
                  <a:moveTo>
                    <a:pt x="48" y="0"/>
                  </a:moveTo>
                  <a:lnTo>
                    <a:pt x="25" y="23"/>
                  </a:lnTo>
                  <a:lnTo>
                    <a:pt x="0" y="23"/>
                  </a:lnTo>
                  <a:lnTo>
                    <a:pt x="25" y="48"/>
                  </a:lnTo>
                  <a:lnTo>
                    <a:pt x="48" y="48"/>
                  </a:lnTo>
                  <a:lnTo>
                    <a:pt x="73" y="23"/>
                  </a:lnTo>
                  <a:lnTo>
                    <a:pt x="73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94" name="Freeform 50"/>
            <p:cNvSpPr>
              <a:spLocks/>
            </p:cNvSpPr>
            <p:nvPr/>
          </p:nvSpPr>
          <p:spPr bwMode="auto">
            <a:xfrm>
              <a:off x="3468" y="2287"/>
              <a:ext cx="18" cy="15"/>
            </a:xfrm>
            <a:custGeom>
              <a:avLst/>
              <a:gdLst>
                <a:gd name="T0" fmla="*/ 0 w 73"/>
                <a:gd name="T1" fmla="*/ 0 h 48"/>
                <a:gd name="T2" fmla="*/ 0 w 73"/>
                <a:gd name="T3" fmla="*/ 2 h 48"/>
                <a:gd name="T4" fmla="*/ 0 w 73"/>
                <a:gd name="T5" fmla="*/ 2 h 48"/>
                <a:gd name="T6" fmla="*/ 0 w 73"/>
                <a:gd name="T7" fmla="*/ 2 h 48"/>
                <a:gd name="T8" fmla="*/ 0 w 73"/>
                <a:gd name="T9" fmla="*/ 2 h 48"/>
                <a:gd name="T10" fmla="*/ 0 w 73"/>
                <a:gd name="T11" fmla="*/ 2 h 48"/>
                <a:gd name="T12" fmla="*/ 0 w 73"/>
                <a:gd name="T13" fmla="*/ 0 h 48"/>
                <a:gd name="T14" fmla="*/ 0 w 73"/>
                <a:gd name="T15" fmla="*/ 0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3"/>
                <a:gd name="T25" fmla="*/ 0 h 48"/>
                <a:gd name="T26" fmla="*/ 73 w 73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3" h="48">
                  <a:moveTo>
                    <a:pt x="48" y="0"/>
                  </a:moveTo>
                  <a:lnTo>
                    <a:pt x="25" y="23"/>
                  </a:lnTo>
                  <a:lnTo>
                    <a:pt x="0" y="23"/>
                  </a:lnTo>
                  <a:lnTo>
                    <a:pt x="25" y="48"/>
                  </a:lnTo>
                  <a:lnTo>
                    <a:pt x="48" y="48"/>
                  </a:lnTo>
                  <a:lnTo>
                    <a:pt x="73" y="23"/>
                  </a:lnTo>
                  <a:lnTo>
                    <a:pt x="73" y="0"/>
                  </a:lnTo>
                  <a:lnTo>
                    <a:pt x="48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95" name="Freeform 51"/>
            <p:cNvSpPr>
              <a:spLocks/>
            </p:cNvSpPr>
            <p:nvPr/>
          </p:nvSpPr>
          <p:spPr bwMode="auto">
            <a:xfrm>
              <a:off x="3560" y="2304"/>
              <a:ext cx="96" cy="44"/>
            </a:xfrm>
            <a:custGeom>
              <a:avLst/>
              <a:gdLst>
                <a:gd name="T0" fmla="*/ 0 w 401"/>
                <a:gd name="T1" fmla="*/ 2 h 150"/>
                <a:gd name="T2" fmla="*/ 0 w 401"/>
                <a:gd name="T3" fmla="*/ 0 h 150"/>
                <a:gd name="T4" fmla="*/ 0 w 401"/>
                <a:gd name="T5" fmla="*/ 0 h 150"/>
                <a:gd name="T6" fmla="*/ 0 w 401"/>
                <a:gd name="T7" fmla="*/ 0 h 150"/>
                <a:gd name="T8" fmla="*/ 0 w 401"/>
                <a:gd name="T9" fmla="*/ 2 h 150"/>
                <a:gd name="T10" fmla="*/ 0 w 401"/>
                <a:gd name="T11" fmla="*/ 2 h 150"/>
                <a:gd name="T12" fmla="*/ 0 w 401"/>
                <a:gd name="T13" fmla="*/ 2 h 150"/>
                <a:gd name="T14" fmla="*/ 0 w 401"/>
                <a:gd name="T15" fmla="*/ 2 h 150"/>
                <a:gd name="T16" fmla="*/ 0 w 401"/>
                <a:gd name="T17" fmla="*/ 2 h 150"/>
                <a:gd name="T18" fmla="*/ 0 w 401"/>
                <a:gd name="T19" fmla="*/ 2 h 150"/>
                <a:gd name="T20" fmla="*/ 0 w 401"/>
                <a:gd name="T21" fmla="*/ 2 h 150"/>
                <a:gd name="T22" fmla="*/ 0 w 401"/>
                <a:gd name="T23" fmla="*/ 2 h 150"/>
                <a:gd name="T24" fmla="*/ 0 w 401"/>
                <a:gd name="T25" fmla="*/ 2 h 150"/>
                <a:gd name="T26" fmla="*/ 0 w 401"/>
                <a:gd name="T27" fmla="*/ 2 h 150"/>
                <a:gd name="T28" fmla="*/ 0 w 401"/>
                <a:gd name="T29" fmla="*/ 2 h 150"/>
                <a:gd name="T30" fmla="*/ 0 w 401"/>
                <a:gd name="T31" fmla="*/ 2 h 150"/>
                <a:gd name="T32" fmla="*/ 0 w 401"/>
                <a:gd name="T33" fmla="*/ 2 h 150"/>
                <a:gd name="T34" fmla="*/ 0 w 401"/>
                <a:gd name="T35" fmla="*/ 2 h 150"/>
                <a:gd name="T36" fmla="*/ 0 w 401"/>
                <a:gd name="T37" fmla="*/ 2 h 150"/>
                <a:gd name="T38" fmla="*/ 0 w 401"/>
                <a:gd name="T39" fmla="*/ 2 h 150"/>
                <a:gd name="T40" fmla="*/ 0 w 401"/>
                <a:gd name="T41" fmla="*/ 2 h 150"/>
                <a:gd name="T42" fmla="*/ 0 w 401"/>
                <a:gd name="T43" fmla="*/ 2 h 150"/>
                <a:gd name="T44" fmla="*/ 0 w 401"/>
                <a:gd name="T45" fmla="*/ 2 h 150"/>
                <a:gd name="T46" fmla="*/ 0 w 401"/>
                <a:gd name="T47" fmla="*/ 2 h 150"/>
                <a:gd name="T48" fmla="*/ 0 w 401"/>
                <a:gd name="T49" fmla="*/ 2 h 150"/>
                <a:gd name="T50" fmla="*/ 0 w 401"/>
                <a:gd name="T51" fmla="*/ 2 h 150"/>
                <a:gd name="T52" fmla="*/ 0 w 401"/>
                <a:gd name="T53" fmla="*/ 2 h 15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01"/>
                <a:gd name="T82" fmla="*/ 0 h 150"/>
                <a:gd name="T83" fmla="*/ 401 w 401"/>
                <a:gd name="T84" fmla="*/ 150 h 15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01" h="150">
                  <a:moveTo>
                    <a:pt x="0" y="29"/>
                  </a:moveTo>
                  <a:lnTo>
                    <a:pt x="25" y="0"/>
                  </a:lnTo>
                  <a:lnTo>
                    <a:pt x="48" y="0"/>
                  </a:lnTo>
                  <a:lnTo>
                    <a:pt x="79" y="0"/>
                  </a:lnTo>
                  <a:lnTo>
                    <a:pt x="102" y="29"/>
                  </a:lnTo>
                  <a:lnTo>
                    <a:pt x="127" y="29"/>
                  </a:lnTo>
                  <a:lnTo>
                    <a:pt x="150" y="29"/>
                  </a:lnTo>
                  <a:lnTo>
                    <a:pt x="150" y="54"/>
                  </a:lnTo>
                  <a:lnTo>
                    <a:pt x="127" y="77"/>
                  </a:lnTo>
                  <a:lnTo>
                    <a:pt x="175" y="77"/>
                  </a:lnTo>
                  <a:lnTo>
                    <a:pt x="228" y="102"/>
                  </a:lnTo>
                  <a:lnTo>
                    <a:pt x="276" y="77"/>
                  </a:lnTo>
                  <a:lnTo>
                    <a:pt x="324" y="77"/>
                  </a:lnTo>
                  <a:lnTo>
                    <a:pt x="347" y="77"/>
                  </a:lnTo>
                  <a:lnTo>
                    <a:pt x="378" y="102"/>
                  </a:lnTo>
                  <a:lnTo>
                    <a:pt x="401" y="125"/>
                  </a:lnTo>
                  <a:lnTo>
                    <a:pt x="378" y="150"/>
                  </a:lnTo>
                  <a:lnTo>
                    <a:pt x="276" y="125"/>
                  </a:lnTo>
                  <a:lnTo>
                    <a:pt x="198" y="150"/>
                  </a:lnTo>
                  <a:lnTo>
                    <a:pt x="175" y="150"/>
                  </a:lnTo>
                  <a:lnTo>
                    <a:pt x="150" y="125"/>
                  </a:lnTo>
                  <a:lnTo>
                    <a:pt x="127" y="125"/>
                  </a:lnTo>
                  <a:lnTo>
                    <a:pt x="102" y="102"/>
                  </a:lnTo>
                  <a:lnTo>
                    <a:pt x="102" y="54"/>
                  </a:lnTo>
                  <a:lnTo>
                    <a:pt x="48" y="54"/>
                  </a:lnTo>
                  <a:lnTo>
                    <a:pt x="25" y="29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96" name="Freeform 52"/>
            <p:cNvSpPr>
              <a:spLocks/>
            </p:cNvSpPr>
            <p:nvPr/>
          </p:nvSpPr>
          <p:spPr bwMode="auto">
            <a:xfrm>
              <a:off x="3560" y="2304"/>
              <a:ext cx="96" cy="44"/>
            </a:xfrm>
            <a:custGeom>
              <a:avLst/>
              <a:gdLst>
                <a:gd name="T0" fmla="*/ 0 w 401"/>
                <a:gd name="T1" fmla="*/ 2 h 150"/>
                <a:gd name="T2" fmla="*/ 0 w 401"/>
                <a:gd name="T3" fmla="*/ 0 h 150"/>
                <a:gd name="T4" fmla="*/ 0 w 401"/>
                <a:gd name="T5" fmla="*/ 0 h 150"/>
                <a:gd name="T6" fmla="*/ 0 w 401"/>
                <a:gd name="T7" fmla="*/ 0 h 150"/>
                <a:gd name="T8" fmla="*/ 0 w 401"/>
                <a:gd name="T9" fmla="*/ 2 h 150"/>
                <a:gd name="T10" fmla="*/ 0 w 401"/>
                <a:gd name="T11" fmla="*/ 2 h 150"/>
                <a:gd name="T12" fmla="*/ 0 w 401"/>
                <a:gd name="T13" fmla="*/ 2 h 150"/>
                <a:gd name="T14" fmla="*/ 0 w 401"/>
                <a:gd name="T15" fmla="*/ 2 h 150"/>
                <a:gd name="T16" fmla="*/ 0 w 401"/>
                <a:gd name="T17" fmla="*/ 2 h 150"/>
                <a:gd name="T18" fmla="*/ 0 w 401"/>
                <a:gd name="T19" fmla="*/ 2 h 150"/>
                <a:gd name="T20" fmla="*/ 0 w 401"/>
                <a:gd name="T21" fmla="*/ 2 h 150"/>
                <a:gd name="T22" fmla="*/ 0 w 401"/>
                <a:gd name="T23" fmla="*/ 2 h 150"/>
                <a:gd name="T24" fmla="*/ 0 w 401"/>
                <a:gd name="T25" fmla="*/ 2 h 150"/>
                <a:gd name="T26" fmla="*/ 0 w 401"/>
                <a:gd name="T27" fmla="*/ 2 h 150"/>
                <a:gd name="T28" fmla="*/ 0 w 401"/>
                <a:gd name="T29" fmla="*/ 2 h 150"/>
                <a:gd name="T30" fmla="*/ 0 w 401"/>
                <a:gd name="T31" fmla="*/ 2 h 150"/>
                <a:gd name="T32" fmla="*/ 0 w 401"/>
                <a:gd name="T33" fmla="*/ 2 h 150"/>
                <a:gd name="T34" fmla="*/ 0 w 401"/>
                <a:gd name="T35" fmla="*/ 2 h 150"/>
                <a:gd name="T36" fmla="*/ 0 w 401"/>
                <a:gd name="T37" fmla="*/ 2 h 150"/>
                <a:gd name="T38" fmla="*/ 0 w 401"/>
                <a:gd name="T39" fmla="*/ 2 h 150"/>
                <a:gd name="T40" fmla="*/ 0 w 401"/>
                <a:gd name="T41" fmla="*/ 2 h 150"/>
                <a:gd name="T42" fmla="*/ 0 w 401"/>
                <a:gd name="T43" fmla="*/ 2 h 150"/>
                <a:gd name="T44" fmla="*/ 0 w 401"/>
                <a:gd name="T45" fmla="*/ 2 h 150"/>
                <a:gd name="T46" fmla="*/ 0 w 401"/>
                <a:gd name="T47" fmla="*/ 2 h 150"/>
                <a:gd name="T48" fmla="*/ 0 w 401"/>
                <a:gd name="T49" fmla="*/ 2 h 150"/>
                <a:gd name="T50" fmla="*/ 0 w 401"/>
                <a:gd name="T51" fmla="*/ 2 h 150"/>
                <a:gd name="T52" fmla="*/ 0 w 401"/>
                <a:gd name="T53" fmla="*/ 2 h 15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01"/>
                <a:gd name="T82" fmla="*/ 0 h 150"/>
                <a:gd name="T83" fmla="*/ 401 w 401"/>
                <a:gd name="T84" fmla="*/ 150 h 15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01" h="150">
                  <a:moveTo>
                    <a:pt x="0" y="29"/>
                  </a:moveTo>
                  <a:lnTo>
                    <a:pt x="25" y="0"/>
                  </a:lnTo>
                  <a:lnTo>
                    <a:pt x="48" y="0"/>
                  </a:lnTo>
                  <a:lnTo>
                    <a:pt x="79" y="0"/>
                  </a:lnTo>
                  <a:lnTo>
                    <a:pt x="102" y="29"/>
                  </a:lnTo>
                  <a:lnTo>
                    <a:pt x="127" y="29"/>
                  </a:lnTo>
                  <a:lnTo>
                    <a:pt x="150" y="29"/>
                  </a:lnTo>
                  <a:lnTo>
                    <a:pt x="150" y="54"/>
                  </a:lnTo>
                  <a:lnTo>
                    <a:pt x="127" y="77"/>
                  </a:lnTo>
                  <a:lnTo>
                    <a:pt x="175" y="77"/>
                  </a:lnTo>
                  <a:lnTo>
                    <a:pt x="228" y="102"/>
                  </a:lnTo>
                  <a:lnTo>
                    <a:pt x="276" y="77"/>
                  </a:lnTo>
                  <a:lnTo>
                    <a:pt x="324" y="77"/>
                  </a:lnTo>
                  <a:lnTo>
                    <a:pt x="347" y="77"/>
                  </a:lnTo>
                  <a:lnTo>
                    <a:pt x="378" y="102"/>
                  </a:lnTo>
                  <a:lnTo>
                    <a:pt x="401" y="125"/>
                  </a:lnTo>
                  <a:lnTo>
                    <a:pt x="378" y="150"/>
                  </a:lnTo>
                  <a:lnTo>
                    <a:pt x="276" y="125"/>
                  </a:lnTo>
                  <a:lnTo>
                    <a:pt x="198" y="150"/>
                  </a:lnTo>
                  <a:lnTo>
                    <a:pt x="175" y="150"/>
                  </a:lnTo>
                  <a:lnTo>
                    <a:pt x="150" y="125"/>
                  </a:lnTo>
                  <a:lnTo>
                    <a:pt x="127" y="125"/>
                  </a:lnTo>
                  <a:lnTo>
                    <a:pt x="102" y="102"/>
                  </a:lnTo>
                  <a:lnTo>
                    <a:pt x="102" y="54"/>
                  </a:lnTo>
                  <a:lnTo>
                    <a:pt x="48" y="54"/>
                  </a:lnTo>
                  <a:lnTo>
                    <a:pt x="25" y="29"/>
                  </a:lnTo>
                  <a:lnTo>
                    <a:pt x="0" y="29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97" name="Freeform 53"/>
            <p:cNvSpPr>
              <a:spLocks/>
            </p:cNvSpPr>
            <p:nvPr/>
          </p:nvSpPr>
          <p:spPr bwMode="auto">
            <a:xfrm>
              <a:off x="3380" y="2341"/>
              <a:ext cx="138" cy="96"/>
            </a:xfrm>
            <a:custGeom>
              <a:avLst/>
              <a:gdLst>
                <a:gd name="T0" fmla="*/ 0 w 578"/>
                <a:gd name="T1" fmla="*/ 2 h 327"/>
                <a:gd name="T2" fmla="*/ 0 w 578"/>
                <a:gd name="T3" fmla="*/ 2 h 327"/>
                <a:gd name="T4" fmla="*/ 0 w 578"/>
                <a:gd name="T5" fmla="*/ 2 h 327"/>
                <a:gd name="T6" fmla="*/ 0 w 578"/>
                <a:gd name="T7" fmla="*/ 2 h 327"/>
                <a:gd name="T8" fmla="*/ 0 w 578"/>
                <a:gd name="T9" fmla="*/ 2 h 327"/>
                <a:gd name="T10" fmla="*/ 0 w 578"/>
                <a:gd name="T11" fmla="*/ 2 h 327"/>
                <a:gd name="T12" fmla="*/ 0 w 578"/>
                <a:gd name="T13" fmla="*/ 2 h 327"/>
                <a:gd name="T14" fmla="*/ 0 w 578"/>
                <a:gd name="T15" fmla="*/ 2 h 327"/>
                <a:gd name="T16" fmla="*/ 0 w 578"/>
                <a:gd name="T17" fmla="*/ 2 h 327"/>
                <a:gd name="T18" fmla="*/ 0 w 578"/>
                <a:gd name="T19" fmla="*/ 2 h 327"/>
                <a:gd name="T20" fmla="*/ 0 w 578"/>
                <a:gd name="T21" fmla="*/ 2 h 327"/>
                <a:gd name="T22" fmla="*/ 0 w 578"/>
                <a:gd name="T23" fmla="*/ 2 h 327"/>
                <a:gd name="T24" fmla="*/ 0 w 578"/>
                <a:gd name="T25" fmla="*/ 2 h 327"/>
                <a:gd name="T26" fmla="*/ 0 w 578"/>
                <a:gd name="T27" fmla="*/ 2 h 327"/>
                <a:gd name="T28" fmla="*/ 0 w 578"/>
                <a:gd name="T29" fmla="*/ 2 h 327"/>
                <a:gd name="T30" fmla="*/ 0 w 578"/>
                <a:gd name="T31" fmla="*/ 2 h 327"/>
                <a:gd name="T32" fmla="*/ 0 w 578"/>
                <a:gd name="T33" fmla="*/ 2 h 327"/>
                <a:gd name="T34" fmla="*/ 0 w 578"/>
                <a:gd name="T35" fmla="*/ 2 h 327"/>
                <a:gd name="T36" fmla="*/ 0 w 578"/>
                <a:gd name="T37" fmla="*/ 2 h 327"/>
                <a:gd name="T38" fmla="*/ 0 w 578"/>
                <a:gd name="T39" fmla="*/ 2 h 327"/>
                <a:gd name="T40" fmla="*/ 0 w 578"/>
                <a:gd name="T41" fmla="*/ 2 h 327"/>
                <a:gd name="T42" fmla="*/ 0 w 578"/>
                <a:gd name="T43" fmla="*/ 2 h 327"/>
                <a:gd name="T44" fmla="*/ 0 w 578"/>
                <a:gd name="T45" fmla="*/ 2 h 327"/>
                <a:gd name="T46" fmla="*/ 0 w 578"/>
                <a:gd name="T47" fmla="*/ 2 h 327"/>
                <a:gd name="T48" fmla="*/ 0 w 578"/>
                <a:gd name="T49" fmla="*/ 2 h 327"/>
                <a:gd name="T50" fmla="*/ 0 w 578"/>
                <a:gd name="T51" fmla="*/ 2 h 327"/>
                <a:gd name="T52" fmla="*/ 0 w 578"/>
                <a:gd name="T53" fmla="*/ 2 h 327"/>
                <a:gd name="T54" fmla="*/ 0 w 578"/>
                <a:gd name="T55" fmla="*/ 2 h 327"/>
                <a:gd name="T56" fmla="*/ 0 w 578"/>
                <a:gd name="T57" fmla="*/ 2 h 327"/>
                <a:gd name="T58" fmla="*/ 0 w 578"/>
                <a:gd name="T59" fmla="*/ 2 h 327"/>
                <a:gd name="T60" fmla="*/ 0 w 578"/>
                <a:gd name="T61" fmla="*/ 2 h 327"/>
                <a:gd name="T62" fmla="*/ 0 w 578"/>
                <a:gd name="T63" fmla="*/ 2 h 32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78"/>
                <a:gd name="T97" fmla="*/ 0 h 327"/>
                <a:gd name="T98" fmla="*/ 578 w 578"/>
                <a:gd name="T99" fmla="*/ 327 h 32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78" h="327">
                  <a:moveTo>
                    <a:pt x="327" y="231"/>
                  </a:moveTo>
                  <a:lnTo>
                    <a:pt x="254" y="231"/>
                  </a:lnTo>
                  <a:lnTo>
                    <a:pt x="254" y="206"/>
                  </a:lnTo>
                  <a:lnTo>
                    <a:pt x="177" y="206"/>
                  </a:lnTo>
                  <a:lnTo>
                    <a:pt x="177" y="175"/>
                  </a:lnTo>
                  <a:lnTo>
                    <a:pt x="152" y="150"/>
                  </a:lnTo>
                  <a:lnTo>
                    <a:pt x="177" y="127"/>
                  </a:lnTo>
                  <a:lnTo>
                    <a:pt x="254" y="79"/>
                  </a:lnTo>
                  <a:lnTo>
                    <a:pt x="231" y="79"/>
                  </a:lnTo>
                  <a:lnTo>
                    <a:pt x="200" y="79"/>
                  </a:lnTo>
                  <a:lnTo>
                    <a:pt x="152" y="102"/>
                  </a:lnTo>
                  <a:lnTo>
                    <a:pt x="129" y="127"/>
                  </a:lnTo>
                  <a:lnTo>
                    <a:pt x="129" y="150"/>
                  </a:lnTo>
                  <a:lnTo>
                    <a:pt x="129" y="175"/>
                  </a:lnTo>
                  <a:lnTo>
                    <a:pt x="81" y="175"/>
                  </a:lnTo>
                  <a:lnTo>
                    <a:pt x="48" y="206"/>
                  </a:lnTo>
                  <a:lnTo>
                    <a:pt x="27" y="150"/>
                  </a:lnTo>
                  <a:lnTo>
                    <a:pt x="0" y="150"/>
                  </a:lnTo>
                  <a:lnTo>
                    <a:pt x="0" y="102"/>
                  </a:lnTo>
                  <a:lnTo>
                    <a:pt x="27" y="79"/>
                  </a:lnTo>
                  <a:lnTo>
                    <a:pt x="48" y="54"/>
                  </a:lnTo>
                  <a:lnTo>
                    <a:pt x="48" y="25"/>
                  </a:lnTo>
                  <a:lnTo>
                    <a:pt x="81" y="0"/>
                  </a:lnTo>
                  <a:lnTo>
                    <a:pt x="152" y="25"/>
                  </a:lnTo>
                  <a:lnTo>
                    <a:pt x="177" y="25"/>
                  </a:lnTo>
                  <a:lnTo>
                    <a:pt x="254" y="25"/>
                  </a:lnTo>
                  <a:lnTo>
                    <a:pt x="254" y="54"/>
                  </a:lnTo>
                  <a:lnTo>
                    <a:pt x="254" y="79"/>
                  </a:lnTo>
                  <a:lnTo>
                    <a:pt x="279" y="79"/>
                  </a:lnTo>
                  <a:lnTo>
                    <a:pt x="327" y="102"/>
                  </a:lnTo>
                  <a:lnTo>
                    <a:pt x="350" y="102"/>
                  </a:lnTo>
                  <a:lnTo>
                    <a:pt x="350" y="127"/>
                  </a:lnTo>
                  <a:lnTo>
                    <a:pt x="380" y="102"/>
                  </a:lnTo>
                  <a:lnTo>
                    <a:pt x="404" y="102"/>
                  </a:lnTo>
                  <a:lnTo>
                    <a:pt x="404" y="150"/>
                  </a:lnTo>
                  <a:lnTo>
                    <a:pt x="428" y="150"/>
                  </a:lnTo>
                  <a:lnTo>
                    <a:pt x="428" y="102"/>
                  </a:lnTo>
                  <a:lnTo>
                    <a:pt x="452" y="79"/>
                  </a:lnTo>
                  <a:lnTo>
                    <a:pt x="500" y="54"/>
                  </a:lnTo>
                  <a:lnTo>
                    <a:pt x="530" y="54"/>
                  </a:lnTo>
                  <a:lnTo>
                    <a:pt x="530" y="79"/>
                  </a:lnTo>
                  <a:lnTo>
                    <a:pt x="500" y="102"/>
                  </a:lnTo>
                  <a:lnTo>
                    <a:pt x="500" y="150"/>
                  </a:lnTo>
                  <a:lnTo>
                    <a:pt x="500" y="175"/>
                  </a:lnTo>
                  <a:lnTo>
                    <a:pt x="500" y="206"/>
                  </a:lnTo>
                  <a:lnTo>
                    <a:pt x="553" y="231"/>
                  </a:lnTo>
                  <a:lnTo>
                    <a:pt x="578" y="231"/>
                  </a:lnTo>
                  <a:lnTo>
                    <a:pt x="578" y="254"/>
                  </a:lnTo>
                  <a:lnTo>
                    <a:pt x="530" y="254"/>
                  </a:lnTo>
                  <a:lnTo>
                    <a:pt x="530" y="279"/>
                  </a:lnTo>
                  <a:lnTo>
                    <a:pt x="553" y="279"/>
                  </a:lnTo>
                  <a:lnTo>
                    <a:pt x="530" y="302"/>
                  </a:lnTo>
                  <a:lnTo>
                    <a:pt x="500" y="302"/>
                  </a:lnTo>
                  <a:lnTo>
                    <a:pt x="452" y="279"/>
                  </a:lnTo>
                  <a:lnTo>
                    <a:pt x="404" y="279"/>
                  </a:lnTo>
                  <a:lnTo>
                    <a:pt x="380" y="302"/>
                  </a:lnTo>
                  <a:lnTo>
                    <a:pt x="279" y="327"/>
                  </a:lnTo>
                  <a:lnTo>
                    <a:pt x="279" y="302"/>
                  </a:lnTo>
                  <a:lnTo>
                    <a:pt x="254" y="279"/>
                  </a:lnTo>
                  <a:lnTo>
                    <a:pt x="200" y="279"/>
                  </a:lnTo>
                  <a:lnTo>
                    <a:pt x="177" y="254"/>
                  </a:lnTo>
                  <a:lnTo>
                    <a:pt x="177" y="231"/>
                  </a:lnTo>
                  <a:lnTo>
                    <a:pt x="254" y="231"/>
                  </a:lnTo>
                  <a:lnTo>
                    <a:pt x="327" y="23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98" name="Freeform 54"/>
            <p:cNvSpPr>
              <a:spLocks/>
            </p:cNvSpPr>
            <p:nvPr/>
          </p:nvSpPr>
          <p:spPr bwMode="auto">
            <a:xfrm>
              <a:off x="3380" y="2341"/>
              <a:ext cx="138" cy="96"/>
            </a:xfrm>
            <a:custGeom>
              <a:avLst/>
              <a:gdLst>
                <a:gd name="T0" fmla="*/ 0 w 578"/>
                <a:gd name="T1" fmla="*/ 2 h 327"/>
                <a:gd name="T2" fmla="*/ 0 w 578"/>
                <a:gd name="T3" fmla="*/ 2 h 327"/>
                <a:gd name="T4" fmla="*/ 0 w 578"/>
                <a:gd name="T5" fmla="*/ 2 h 327"/>
                <a:gd name="T6" fmla="*/ 0 w 578"/>
                <a:gd name="T7" fmla="*/ 2 h 327"/>
                <a:gd name="T8" fmla="*/ 0 w 578"/>
                <a:gd name="T9" fmla="*/ 2 h 327"/>
                <a:gd name="T10" fmla="*/ 0 w 578"/>
                <a:gd name="T11" fmla="*/ 2 h 327"/>
                <a:gd name="T12" fmla="*/ 0 w 578"/>
                <a:gd name="T13" fmla="*/ 2 h 327"/>
                <a:gd name="T14" fmla="*/ 0 w 578"/>
                <a:gd name="T15" fmla="*/ 2 h 327"/>
                <a:gd name="T16" fmla="*/ 0 w 578"/>
                <a:gd name="T17" fmla="*/ 2 h 327"/>
                <a:gd name="T18" fmla="*/ 0 w 578"/>
                <a:gd name="T19" fmla="*/ 2 h 327"/>
                <a:gd name="T20" fmla="*/ 0 w 578"/>
                <a:gd name="T21" fmla="*/ 2 h 327"/>
                <a:gd name="T22" fmla="*/ 0 w 578"/>
                <a:gd name="T23" fmla="*/ 2 h 327"/>
                <a:gd name="T24" fmla="*/ 0 w 578"/>
                <a:gd name="T25" fmla="*/ 2 h 327"/>
                <a:gd name="T26" fmla="*/ 0 w 578"/>
                <a:gd name="T27" fmla="*/ 2 h 327"/>
                <a:gd name="T28" fmla="*/ 0 w 578"/>
                <a:gd name="T29" fmla="*/ 2 h 327"/>
                <a:gd name="T30" fmla="*/ 0 w 578"/>
                <a:gd name="T31" fmla="*/ 2 h 327"/>
                <a:gd name="T32" fmla="*/ 0 w 578"/>
                <a:gd name="T33" fmla="*/ 2 h 327"/>
                <a:gd name="T34" fmla="*/ 0 w 578"/>
                <a:gd name="T35" fmla="*/ 2 h 327"/>
                <a:gd name="T36" fmla="*/ 0 w 578"/>
                <a:gd name="T37" fmla="*/ 2 h 327"/>
                <a:gd name="T38" fmla="*/ 0 w 578"/>
                <a:gd name="T39" fmla="*/ 2 h 327"/>
                <a:gd name="T40" fmla="*/ 0 w 578"/>
                <a:gd name="T41" fmla="*/ 2 h 327"/>
                <a:gd name="T42" fmla="*/ 0 w 578"/>
                <a:gd name="T43" fmla="*/ 2 h 327"/>
                <a:gd name="T44" fmla="*/ 0 w 578"/>
                <a:gd name="T45" fmla="*/ 2 h 327"/>
                <a:gd name="T46" fmla="*/ 0 w 578"/>
                <a:gd name="T47" fmla="*/ 2 h 327"/>
                <a:gd name="T48" fmla="*/ 0 w 578"/>
                <a:gd name="T49" fmla="*/ 2 h 327"/>
                <a:gd name="T50" fmla="*/ 0 w 578"/>
                <a:gd name="T51" fmla="*/ 2 h 327"/>
                <a:gd name="T52" fmla="*/ 0 w 578"/>
                <a:gd name="T53" fmla="*/ 2 h 327"/>
                <a:gd name="T54" fmla="*/ 0 w 578"/>
                <a:gd name="T55" fmla="*/ 2 h 327"/>
                <a:gd name="T56" fmla="*/ 0 w 578"/>
                <a:gd name="T57" fmla="*/ 2 h 327"/>
                <a:gd name="T58" fmla="*/ 0 w 578"/>
                <a:gd name="T59" fmla="*/ 2 h 327"/>
                <a:gd name="T60" fmla="*/ 0 w 578"/>
                <a:gd name="T61" fmla="*/ 2 h 327"/>
                <a:gd name="T62" fmla="*/ 0 w 578"/>
                <a:gd name="T63" fmla="*/ 2 h 32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78"/>
                <a:gd name="T97" fmla="*/ 0 h 327"/>
                <a:gd name="T98" fmla="*/ 578 w 578"/>
                <a:gd name="T99" fmla="*/ 327 h 32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78" h="327">
                  <a:moveTo>
                    <a:pt x="327" y="231"/>
                  </a:moveTo>
                  <a:lnTo>
                    <a:pt x="254" y="231"/>
                  </a:lnTo>
                  <a:lnTo>
                    <a:pt x="254" y="206"/>
                  </a:lnTo>
                  <a:lnTo>
                    <a:pt x="177" y="206"/>
                  </a:lnTo>
                  <a:lnTo>
                    <a:pt x="177" y="175"/>
                  </a:lnTo>
                  <a:lnTo>
                    <a:pt x="152" y="150"/>
                  </a:lnTo>
                  <a:lnTo>
                    <a:pt x="177" y="127"/>
                  </a:lnTo>
                  <a:lnTo>
                    <a:pt x="254" y="79"/>
                  </a:lnTo>
                  <a:lnTo>
                    <a:pt x="231" y="79"/>
                  </a:lnTo>
                  <a:lnTo>
                    <a:pt x="200" y="79"/>
                  </a:lnTo>
                  <a:lnTo>
                    <a:pt x="152" y="102"/>
                  </a:lnTo>
                  <a:lnTo>
                    <a:pt x="129" y="127"/>
                  </a:lnTo>
                  <a:lnTo>
                    <a:pt x="129" y="150"/>
                  </a:lnTo>
                  <a:lnTo>
                    <a:pt x="129" y="175"/>
                  </a:lnTo>
                  <a:lnTo>
                    <a:pt x="81" y="175"/>
                  </a:lnTo>
                  <a:lnTo>
                    <a:pt x="48" y="206"/>
                  </a:lnTo>
                  <a:lnTo>
                    <a:pt x="27" y="150"/>
                  </a:lnTo>
                  <a:lnTo>
                    <a:pt x="0" y="150"/>
                  </a:lnTo>
                  <a:lnTo>
                    <a:pt x="0" y="102"/>
                  </a:lnTo>
                  <a:lnTo>
                    <a:pt x="27" y="79"/>
                  </a:lnTo>
                  <a:lnTo>
                    <a:pt x="48" y="54"/>
                  </a:lnTo>
                  <a:lnTo>
                    <a:pt x="48" y="25"/>
                  </a:lnTo>
                  <a:lnTo>
                    <a:pt x="81" y="0"/>
                  </a:lnTo>
                  <a:lnTo>
                    <a:pt x="152" y="25"/>
                  </a:lnTo>
                  <a:lnTo>
                    <a:pt x="177" y="25"/>
                  </a:lnTo>
                  <a:lnTo>
                    <a:pt x="254" y="25"/>
                  </a:lnTo>
                  <a:lnTo>
                    <a:pt x="254" y="54"/>
                  </a:lnTo>
                  <a:lnTo>
                    <a:pt x="254" y="79"/>
                  </a:lnTo>
                  <a:lnTo>
                    <a:pt x="279" y="79"/>
                  </a:lnTo>
                  <a:lnTo>
                    <a:pt x="327" y="102"/>
                  </a:lnTo>
                  <a:lnTo>
                    <a:pt x="350" y="102"/>
                  </a:lnTo>
                  <a:lnTo>
                    <a:pt x="350" y="127"/>
                  </a:lnTo>
                  <a:lnTo>
                    <a:pt x="380" y="102"/>
                  </a:lnTo>
                  <a:lnTo>
                    <a:pt x="404" y="102"/>
                  </a:lnTo>
                  <a:lnTo>
                    <a:pt x="404" y="150"/>
                  </a:lnTo>
                  <a:lnTo>
                    <a:pt x="428" y="150"/>
                  </a:lnTo>
                  <a:lnTo>
                    <a:pt x="428" y="102"/>
                  </a:lnTo>
                  <a:lnTo>
                    <a:pt x="452" y="79"/>
                  </a:lnTo>
                  <a:lnTo>
                    <a:pt x="500" y="54"/>
                  </a:lnTo>
                  <a:lnTo>
                    <a:pt x="530" y="54"/>
                  </a:lnTo>
                  <a:lnTo>
                    <a:pt x="530" y="79"/>
                  </a:lnTo>
                  <a:lnTo>
                    <a:pt x="500" y="102"/>
                  </a:lnTo>
                  <a:lnTo>
                    <a:pt x="500" y="150"/>
                  </a:lnTo>
                  <a:lnTo>
                    <a:pt x="500" y="175"/>
                  </a:lnTo>
                  <a:lnTo>
                    <a:pt x="500" y="206"/>
                  </a:lnTo>
                  <a:lnTo>
                    <a:pt x="553" y="231"/>
                  </a:lnTo>
                  <a:lnTo>
                    <a:pt x="578" y="231"/>
                  </a:lnTo>
                  <a:lnTo>
                    <a:pt x="578" y="254"/>
                  </a:lnTo>
                  <a:lnTo>
                    <a:pt x="530" y="254"/>
                  </a:lnTo>
                  <a:lnTo>
                    <a:pt x="530" y="279"/>
                  </a:lnTo>
                  <a:lnTo>
                    <a:pt x="553" y="279"/>
                  </a:lnTo>
                  <a:lnTo>
                    <a:pt x="530" y="302"/>
                  </a:lnTo>
                  <a:lnTo>
                    <a:pt x="500" y="302"/>
                  </a:lnTo>
                  <a:lnTo>
                    <a:pt x="452" y="279"/>
                  </a:lnTo>
                  <a:lnTo>
                    <a:pt x="404" y="279"/>
                  </a:lnTo>
                  <a:lnTo>
                    <a:pt x="380" y="302"/>
                  </a:lnTo>
                  <a:lnTo>
                    <a:pt x="279" y="327"/>
                  </a:lnTo>
                  <a:lnTo>
                    <a:pt x="279" y="302"/>
                  </a:lnTo>
                  <a:lnTo>
                    <a:pt x="254" y="279"/>
                  </a:lnTo>
                  <a:lnTo>
                    <a:pt x="200" y="279"/>
                  </a:lnTo>
                  <a:lnTo>
                    <a:pt x="177" y="254"/>
                  </a:lnTo>
                  <a:lnTo>
                    <a:pt x="177" y="231"/>
                  </a:lnTo>
                  <a:lnTo>
                    <a:pt x="254" y="231"/>
                  </a:lnTo>
                  <a:lnTo>
                    <a:pt x="327" y="231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799" name="Freeform 55"/>
            <p:cNvSpPr>
              <a:spLocks/>
            </p:cNvSpPr>
            <p:nvPr/>
          </p:nvSpPr>
          <p:spPr bwMode="auto">
            <a:xfrm>
              <a:off x="3701" y="2198"/>
              <a:ext cx="339" cy="339"/>
            </a:xfrm>
            <a:custGeom>
              <a:avLst/>
              <a:gdLst>
                <a:gd name="T0" fmla="*/ 0 w 1423"/>
                <a:gd name="T1" fmla="*/ 0 h 1155"/>
                <a:gd name="T2" fmla="*/ 0 w 1423"/>
                <a:gd name="T3" fmla="*/ 0 h 1155"/>
                <a:gd name="T4" fmla="*/ 0 w 1423"/>
                <a:gd name="T5" fmla="*/ 0 h 1155"/>
                <a:gd name="T6" fmla="*/ 0 w 1423"/>
                <a:gd name="T7" fmla="*/ 2 h 1155"/>
                <a:gd name="T8" fmla="*/ 0 w 1423"/>
                <a:gd name="T9" fmla="*/ 2 h 1155"/>
                <a:gd name="T10" fmla="*/ 0 w 1423"/>
                <a:gd name="T11" fmla="*/ 2 h 1155"/>
                <a:gd name="T12" fmla="*/ 0 w 1423"/>
                <a:gd name="T13" fmla="*/ 2 h 1155"/>
                <a:gd name="T14" fmla="*/ 0 w 1423"/>
                <a:gd name="T15" fmla="*/ 2 h 1155"/>
                <a:gd name="T16" fmla="*/ 0 w 1423"/>
                <a:gd name="T17" fmla="*/ 2 h 1155"/>
                <a:gd name="T18" fmla="*/ 0 w 1423"/>
                <a:gd name="T19" fmla="*/ 2 h 1155"/>
                <a:gd name="T20" fmla="*/ 0 w 1423"/>
                <a:gd name="T21" fmla="*/ 2 h 1155"/>
                <a:gd name="T22" fmla="*/ 0 w 1423"/>
                <a:gd name="T23" fmla="*/ 2 h 1155"/>
                <a:gd name="T24" fmla="*/ 0 w 1423"/>
                <a:gd name="T25" fmla="*/ 2 h 1155"/>
                <a:gd name="T26" fmla="*/ 0 w 1423"/>
                <a:gd name="T27" fmla="*/ 2 h 1155"/>
                <a:gd name="T28" fmla="*/ 0 w 1423"/>
                <a:gd name="T29" fmla="*/ 2 h 1155"/>
                <a:gd name="T30" fmla="*/ 0 w 1423"/>
                <a:gd name="T31" fmla="*/ 2 h 1155"/>
                <a:gd name="T32" fmla="*/ 0 w 1423"/>
                <a:gd name="T33" fmla="*/ 2 h 1155"/>
                <a:gd name="T34" fmla="*/ 0 w 1423"/>
                <a:gd name="T35" fmla="*/ 2 h 1155"/>
                <a:gd name="T36" fmla="*/ 0 w 1423"/>
                <a:gd name="T37" fmla="*/ 2 h 1155"/>
                <a:gd name="T38" fmla="*/ 0 w 1423"/>
                <a:gd name="T39" fmla="*/ 2 h 1155"/>
                <a:gd name="T40" fmla="*/ 0 w 1423"/>
                <a:gd name="T41" fmla="*/ 2 h 1155"/>
                <a:gd name="T42" fmla="*/ 0 w 1423"/>
                <a:gd name="T43" fmla="*/ 2 h 1155"/>
                <a:gd name="T44" fmla="*/ 0 w 1423"/>
                <a:gd name="T45" fmla="*/ 2 h 1155"/>
                <a:gd name="T46" fmla="*/ 0 w 1423"/>
                <a:gd name="T47" fmla="*/ 2 h 1155"/>
                <a:gd name="T48" fmla="*/ 0 w 1423"/>
                <a:gd name="T49" fmla="*/ 2 h 1155"/>
                <a:gd name="T50" fmla="*/ 0 w 1423"/>
                <a:gd name="T51" fmla="*/ 2 h 1155"/>
                <a:gd name="T52" fmla="*/ 0 w 1423"/>
                <a:gd name="T53" fmla="*/ 2 h 1155"/>
                <a:gd name="T54" fmla="*/ 0 w 1423"/>
                <a:gd name="T55" fmla="*/ 2 h 1155"/>
                <a:gd name="T56" fmla="*/ 0 w 1423"/>
                <a:gd name="T57" fmla="*/ 2 h 1155"/>
                <a:gd name="T58" fmla="*/ 0 w 1423"/>
                <a:gd name="T59" fmla="*/ 2 h 1155"/>
                <a:gd name="T60" fmla="*/ 0 w 1423"/>
                <a:gd name="T61" fmla="*/ 2 h 1155"/>
                <a:gd name="T62" fmla="*/ 0 w 1423"/>
                <a:gd name="T63" fmla="*/ 2 h 1155"/>
                <a:gd name="T64" fmla="*/ 0 w 1423"/>
                <a:gd name="T65" fmla="*/ 2 h 1155"/>
                <a:gd name="T66" fmla="*/ 0 w 1423"/>
                <a:gd name="T67" fmla="*/ 2 h 1155"/>
                <a:gd name="T68" fmla="*/ 0 w 1423"/>
                <a:gd name="T69" fmla="*/ 2 h 1155"/>
                <a:gd name="T70" fmla="*/ 0 w 1423"/>
                <a:gd name="T71" fmla="*/ 2 h 1155"/>
                <a:gd name="T72" fmla="*/ 0 w 1423"/>
                <a:gd name="T73" fmla="*/ 2 h 1155"/>
                <a:gd name="T74" fmla="*/ 0 w 1423"/>
                <a:gd name="T75" fmla="*/ 2 h 1155"/>
                <a:gd name="T76" fmla="*/ 0 w 1423"/>
                <a:gd name="T77" fmla="*/ 2 h 1155"/>
                <a:gd name="T78" fmla="*/ 0 w 1423"/>
                <a:gd name="T79" fmla="*/ 2 h 1155"/>
                <a:gd name="T80" fmla="*/ 0 w 1423"/>
                <a:gd name="T81" fmla="*/ 2 h 1155"/>
                <a:gd name="T82" fmla="*/ 0 w 1423"/>
                <a:gd name="T83" fmla="*/ 2 h 1155"/>
                <a:gd name="T84" fmla="*/ 0 w 1423"/>
                <a:gd name="T85" fmla="*/ 2 h 1155"/>
                <a:gd name="T86" fmla="*/ 0 w 1423"/>
                <a:gd name="T87" fmla="*/ 2 h 1155"/>
                <a:gd name="T88" fmla="*/ 0 w 1423"/>
                <a:gd name="T89" fmla="*/ 2 h 1155"/>
                <a:gd name="T90" fmla="*/ 0 w 1423"/>
                <a:gd name="T91" fmla="*/ 0 h 1155"/>
                <a:gd name="T92" fmla="*/ 0 w 1423"/>
                <a:gd name="T93" fmla="*/ 0 h 115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423"/>
                <a:gd name="T142" fmla="*/ 0 h 1155"/>
                <a:gd name="T143" fmla="*/ 1423 w 1423"/>
                <a:gd name="T144" fmla="*/ 1155 h 115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423" h="1155">
                  <a:moveTo>
                    <a:pt x="1026" y="0"/>
                  </a:moveTo>
                  <a:lnTo>
                    <a:pt x="1003" y="0"/>
                  </a:lnTo>
                  <a:lnTo>
                    <a:pt x="924" y="0"/>
                  </a:lnTo>
                  <a:lnTo>
                    <a:pt x="822" y="0"/>
                  </a:lnTo>
                  <a:lnTo>
                    <a:pt x="799" y="0"/>
                  </a:lnTo>
                  <a:lnTo>
                    <a:pt x="774" y="0"/>
                  </a:lnTo>
                  <a:lnTo>
                    <a:pt x="726" y="0"/>
                  </a:lnTo>
                  <a:lnTo>
                    <a:pt x="703" y="0"/>
                  </a:lnTo>
                  <a:lnTo>
                    <a:pt x="649" y="0"/>
                  </a:lnTo>
                  <a:lnTo>
                    <a:pt x="601" y="23"/>
                  </a:lnTo>
                  <a:lnTo>
                    <a:pt x="601" y="48"/>
                  </a:lnTo>
                  <a:lnTo>
                    <a:pt x="601" y="78"/>
                  </a:lnTo>
                  <a:lnTo>
                    <a:pt x="553" y="48"/>
                  </a:lnTo>
                  <a:lnTo>
                    <a:pt x="521" y="48"/>
                  </a:lnTo>
                  <a:lnTo>
                    <a:pt x="521" y="78"/>
                  </a:lnTo>
                  <a:lnTo>
                    <a:pt x="498" y="103"/>
                  </a:lnTo>
                  <a:lnTo>
                    <a:pt x="473" y="78"/>
                  </a:lnTo>
                  <a:lnTo>
                    <a:pt x="450" y="78"/>
                  </a:lnTo>
                  <a:lnTo>
                    <a:pt x="425" y="48"/>
                  </a:lnTo>
                  <a:lnTo>
                    <a:pt x="323" y="48"/>
                  </a:lnTo>
                  <a:lnTo>
                    <a:pt x="300" y="78"/>
                  </a:lnTo>
                  <a:lnTo>
                    <a:pt x="275" y="103"/>
                  </a:lnTo>
                  <a:lnTo>
                    <a:pt x="252" y="126"/>
                  </a:lnTo>
                  <a:lnTo>
                    <a:pt x="227" y="126"/>
                  </a:lnTo>
                  <a:lnTo>
                    <a:pt x="173" y="151"/>
                  </a:lnTo>
                  <a:lnTo>
                    <a:pt x="150" y="151"/>
                  </a:lnTo>
                  <a:lnTo>
                    <a:pt x="150" y="174"/>
                  </a:lnTo>
                  <a:lnTo>
                    <a:pt x="173" y="199"/>
                  </a:lnTo>
                  <a:lnTo>
                    <a:pt x="173" y="228"/>
                  </a:lnTo>
                  <a:lnTo>
                    <a:pt x="125" y="253"/>
                  </a:lnTo>
                  <a:lnTo>
                    <a:pt x="77" y="253"/>
                  </a:lnTo>
                  <a:lnTo>
                    <a:pt x="0" y="276"/>
                  </a:lnTo>
                  <a:lnTo>
                    <a:pt x="0" y="301"/>
                  </a:lnTo>
                  <a:lnTo>
                    <a:pt x="77" y="324"/>
                  </a:lnTo>
                  <a:lnTo>
                    <a:pt x="125" y="324"/>
                  </a:lnTo>
                  <a:lnTo>
                    <a:pt x="150" y="324"/>
                  </a:lnTo>
                  <a:lnTo>
                    <a:pt x="125" y="349"/>
                  </a:lnTo>
                  <a:lnTo>
                    <a:pt x="48" y="349"/>
                  </a:lnTo>
                  <a:lnTo>
                    <a:pt x="23" y="349"/>
                  </a:lnTo>
                  <a:lnTo>
                    <a:pt x="48" y="378"/>
                  </a:lnTo>
                  <a:lnTo>
                    <a:pt x="125" y="426"/>
                  </a:lnTo>
                  <a:lnTo>
                    <a:pt x="150" y="403"/>
                  </a:lnTo>
                  <a:lnTo>
                    <a:pt x="198" y="403"/>
                  </a:lnTo>
                  <a:lnTo>
                    <a:pt x="300" y="426"/>
                  </a:lnTo>
                  <a:lnTo>
                    <a:pt x="323" y="451"/>
                  </a:lnTo>
                  <a:lnTo>
                    <a:pt x="323" y="501"/>
                  </a:lnTo>
                  <a:lnTo>
                    <a:pt x="377" y="554"/>
                  </a:lnTo>
                  <a:lnTo>
                    <a:pt x="348" y="626"/>
                  </a:lnTo>
                  <a:lnTo>
                    <a:pt x="377" y="626"/>
                  </a:lnTo>
                  <a:lnTo>
                    <a:pt x="425" y="626"/>
                  </a:lnTo>
                  <a:lnTo>
                    <a:pt x="450" y="679"/>
                  </a:lnTo>
                  <a:lnTo>
                    <a:pt x="425" y="679"/>
                  </a:lnTo>
                  <a:lnTo>
                    <a:pt x="402" y="679"/>
                  </a:lnTo>
                  <a:lnTo>
                    <a:pt x="402" y="704"/>
                  </a:lnTo>
                  <a:lnTo>
                    <a:pt x="377" y="679"/>
                  </a:lnTo>
                  <a:lnTo>
                    <a:pt x="348" y="704"/>
                  </a:lnTo>
                  <a:lnTo>
                    <a:pt x="348" y="727"/>
                  </a:lnTo>
                  <a:lnTo>
                    <a:pt x="402" y="752"/>
                  </a:lnTo>
                  <a:lnTo>
                    <a:pt x="402" y="704"/>
                  </a:lnTo>
                  <a:lnTo>
                    <a:pt x="425" y="704"/>
                  </a:lnTo>
                  <a:lnTo>
                    <a:pt x="450" y="727"/>
                  </a:lnTo>
                  <a:lnTo>
                    <a:pt x="425" y="752"/>
                  </a:lnTo>
                  <a:lnTo>
                    <a:pt x="425" y="775"/>
                  </a:lnTo>
                  <a:lnTo>
                    <a:pt x="425" y="800"/>
                  </a:lnTo>
                  <a:lnTo>
                    <a:pt x="377" y="800"/>
                  </a:lnTo>
                  <a:lnTo>
                    <a:pt x="377" y="877"/>
                  </a:lnTo>
                  <a:lnTo>
                    <a:pt x="377" y="927"/>
                  </a:lnTo>
                  <a:lnTo>
                    <a:pt x="402" y="981"/>
                  </a:lnTo>
                  <a:lnTo>
                    <a:pt x="425" y="1006"/>
                  </a:lnTo>
                  <a:lnTo>
                    <a:pt x="450" y="1102"/>
                  </a:lnTo>
                  <a:lnTo>
                    <a:pt x="473" y="1102"/>
                  </a:lnTo>
                  <a:lnTo>
                    <a:pt x="521" y="1102"/>
                  </a:lnTo>
                  <a:lnTo>
                    <a:pt x="521" y="1132"/>
                  </a:lnTo>
                  <a:lnTo>
                    <a:pt x="576" y="1155"/>
                  </a:lnTo>
                  <a:lnTo>
                    <a:pt x="576" y="1132"/>
                  </a:lnTo>
                  <a:lnTo>
                    <a:pt x="601" y="1102"/>
                  </a:lnTo>
                  <a:lnTo>
                    <a:pt x="601" y="1077"/>
                  </a:lnTo>
                  <a:lnTo>
                    <a:pt x="624" y="1029"/>
                  </a:lnTo>
                  <a:lnTo>
                    <a:pt x="624" y="1006"/>
                  </a:lnTo>
                  <a:lnTo>
                    <a:pt x="649" y="981"/>
                  </a:lnTo>
                  <a:lnTo>
                    <a:pt x="649" y="952"/>
                  </a:lnTo>
                  <a:lnTo>
                    <a:pt x="670" y="927"/>
                  </a:lnTo>
                  <a:lnTo>
                    <a:pt x="670" y="904"/>
                  </a:lnTo>
                  <a:lnTo>
                    <a:pt x="726" y="877"/>
                  </a:lnTo>
                  <a:lnTo>
                    <a:pt x="774" y="877"/>
                  </a:lnTo>
                  <a:lnTo>
                    <a:pt x="822" y="877"/>
                  </a:lnTo>
                  <a:lnTo>
                    <a:pt x="822" y="856"/>
                  </a:lnTo>
                  <a:lnTo>
                    <a:pt x="853" y="800"/>
                  </a:lnTo>
                  <a:lnTo>
                    <a:pt x="901" y="775"/>
                  </a:lnTo>
                  <a:lnTo>
                    <a:pt x="972" y="775"/>
                  </a:lnTo>
                  <a:lnTo>
                    <a:pt x="1026" y="752"/>
                  </a:lnTo>
                  <a:lnTo>
                    <a:pt x="1051" y="752"/>
                  </a:lnTo>
                  <a:lnTo>
                    <a:pt x="1099" y="752"/>
                  </a:lnTo>
                  <a:lnTo>
                    <a:pt x="1154" y="704"/>
                  </a:lnTo>
                  <a:lnTo>
                    <a:pt x="1175" y="704"/>
                  </a:lnTo>
                  <a:lnTo>
                    <a:pt x="1154" y="704"/>
                  </a:lnTo>
                  <a:lnTo>
                    <a:pt x="1099" y="679"/>
                  </a:lnTo>
                  <a:lnTo>
                    <a:pt x="1099" y="650"/>
                  </a:lnTo>
                  <a:lnTo>
                    <a:pt x="1099" y="626"/>
                  </a:lnTo>
                  <a:lnTo>
                    <a:pt x="1154" y="679"/>
                  </a:lnTo>
                  <a:lnTo>
                    <a:pt x="1175" y="679"/>
                  </a:lnTo>
                  <a:lnTo>
                    <a:pt x="1202" y="679"/>
                  </a:lnTo>
                  <a:lnTo>
                    <a:pt x="1202" y="626"/>
                  </a:lnTo>
                  <a:lnTo>
                    <a:pt x="1175" y="554"/>
                  </a:lnTo>
                  <a:lnTo>
                    <a:pt x="1202" y="530"/>
                  </a:lnTo>
                  <a:lnTo>
                    <a:pt x="1202" y="501"/>
                  </a:lnTo>
                  <a:lnTo>
                    <a:pt x="1248" y="501"/>
                  </a:lnTo>
                  <a:lnTo>
                    <a:pt x="1248" y="403"/>
                  </a:lnTo>
                  <a:lnTo>
                    <a:pt x="1223" y="378"/>
                  </a:lnTo>
                  <a:lnTo>
                    <a:pt x="1248" y="378"/>
                  </a:lnTo>
                  <a:lnTo>
                    <a:pt x="1271" y="349"/>
                  </a:lnTo>
                  <a:lnTo>
                    <a:pt x="1271" y="324"/>
                  </a:lnTo>
                  <a:lnTo>
                    <a:pt x="1223" y="301"/>
                  </a:lnTo>
                  <a:lnTo>
                    <a:pt x="1223" y="253"/>
                  </a:lnTo>
                  <a:lnTo>
                    <a:pt x="1271" y="228"/>
                  </a:lnTo>
                  <a:lnTo>
                    <a:pt x="1271" y="199"/>
                  </a:lnTo>
                  <a:lnTo>
                    <a:pt x="1271" y="174"/>
                  </a:lnTo>
                  <a:lnTo>
                    <a:pt x="1327" y="174"/>
                  </a:lnTo>
                  <a:lnTo>
                    <a:pt x="1327" y="151"/>
                  </a:lnTo>
                  <a:lnTo>
                    <a:pt x="1398" y="103"/>
                  </a:lnTo>
                  <a:lnTo>
                    <a:pt x="1423" y="78"/>
                  </a:lnTo>
                  <a:lnTo>
                    <a:pt x="1375" y="78"/>
                  </a:lnTo>
                  <a:lnTo>
                    <a:pt x="1327" y="48"/>
                  </a:lnTo>
                  <a:lnTo>
                    <a:pt x="1302" y="78"/>
                  </a:lnTo>
                  <a:lnTo>
                    <a:pt x="1202" y="78"/>
                  </a:lnTo>
                  <a:lnTo>
                    <a:pt x="1175" y="103"/>
                  </a:lnTo>
                  <a:lnTo>
                    <a:pt x="1175" y="151"/>
                  </a:lnTo>
                  <a:lnTo>
                    <a:pt x="1202" y="78"/>
                  </a:lnTo>
                  <a:lnTo>
                    <a:pt x="1175" y="48"/>
                  </a:lnTo>
                  <a:lnTo>
                    <a:pt x="1099" y="78"/>
                  </a:lnTo>
                  <a:lnTo>
                    <a:pt x="1026" y="103"/>
                  </a:lnTo>
                  <a:lnTo>
                    <a:pt x="1051" y="78"/>
                  </a:lnTo>
                  <a:lnTo>
                    <a:pt x="1099" y="78"/>
                  </a:lnTo>
                  <a:lnTo>
                    <a:pt x="1154" y="48"/>
                  </a:lnTo>
                  <a:lnTo>
                    <a:pt x="1175" y="48"/>
                  </a:lnTo>
                  <a:lnTo>
                    <a:pt x="1202" y="48"/>
                  </a:lnTo>
                  <a:lnTo>
                    <a:pt x="1223" y="23"/>
                  </a:lnTo>
                  <a:lnTo>
                    <a:pt x="1202" y="0"/>
                  </a:lnTo>
                  <a:lnTo>
                    <a:pt x="1175" y="0"/>
                  </a:lnTo>
                  <a:lnTo>
                    <a:pt x="1154" y="23"/>
                  </a:lnTo>
                  <a:lnTo>
                    <a:pt x="1154" y="0"/>
                  </a:lnTo>
                  <a:lnTo>
                    <a:pt x="1099" y="0"/>
                  </a:lnTo>
                  <a:lnTo>
                    <a:pt x="1026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00" name="Freeform 56"/>
            <p:cNvSpPr>
              <a:spLocks/>
            </p:cNvSpPr>
            <p:nvPr/>
          </p:nvSpPr>
          <p:spPr bwMode="auto">
            <a:xfrm>
              <a:off x="3701" y="2198"/>
              <a:ext cx="339" cy="339"/>
            </a:xfrm>
            <a:custGeom>
              <a:avLst/>
              <a:gdLst>
                <a:gd name="T0" fmla="*/ 0 w 1423"/>
                <a:gd name="T1" fmla="*/ 0 h 1155"/>
                <a:gd name="T2" fmla="*/ 0 w 1423"/>
                <a:gd name="T3" fmla="*/ 0 h 1155"/>
                <a:gd name="T4" fmla="*/ 0 w 1423"/>
                <a:gd name="T5" fmla="*/ 0 h 1155"/>
                <a:gd name="T6" fmla="*/ 0 w 1423"/>
                <a:gd name="T7" fmla="*/ 2 h 1155"/>
                <a:gd name="T8" fmla="*/ 0 w 1423"/>
                <a:gd name="T9" fmla="*/ 2 h 1155"/>
                <a:gd name="T10" fmla="*/ 0 w 1423"/>
                <a:gd name="T11" fmla="*/ 2 h 1155"/>
                <a:gd name="T12" fmla="*/ 0 w 1423"/>
                <a:gd name="T13" fmla="*/ 2 h 1155"/>
                <a:gd name="T14" fmla="*/ 0 w 1423"/>
                <a:gd name="T15" fmla="*/ 2 h 1155"/>
                <a:gd name="T16" fmla="*/ 0 w 1423"/>
                <a:gd name="T17" fmla="*/ 2 h 1155"/>
                <a:gd name="T18" fmla="*/ 0 w 1423"/>
                <a:gd name="T19" fmla="*/ 2 h 1155"/>
                <a:gd name="T20" fmla="*/ 0 w 1423"/>
                <a:gd name="T21" fmla="*/ 2 h 1155"/>
                <a:gd name="T22" fmla="*/ 0 w 1423"/>
                <a:gd name="T23" fmla="*/ 2 h 1155"/>
                <a:gd name="T24" fmla="*/ 0 w 1423"/>
                <a:gd name="T25" fmla="*/ 2 h 1155"/>
                <a:gd name="T26" fmla="*/ 0 w 1423"/>
                <a:gd name="T27" fmla="*/ 2 h 1155"/>
                <a:gd name="T28" fmla="*/ 0 w 1423"/>
                <a:gd name="T29" fmla="*/ 2 h 1155"/>
                <a:gd name="T30" fmla="*/ 0 w 1423"/>
                <a:gd name="T31" fmla="*/ 2 h 1155"/>
                <a:gd name="T32" fmla="*/ 0 w 1423"/>
                <a:gd name="T33" fmla="*/ 2 h 1155"/>
                <a:gd name="T34" fmla="*/ 0 w 1423"/>
                <a:gd name="T35" fmla="*/ 2 h 1155"/>
                <a:gd name="T36" fmla="*/ 0 w 1423"/>
                <a:gd name="T37" fmla="*/ 2 h 1155"/>
                <a:gd name="T38" fmla="*/ 0 w 1423"/>
                <a:gd name="T39" fmla="*/ 2 h 1155"/>
                <a:gd name="T40" fmla="*/ 0 w 1423"/>
                <a:gd name="T41" fmla="*/ 2 h 1155"/>
                <a:gd name="T42" fmla="*/ 0 w 1423"/>
                <a:gd name="T43" fmla="*/ 2 h 1155"/>
                <a:gd name="T44" fmla="*/ 0 w 1423"/>
                <a:gd name="T45" fmla="*/ 2 h 1155"/>
                <a:gd name="T46" fmla="*/ 0 w 1423"/>
                <a:gd name="T47" fmla="*/ 2 h 1155"/>
                <a:gd name="T48" fmla="*/ 0 w 1423"/>
                <a:gd name="T49" fmla="*/ 2 h 1155"/>
                <a:gd name="T50" fmla="*/ 0 w 1423"/>
                <a:gd name="T51" fmla="*/ 2 h 1155"/>
                <a:gd name="T52" fmla="*/ 0 w 1423"/>
                <a:gd name="T53" fmla="*/ 2 h 1155"/>
                <a:gd name="T54" fmla="*/ 0 w 1423"/>
                <a:gd name="T55" fmla="*/ 2 h 1155"/>
                <a:gd name="T56" fmla="*/ 0 w 1423"/>
                <a:gd name="T57" fmla="*/ 2 h 1155"/>
                <a:gd name="T58" fmla="*/ 0 w 1423"/>
                <a:gd name="T59" fmla="*/ 2 h 1155"/>
                <a:gd name="T60" fmla="*/ 0 w 1423"/>
                <a:gd name="T61" fmla="*/ 2 h 1155"/>
                <a:gd name="T62" fmla="*/ 0 w 1423"/>
                <a:gd name="T63" fmla="*/ 2 h 1155"/>
                <a:gd name="T64" fmla="*/ 0 w 1423"/>
                <a:gd name="T65" fmla="*/ 2 h 1155"/>
                <a:gd name="T66" fmla="*/ 0 w 1423"/>
                <a:gd name="T67" fmla="*/ 2 h 1155"/>
                <a:gd name="T68" fmla="*/ 0 w 1423"/>
                <a:gd name="T69" fmla="*/ 2 h 1155"/>
                <a:gd name="T70" fmla="*/ 0 w 1423"/>
                <a:gd name="T71" fmla="*/ 2 h 1155"/>
                <a:gd name="T72" fmla="*/ 0 w 1423"/>
                <a:gd name="T73" fmla="*/ 2 h 1155"/>
                <a:gd name="T74" fmla="*/ 0 w 1423"/>
                <a:gd name="T75" fmla="*/ 2 h 1155"/>
                <a:gd name="T76" fmla="*/ 0 w 1423"/>
                <a:gd name="T77" fmla="*/ 2 h 1155"/>
                <a:gd name="T78" fmla="*/ 0 w 1423"/>
                <a:gd name="T79" fmla="*/ 2 h 1155"/>
                <a:gd name="T80" fmla="*/ 0 w 1423"/>
                <a:gd name="T81" fmla="*/ 2 h 1155"/>
                <a:gd name="T82" fmla="*/ 0 w 1423"/>
                <a:gd name="T83" fmla="*/ 2 h 1155"/>
                <a:gd name="T84" fmla="*/ 0 w 1423"/>
                <a:gd name="T85" fmla="*/ 2 h 1155"/>
                <a:gd name="T86" fmla="*/ 0 w 1423"/>
                <a:gd name="T87" fmla="*/ 2 h 1155"/>
                <a:gd name="T88" fmla="*/ 0 w 1423"/>
                <a:gd name="T89" fmla="*/ 2 h 1155"/>
                <a:gd name="T90" fmla="*/ 0 w 1423"/>
                <a:gd name="T91" fmla="*/ 0 h 1155"/>
                <a:gd name="T92" fmla="*/ 0 w 1423"/>
                <a:gd name="T93" fmla="*/ 0 h 115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423"/>
                <a:gd name="T142" fmla="*/ 0 h 1155"/>
                <a:gd name="T143" fmla="*/ 1423 w 1423"/>
                <a:gd name="T144" fmla="*/ 1155 h 115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423" h="1155">
                  <a:moveTo>
                    <a:pt x="1026" y="0"/>
                  </a:moveTo>
                  <a:lnTo>
                    <a:pt x="1003" y="0"/>
                  </a:lnTo>
                  <a:lnTo>
                    <a:pt x="924" y="0"/>
                  </a:lnTo>
                  <a:lnTo>
                    <a:pt x="822" y="0"/>
                  </a:lnTo>
                  <a:lnTo>
                    <a:pt x="799" y="0"/>
                  </a:lnTo>
                  <a:lnTo>
                    <a:pt x="774" y="0"/>
                  </a:lnTo>
                  <a:lnTo>
                    <a:pt x="726" y="0"/>
                  </a:lnTo>
                  <a:lnTo>
                    <a:pt x="703" y="0"/>
                  </a:lnTo>
                  <a:lnTo>
                    <a:pt x="649" y="0"/>
                  </a:lnTo>
                  <a:lnTo>
                    <a:pt x="601" y="23"/>
                  </a:lnTo>
                  <a:lnTo>
                    <a:pt x="601" y="48"/>
                  </a:lnTo>
                  <a:lnTo>
                    <a:pt x="601" y="78"/>
                  </a:lnTo>
                  <a:lnTo>
                    <a:pt x="553" y="48"/>
                  </a:lnTo>
                  <a:lnTo>
                    <a:pt x="521" y="48"/>
                  </a:lnTo>
                  <a:lnTo>
                    <a:pt x="521" y="78"/>
                  </a:lnTo>
                  <a:lnTo>
                    <a:pt x="498" y="103"/>
                  </a:lnTo>
                  <a:lnTo>
                    <a:pt x="473" y="78"/>
                  </a:lnTo>
                  <a:lnTo>
                    <a:pt x="450" y="78"/>
                  </a:lnTo>
                  <a:lnTo>
                    <a:pt x="425" y="48"/>
                  </a:lnTo>
                  <a:lnTo>
                    <a:pt x="323" y="48"/>
                  </a:lnTo>
                  <a:lnTo>
                    <a:pt x="300" y="78"/>
                  </a:lnTo>
                  <a:lnTo>
                    <a:pt x="275" y="103"/>
                  </a:lnTo>
                  <a:lnTo>
                    <a:pt x="252" y="126"/>
                  </a:lnTo>
                  <a:lnTo>
                    <a:pt x="227" y="126"/>
                  </a:lnTo>
                  <a:lnTo>
                    <a:pt x="173" y="151"/>
                  </a:lnTo>
                  <a:lnTo>
                    <a:pt x="150" y="151"/>
                  </a:lnTo>
                  <a:lnTo>
                    <a:pt x="150" y="174"/>
                  </a:lnTo>
                  <a:lnTo>
                    <a:pt x="173" y="199"/>
                  </a:lnTo>
                  <a:lnTo>
                    <a:pt x="173" y="228"/>
                  </a:lnTo>
                  <a:lnTo>
                    <a:pt x="125" y="253"/>
                  </a:lnTo>
                  <a:lnTo>
                    <a:pt x="77" y="253"/>
                  </a:lnTo>
                  <a:lnTo>
                    <a:pt x="0" y="276"/>
                  </a:lnTo>
                  <a:lnTo>
                    <a:pt x="0" y="301"/>
                  </a:lnTo>
                  <a:lnTo>
                    <a:pt x="77" y="324"/>
                  </a:lnTo>
                  <a:lnTo>
                    <a:pt x="125" y="324"/>
                  </a:lnTo>
                  <a:lnTo>
                    <a:pt x="150" y="324"/>
                  </a:lnTo>
                  <a:lnTo>
                    <a:pt x="125" y="349"/>
                  </a:lnTo>
                  <a:lnTo>
                    <a:pt x="48" y="349"/>
                  </a:lnTo>
                  <a:lnTo>
                    <a:pt x="23" y="349"/>
                  </a:lnTo>
                  <a:lnTo>
                    <a:pt x="48" y="378"/>
                  </a:lnTo>
                  <a:lnTo>
                    <a:pt x="125" y="426"/>
                  </a:lnTo>
                  <a:lnTo>
                    <a:pt x="150" y="403"/>
                  </a:lnTo>
                  <a:lnTo>
                    <a:pt x="198" y="403"/>
                  </a:lnTo>
                  <a:lnTo>
                    <a:pt x="300" y="426"/>
                  </a:lnTo>
                  <a:lnTo>
                    <a:pt x="323" y="451"/>
                  </a:lnTo>
                  <a:lnTo>
                    <a:pt x="323" y="501"/>
                  </a:lnTo>
                  <a:lnTo>
                    <a:pt x="377" y="554"/>
                  </a:lnTo>
                  <a:lnTo>
                    <a:pt x="348" y="626"/>
                  </a:lnTo>
                  <a:lnTo>
                    <a:pt x="377" y="626"/>
                  </a:lnTo>
                  <a:lnTo>
                    <a:pt x="425" y="626"/>
                  </a:lnTo>
                  <a:lnTo>
                    <a:pt x="450" y="679"/>
                  </a:lnTo>
                  <a:lnTo>
                    <a:pt x="425" y="679"/>
                  </a:lnTo>
                  <a:lnTo>
                    <a:pt x="402" y="679"/>
                  </a:lnTo>
                  <a:lnTo>
                    <a:pt x="402" y="704"/>
                  </a:lnTo>
                  <a:lnTo>
                    <a:pt x="377" y="679"/>
                  </a:lnTo>
                  <a:lnTo>
                    <a:pt x="348" y="704"/>
                  </a:lnTo>
                  <a:lnTo>
                    <a:pt x="348" y="727"/>
                  </a:lnTo>
                  <a:lnTo>
                    <a:pt x="402" y="752"/>
                  </a:lnTo>
                  <a:lnTo>
                    <a:pt x="402" y="704"/>
                  </a:lnTo>
                  <a:lnTo>
                    <a:pt x="425" y="704"/>
                  </a:lnTo>
                  <a:lnTo>
                    <a:pt x="450" y="727"/>
                  </a:lnTo>
                  <a:lnTo>
                    <a:pt x="425" y="752"/>
                  </a:lnTo>
                  <a:lnTo>
                    <a:pt x="425" y="775"/>
                  </a:lnTo>
                  <a:lnTo>
                    <a:pt x="425" y="800"/>
                  </a:lnTo>
                  <a:lnTo>
                    <a:pt x="377" y="800"/>
                  </a:lnTo>
                  <a:lnTo>
                    <a:pt x="377" y="877"/>
                  </a:lnTo>
                  <a:lnTo>
                    <a:pt x="377" y="927"/>
                  </a:lnTo>
                  <a:lnTo>
                    <a:pt x="402" y="981"/>
                  </a:lnTo>
                  <a:lnTo>
                    <a:pt x="425" y="1006"/>
                  </a:lnTo>
                  <a:lnTo>
                    <a:pt x="450" y="1102"/>
                  </a:lnTo>
                  <a:lnTo>
                    <a:pt x="473" y="1102"/>
                  </a:lnTo>
                  <a:lnTo>
                    <a:pt x="521" y="1102"/>
                  </a:lnTo>
                  <a:lnTo>
                    <a:pt x="521" y="1132"/>
                  </a:lnTo>
                  <a:lnTo>
                    <a:pt x="576" y="1155"/>
                  </a:lnTo>
                  <a:lnTo>
                    <a:pt x="576" y="1132"/>
                  </a:lnTo>
                  <a:lnTo>
                    <a:pt x="601" y="1102"/>
                  </a:lnTo>
                  <a:lnTo>
                    <a:pt x="601" y="1077"/>
                  </a:lnTo>
                  <a:lnTo>
                    <a:pt x="624" y="1029"/>
                  </a:lnTo>
                  <a:lnTo>
                    <a:pt x="624" y="1006"/>
                  </a:lnTo>
                  <a:lnTo>
                    <a:pt x="649" y="981"/>
                  </a:lnTo>
                  <a:lnTo>
                    <a:pt x="649" y="952"/>
                  </a:lnTo>
                  <a:lnTo>
                    <a:pt x="670" y="927"/>
                  </a:lnTo>
                  <a:lnTo>
                    <a:pt x="670" y="904"/>
                  </a:lnTo>
                  <a:lnTo>
                    <a:pt x="726" y="877"/>
                  </a:lnTo>
                  <a:lnTo>
                    <a:pt x="774" y="877"/>
                  </a:lnTo>
                  <a:lnTo>
                    <a:pt x="822" y="877"/>
                  </a:lnTo>
                  <a:lnTo>
                    <a:pt x="822" y="856"/>
                  </a:lnTo>
                  <a:lnTo>
                    <a:pt x="853" y="800"/>
                  </a:lnTo>
                  <a:lnTo>
                    <a:pt x="901" y="775"/>
                  </a:lnTo>
                  <a:lnTo>
                    <a:pt x="972" y="775"/>
                  </a:lnTo>
                  <a:lnTo>
                    <a:pt x="1026" y="752"/>
                  </a:lnTo>
                  <a:lnTo>
                    <a:pt x="1051" y="752"/>
                  </a:lnTo>
                  <a:lnTo>
                    <a:pt x="1099" y="752"/>
                  </a:lnTo>
                  <a:lnTo>
                    <a:pt x="1154" y="704"/>
                  </a:lnTo>
                  <a:lnTo>
                    <a:pt x="1175" y="704"/>
                  </a:lnTo>
                  <a:lnTo>
                    <a:pt x="1154" y="704"/>
                  </a:lnTo>
                  <a:lnTo>
                    <a:pt x="1099" y="679"/>
                  </a:lnTo>
                  <a:lnTo>
                    <a:pt x="1099" y="650"/>
                  </a:lnTo>
                  <a:lnTo>
                    <a:pt x="1099" y="626"/>
                  </a:lnTo>
                  <a:lnTo>
                    <a:pt x="1154" y="679"/>
                  </a:lnTo>
                  <a:lnTo>
                    <a:pt x="1175" y="679"/>
                  </a:lnTo>
                  <a:lnTo>
                    <a:pt x="1202" y="679"/>
                  </a:lnTo>
                  <a:lnTo>
                    <a:pt x="1202" y="626"/>
                  </a:lnTo>
                  <a:lnTo>
                    <a:pt x="1175" y="554"/>
                  </a:lnTo>
                  <a:lnTo>
                    <a:pt x="1202" y="530"/>
                  </a:lnTo>
                  <a:lnTo>
                    <a:pt x="1202" y="501"/>
                  </a:lnTo>
                  <a:lnTo>
                    <a:pt x="1248" y="501"/>
                  </a:lnTo>
                  <a:lnTo>
                    <a:pt x="1248" y="403"/>
                  </a:lnTo>
                  <a:lnTo>
                    <a:pt x="1223" y="378"/>
                  </a:lnTo>
                  <a:lnTo>
                    <a:pt x="1248" y="378"/>
                  </a:lnTo>
                  <a:lnTo>
                    <a:pt x="1271" y="349"/>
                  </a:lnTo>
                  <a:lnTo>
                    <a:pt x="1271" y="324"/>
                  </a:lnTo>
                  <a:lnTo>
                    <a:pt x="1223" y="301"/>
                  </a:lnTo>
                  <a:lnTo>
                    <a:pt x="1223" y="253"/>
                  </a:lnTo>
                  <a:lnTo>
                    <a:pt x="1271" y="228"/>
                  </a:lnTo>
                  <a:lnTo>
                    <a:pt x="1271" y="199"/>
                  </a:lnTo>
                  <a:lnTo>
                    <a:pt x="1271" y="174"/>
                  </a:lnTo>
                  <a:lnTo>
                    <a:pt x="1327" y="174"/>
                  </a:lnTo>
                  <a:lnTo>
                    <a:pt x="1327" y="151"/>
                  </a:lnTo>
                  <a:lnTo>
                    <a:pt x="1398" y="103"/>
                  </a:lnTo>
                  <a:lnTo>
                    <a:pt x="1423" y="78"/>
                  </a:lnTo>
                  <a:lnTo>
                    <a:pt x="1375" y="78"/>
                  </a:lnTo>
                  <a:lnTo>
                    <a:pt x="1327" y="48"/>
                  </a:lnTo>
                  <a:lnTo>
                    <a:pt x="1302" y="78"/>
                  </a:lnTo>
                  <a:lnTo>
                    <a:pt x="1202" y="78"/>
                  </a:lnTo>
                  <a:lnTo>
                    <a:pt x="1175" y="103"/>
                  </a:lnTo>
                  <a:lnTo>
                    <a:pt x="1175" y="151"/>
                  </a:lnTo>
                  <a:lnTo>
                    <a:pt x="1202" y="78"/>
                  </a:lnTo>
                  <a:lnTo>
                    <a:pt x="1175" y="48"/>
                  </a:lnTo>
                  <a:lnTo>
                    <a:pt x="1099" y="78"/>
                  </a:lnTo>
                  <a:lnTo>
                    <a:pt x="1026" y="103"/>
                  </a:lnTo>
                  <a:lnTo>
                    <a:pt x="1051" y="78"/>
                  </a:lnTo>
                  <a:lnTo>
                    <a:pt x="1099" y="78"/>
                  </a:lnTo>
                  <a:lnTo>
                    <a:pt x="1154" y="48"/>
                  </a:lnTo>
                  <a:lnTo>
                    <a:pt x="1175" y="48"/>
                  </a:lnTo>
                  <a:lnTo>
                    <a:pt x="1202" y="48"/>
                  </a:lnTo>
                  <a:lnTo>
                    <a:pt x="1223" y="23"/>
                  </a:lnTo>
                  <a:lnTo>
                    <a:pt x="1202" y="0"/>
                  </a:lnTo>
                  <a:lnTo>
                    <a:pt x="1175" y="0"/>
                  </a:lnTo>
                  <a:lnTo>
                    <a:pt x="1154" y="23"/>
                  </a:lnTo>
                  <a:lnTo>
                    <a:pt x="1154" y="0"/>
                  </a:lnTo>
                  <a:lnTo>
                    <a:pt x="1099" y="0"/>
                  </a:lnTo>
                  <a:lnTo>
                    <a:pt x="1026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01" name="Freeform 57"/>
            <p:cNvSpPr>
              <a:spLocks/>
            </p:cNvSpPr>
            <p:nvPr/>
          </p:nvSpPr>
          <p:spPr bwMode="auto">
            <a:xfrm>
              <a:off x="3579" y="2202"/>
              <a:ext cx="191" cy="118"/>
            </a:xfrm>
            <a:custGeom>
              <a:avLst/>
              <a:gdLst>
                <a:gd name="T0" fmla="*/ 0 w 798"/>
                <a:gd name="T1" fmla="*/ 2 h 403"/>
                <a:gd name="T2" fmla="*/ 0 w 798"/>
                <a:gd name="T3" fmla="*/ 2 h 403"/>
                <a:gd name="T4" fmla="*/ 0 w 798"/>
                <a:gd name="T5" fmla="*/ 2 h 403"/>
                <a:gd name="T6" fmla="*/ 0 w 798"/>
                <a:gd name="T7" fmla="*/ 2 h 403"/>
                <a:gd name="T8" fmla="*/ 0 w 798"/>
                <a:gd name="T9" fmla="*/ 2 h 403"/>
                <a:gd name="T10" fmla="*/ 0 w 798"/>
                <a:gd name="T11" fmla="*/ 2 h 403"/>
                <a:gd name="T12" fmla="*/ 0 w 798"/>
                <a:gd name="T13" fmla="*/ 2 h 403"/>
                <a:gd name="T14" fmla="*/ 0 w 798"/>
                <a:gd name="T15" fmla="*/ 2 h 403"/>
                <a:gd name="T16" fmla="*/ 0 w 798"/>
                <a:gd name="T17" fmla="*/ 2 h 403"/>
                <a:gd name="T18" fmla="*/ 0 w 798"/>
                <a:gd name="T19" fmla="*/ 2 h 403"/>
                <a:gd name="T20" fmla="*/ 0 w 798"/>
                <a:gd name="T21" fmla="*/ 2 h 403"/>
                <a:gd name="T22" fmla="*/ 0 w 798"/>
                <a:gd name="T23" fmla="*/ 2 h 403"/>
                <a:gd name="T24" fmla="*/ 0 w 798"/>
                <a:gd name="T25" fmla="*/ 2 h 403"/>
                <a:gd name="T26" fmla="*/ 0 w 798"/>
                <a:gd name="T27" fmla="*/ 2 h 403"/>
                <a:gd name="T28" fmla="*/ 0 w 798"/>
                <a:gd name="T29" fmla="*/ 2 h 403"/>
                <a:gd name="T30" fmla="*/ 0 w 798"/>
                <a:gd name="T31" fmla="*/ 2 h 403"/>
                <a:gd name="T32" fmla="*/ 0 w 798"/>
                <a:gd name="T33" fmla="*/ 2 h 403"/>
                <a:gd name="T34" fmla="*/ 0 w 798"/>
                <a:gd name="T35" fmla="*/ 0 h 403"/>
                <a:gd name="T36" fmla="*/ 0 w 798"/>
                <a:gd name="T37" fmla="*/ 0 h 403"/>
                <a:gd name="T38" fmla="*/ 0 w 798"/>
                <a:gd name="T39" fmla="*/ 0 h 403"/>
                <a:gd name="T40" fmla="*/ 0 w 798"/>
                <a:gd name="T41" fmla="*/ 2 h 403"/>
                <a:gd name="T42" fmla="*/ 0 w 798"/>
                <a:gd name="T43" fmla="*/ 2 h 403"/>
                <a:gd name="T44" fmla="*/ 0 w 798"/>
                <a:gd name="T45" fmla="*/ 2 h 403"/>
                <a:gd name="T46" fmla="*/ 0 w 798"/>
                <a:gd name="T47" fmla="*/ 2 h 403"/>
                <a:gd name="T48" fmla="*/ 0 w 798"/>
                <a:gd name="T49" fmla="*/ 2 h 403"/>
                <a:gd name="T50" fmla="*/ 0 w 798"/>
                <a:gd name="T51" fmla="*/ 2 h 403"/>
                <a:gd name="T52" fmla="*/ 0 w 798"/>
                <a:gd name="T53" fmla="*/ 2 h 403"/>
                <a:gd name="T54" fmla="*/ 0 w 798"/>
                <a:gd name="T55" fmla="*/ 2 h 403"/>
                <a:gd name="T56" fmla="*/ 0 w 798"/>
                <a:gd name="T57" fmla="*/ 2 h 403"/>
                <a:gd name="T58" fmla="*/ 0 w 798"/>
                <a:gd name="T59" fmla="*/ 2 h 403"/>
                <a:gd name="T60" fmla="*/ 0 w 798"/>
                <a:gd name="T61" fmla="*/ 2 h 403"/>
                <a:gd name="T62" fmla="*/ 0 w 798"/>
                <a:gd name="T63" fmla="*/ 2 h 403"/>
                <a:gd name="T64" fmla="*/ 0 w 798"/>
                <a:gd name="T65" fmla="*/ 2 h 403"/>
                <a:gd name="T66" fmla="*/ 0 w 798"/>
                <a:gd name="T67" fmla="*/ 2 h 403"/>
                <a:gd name="T68" fmla="*/ 0 w 798"/>
                <a:gd name="T69" fmla="*/ 2 h 403"/>
                <a:gd name="T70" fmla="*/ 0 w 798"/>
                <a:gd name="T71" fmla="*/ 2 h 403"/>
                <a:gd name="T72" fmla="*/ 0 w 798"/>
                <a:gd name="T73" fmla="*/ 2 h 403"/>
                <a:gd name="T74" fmla="*/ 0 w 798"/>
                <a:gd name="T75" fmla="*/ 2 h 403"/>
                <a:gd name="T76" fmla="*/ 0 w 798"/>
                <a:gd name="T77" fmla="*/ 2 h 403"/>
                <a:gd name="T78" fmla="*/ 0 w 798"/>
                <a:gd name="T79" fmla="*/ 2 h 403"/>
                <a:gd name="T80" fmla="*/ 0 w 798"/>
                <a:gd name="T81" fmla="*/ 2 h 403"/>
                <a:gd name="T82" fmla="*/ 0 w 798"/>
                <a:gd name="T83" fmla="*/ 2 h 40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98"/>
                <a:gd name="T127" fmla="*/ 0 h 403"/>
                <a:gd name="T128" fmla="*/ 798 w 798"/>
                <a:gd name="T129" fmla="*/ 403 h 40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98" h="403">
                  <a:moveTo>
                    <a:pt x="268" y="173"/>
                  </a:moveTo>
                  <a:lnTo>
                    <a:pt x="245" y="173"/>
                  </a:lnTo>
                  <a:lnTo>
                    <a:pt x="220" y="150"/>
                  </a:lnTo>
                  <a:lnTo>
                    <a:pt x="197" y="150"/>
                  </a:lnTo>
                  <a:lnTo>
                    <a:pt x="172" y="125"/>
                  </a:lnTo>
                  <a:lnTo>
                    <a:pt x="149" y="100"/>
                  </a:lnTo>
                  <a:lnTo>
                    <a:pt x="119" y="150"/>
                  </a:lnTo>
                  <a:lnTo>
                    <a:pt x="149" y="173"/>
                  </a:lnTo>
                  <a:lnTo>
                    <a:pt x="197" y="198"/>
                  </a:lnTo>
                  <a:lnTo>
                    <a:pt x="220" y="229"/>
                  </a:lnTo>
                  <a:lnTo>
                    <a:pt x="197" y="229"/>
                  </a:lnTo>
                  <a:lnTo>
                    <a:pt x="172" y="250"/>
                  </a:lnTo>
                  <a:lnTo>
                    <a:pt x="119" y="301"/>
                  </a:lnTo>
                  <a:lnTo>
                    <a:pt x="96" y="301"/>
                  </a:lnTo>
                  <a:lnTo>
                    <a:pt x="48" y="301"/>
                  </a:lnTo>
                  <a:lnTo>
                    <a:pt x="48" y="277"/>
                  </a:lnTo>
                  <a:lnTo>
                    <a:pt x="48" y="250"/>
                  </a:lnTo>
                  <a:lnTo>
                    <a:pt x="96" y="229"/>
                  </a:lnTo>
                  <a:lnTo>
                    <a:pt x="23" y="229"/>
                  </a:lnTo>
                  <a:lnTo>
                    <a:pt x="0" y="198"/>
                  </a:lnTo>
                  <a:lnTo>
                    <a:pt x="0" y="173"/>
                  </a:lnTo>
                  <a:lnTo>
                    <a:pt x="23" y="150"/>
                  </a:lnTo>
                  <a:lnTo>
                    <a:pt x="71" y="100"/>
                  </a:lnTo>
                  <a:lnTo>
                    <a:pt x="119" y="100"/>
                  </a:lnTo>
                  <a:lnTo>
                    <a:pt x="149" y="100"/>
                  </a:lnTo>
                  <a:lnTo>
                    <a:pt x="172" y="77"/>
                  </a:lnTo>
                  <a:lnTo>
                    <a:pt x="220" y="77"/>
                  </a:lnTo>
                  <a:lnTo>
                    <a:pt x="245" y="48"/>
                  </a:lnTo>
                  <a:lnTo>
                    <a:pt x="322" y="48"/>
                  </a:lnTo>
                  <a:lnTo>
                    <a:pt x="322" y="77"/>
                  </a:lnTo>
                  <a:lnTo>
                    <a:pt x="322" y="48"/>
                  </a:lnTo>
                  <a:lnTo>
                    <a:pt x="370" y="23"/>
                  </a:lnTo>
                  <a:lnTo>
                    <a:pt x="395" y="0"/>
                  </a:lnTo>
                  <a:lnTo>
                    <a:pt x="418" y="23"/>
                  </a:lnTo>
                  <a:lnTo>
                    <a:pt x="449" y="0"/>
                  </a:lnTo>
                  <a:lnTo>
                    <a:pt x="472" y="0"/>
                  </a:lnTo>
                  <a:lnTo>
                    <a:pt x="520" y="0"/>
                  </a:lnTo>
                  <a:lnTo>
                    <a:pt x="545" y="0"/>
                  </a:lnTo>
                  <a:lnTo>
                    <a:pt x="568" y="0"/>
                  </a:lnTo>
                  <a:lnTo>
                    <a:pt x="622" y="0"/>
                  </a:lnTo>
                  <a:lnTo>
                    <a:pt x="670" y="0"/>
                  </a:lnTo>
                  <a:lnTo>
                    <a:pt x="670" y="23"/>
                  </a:lnTo>
                  <a:lnTo>
                    <a:pt x="773" y="23"/>
                  </a:lnTo>
                  <a:lnTo>
                    <a:pt x="773" y="48"/>
                  </a:lnTo>
                  <a:lnTo>
                    <a:pt x="798" y="48"/>
                  </a:lnTo>
                  <a:lnTo>
                    <a:pt x="750" y="77"/>
                  </a:lnTo>
                  <a:lnTo>
                    <a:pt x="695" y="100"/>
                  </a:lnTo>
                  <a:lnTo>
                    <a:pt x="670" y="125"/>
                  </a:lnTo>
                  <a:lnTo>
                    <a:pt x="622" y="150"/>
                  </a:lnTo>
                  <a:lnTo>
                    <a:pt x="568" y="198"/>
                  </a:lnTo>
                  <a:lnTo>
                    <a:pt x="497" y="198"/>
                  </a:lnTo>
                  <a:lnTo>
                    <a:pt x="497" y="229"/>
                  </a:lnTo>
                  <a:lnTo>
                    <a:pt x="472" y="229"/>
                  </a:lnTo>
                  <a:lnTo>
                    <a:pt x="449" y="229"/>
                  </a:lnTo>
                  <a:lnTo>
                    <a:pt x="472" y="250"/>
                  </a:lnTo>
                  <a:lnTo>
                    <a:pt x="449" y="277"/>
                  </a:lnTo>
                  <a:lnTo>
                    <a:pt x="418" y="301"/>
                  </a:lnTo>
                  <a:lnTo>
                    <a:pt x="395" y="325"/>
                  </a:lnTo>
                  <a:lnTo>
                    <a:pt x="370" y="325"/>
                  </a:lnTo>
                  <a:lnTo>
                    <a:pt x="347" y="349"/>
                  </a:lnTo>
                  <a:lnTo>
                    <a:pt x="347" y="378"/>
                  </a:lnTo>
                  <a:lnTo>
                    <a:pt x="322" y="403"/>
                  </a:lnTo>
                  <a:lnTo>
                    <a:pt x="299" y="403"/>
                  </a:lnTo>
                  <a:lnTo>
                    <a:pt x="268" y="403"/>
                  </a:lnTo>
                  <a:lnTo>
                    <a:pt x="220" y="378"/>
                  </a:lnTo>
                  <a:lnTo>
                    <a:pt x="220" y="403"/>
                  </a:lnTo>
                  <a:lnTo>
                    <a:pt x="197" y="403"/>
                  </a:lnTo>
                  <a:lnTo>
                    <a:pt x="172" y="403"/>
                  </a:lnTo>
                  <a:lnTo>
                    <a:pt x="96" y="403"/>
                  </a:lnTo>
                  <a:lnTo>
                    <a:pt x="96" y="378"/>
                  </a:lnTo>
                  <a:lnTo>
                    <a:pt x="119" y="349"/>
                  </a:lnTo>
                  <a:lnTo>
                    <a:pt x="149" y="349"/>
                  </a:lnTo>
                  <a:lnTo>
                    <a:pt x="149" y="325"/>
                  </a:lnTo>
                  <a:lnTo>
                    <a:pt x="172" y="325"/>
                  </a:lnTo>
                  <a:lnTo>
                    <a:pt x="197" y="349"/>
                  </a:lnTo>
                  <a:lnTo>
                    <a:pt x="220" y="349"/>
                  </a:lnTo>
                  <a:lnTo>
                    <a:pt x="245" y="325"/>
                  </a:lnTo>
                  <a:lnTo>
                    <a:pt x="220" y="325"/>
                  </a:lnTo>
                  <a:lnTo>
                    <a:pt x="220" y="301"/>
                  </a:lnTo>
                  <a:lnTo>
                    <a:pt x="197" y="277"/>
                  </a:lnTo>
                  <a:lnTo>
                    <a:pt x="220" y="250"/>
                  </a:lnTo>
                  <a:lnTo>
                    <a:pt x="245" y="250"/>
                  </a:lnTo>
                  <a:lnTo>
                    <a:pt x="245" y="173"/>
                  </a:lnTo>
                  <a:lnTo>
                    <a:pt x="322" y="173"/>
                  </a:lnTo>
                  <a:lnTo>
                    <a:pt x="268" y="1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02" name="Freeform 58"/>
            <p:cNvSpPr>
              <a:spLocks/>
            </p:cNvSpPr>
            <p:nvPr/>
          </p:nvSpPr>
          <p:spPr bwMode="auto">
            <a:xfrm>
              <a:off x="3579" y="2202"/>
              <a:ext cx="191" cy="118"/>
            </a:xfrm>
            <a:custGeom>
              <a:avLst/>
              <a:gdLst>
                <a:gd name="T0" fmla="*/ 0 w 798"/>
                <a:gd name="T1" fmla="*/ 2 h 403"/>
                <a:gd name="T2" fmla="*/ 0 w 798"/>
                <a:gd name="T3" fmla="*/ 2 h 403"/>
                <a:gd name="T4" fmla="*/ 0 w 798"/>
                <a:gd name="T5" fmla="*/ 2 h 403"/>
                <a:gd name="T6" fmla="*/ 0 w 798"/>
                <a:gd name="T7" fmla="*/ 2 h 403"/>
                <a:gd name="T8" fmla="*/ 0 w 798"/>
                <a:gd name="T9" fmla="*/ 2 h 403"/>
                <a:gd name="T10" fmla="*/ 0 w 798"/>
                <a:gd name="T11" fmla="*/ 2 h 403"/>
                <a:gd name="T12" fmla="*/ 0 w 798"/>
                <a:gd name="T13" fmla="*/ 2 h 403"/>
                <a:gd name="T14" fmla="*/ 0 w 798"/>
                <a:gd name="T15" fmla="*/ 2 h 403"/>
                <a:gd name="T16" fmla="*/ 0 w 798"/>
                <a:gd name="T17" fmla="*/ 2 h 403"/>
                <a:gd name="T18" fmla="*/ 0 w 798"/>
                <a:gd name="T19" fmla="*/ 2 h 403"/>
                <a:gd name="T20" fmla="*/ 0 w 798"/>
                <a:gd name="T21" fmla="*/ 2 h 403"/>
                <a:gd name="T22" fmla="*/ 0 w 798"/>
                <a:gd name="T23" fmla="*/ 2 h 403"/>
                <a:gd name="T24" fmla="*/ 0 w 798"/>
                <a:gd name="T25" fmla="*/ 2 h 403"/>
                <a:gd name="T26" fmla="*/ 0 w 798"/>
                <a:gd name="T27" fmla="*/ 2 h 403"/>
                <a:gd name="T28" fmla="*/ 0 w 798"/>
                <a:gd name="T29" fmla="*/ 2 h 403"/>
                <a:gd name="T30" fmla="*/ 0 w 798"/>
                <a:gd name="T31" fmla="*/ 2 h 403"/>
                <a:gd name="T32" fmla="*/ 0 w 798"/>
                <a:gd name="T33" fmla="*/ 2 h 403"/>
                <a:gd name="T34" fmla="*/ 0 w 798"/>
                <a:gd name="T35" fmla="*/ 0 h 403"/>
                <a:gd name="T36" fmla="*/ 0 w 798"/>
                <a:gd name="T37" fmla="*/ 0 h 403"/>
                <a:gd name="T38" fmla="*/ 0 w 798"/>
                <a:gd name="T39" fmla="*/ 0 h 403"/>
                <a:gd name="T40" fmla="*/ 0 w 798"/>
                <a:gd name="T41" fmla="*/ 2 h 403"/>
                <a:gd name="T42" fmla="*/ 0 w 798"/>
                <a:gd name="T43" fmla="*/ 2 h 403"/>
                <a:gd name="T44" fmla="*/ 0 w 798"/>
                <a:gd name="T45" fmla="*/ 2 h 403"/>
                <a:gd name="T46" fmla="*/ 0 w 798"/>
                <a:gd name="T47" fmla="*/ 2 h 403"/>
                <a:gd name="T48" fmla="*/ 0 w 798"/>
                <a:gd name="T49" fmla="*/ 2 h 403"/>
                <a:gd name="T50" fmla="*/ 0 w 798"/>
                <a:gd name="T51" fmla="*/ 2 h 403"/>
                <a:gd name="T52" fmla="*/ 0 w 798"/>
                <a:gd name="T53" fmla="*/ 2 h 403"/>
                <a:gd name="T54" fmla="*/ 0 w 798"/>
                <a:gd name="T55" fmla="*/ 2 h 403"/>
                <a:gd name="T56" fmla="*/ 0 w 798"/>
                <a:gd name="T57" fmla="*/ 2 h 403"/>
                <a:gd name="T58" fmla="*/ 0 w 798"/>
                <a:gd name="T59" fmla="*/ 2 h 403"/>
                <a:gd name="T60" fmla="*/ 0 w 798"/>
                <a:gd name="T61" fmla="*/ 2 h 403"/>
                <a:gd name="T62" fmla="*/ 0 w 798"/>
                <a:gd name="T63" fmla="*/ 2 h 403"/>
                <a:gd name="T64" fmla="*/ 0 w 798"/>
                <a:gd name="T65" fmla="*/ 2 h 403"/>
                <a:gd name="T66" fmla="*/ 0 w 798"/>
                <a:gd name="T67" fmla="*/ 2 h 403"/>
                <a:gd name="T68" fmla="*/ 0 w 798"/>
                <a:gd name="T69" fmla="*/ 2 h 403"/>
                <a:gd name="T70" fmla="*/ 0 w 798"/>
                <a:gd name="T71" fmla="*/ 2 h 403"/>
                <a:gd name="T72" fmla="*/ 0 w 798"/>
                <a:gd name="T73" fmla="*/ 2 h 403"/>
                <a:gd name="T74" fmla="*/ 0 w 798"/>
                <a:gd name="T75" fmla="*/ 2 h 403"/>
                <a:gd name="T76" fmla="*/ 0 w 798"/>
                <a:gd name="T77" fmla="*/ 2 h 403"/>
                <a:gd name="T78" fmla="*/ 0 w 798"/>
                <a:gd name="T79" fmla="*/ 2 h 403"/>
                <a:gd name="T80" fmla="*/ 0 w 798"/>
                <a:gd name="T81" fmla="*/ 2 h 403"/>
                <a:gd name="T82" fmla="*/ 0 w 798"/>
                <a:gd name="T83" fmla="*/ 2 h 40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98"/>
                <a:gd name="T127" fmla="*/ 0 h 403"/>
                <a:gd name="T128" fmla="*/ 798 w 798"/>
                <a:gd name="T129" fmla="*/ 403 h 40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98" h="403">
                  <a:moveTo>
                    <a:pt x="268" y="173"/>
                  </a:moveTo>
                  <a:lnTo>
                    <a:pt x="245" y="173"/>
                  </a:lnTo>
                  <a:lnTo>
                    <a:pt x="220" y="150"/>
                  </a:lnTo>
                  <a:lnTo>
                    <a:pt x="197" y="150"/>
                  </a:lnTo>
                  <a:lnTo>
                    <a:pt x="172" y="125"/>
                  </a:lnTo>
                  <a:lnTo>
                    <a:pt x="149" y="100"/>
                  </a:lnTo>
                  <a:lnTo>
                    <a:pt x="119" y="150"/>
                  </a:lnTo>
                  <a:lnTo>
                    <a:pt x="149" y="173"/>
                  </a:lnTo>
                  <a:lnTo>
                    <a:pt x="197" y="198"/>
                  </a:lnTo>
                  <a:lnTo>
                    <a:pt x="220" y="229"/>
                  </a:lnTo>
                  <a:lnTo>
                    <a:pt x="197" y="229"/>
                  </a:lnTo>
                  <a:lnTo>
                    <a:pt x="172" y="250"/>
                  </a:lnTo>
                  <a:lnTo>
                    <a:pt x="119" y="301"/>
                  </a:lnTo>
                  <a:lnTo>
                    <a:pt x="96" y="301"/>
                  </a:lnTo>
                  <a:lnTo>
                    <a:pt x="48" y="301"/>
                  </a:lnTo>
                  <a:lnTo>
                    <a:pt x="48" y="277"/>
                  </a:lnTo>
                  <a:lnTo>
                    <a:pt x="48" y="250"/>
                  </a:lnTo>
                  <a:lnTo>
                    <a:pt x="96" y="229"/>
                  </a:lnTo>
                  <a:lnTo>
                    <a:pt x="23" y="229"/>
                  </a:lnTo>
                  <a:lnTo>
                    <a:pt x="0" y="198"/>
                  </a:lnTo>
                  <a:lnTo>
                    <a:pt x="0" y="173"/>
                  </a:lnTo>
                  <a:lnTo>
                    <a:pt x="23" y="150"/>
                  </a:lnTo>
                  <a:lnTo>
                    <a:pt x="71" y="100"/>
                  </a:lnTo>
                  <a:lnTo>
                    <a:pt x="119" y="100"/>
                  </a:lnTo>
                  <a:lnTo>
                    <a:pt x="149" y="100"/>
                  </a:lnTo>
                  <a:lnTo>
                    <a:pt x="172" y="77"/>
                  </a:lnTo>
                  <a:lnTo>
                    <a:pt x="220" y="77"/>
                  </a:lnTo>
                  <a:lnTo>
                    <a:pt x="245" y="48"/>
                  </a:lnTo>
                  <a:lnTo>
                    <a:pt x="322" y="48"/>
                  </a:lnTo>
                  <a:lnTo>
                    <a:pt x="322" y="77"/>
                  </a:lnTo>
                  <a:lnTo>
                    <a:pt x="322" y="48"/>
                  </a:lnTo>
                  <a:lnTo>
                    <a:pt x="370" y="23"/>
                  </a:lnTo>
                  <a:lnTo>
                    <a:pt x="395" y="0"/>
                  </a:lnTo>
                  <a:lnTo>
                    <a:pt x="418" y="23"/>
                  </a:lnTo>
                  <a:lnTo>
                    <a:pt x="449" y="0"/>
                  </a:lnTo>
                  <a:lnTo>
                    <a:pt x="472" y="0"/>
                  </a:lnTo>
                  <a:lnTo>
                    <a:pt x="520" y="0"/>
                  </a:lnTo>
                  <a:lnTo>
                    <a:pt x="545" y="0"/>
                  </a:lnTo>
                  <a:lnTo>
                    <a:pt x="568" y="0"/>
                  </a:lnTo>
                  <a:lnTo>
                    <a:pt x="622" y="0"/>
                  </a:lnTo>
                  <a:lnTo>
                    <a:pt x="670" y="0"/>
                  </a:lnTo>
                  <a:lnTo>
                    <a:pt x="670" y="23"/>
                  </a:lnTo>
                  <a:lnTo>
                    <a:pt x="773" y="23"/>
                  </a:lnTo>
                  <a:lnTo>
                    <a:pt x="773" y="48"/>
                  </a:lnTo>
                  <a:lnTo>
                    <a:pt x="798" y="48"/>
                  </a:lnTo>
                  <a:lnTo>
                    <a:pt x="750" y="77"/>
                  </a:lnTo>
                  <a:lnTo>
                    <a:pt x="695" y="100"/>
                  </a:lnTo>
                  <a:lnTo>
                    <a:pt x="670" y="125"/>
                  </a:lnTo>
                  <a:lnTo>
                    <a:pt x="622" y="150"/>
                  </a:lnTo>
                  <a:lnTo>
                    <a:pt x="568" y="198"/>
                  </a:lnTo>
                  <a:lnTo>
                    <a:pt x="497" y="198"/>
                  </a:lnTo>
                  <a:lnTo>
                    <a:pt x="497" y="229"/>
                  </a:lnTo>
                  <a:lnTo>
                    <a:pt x="472" y="229"/>
                  </a:lnTo>
                  <a:lnTo>
                    <a:pt x="449" y="229"/>
                  </a:lnTo>
                  <a:lnTo>
                    <a:pt x="472" y="250"/>
                  </a:lnTo>
                  <a:lnTo>
                    <a:pt x="449" y="277"/>
                  </a:lnTo>
                  <a:lnTo>
                    <a:pt x="418" y="301"/>
                  </a:lnTo>
                  <a:lnTo>
                    <a:pt x="395" y="325"/>
                  </a:lnTo>
                  <a:lnTo>
                    <a:pt x="370" y="325"/>
                  </a:lnTo>
                  <a:lnTo>
                    <a:pt x="347" y="349"/>
                  </a:lnTo>
                  <a:lnTo>
                    <a:pt x="347" y="378"/>
                  </a:lnTo>
                  <a:lnTo>
                    <a:pt x="322" y="403"/>
                  </a:lnTo>
                  <a:lnTo>
                    <a:pt x="299" y="403"/>
                  </a:lnTo>
                  <a:lnTo>
                    <a:pt x="268" y="403"/>
                  </a:lnTo>
                  <a:lnTo>
                    <a:pt x="220" y="378"/>
                  </a:lnTo>
                  <a:lnTo>
                    <a:pt x="220" y="403"/>
                  </a:lnTo>
                  <a:lnTo>
                    <a:pt x="197" y="403"/>
                  </a:lnTo>
                  <a:lnTo>
                    <a:pt x="172" y="403"/>
                  </a:lnTo>
                  <a:lnTo>
                    <a:pt x="96" y="403"/>
                  </a:lnTo>
                  <a:lnTo>
                    <a:pt x="96" y="378"/>
                  </a:lnTo>
                  <a:lnTo>
                    <a:pt x="119" y="349"/>
                  </a:lnTo>
                  <a:lnTo>
                    <a:pt x="149" y="349"/>
                  </a:lnTo>
                  <a:lnTo>
                    <a:pt x="149" y="325"/>
                  </a:lnTo>
                  <a:lnTo>
                    <a:pt x="172" y="325"/>
                  </a:lnTo>
                  <a:lnTo>
                    <a:pt x="197" y="349"/>
                  </a:lnTo>
                  <a:lnTo>
                    <a:pt x="220" y="349"/>
                  </a:lnTo>
                  <a:lnTo>
                    <a:pt x="245" y="325"/>
                  </a:lnTo>
                  <a:lnTo>
                    <a:pt x="220" y="325"/>
                  </a:lnTo>
                  <a:lnTo>
                    <a:pt x="220" y="301"/>
                  </a:lnTo>
                  <a:lnTo>
                    <a:pt x="197" y="277"/>
                  </a:lnTo>
                  <a:lnTo>
                    <a:pt x="220" y="250"/>
                  </a:lnTo>
                  <a:lnTo>
                    <a:pt x="245" y="250"/>
                  </a:lnTo>
                  <a:lnTo>
                    <a:pt x="245" y="173"/>
                  </a:lnTo>
                  <a:lnTo>
                    <a:pt x="322" y="173"/>
                  </a:lnTo>
                  <a:lnTo>
                    <a:pt x="268" y="173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03" name="Freeform 59"/>
            <p:cNvSpPr>
              <a:spLocks/>
            </p:cNvSpPr>
            <p:nvPr/>
          </p:nvSpPr>
          <p:spPr bwMode="auto">
            <a:xfrm>
              <a:off x="5129" y="2364"/>
              <a:ext cx="23" cy="13"/>
            </a:xfrm>
            <a:custGeom>
              <a:avLst/>
              <a:gdLst>
                <a:gd name="T0" fmla="*/ 0 w 96"/>
                <a:gd name="T1" fmla="*/ 1 h 48"/>
                <a:gd name="T2" fmla="*/ 0 w 96"/>
                <a:gd name="T3" fmla="*/ 1 h 48"/>
                <a:gd name="T4" fmla="*/ 0 w 96"/>
                <a:gd name="T5" fmla="*/ 0 h 48"/>
                <a:gd name="T6" fmla="*/ 0 w 96"/>
                <a:gd name="T7" fmla="*/ 1 h 48"/>
                <a:gd name="T8" fmla="*/ 0 w 96"/>
                <a:gd name="T9" fmla="*/ 1 h 48"/>
                <a:gd name="T10" fmla="*/ 0 w 96"/>
                <a:gd name="T11" fmla="*/ 1 h 48"/>
                <a:gd name="T12" fmla="*/ 0 w 96"/>
                <a:gd name="T13" fmla="*/ 1 h 48"/>
                <a:gd name="T14" fmla="*/ 0 w 96"/>
                <a:gd name="T15" fmla="*/ 1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6"/>
                <a:gd name="T25" fmla="*/ 0 h 48"/>
                <a:gd name="T26" fmla="*/ 96 w 96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6" h="48">
                  <a:moveTo>
                    <a:pt x="0" y="48"/>
                  </a:moveTo>
                  <a:lnTo>
                    <a:pt x="23" y="23"/>
                  </a:lnTo>
                  <a:lnTo>
                    <a:pt x="23" y="0"/>
                  </a:lnTo>
                  <a:lnTo>
                    <a:pt x="48" y="23"/>
                  </a:lnTo>
                  <a:lnTo>
                    <a:pt x="96" y="23"/>
                  </a:lnTo>
                  <a:lnTo>
                    <a:pt x="73" y="48"/>
                  </a:lnTo>
                  <a:lnTo>
                    <a:pt x="23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04" name="Freeform 60"/>
            <p:cNvSpPr>
              <a:spLocks/>
            </p:cNvSpPr>
            <p:nvPr/>
          </p:nvSpPr>
          <p:spPr bwMode="auto">
            <a:xfrm>
              <a:off x="5129" y="2364"/>
              <a:ext cx="23" cy="13"/>
            </a:xfrm>
            <a:custGeom>
              <a:avLst/>
              <a:gdLst>
                <a:gd name="T0" fmla="*/ 0 w 96"/>
                <a:gd name="T1" fmla="*/ 1 h 48"/>
                <a:gd name="T2" fmla="*/ 0 w 96"/>
                <a:gd name="T3" fmla="*/ 1 h 48"/>
                <a:gd name="T4" fmla="*/ 0 w 96"/>
                <a:gd name="T5" fmla="*/ 0 h 48"/>
                <a:gd name="T6" fmla="*/ 0 w 96"/>
                <a:gd name="T7" fmla="*/ 1 h 48"/>
                <a:gd name="T8" fmla="*/ 0 w 96"/>
                <a:gd name="T9" fmla="*/ 1 h 48"/>
                <a:gd name="T10" fmla="*/ 0 w 96"/>
                <a:gd name="T11" fmla="*/ 1 h 48"/>
                <a:gd name="T12" fmla="*/ 0 w 96"/>
                <a:gd name="T13" fmla="*/ 1 h 48"/>
                <a:gd name="T14" fmla="*/ 0 w 96"/>
                <a:gd name="T15" fmla="*/ 1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6"/>
                <a:gd name="T25" fmla="*/ 0 h 48"/>
                <a:gd name="T26" fmla="*/ 96 w 96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6" h="48">
                  <a:moveTo>
                    <a:pt x="0" y="48"/>
                  </a:moveTo>
                  <a:lnTo>
                    <a:pt x="23" y="23"/>
                  </a:lnTo>
                  <a:lnTo>
                    <a:pt x="23" y="0"/>
                  </a:lnTo>
                  <a:lnTo>
                    <a:pt x="48" y="23"/>
                  </a:lnTo>
                  <a:lnTo>
                    <a:pt x="96" y="23"/>
                  </a:lnTo>
                  <a:lnTo>
                    <a:pt x="73" y="48"/>
                  </a:lnTo>
                  <a:lnTo>
                    <a:pt x="23" y="48"/>
                  </a:lnTo>
                  <a:lnTo>
                    <a:pt x="0" y="48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05" name="Freeform 61"/>
            <p:cNvSpPr>
              <a:spLocks/>
            </p:cNvSpPr>
            <p:nvPr/>
          </p:nvSpPr>
          <p:spPr bwMode="auto">
            <a:xfrm>
              <a:off x="4932" y="2308"/>
              <a:ext cx="18" cy="16"/>
            </a:xfrm>
            <a:custGeom>
              <a:avLst/>
              <a:gdLst>
                <a:gd name="T0" fmla="*/ 0 w 77"/>
                <a:gd name="T1" fmla="*/ 2 h 54"/>
                <a:gd name="T2" fmla="*/ 0 w 77"/>
                <a:gd name="T3" fmla="*/ 2 h 54"/>
                <a:gd name="T4" fmla="*/ 0 w 77"/>
                <a:gd name="T5" fmla="*/ 0 h 54"/>
                <a:gd name="T6" fmla="*/ 0 w 77"/>
                <a:gd name="T7" fmla="*/ 2 h 54"/>
                <a:gd name="T8" fmla="*/ 0 w 77"/>
                <a:gd name="T9" fmla="*/ 2 h 54"/>
                <a:gd name="T10" fmla="*/ 0 w 77"/>
                <a:gd name="T11" fmla="*/ 2 h 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"/>
                <a:gd name="T19" fmla="*/ 0 h 54"/>
                <a:gd name="T20" fmla="*/ 77 w 77"/>
                <a:gd name="T21" fmla="*/ 54 h 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" h="54">
                  <a:moveTo>
                    <a:pt x="77" y="54"/>
                  </a:moveTo>
                  <a:lnTo>
                    <a:pt x="0" y="29"/>
                  </a:lnTo>
                  <a:lnTo>
                    <a:pt x="0" y="0"/>
                  </a:lnTo>
                  <a:lnTo>
                    <a:pt x="23" y="54"/>
                  </a:lnTo>
                  <a:lnTo>
                    <a:pt x="48" y="54"/>
                  </a:lnTo>
                  <a:lnTo>
                    <a:pt x="77" y="54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06" name="Freeform 62"/>
            <p:cNvSpPr>
              <a:spLocks/>
            </p:cNvSpPr>
            <p:nvPr/>
          </p:nvSpPr>
          <p:spPr bwMode="auto">
            <a:xfrm>
              <a:off x="4932" y="2308"/>
              <a:ext cx="18" cy="16"/>
            </a:xfrm>
            <a:custGeom>
              <a:avLst/>
              <a:gdLst>
                <a:gd name="T0" fmla="*/ 0 w 77"/>
                <a:gd name="T1" fmla="*/ 2 h 54"/>
                <a:gd name="T2" fmla="*/ 0 w 77"/>
                <a:gd name="T3" fmla="*/ 2 h 54"/>
                <a:gd name="T4" fmla="*/ 0 w 77"/>
                <a:gd name="T5" fmla="*/ 0 h 54"/>
                <a:gd name="T6" fmla="*/ 0 w 77"/>
                <a:gd name="T7" fmla="*/ 2 h 54"/>
                <a:gd name="T8" fmla="*/ 0 w 77"/>
                <a:gd name="T9" fmla="*/ 2 h 54"/>
                <a:gd name="T10" fmla="*/ 0 w 77"/>
                <a:gd name="T11" fmla="*/ 2 h 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"/>
                <a:gd name="T19" fmla="*/ 0 h 54"/>
                <a:gd name="T20" fmla="*/ 77 w 77"/>
                <a:gd name="T21" fmla="*/ 54 h 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" h="54">
                  <a:moveTo>
                    <a:pt x="77" y="54"/>
                  </a:moveTo>
                  <a:lnTo>
                    <a:pt x="0" y="29"/>
                  </a:lnTo>
                  <a:lnTo>
                    <a:pt x="0" y="0"/>
                  </a:lnTo>
                  <a:lnTo>
                    <a:pt x="23" y="54"/>
                  </a:lnTo>
                  <a:lnTo>
                    <a:pt x="48" y="54"/>
                  </a:lnTo>
                  <a:lnTo>
                    <a:pt x="77" y="54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07" name="Freeform 63"/>
            <p:cNvSpPr>
              <a:spLocks/>
            </p:cNvSpPr>
            <p:nvPr/>
          </p:nvSpPr>
          <p:spPr bwMode="auto">
            <a:xfrm>
              <a:off x="4908" y="2338"/>
              <a:ext cx="12" cy="13"/>
            </a:xfrm>
            <a:custGeom>
              <a:avLst/>
              <a:gdLst>
                <a:gd name="T0" fmla="*/ 0 w 52"/>
                <a:gd name="T1" fmla="*/ 1 h 48"/>
                <a:gd name="T2" fmla="*/ 0 w 52"/>
                <a:gd name="T3" fmla="*/ 0 h 48"/>
                <a:gd name="T4" fmla="*/ 0 w 52"/>
                <a:gd name="T5" fmla="*/ 0 h 48"/>
                <a:gd name="T6" fmla="*/ 0 w 52"/>
                <a:gd name="T7" fmla="*/ 1 h 48"/>
                <a:gd name="T8" fmla="*/ 0 w 52"/>
                <a:gd name="T9" fmla="*/ 1 h 48"/>
                <a:gd name="T10" fmla="*/ 0 w 52"/>
                <a:gd name="T11" fmla="*/ 1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2"/>
                <a:gd name="T19" fmla="*/ 0 h 48"/>
                <a:gd name="T20" fmla="*/ 52 w 52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2" h="48">
                  <a:moveTo>
                    <a:pt x="0" y="23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52" y="23"/>
                  </a:lnTo>
                  <a:lnTo>
                    <a:pt x="29" y="48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08" name="Freeform 64"/>
            <p:cNvSpPr>
              <a:spLocks/>
            </p:cNvSpPr>
            <p:nvPr/>
          </p:nvSpPr>
          <p:spPr bwMode="auto">
            <a:xfrm>
              <a:off x="4908" y="2338"/>
              <a:ext cx="12" cy="13"/>
            </a:xfrm>
            <a:custGeom>
              <a:avLst/>
              <a:gdLst>
                <a:gd name="T0" fmla="*/ 0 w 52"/>
                <a:gd name="T1" fmla="*/ 1 h 48"/>
                <a:gd name="T2" fmla="*/ 0 w 52"/>
                <a:gd name="T3" fmla="*/ 0 h 48"/>
                <a:gd name="T4" fmla="*/ 0 w 52"/>
                <a:gd name="T5" fmla="*/ 0 h 48"/>
                <a:gd name="T6" fmla="*/ 0 w 52"/>
                <a:gd name="T7" fmla="*/ 1 h 48"/>
                <a:gd name="T8" fmla="*/ 0 w 52"/>
                <a:gd name="T9" fmla="*/ 1 h 48"/>
                <a:gd name="T10" fmla="*/ 0 w 52"/>
                <a:gd name="T11" fmla="*/ 1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2"/>
                <a:gd name="T19" fmla="*/ 0 h 48"/>
                <a:gd name="T20" fmla="*/ 52 w 52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2" h="48">
                  <a:moveTo>
                    <a:pt x="0" y="23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52" y="23"/>
                  </a:lnTo>
                  <a:lnTo>
                    <a:pt x="29" y="48"/>
                  </a:lnTo>
                  <a:lnTo>
                    <a:pt x="0" y="23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09" name="Freeform 65"/>
            <p:cNvSpPr>
              <a:spLocks/>
            </p:cNvSpPr>
            <p:nvPr/>
          </p:nvSpPr>
          <p:spPr bwMode="auto">
            <a:xfrm>
              <a:off x="4878" y="2308"/>
              <a:ext cx="42" cy="23"/>
            </a:xfrm>
            <a:custGeom>
              <a:avLst/>
              <a:gdLst>
                <a:gd name="T0" fmla="*/ 0 w 175"/>
                <a:gd name="T1" fmla="*/ 3 h 77"/>
                <a:gd name="T2" fmla="*/ 0 w 175"/>
                <a:gd name="T3" fmla="*/ 0 h 77"/>
                <a:gd name="T4" fmla="*/ 0 w 175"/>
                <a:gd name="T5" fmla="*/ 3 h 77"/>
                <a:gd name="T6" fmla="*/ 0 w 175"/>
                <a:gd name="T7" fmla="*/ 0 h 77"/>
                <a:gd name="T8" fmla="*/ 0 w 175"/>
                <a:gd name="T9" fmla="*/ 0 h 77"/>
                <a:gd name="T10" fmla="*/ 0 w 175"/>
                <a:gd name="T11" fmla="*/ 3 h 77"/>
                <a:gd name="T12" fmla="*/ 0 w 175"/>
                <a:gd name="T13" fmla="*/ 3 h 77"/>
                <a:gd name="T14" fmla="*/ 0 w 175"/>
                <a:gd name="T15" fmla="*/ 3 h 77"/>
                <a:gd name="T16" fmla="*/ 0 w 175"/>
                <a:gd name="T17" fmla="*/ 3 h 77"/>
                <a:gd name="T18" fmla="*/ 0 w 175"/>
                <a:gd name="T19" fmla="*/ 3 h 77"/>
                <a:gd name="T20" fmla="*/ 0 w 175"/>
                <a:gd name="T21" fmla="*/ 3 h 77"/>
                <a:gd name="T22" fmla="*/ 0 w 175"/>
                <a:gd name="T23" fmla="*/ 3 h 77"/>
                <a:gd name="T24" fmla="*/ 0 w 175"/>
                <a:gd name="T25" fmla="*/ 3 h 77"/>
                <a:gd name="T26" fmla="*/ 0 w 175"/>
                <a:gd name="T27" fmla="*/ 0 h 77"/>
                <a:gd name="T28" fmla="*/ 0 w 175"/>
                <a:gd name="T29" fmla="*/ 3 h 7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5"/>
                <a:gd name="T46" fmla="*/ 0 h 77"/>
                <a:gd name="T47" fmla="*/ 175 w 175"/>
                <a:gd name="T48" fmla="*/ 77 h 7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5" h="77">
                  <a:moveTo>
                    <a:pt x="73" y="29"/>
                  </a:moveTo>
                  <a:lnTo>
                    <a:pt x="96" y="0"/>
                  </a:lnTo>
                  <a:lnTo>
                    <a:pt x="152" y="54"/>
                  </a:lnTo>
                  <a:lnTo>
                    <a:pt x="152" y="0"/>
                  </a:lnTo>
                  <a:lnTo>
                    <a:pt x="175" y="0"/>
                  </a:lnTo>
                  <a:lnTo>
                    <a:pt x="175" y="29"/>
                  </a:lnTo>
                  <a:lnTo>
                    <a:pt x="175" y="54"/>
                  </a:lnTo>
                  <a:lnTo>
                    <a:pt x="152" y="54"/>
                  </a:lnTo>
                  <a:lnTo>
                    <a:pt x="123" y="54"/>
                  </a:lnTo>
                  <a:lnTo>
                    <a:pt x="73" y="54"/>
                  </a:lnTo>
                  <a:lnTo>
                    <a:pt x="48" y="77"/>
                  </a:lnTo>
                  <a:lnTo>
                    <a:pt x="25" y="77"/>
                  </a:lnTo>
                  <a:lnTo>
                    <a:pt x="25" y="54"/>
                  </a:lnTo>
                  <a:lnTo>
                    <a:pt x="0" y="0"/>
                  </a:lnTo>
                  <a:lnTo>
                    <a:pt x="73" y="29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10" name="Freeform 66"/>
            <p:cNvSpPr>
              <a:spLocks/>
            </p:cNvSpPr>
            <p:nvPr/>
          </p:nvSpPr>
          <p:spPr bwMode="auto">
            <a:xfrm>
              <a:off x="4878" y="2308"/>
              <a:ext cx="42" cy="23"/>
            </a:xfrm>
            <a:custGeom>
              <a:avLst/>
              <a:gdLst>
                <a:gd name="T0" fmla="*/ 0 w 175"/>
                <a:gd name="T1" fmla="*/ 3 h 77"/>
                <a:gd name="T2" fmla="*/ 0 w 175"/>
                <a:gd name="T3" fmla="*/ 0 h 77"/>
                <a:gd name="T4" fmla="*/ 0 w 175"/>
                <a:gd name="T5" fmla="*/ 3 h 77"/>
                <a:gd name="T6" fmla="*/ 0 w 175"/>
                <a:gd name="T7" fmla="*/ 0 h 77"/>
                <a:gd name="T8" fmla="*/ 0 w 175"/>
                <a:gd name="T9" fmla="*/ 0 h 77"/>
                <a:gd name="T10" fmla="*/ 0 w 175"/>
                <a:gd name="T11" fmla="*/ 3 h 77"/>
                <a:gd name="T12" fmla="*/ 0 w 175"/>
                <a:gd name="T13" fmla="*/ 3 h 77"/>
                <a:gd name="T14" fmla="*/ 0 w 175"/>
                <a:gd name="T15" fmla="*/ 3 h 77"/>
                <a:gd name="T16" fmla="*/ 0 w 175"/>
                <a:gd name="T17" fmla="*/ 3 h 77"/>
                <a:gd name="T18" fmla="*/ 0 w 175"/>
                <a:gd name="T19" fmla="*/ 3 h 77"/>
                <a:gd name="T20" fmla="*/ 0 w 175"/>
                <a:gd name="T21" fmla="*/ 3 h 77"/>
                <a:gd name="T22" fmla="*/ 0 w 175"/>
                <a:gd name="T23" fmla="*/ 3 h 77"/>
                <a:gd name="T24" fmla="*/ 0 w 175"/>
                <a:gd name="T25" fmla="*/ 3 h 77"/>
                <a:gd name="T26" fmla="*/ 0 w 175"/>
                <a:gd name="T27" fmla="*/ 0 h 77"/>
                <a:gd name="T28" fmla="*/ 0 w 175"/>
                <a:gd name="T29" fmla="*/ 3 h 7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5"/>
                <a:gd name="T46" fmla="*/ 0 h 77"/>
                <a:gd name="T47" fmla="*/ 175 w 175"/>
                <a:gd name="T48" fmla="*/ 77 h 7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5" h="77">
                  <a:moveTo>
                    <a:pt x="73" y="29"/>
                  </a:moveTo>
                  <a:lnTo>
                    <a:pt x="96" y="0"/>
                  </a:lnTo>
                  <a:lnTo>
                    <a:pt x="152" y="54"/>
                  </a:lnTo>
                  <a:lnTo>
                    <a:pt x="152" y="0"/>
                  </a:lnTo>
                  <a:lnTo>
                    <a:pt x="175" y="0"/>
                  </a:lnTo>
                  <a:lnTo>
                    <a:pt x="175" y="29"/>
                  </a:lnTo>
                  <a:lnTo>
                    <a:pt x="175" y="54"/>
                  </a:lnTo>
                  <a:lnTo>
                    <a:pt x="152" y="54"/>
                  </a:lnTo>
                  <a:lnTo>
                    <a:pt x="123" y="54"/>
                  </a:lnTo>
                  <a:lnTo>
                    <a:pt x="73" y="54"/>
                  </a:lnTo>
                  <a:lnTo>
                    <a:pt x="48" y="77"/>
                  </a:lnTo>
                  <a:lnTo>
                    <a:pt x="25" y="77"/>
                  </a:lnTo>
                  <a:lnTo>
                    <a:pt x="25" y="54"/>
                  </a:lnTo>
                  <a:lnTo>
                    <a:pt x="0" y="0"/>
                  </a:lnTo>
                  <a:lnTo>
                    <a:pt x="73" y="29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11" name="Freeform 67"/>
            <p:cNvSpPr>
              <a:spLocks/>
            </p:cNvSpPr>
            <p:nvPr/>
          </p:nvSpPr>
          <p:spPr bwMode="auto">
            <a:xfrm>
              <a:off x="4657" y="2252"/>
              <a:ext cx="30" cy="22"/>
            </a:xfrm>
            <a:custGeom>
              <a:avLst/>
              <a:gdLst>
                <a:gd name="T0" fmla="*/ 0 w 125"/>
                <a:gd name="T1" fmla="*/ 1 h 77"/>
                <a:gd name="T2" fmla="*/ 0 w 125"/>
                <a:gd name="T3" fmla="*/ 0 h 77"/>
                <a:gd name="T4" fmla="*/ 0 w 125"/>
                <a:gd name="T5" fmla="*/ 1 h 77"/>
                <a:gd name="T6" fmla="*/ 0 w 125"/>
                <a:gd name="T7" fmla="*/ 1 h 77"/>
                <a:gd name="T8" fmla="*/ 0 w 125"/>
                <a:gd name="T9" fmla="*/ 1 h 77"/>
                <a:gd name="T10" fmla="*/ 0 w 125"/>
                <a:gd name="T11" fmla="*/ 1 h 77"/>
                <a:gd name="T12" fmla="*/ 0 w 125"/>
                <a:gd name="T13" fmla="*/ 1 h 77"/>
                <a:gd name="T14" fmla="*/ 0 w 125"/>
                <a:gd name="T15" fmla="*/ 0 h 77"/>
                <a:gd name="T16" fmla="*/ 0 w 125"/>
                <a:gd name="T17" fmla="*/ 0 h 77"/>
                <a:gd name="T18" fmla="*/ 0 w 125"/>
                <a:gd name="T19" fmla="*/ 1 h 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5"/>
                <a:gd name="T31" fmla="*/ 0 h 77"/>
                <a:gd name="T32" fmla="*/ 125 w 125"/>
                <a:gd name="T33" fmla="*/ 77 h 7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5" h="77">
                  <a:moveTo>
                    <a:pt x="77" y="25"/>
                  </a:moveTo>
                  <a:lnTo>
                    <a:pt x="100" y="0"/>
                  </a:lnTo>
                  <a:lnTo>
                    <a:pt x="125" y="56"/>
                  </a:lnTo>
                  <a:lnTo>
                    <a:pt x="100" y="56"/>
                  </a:lnTo>
                  <a:lnTo>
                    <a:pt x="52" y="77"/>
                  </a:lnTo>
                  <a:lnTo>
                    <a:pt x="0" y="77"/>
                  </a:lnTo>
                  <a:lnTo>
                    <a:pt x="0" y="25"/>
                  </a:lnTo>
                  <a:lnTo>
                    <a:pt x="29" y="0"/>
                  </a:lnTo>
                  <a:lnTo>
                    <a:pt x="52" y="0"/>
                  </a:lnTo>
                  <a:lnTo>
                    <a:pt x="77" y="25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12" name="Freeform 68"/>
            <p:cNvSpPr>
              <a:spLocks/>
            </p:cNvSpPr>
            <p:nvPr/>
          </p:nvSpPr>
          <p:spPr bwMode="auto">
            <a:xfrm>
              <a:off x="4657" y="2252"/>
              <a:ext cx="30" cy="22"/>
            </a:xfrm>
            <a:custGeom>
              <a:avLst/>
              <a:gdLst>
                <a:gd name="T0" fmla="*/ 0 w 125"/>
                <a:gd name="T1" fmla="*/ 1 h 77"/>
                <a:gd name="T2" fmla="*/ 0 w 125"/>
                <a:gd name="T3" fmla="*/ 0 h 77"/>
                <a:gd name="T4" fmla="*/ 0 w 125"/>
                <a:gd name="T5" fmla="*/ 1 h 77"/>
                <a:gd name="T6" fmla="*/ 0 w 125"/>
                <a:gd name="T7" fmla="*/ 1 h 77"/>
                <a:gd name="T8" fmla="*/ 0 w 125"/>
                <a:gd name="T9" fmla="*/ 1 h 77"/>
                <a:gd name="T10" fmla="*/ 0 w 125"/>
                <a:gd name="T11" fmla="*/ 1 h 77"/>
                <a:gd name="T12" fmla="*/ 0 w 125"/>
                <a:gd name="T13" fmla="*/ 1 h 77"/>
                <a:gd name="T14" fmla="*/ 0 w 125"/>
                <a:gd name="T15" fmla="*/ 0 h 77"/>
                <a:gd name="T16" fmla="*/ 0 w 125"/>
                <a:gd name="T17" fmla="*/ 0 h 77"/>
                <a:gd name="T18" fmla="*/ 0 w 125"/>
                <a:gd name="T19" fmla="*/ 1 h 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5"/>
                <a:gd name="T31" fmla="*/ 0 h 77"/>
                <a:gd name="T32" fmla="*/ 125 w 125"/>
                <a:gd name="T33" fmla="*/ 77 h 7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5" h="77">
                  <a:moveTo>
                    <a:pt x="77" y="25"/>
                  </a:moveTo>
                  <a:lnTo>
                    <a:pt x="100" y="0"/>
                  </a:lnTo>
                  <a:lnTo>
                    <a:pt x="125" y="56"/>
                  </a:lnTo>
                  <a:lnTo>
                    <a:pt x="100" y="56"/>
                  </a:lnTo>
                  <a:lnTo>
                    <a:pt x="52" y="77"/>
                  </a:lnTo>
                  <a:lnTo>
                    <a:pt x="0" y="77"/>
                  </a:lnTo>
                  <a:lnTo>
                    <a:pt x="0" y="25"/>
                  </a:lnTo>
                  <a:lnTo>
                    <a:pt x="29" y="0"/>
                  </a:lnTo>
                  <a:lnTo>
                    <a:pt x="52" y="0"/>
                  </a:lnTo>
                  <a:lnTo>
                    <a:pt x="77" y="25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13" name="Freeform 69"/>
            <p:cNvSpPr>
              <a:spLocks/>
            </p:cNvSpPr>
            <p:nvPr/>
          </p:nvSpPr>
          <p:spPr bwMode="auto">
            <a:xfrm>
              <a:off x="4604" y="2224"/>
              <a:ext cx="47" cy="35"/>
            </a:xfrm>
            <a:custGeom>
              <a:avLst/>
              <a:gdLst>
                <a:gd name="T0" fmla="*/ 0 w 198"/>
                <a:gd name="T1" fmla="*/ 1 h 121"/>
                <a:gd name="T2" fmla="*/ 0 w 198"/>
                <a:gd name="T3" fmla="*/ 1 h 121"/>
                <a:gd name="T4" fmla="*/ 0 w 198"/>
                <a:gd name="T5" fmla="*/ 1 h 121"/>
                <a:gd name="T6" fmla="*/ 0 w 198"/>
                <a:gd name="T7" fmla="*/ 1 h 121"/>
                <a:gd name="T8" fmla="*/ 0 w 198"/>
                <a:gd name="T9" fmla="*/ 1 h 121"/>
                <a:gd name="T10" fmla="*/ 0 w 198"/>
                <a:gd name="T11" fmla="*/ 1 h 121"/>
                <a:gd name="T12" fmla="*/ 0 w 198"/>
                <a:gd name="T13" fmla="*/ 1 h 121"/>
                <a:gd name="T14" fmla="*/ 0 w 198"/>
                <a:gd name="T15" fmla="*/ 1 h 121"/>
                <a:gd name="T16" fmla="*/ 0 w 198"/>
                <a:gd name="T17" fmla="*/ 1 h 121"/>
                <a:gd name="T18" fmla="*/ 0 w 198"/>
                <a:gd name="T19" fmla="*/ 1 h 121"/>
                <a:gd name="T20" fmla="*/ 0 w 198"/>
                <a:gd name="T21" fmla="*/ 1 h 121"/>
                <a:gd name="T22" fmla="*/ 0 w 198"/>
                <a:gd name="T23" fmla="*/ 0 h 121"/>
                <a:gd name="T24" fmla="*/ 0 w 198"/>
                <a:gd name="T25" fmla="*/ 1 h 121"/>
                <a:gd name="T26" fmla="*/ 0 w 198"/>
                <a:gd name="T27" fmla="*/ 1 h 121"/>
                <a:gd name="T28" fmla="*/ 0 w 198"/>
                <a:gd name="T29" fmla="*/ 1 h 121"/>
                <a:gd name="T30" fmla="*/ 0 w 198"/>
                <a:gd name="T31" fmla="*/ 1 h 121"/>
                <a:gd name="T32" fmla="*/ 0 w 198"/>
                <a:gd name="T33" fmla="*/ 1 h 12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8"/>
                <a:gd name="T52" fmla="*/ 0 h 121"/>
                <a:gd name="T53" fmla="*/ 198 w 198"/>
                <a:gd name="T54" fmla="*/ 121 h 12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8" h="121">
                  <a:moveTo>
                    <a:pt x="125" y="48"/>
                  </a:moveTo>
                  <a:lnTo>
                    <a:pt x="73" y="73"/>
                  </a:lnTo>
                  <a:lnTo>
                    <a:pt x="48" y="96"/>
                  </a:lnTo>
                  <a:lnTo>
                    <a:pt x="73" y="96"/>
                  </a:lnTo>
                  <a:lnTo>
                    <a:pt x="102" y="96"/>
                  </a:lnTo>
                  <a:lnTo>
                    <a:pt x="125" y="121"/>
                  </a:lnTo>
                  <a:lnTo>
                    <a:pt x="198" y="121"/>
                  </a:lnTo>
                  <a:lnTo>
                    <a:pt x="198" y="73"/>
                  </a:lnTo>
                  <a:lnTo>
                    <a:pt x="150" y="73"/>
                  </a:lnTo>
                  <a:lnTo>
                    <a:pt x="125" y="48"/>
                  </a:lnTo>
                  <a:lnTo>
                    <a:pt x="125" y="23"/>
                  </a:lnTo>
                  <a:lnTo>
                    <a:pt x="102" y="0"/>
                  </a:lnTo>
                  <a:lnTo>
                    <a:pt x="48" y="23"/>
                  </a:lnTo>
                  <a:lnTo>
                    <a:pt x="0" y="48"/>
                  </a:lnTo>
                  <a:lnTo>
                    <a:pt x="23" y="73"/>
                  </a:lnTo>
                  <a:lnTo>
                    <a:pt x="73" y="73"/>
                  </a:lnTo>
                  <a:lnTo>
                    <a:pt x="125" y="48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14" name="Freeform 70"/>
            <p:cNvSpPr>
              <a:spLocks/>
            </p:cNvSpPr>
            <p:nvPr/>
          </p:nvSpPr>
          <p:spPr bwMode="auto">
            <a:xfrm>
              <a:off x="4604" y="2224"/>
              <a:ext cx="47" cy="35"/>
            </a:xfrm>
            <a:custGeom>
              <a:avLst/>
              <a:gdLst>
                <a:gd name="T0" fmla="*/ 0 w 198"/>
                <a:gd name="T1" fmla="*/ 1 h 121"/>
                <a:gd name="T2" fmla="*/ 0 w 198"/>
                <a:gd name="T3" fmla="*/ 1 h 121"/>
                <a:gd name="T4" fmla="*/ 0 w 198"/>
                <a:gd name="T5" fmla="*/ 1 h 121"/>
                <a:gd name="T6" fmla="*/ 0 w 198"/>
                <a:gd name="T7" fmla="*/ 1 h 121"/>
                <a:gd name="T8" fmla="*/ 0 w 198"/>
                <a:gd name="T9" fmla="*/ 1 h 121"/>
                <a:gd name="T10" fmla="*/ 0 w 198"/>
                <a:gd name="T11" fmla="*/ 1 h 121"/>
                <a:gd name="T12" fmla="*/ 0 w 198"/>
                <a:gd name="T13" fmla="*/ 1 h 121"/>
                <a:gd name="T14" fmla="*/ 0 w 198"/>
                <a:gd name="T15" fmla="*/ 1 h 121"/>
                <a:gd name="T16" fmla="*/ 0 w 198"/>
                <a:gd name="T17" fmla="*/ 1 h 121"/>
                <a:gd name="T18" fmla="*/ 0 w 198"/>
                <a:gd name="T19" fmla="*/ 1 h 121"/>
                <a:gd name="T20" fmla="*/ 0 w 198"/>
                <a:gd name="T21" fmla="*/ 1 h 121"/>
                <a:gd name="T22" fmla="*/ 0 w 198"/>
                <a:gd name="T23" fmla="*/ 0 h 121"/>
                <a:gd name="T24" fmla="*/ 0 w 198"/>
                <a:gd name="T25" fmla="*/ 1 h 121"/>
                <a:gd name="T26" fmla="*/ 0 w 198"/>
                <a:gd name="T27" fmla="*/ 1 h 121"/>
                <a:gd name="T28" fmla="*/ 0 w 198"/>
                <a:gd name="T29" fmla="*/ 1 h 121"/>
                <a:gd name="T30" fmla="*/ 0 w 198"/>
                <a:gd name="T31" fmla="*/ 1 h 121"/>
                <a:gd name="T32" fmla="*/ 0 w 198"/>
                <a:gd name="T33" fmla="*/ 1 h 12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8"/>
                <a:gd name="T52" fmla="*/ 0 h 121"/>
                <a:gd name="T53" fmla="*/ 198 w 198"/>
                <a:gd name="T54" fmla="*/ 121 h 12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8" h="121">
                  <a:moveTo>
                    <a:pt x="125" y="48"/>
                  </a:moveTo>
                  <a:lnTo>
                    <a:pt x="73" y="73"/>
                  </a:lnTo>
                  <a:lnTo>
                    <a:pt x="48" y="96"/>
                  </a:lnTo>
                  <a:lnTo>
                    <a:pt x="73" y="96"/>
                  </a:lnTo>
                  <a:lnTo>
                    <a:pt x="102" y="96"/>
                  </a:lnTo>
                  <a:lnTo>
                    <a:pt x="125" y="121"/>
                  </a:lnTo>
                  <a:lnTo>
                    <a:pt x="198" y="121"/>
                  </a:lnTo>
                  <a:lnTo>
                    <a:pt x="198" y="73"/>
                  </a:lnTo>
                  <a:lnTo>
                    <a:pt x="150" y="73"/>
                  </a:lnTo>
                  <a:lnTo>
                    <a:pt x="125" y="48"/>
                  </a:lnTo>
                  <a:lnTo>
                    <a:pt x="125" y="23"/>
                  </a:lnTo>
                  <a:lnTo>
                    <a:pt x="102" y="0"/>
                  </a:lnTo>
                  <a:lnTo>
                    <a:pt x="48" y="23"/>
                  </a:lnTo>
                  <a:lnTo>
                    <a:pt x="0" y="48"/>
                  </a:lnTo>
                  <a:lnTo>
                    <a:pt x="23" y="73"/>
                  </a:lnTo>
                  <a:lnTo>
                    <a:pt x="73" y="73"/>
                  </a:lnTo>
                  <a:lnTo>
                    <a:pt x="125" y="48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15" name="Freeform 71"/>
            <p:cNvSpPr>
              <a:spLocks/>
            </p:cNvSpPr>
            <p:nvPr/>
          </p:nvSpPr>
          <p:spPr bwMode="auto">
            <a:xfrm>
              <a:off x="4204" y="2245"/>
              <a:ext cx="53" cy="24"/>
            </a:xfrm>
            <a:custGeom>
              <a:avLst/>
              <a:gdLst>
                <a:gd name="T0" fmla="*/ 0 w 223"/>
                <a:gd name="T1" fmla="*/ 3 h 79"/>
                <a:gd name="T2" fmla="*/ 0 w 223"/>
                <a:gd name="T3" fmla="*/ 3 h 79"/>
                <a:gd name="T4" fmla="*/ 0 w 223"/>
                <a:gd name="T5" fmla="*/ 3 h 79"/>
                <a:gd name="T6" fmla="*/ 0 w 223"/>
                <a:gd name="T7" fmla="*/ 0 h 79"/>
                <a:gd name="T8" fmla="*/ 0 w 223"/>
                <a:gd name="T9" fmla="*/ 0 h 79"/>
                <a:gd name="T10" fmla="*/ 0 w 223"/>
                <a:gd name="T11" fmla="*/ 0 h 79"/>
                <a:gd name="T12" fmla="*/ 0 w 223"/>
                <a:gd name="T13" fmla="*/ 0 h 79"/>
                <a:gd name="T14" fmla="*/ 0 w 223"/>
                <a:gd name="T15" fmla="*/ 0 h 79"/>
                <a:gd name="T16" fmla="*/ 0 w 223"/>
                <a:gd name="T17" fmla="*/ 0 h 79"/>
                <a:gd name="T18" fmla="*/ 0 w 223"/>
                <a:gd name="T19" fmla="*/ 0 h 79"/>
                <a:gd name="T20" fmla="*/ 0 w 223"/>
                <a:gd name="T21" fmla="*/ 0 h 79"/>
                <a:gd name="T22" fmla="*/ 0 w 223"/>
                <a:gd name="T23" fmla="*/ 0 h 79"/>
                <a:gd name="T24" fmla="*/ 0 w 223"/>
                <a:gd name="T25" fmla="*/ 3 h 79"/>
                <a:gd name="T26" fmla="*/ 0 w 223"/>
                <a:gd name="T27" fmla="*/ 3 h 79"/>
                <a:gd name="T28" fmla="*/ 0 w 223"/>
                <a:gd name="T29" fmla="*/ 3 h 79"/>
                <a:gd name="T30" fmla="*/ 0 w 223"/>
                <a:gd name="T31" fmla="*/ 3 h 79"/>
                <a:gd name="T32" fmla="*/ 0 w 223"/>
                <a:gd name="T33" fmla="*/ 3 h 7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23"/>
                <a:gd name="T52" fmla="*/ 0 h 79"/>
                <a:gd name="T53" fmla="*/ 223 w 223"/>
                <a:gd name="T54" fmla="*/ 79 h 7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23" h="79">
                  <a:moveTo>
                    <a:pt x="175" y="48"/>
                  </a:moveTo>
                  <a:lnTo>
                    <a:pt x="198" y="48"/>
                  </a:lnTo>
                  <a:lnTo>
                    <a:pt x="223" y="23"/>
                  </a:lnTo>
                  <a:lnTo>
                    <a:pt x="198" y="0"/>
                  </a:lnTo>
                  <a:lnTo>
                    <a:pt x="175" y="0"/>
                  </a:lnTo>
                  <a:lnTo>
                    <a:pt x="150" y="0"/>
                  </a:lnTo>
                  <a:lnTo>
                    <a:pt x="127" y="0"/>
                  </a:lnTo>
                  <a:lnTo>
                    <a:pt x="102" y="0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23"/>
                  </a:lnTo>
                  <a:lnTo>
                    <a:pt x="48" y="48"/>
                  </a:lnTo>
                  <a:lnTo>
                    <a:pt x="102" y="48"/>
                  </a:lnTo>
                  <a:lnTo>
                    <a:pt x="127" y="79"/>
                  </a:lnTo>
                  <a:lnTo>
                    <a:pt x="175" y="48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16" name="Freeform 72"/>
            <p:cNvSpPr>
              <a:spLocks/>
            </p:cNvSpPr>
            <p:nvPr/>
          </p:nvSpPr>
          <p:spPr bwMode="auto">
            <a:xfrm>
              <a:off x="4204" y="2245"/>
              <a:ext cx="53" cy="24"/>
            </a:xfrm>
            <a:custGeom>
              <a:avLst/>
              <a:gdLst>
                <a:gd name="T0" fmla="*/ 0 w 223"/>
                <a:gd name="T1" fmla="*/ 3 h 79"/>
                <a:gd name="T2" fmla="*/ 0 w 223"/>
                <a:gd name="T3" fmla="*/ 3 h 79"/>
                <a:gd name="T4" fmla="*/ 0 w 223"/>
                <a:gd name="T5" fmla="*/ 3 h 79"/>
                <a:gd name="T6" fmla="*/ 0 w 223"/>
                <a:gd name="T7" fmla="*/ 0 h 79"/>
                <a:gd name="T8" fmla="*/ 0 w 223"/>
                <a:gd name="T9" fmla="*/ 0 h 79"/>
                <a:gd name="T10" fmla="*/ 0 w 223"/>
                <a:gd name="T11" fmla="*/ 0 h 79"/>
                <a:gd name="T12" fmla="*/ 0 w 223"/>
                <a:gd name="T13" fmla="*/ 0 h 79"/>
                <a:gd name="T14" fmla="*/ 0 w 223"/>
                <a:gd name="T15" fmla="*/ 0 h 79"/>
                <a:gd name="T16" fmla="*/ 0 w 223"/>
                <a:gd name="T17" fmla="*/ 0 h 79"/>
                <a:gd name="T18" fmla="*/ 0 w 223"/>
                <a:gd name="T19" fmla="*/ 0 h 79"/>
                <a:gd name="T20" fmla="*/ 0 w 223"/>
                <a:gd name="T21" fmla="*/ 0 h 79"/>
                <a:gd name="T22" fmla="*/ 0 w 223"/>
                <a:gd name="T23" fmla="*/ 0 h 79"/>
                <a:gd name="T24" fmla="*/ 0 w 223"/>
                <a:gd name="T25" fmla="*/ 3 h 79"/>
                <a:gd name="T26" fmla="*/ 0 w 223"/>
                <a:gd name="T27" fmla="*/ 3 h 79"/>
                <a:gd name="T28" fmla="*/ 0 w 223"/>
                <a:gd name="T29" fmla="*/ 3 h 79"/>
                <a:gd name="T30" fmla="*/ 0 w 223"/>
                <a:gd name="T31" fmla="*/ 3 h 79"/>
                <a:gd name="T32" fmla="*/ 0 w 223"/>
                <a:gd name="T33" fmla="*/ 3 h 7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23"/>
                <a:gd name="T52" fmla="*/ 0 h 79"/>
                <a:gd name="T53" fmla="*/ 223 w 223"/>
                <a:gd name="T54" fmla="*/ 79 h 7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23" h="79">
                  <a:moveTo>
                    <a:pt x="175" y="48"/>
                  </a:moveTo>
                  <a:lnTo>
                    <a:pt x="198" y="48"/>
                  </a:lnTo>
                  <a:lnTo>
                    <a:pt x="223" y="23"/>
                  </a:lnTo>
                  <a:lnTo>
                    <a:pt x="198" y="0"/>
                  </a:lnTo>
                  <a:lnTo>
                    <a:pt x="175" y="0"/>
                  </a:lnTo>
                  <a:lnTo>
                    <a:pt x="150" y="0"/>
                  </a:lnTo>
                  <a:lnTo>
                    <a:pt x="127" y="0"/>
                  </a:lnTo>
                  <a:lnTo>
                    <a:pt x="102" y="0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23"/>
                  </a:lnTo>
                  <a:lnTo>
                    <a:pt x="48" y="48"/>
                  </a:lnTo>
                  <a:lnTo>
                    <a:pt x="102" y="48"/>
                  </a:lnTo>
                  <a:lnTo>
                    <a:pt x="127" y="79"/>
                  </a:lnTo>
                  <a:lnTo>
                    <a:pt x="175" y="48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17" name="Freeform 73"/>
            <p:cNvSpPr>
              <a:spLocks/>
            </p:cNvSpPr>
            <p:nvPr/>
          </p:nvSpPr>
          <p:spPr bwMode="auto">
            <a:xfrm>
              <a:off x="4168" y="2252"/>
              <a:ext cx="78" cy="52"/>
            </a:xfrm>
            <a:custGeom>
              <a:avLst/>
              <a:gdLst>
                <a:gd name="T0" fmla="*/ 0 w 325"/>
                <a:gd name="T1" fmla="*/ 0 h 176"/>
                <a:gd name="T2" fmla="*/ 0 w 325"/>
                <a:gd name="T3" fmla="*/ 0 h 176"/>
                <a:gd name="T4" fmla="*/ 0 w 325"/>
                <a:gd name="T5" fmla="*/ 0 h 176"/>
                <a:gd name="T6" fmla="*/ 0 w 325"/>
                <a:gd name="T7" fmla="*/ 2 h 176"/>
                <a:gd name="T8" fmla="*/ 0 w 325"/>
                <a:gd name="T9" fmla="*/ 0 h 176"/>
                <a:gd name="T10" fmla="*/ 0 w 325"/>
                <a:gd name="T11" fmla="*/ 0 h 176"/>
                <a:gd name="T12" fmla="*/ 0 w 325"/>
                <a:gd name="T13" fmla="*/ 2 h 176"/>
                <a:gd name="T14" fmla="*/ 0 w 325"/>
                <a:gd name="T15" fmla="*/ 2 h 176"/>
                <a:gd name="T16" fmla="*/ 0 w 325"/>
                <a:gd name="T17" fmla="*/ 2 h 176"/>
                <a:gd name="T18" fmla="*/ 0 w 325"/>
                <a:gd name="T19" fmla="*/ 2 h 176"/>
                <a:gd name="T20" fmla="*/ 0 w 325"/>
                <a:gd name="T21" fmla="*/ 2 h 176"/>
                <a:gd name="T22" fmla="*/ 0 w 325"/>
                <a:gd name="T23" fmla="*/ 2 h 176"/>
                <a:gd name="T24" fmla="*/ 0 w 325"/>
                <a:gd name="T25" fmla="*/ 2 h 176"/>
                <a:gd name="T26" fmla="*/ 0 w 325"/>
                <a:gd name="T27" fmla="*/ 2 h 176"/>
                <a:gd name="T28" fmla="*/ 0 w 325"/>
                <a:gd name="T29" fmla="*/ 2 h 176"/>
                <a:gd name="T30" fmla="*/ 0 w 325"/>
                <a:gd name="T31" fmla="*/ 2 h 176"/>
                <a:gd name="T32" fmla="*/ 0 w 325"/>
                <a:gd name="T33" fmla="*/ 2 h 176"/>
                <a:gd name="T34" fmla="*/ 0 w 325"/>
                <a:gd name="T35" fmla="*/ 2 h 176"/>
                <a:gd name="T36" fmla="*/ 0 w 325"/>
                <a:gd name="T37" fmla="*/ 2 h 176"/>
                <a:gd name="T38" fmla="*/ 0 w 325"/>
                <a:gd name="T39" fmla="*/ 2 h 176"/>
                <a:gd name="T40" fmla="*/ 0 w 325"/>
                <a:gd name="T41" fmla="*/ 2 h 176"/>
                <a:gd name="T42" fmla="*/ 0 w 325"/>
                <a:gd name="T43" fmla="*/ 2 h 176"/>
                <a:gd name="T44" fmla="*/ 0 w 325"/>
                <a:gd name="T45" fmla="*/ 2 h 176"/>
                <a:gd name="T46" fmla="*/ 0 w 325"/>
                <a:gd name="T47" fmla="*/ 2 h 176"/>
                <a:gd name="T48" fmla="*/ 0 w 325"/>
                <a:gd name="T49" fmla="*/ 2 h 176"/>
                <a:gd name="T50" fmla="*/ 0 w 325"/>
                <a:gd name="T51" fmla="*/ 2 h 176"/>
                <a:gd name="T52" fmla="*/ 0 w 325"/>
                <a:gd name="T53" fmla="*/ 2 h 176"/>
                <a:gd name="T54" fmla="*/ 0 w 325"/>
                <a:gd name="T55" fmla="*/ 2 h 176"/>
                <a:gd name="T56" fmla="*/ 0 w 325"/>
                <a:gd name="T57" fmla="*/ 2 h 176"/>
                <a:gd name="T58" fmla="*/ 0 w 325"/>
                <a:gd name="T59" fmla="*/ 2 h 176"/>
                <a:gd name="T60" fmla="*/ 0 w 325"/>
                <a:gd name="T61" fmla="*/ 2 h 176"/>
                <a:gd name="T62" fmla="*/ 0 w 325"/>
                <a:gd name="T63" fmla="*/ 2 h 176"/>
                <a:gd name="T64" fmla="*/ 0 w 325"/>
                <a:gd name="T65" fmla="*/ 0 h 17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25"/>
                <a:gd name="T100" fmla="*/ 0 h 176"/>
                <a:gd name="T101" fmla="*/ 325 w 325"/>
                <a:gd name="T102" fmla="*/ 176 h 17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25" h="176">
                  <a:moveTo>
                    <a:pt x="0" y="0"/>
                  </a:moveTo>
                  <a:lnTo>
                    <a:pt x="48" y="0"/>
                  </a:lnTo>
                  <a:lnTo>
                    <a:pt x="73" y="0"/>
                  </a:lnTo>
                  <a:lnTo>
                    <a:pt x="102" y="25"/>
                  </a:lnTo>
                  <a:lnTo>
                    <a:pt x="102" y="0"/>
                  </a:lnTo>
                  <a:lnTo>
                    <a:pt x="150" y="0"/>
                  </a:lnTo>
                  <a:lnTo>
                    <a:pt x="150" y="25"/>
                  </a:lnTo>
                  <a:lnTo>
                    <a:pt x="198" y="25"/>
                  </a:lnTo>
                  <a:lnTo>
                    <a:pt x="223" y="56"/>
                  </a:lnTo>
                  <a:lnTo>
                    <a:pt x="252" y="56"/>
                  </a:lnTo>
                  <a:lnTo>
                    <a:pt x="277" y="77"/>
                  </a:lnTo>
                  <a:lnTo>
                    <a:pt x="300" y="128"/>
                  </a:lnTo>
                  <a:lnTo>
                    <a:pt x="325" y="128"/>
                  </a:lnTo>
                  <a:lnTo>
                    <a:pt x="300" y="152"/>
                  </a:lnTo>
                  <a:lnTo>
                    <a:pt x="252" y="152"/>
                  </a:lnTo>
                  <a:lnTo>
                    <a:pt x="223" y="128"/>
                  </a:lnTo>
                  <a:lnTo>
                    <a:pt x="223" y="104"/>
                  </a:lnTo>
                  <a:lnTo>
                    <a:pt x="198" y="77"/>
                  </a:lnTo>
                  <a:lnTo>
                    <a:pt x="150" y="176"/>
                  </a:lnTo>
                  <a:lnTo>
                    <a:pt x="127" y="176"/>
                  </a:lnTo>
                  <a:lnTo>
                    <a:pt x="102" y="152"/>
                  </a:lnTo>
                  <a:lnTo>
                    <a:pt x="102" y="128"/>
                  </a:lnTo>
                  <a:lnTo>
                    <a:pt x="73" y="128"/>
                  </a:lnTo>
                  <a:lnTo>
                    <a:pt x="48" y="104"/>
                  </a:lnTo>
                  <a:lnTo>
                    <a:pt x="127" y="104"/>
                  </a:lnTo>
                  <a:lnTo>
                    <a:pt x="127" y="77"/>
                  </a:lnTo>
                  <a:lnTo>
                    <a:pt x="127" y="56"/>
                  </a:lnTo>
                  <a:lnTo>
                    <a:pt x="102" y="56"/>
                  </a:lnTo>
                  <a:lnTo>
                    <a:pt x="48" y="104"/>
                  </a:lnTo>
                  <a:lnTo>
                    <a:pt x="25" y="104"/>
                  </a:lnTo>
                  <a:lnTo>
                    <a:pt x="0" y="77"/>
                  </a:lnTo>
                  <a:lnTo>
                    <a:pt x="0" y="5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18" name="Freeform 74"/>
            <p:cNvSpPr>
              <a:spLocks/>
            </p:cNvSpPr>
            <p:nvPr/>
          </p:nvSpPr>
          <p:spPr bwMode="auto">
            <a:xfrm>
              <a:off x="4168" y="2252"/>
              <a:ext cx="78" cy="52"/>
            </a:xfrm>
            <a:custGeom>
              <a:avLst/>
              <a:gdLst>
                <a:gd name="T0" fmla="*/ 0 w 325"/>
                <a:gd name="T1" fmla="*/ 0 h 176"/>
                <a:gd name="T2" fmla="*/ 0 w 325"/>
                <a:gd name="T3" fmla="*/ 0 h 176"/>
                <a:gd name="T4" fmla="*/ 0 w 325"/>
                <a:gd name="T5" fmla="*/ 0 h 176"/>
                <a:gd name="T6" fmla="*/ 0 w 325"/>
                <a:gd name="T7" fmla="*/ 2 h 176"/>
                <a:gd name="T8" fmla="*/ 0 w 325"/>
                <a:gd name="T9" fmla="*/ 0 h 176"/>
                <a:gd name="T10" fmla="*/ 0 w 325"/>
                <a:gd name="T11" fmla="*/ 0 h 176"/>
                <a:gd name="T12" fmla="*/ 0 w 325"/>
                <a:gd name="T13" fmla="*/ 2 h 176"/>
                <a:gd name="T14" fmla="*/ 0 w 325"/>
                <a:gd name="T15" fmla="*/ 2 h 176"/>
                <a:gd name="T16" fmla="*/ 0 w 325"/>
                <a:gd name="T17" fmla="*/ 2 h 176"/>
                <a:gd name="T18" fmla="*/ 0 w 325"/>
                <a:gd name="T19" fmla="*/ 2 h 176"/>
                <a:gd name="T20" fmla="*/ 0 w 325"/>
                <a:gd name="T21" fmla="*/ 2 h 176"/>
                <a:gd name="T22" fmla="*/ 0 w 325"/>
                <a:gd name="T23" fmla="*/ 2 h 176"/>
                <a:gd name="T24" fmla="*/ 0 w 325"/>
                <a:gd name="T25" fmla="*/ 2 h 176"/>
                <a:gd name="T26" fmla="*/ 0 w 325"/>
                <a:gd name="T27" fmla="*/ 2 h 176"/>
                <a:gd name="T28" fmla="*/ 0 w 325"/>
                <a:gd name="T29" fmla="*/ 2 h 176"/>
                <a:gd name="T30" fmla="*/ 0 w 325"/>
                <a:gd name="T31" fmla="*/ 2 h 176"/>
                <a:gd name="T32" fmla="*/ 0 w 325"/>
                <a:gd name="T33" fmla="*/ 2 h 176"/>
                <a:gd name="T34" fmla="*/ 0 w 325"/>
                <a:gd name="T35" fmla="*/ 2 h 176"/>
                <a:gd name="T36" fmla="*/ 0 w 325"/>
                <a:gd name="T37" fmla="*/ 2 h 176"/>
                <a:gd name="T38" fmla="*/ 0 w 325"/>
                <a:gd name="T39" fmla="*/ 2 h 176"/>
                <a:gd name="T40" fmla="*/ 0 w 325"/>
                <a:gd name="T41" fmla="*/ 2 h 176"/>
                <a:gd name="T42" fmla="*/ 0 w 325"/>
                <a:gd name="T43" fmla="*/ 2 h 176"/>
                <a:gd name="T44" fmla="*/ 0 w 325"/>
                <a:gd name="T45" fmla="*/ 2 h 176"/>
                <a:gd name="T46" fmla="*/ 0 w 325"/>
                <a:gd name="T47" fmla="*/ 2 h 176"/>
                <a:gd name="T48" fmla="*/ 0 w 325"/>
                <a:gd name="T49" fmla="*/ 2 h 176"/>
                <a:gd name="T50" fmla="*/ 0 w 325"/>
                <a:gd name="T51" fmla="*/ 2 h 176"/>
                <a:gd name="T52" fmla="*/ 0 w 325"/>
                <a:gd name="T53" fmla="*/ 2 h 176"/>
                <a:gd name="T54" fmla="*/ 0 w 325"/>
                <a:gd name="T55" fmla="*/ 2 h 176"/>
                <a:gd name="T56" fmla="*/ 0 w 325"/>
                <a:gd name="T57" fmla="*/ 2 h 176"/>
                <a:gd name="T58" fmla="*/ 0 w 325"/>
                <a:gd name="T59" fmla="*/ 2 h 176"/>
                <a:gd name="T60" fmla="*/ 0 w 325"/>
                <a:gd name="T61" fmla="*/ 2 h 176"/>
                <a:gd name="T62" fmla="*/ 0 w 325"/>
                <a:gd name="T63" fmla="*/ 2 h 176"/>
                <a:gd name="T64" fmla="*/ 0 w 325"/>
                <a:gd name="T65" fmla="*/ 0 h 17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25"/>
                <a:gd name="T100" fmla="*/ 0 h 176"/>
                <a:gd name="T101" fmla="*/ 325 w 325"/>
                <a:gd name="T102" fmla="*/ 176 h 17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25" h="176">
                  <a:moveTo>
                    <a:pt x="0" y="0"/>
                  </a:moveTo>
                  <a:lnTo>
                    <a:pt x="48" y="0"/>
                  </a:lnTo>
                  <a:lnTo>
                    <a:pt x="73" y="0"/>
                  </a:lnTo>
                  <a:lnTo>
                    <a:pt x="102" y="25"/>
                  </a:lnTo>
                  <a:lnTo>
                    <a:pt x="102" y="0"/>
                  </a:lnTo>
                  <a:lnTo>
                    <a:pt x="150" y="0"/>
                  </a:lnTo>
                  <a:lnTo>
                    <a:pt x="150" y="25"/>
                  </a:lnTo>
                  <a:lnTo>
                    <a:pt x="198" y="25"/>
                  </a:lnTo>
                  <a:lnTo>
                    <a:pt x="223" y="56"/>
                  </a:lnTo>
                  <a:lnTo>
                    <a:pt x="252" y="56"/>
                  </a:lnTo>
                  <a:lnTo>
                    <a:pt x="277" y="77"/>
                  </a:lnTo>
                  <a:lnTo>
                    <a:pt x="300" y="128"/>
                  </a:lnTo>
                  <a:lnTo>
                    <a:pt x="325" y="128"/>
                  </a:lnTo>
                  <a:lnTo>
                    <a:pt x="300" y="152"/>
                  </a:lnTo>
                  <a:lnTo>
                    <a:pt x="252" y="152"/>
                  </a:lnTo>
                  <a:lnTo>
                    <a:pt x="223" y="128"/>
                  </a:lnTo>
                  <a:lnTo>
                    <a:pt x="223" y="104"/>
                  </a:lnTo>
                  <a:lnTo>
                    <a:pt x="198" y="77"/>
                  </a:lnTo>
                  <a:lnTo>
                    <a:pt x="150" y="176"/>
                  </a:lnTo>
                  <a:lnTo>
                    <a:pt x="127" y="176"/>
                  </a:lnTo>
                  <a:lnTo>
                    <a:pt x="102" y="152"/>
                  </a:lnTo>
                  <a:lnTo>
                    <a:pt x="102" y="128"/>
                  </a:lnTo>
                  <a:lnTo>
                    <a:pt x="73" y="128"/>
                  </a:lnTo>
                  <a:lnTo>
                    <a:pt x="48" y="104"/>
                  </a:lnTo>
                  <a:lnTo>
                    <a:pt x="127" y="104"/>
                  </a:lnTo>
                  <a:lnTo>
                    <a:pt x="127" y="77"/>
                  </a:lnTo>
                  <a:lnTo>
                    <a:pt x="127" y="56"/>
                  </a:lnTo>
                  <a:lnTo>
                    <a:pt x="102" y="56"/>
                  </a:lnTo>
                  <a:lnTo>
                    <a:pt x="48" y="104"/>
                  </a:lnTo>
                  <a:lnTo>
                    <a:pt x="25" y="104"/>
                  </a:lnTo>
                  <a:lnTo>
                    <a:pt x="0" y="77"/>
                  </a:lnTo>
                  <a:lnTo>
                    <a:pt x="0" y="56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19" name="Freeform 75"/>
            <p:cNvSpPr>
              <a:spLocks/>
            </p:cNvSpPr>
            <p:nvPr/>
          </p:nvSpPr>
          <p:spPr bwMode="auto">
            <a:xfrm>
              <a:off x="4407" y="2297"/>
              <a:ext cx="84" cy="95"/>
            </a:xfrm>
            <a:custGeom>
              <a:avLst/>
              <a:gdLst>
                <a:gd name="T0" fmla="*/ 0 w 349"/>
                <a:gd name="T1" fmla="*/ 2 h 324"/>
                <a:gd name="T2" fmla="*/ 0 w 349"/>
                <a:gd name="T3" fmla="*/ 2 h 324"/>
                <a:gd name="T4" fmla="*/ 0 w 349"/>
                <a:gd name="T5" fmla="*/ 2 h 324"/>
                <a:gd name="T6" fmla="*/ 0 w 349"/>
                <a:gd name="T7" fmla="*/ 2 h 324"/>
                <a:gd name="T8" fmla="*/ 0 w 349"/>
                <a:gd name="T9" fmla="*/ 2 h 324"/>
                <a:gd name="T10" fmla="*/ 0 w 349"/>
                <a:gd name="T11" fmla="*/ 2 h 324"/>
                <a:gd name="T12" fmla="*/ 0 w 349"/>
                <a:gd name="T13" fmla="*/ 2 h 324"/>
                <a:gd name="T14" fmla="*/ 0 w 349"/>
                <a:gd name="T15" fmla="*/ 2 h 324"/>
                <a:gd name="T16" fmla="*/ 0 w 349"/>
                <a:gd name="T17" fmla="*/ 2 h 324"/>
                <a:gd name="T18" fmla="*/ 0 w 349"/>
                <a:gd name="T19" fmla="*/ 2 h 324"/>
                <a:gd name="T20" fmla="*/ 0 w 349"/>
                <a:gd name="T21" fmla="*/ 2 h 324"/>
                <a:gd name="T22" fmla="*/ 0 w 349"/>
                <a:gd name="T23" fmla="*/ 2 h 324"/>
                <a:gd name="T24" fmla="*/ 0 w 349"/>
                <a:gd name="T25" fmla="*/ 2 h 324"/>
                <a:gd name="T26" fmla="*/ 0 w 349"/>
                <a:gd name="T27" fmla="*/ 2 h 324"/>
                <a:gd name="T28" fmla="*/ 0 w 349"/>
                <a:gd name="T29" fmla="*/ 2 h 324"/>
                <a:gd name="T30" fmla="*/ 0 w 349"/>
                <a:gd name="T31" fmla="*/ 2 h 324"/>
                <a:gd name="T32" fmla="*/ 0 w 349"/>
                <a:gd name="T33" fmla="*/ 2 h 324"/>
                <a:gd name="T34" fmla="*/ 0 w 349"/>
                <a:gd name="T35" fmla="*/ 2 h 324"/>
                <a:gd name="T36" fmla="*/ 0 w 349"/>
                <a:gd name="T37" fmla="*/ 2 h 324"/>
                <a:gd name="T38" fmla="*/ 0 w 349"/>
                <a:gd name="T39" fmla="*/ 2 h 324"/>
                <a:gd name="T40" fmla="*/ 0 w 349"/>
                <a:gd name="T41" fmla="*/ 2 h 324"/>
                <a:gd name="T42" fmla="*/ 0 w 349"/>
                <a:gd name="T43" fmla="*/ 2 h 324"/>
                <a:gd name="T44" fmla="*/ 0 w 349"/>
                <a:gd name="T45" fmla="*/ 2 h 324"/>
                <a:gd name="T46" fmla="*/ 0 w 349"/>
                <a:gd name="T47" fmla="*/ 2 h 324"/>
                <a:gd name="T48" fmla="*/ 0 w 349"/>
                <a:gd name="T49" fmla="*/ 0 h 324"/>
                <a:gd name="T50" fmla="*/ 0 w 349"/>
                <a:gd name="T51" fmla="*/ 0 h 324"/>
                <a:gd name="T52" fmla="*/ 0 w 349"/>
                <a:gd name="T53" fmla="*/ 2 h 324"/>
                <a:gd name="T54" fmla="*/ 0 w 349"/>
                <a:gd name="T55" fmla="*/ 2 h 324"/>
                <a:gd name="T56" fmla="*/ 0 w 349"/>
                <a:gd name="T57" fmla="*/ 2 h 324"/>
                <a:gd name="T58" fmla="*/ 0 w 349"/>
                <a:gd name="T59" fmla="*/ 2 h 324"/>
                <a:gd name="T60" fmla="*/ 0 w 349"/>
                <a:gd name="T61" fmla="*/ 2 h 324"/>
                <a:gd name="T62" fmla="*/ 0 w 349"/>
                <a:gd name="T63" fmla="*/ 2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49"/>
                <a:gd name="T97" fmla="*/ 0 h 324"/>
                <a:gd name="T98" fmla="*/ 349 w 349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49" h="324">
                  <a:moveTo>
                    <a:pt x="197" y="101"/>
                  </a:moveTo>
                  <a:lnTo>
                    <a:pt x="176" y="101"/>
                  </a:lnTo>
                  <a:lnTo>
                    <a:pt x="176" y="126"/>
                  </a:lnTo>
                  <a:lnTo>
                    <a:pt x="149" y="126"/>
                  </a:lnTo>
                  <a:lnTo>
                    <a:pt x="149" y="149"/>
                  </a:lnTo>
                  <a:lnTo>
                    <a:pt x="121" y="174"/>
                  </a:lnTo>
                  <a:lnTo>
                    <a:pt x="96" y="174"/>
                  </a:lnTo>
                  <a:lnTo>
                    <a:pt x="96" y="276"/>
                  </a:lnTo>
                  <a:lnTo>
                    <a:pt x="121" y="299"/>
                  </a:lnTo>
                  <a:lnTo>
                    <a:pt x="149" y="324"/>
                  </a:lnTo>
                  <a:lnTo>
                    <a:pt x="48" y="324"/>
                  </a:lnTo>
                  <a:lnTo>
                    <a:pt x="48" y="276"/>
                  </a:lnTo>
                  <a:lnTo>
                    <a:pt x="25" y="276"/>
                  </a:lnTo>
                  <a:lnTo>
                    <a:pt x="0" y="251"/>
                  </a:lnTo>
                  <a:lnTo>
                    <a:pt x="25" y="228"/>
                  </a:lnTo>
                  <a:lnTo>
                    <a:pt x="25" y="203"/>
                  </a:lnTo>
                  <a:lnTo>
                    <a:pt x="48" y="149"/>
                  </a:lnTo>
                  <a:lnTo>
                    <a:pt x="73" y="126"/>
                  </a:lnTo>
                  <a:lnTo>
                    <a:pt x="73" y="101"/>
                  </a:lnTo>
                  <a:lnTo>
                    <a:pt x="73" y="78"/>
                  </a:lnTo>
                  <a:lnTo>
                    <a:pt x="96" y="78"/>
                  </a:lnTo>
                  <a:lnTo>
                    <a:pt x="149" y="53"/>
                  </a:lnTo>
                  <a:lnTo>
                    <a:pt x="176" y="24"/>
                  </a:lnTo>
                  <a:lnTo>
                    <a:pt x="245" y="24"/>
                  </a:lnTo>
                  <a:lnTo>
                    <a:pt x="301" y="0"/>
                  </a:lnTo>
                  <a:lnTo>
                    <a:pt x="349" y="0"/>
                  </a:lnTo>
                  <a:lnTo>
                    <a:pt x="349" y="24"/>
                  </a:lnTo>
                  <a:lnTo>
                    <a:pt x="324" y="24"/>
                  </a:lnTo>
                  <a:lnTo>
                    <a:pt x="301" y="24"/>
                  </a:lnTo>
                  <a:lnTo>
                    <a:pt x="245" y="53"/>
                  </a:lnTo>
                  <a:lnTo>
                    <a:pt x="222" y="78"/>
                  </a:lnTo>
                  <a:lnTo>
                    <a:pt x="197" y="10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20" name="Freeform 76"/>
            <p:cNvSpPr>
              <a:spLocks/>
            </p:cNvSpPr>
            <p:nvPr/>
          </p:nvSpPr>
          <p:spPr bwMode="auto">
            <a:xfrm>
              <a:off x="4407" y="2297"/>
              <a:ext cx="84" cy="95"/>
            </a:xfrm>
            <a:custGeom>
              <a:avLst/>
              <a:gdLst>
                <a:gd name="T0" fmla="*/ 0 w 349"/>
                <a:gd name="T1" fmla="*/ 2 h 324"/>
                <a:gd name="T2" fmla="*/ 0 w 349"/>
                <a:gd name="T3" fmla="*/ 2 h 324"/>
                <a:gd name="T4" fmla="*/ 0 w 349"/>
                <a:gd name="T5" fmla="*/ 2 h 324"/>
                <a:gd name="T6" fmla="*/ 0 w 349"/>
                <a:gd name="T7" fmla="*/ 2 h 324"/>
                <a:gd name="T8" fmla="*/ 0 w 349"/>
                <a:gd name="T9" fmla="*/ 2 h 324"/>
                <a:gd name="T10" fmla="*/ 0 w 349"/>
                <a:gd name="T11" fmla="*/ 2 h 324"/>
                <a:gd name="T12" fmla="*/ 0 w 349"/>
                <a:gd name="T13" fmla="*/ 2 h 324"/>
                <a:gd name="T14" fmla="*/ 0 w 349"/>
                <a:gd name="T15" fmla="*/ 2 h 324"/>
                <a:gd name="T16" fmla="*/ 0 w 349"/>
                <a:gd name="T17" fmla="*/ 2 h 324"/>
                <a:gd name="T18" fmla="*/ 0 w 349"/>
                <a:gd name="T19" fmla="*/ 2 h 324"/>
                <a:gd name="T20" fmla="*/ 0 w 349"/>
                <a:gd name="T21" fmla="*/ 2 h 324"/>
                <a:gd name="T22" fmla="*/ 0 w 349"/>
                <a:gd name="T23" fmla="*/ 2 h 324"/>
                <a:gd name="T24" fmla="*/ 0 w 349"/>
                <a:gd name="T25" fmla="*/ 2 h 324"/>
                <a:gd name="T26" fmla="*/ 0 w 349"/>
                <a:gd name="T27" fmla="*/ 2 h 324"/>
                <a:gd name="T28" fmla="*/ 0 w 349"/>
                <a:gd name="T29" fmla="*/ 2 h 324"/>
                <a:gd name="T30" fmla="*/ 0 w 349"/>
                <a:gd name="T31" fmla="*/ 2 h 324"/>
                <a:gd name="T32" fmla="*/ 0 w 349"/>
                <a:gd name="T33" fmla="*/ 2 h 324"/>
                <a:gd name="T34" fmla="*/ 0 w 349"/>
                <a:gd name="T35" fmla="*/ 2 h 324"/>
                <a:gd name="T36" fmla="*/ 0 w 349"/>
                <a:gd name="T37" fmla="*/ 2 h 324"/>
                <a:gd name="T38" fmla="*/ 0 w 349"/>
                <a:gd name="T39" fmla="*/ 2 h 324"/>
                <a:gd name="T40" fmla="*/ 0 w 349"/>
                <a:gd name="T41" fmla="*/ 2 h 324"/>
                <a:gd name="T42" fmla="*/ 0 w 349"/>
                <a:gd name="T43" fmla="*/ 2 h 324"/>
                <a:gd name="T44" fmla="*/ 0 w 349"/>
                <a:gd name="T45" fmla="*/ 2 h 324"/>
                <a:gd name="T46" fmla="*/ 0 w 349"/>
                <a:gd name="T47" fmla="*/ 2 h 324"/>
                <a:gd name="T48" fmla="*/ 0 w 349"/>
                <a:gd name="T49" fmla="*/ 0 h 324"/>
                <a:gd name="T50" fmla="*/ 0 w 349"/>
                <a:gd name="T51" fmla="*/ 0 h 324"/>
                <a:gd name="T52" fmla="*/ 0 w 349"/>
                <a:gd name="T53" fmla="*/ 2 h 324"/>
                <a:gd name="T54" fmla="*/ 0 w 349"/>
                <a:gd name="T55" fmla="*/ 2 h 324"/>
                <a:gd name="T56" fmla="*/ 0 w 349"/>
                <a:gd name="T57" fmla="*/ 2 h 324"/>
                <a:gd name="T58" fmla="*/ 0 w 349"/>
                <a:gd name="T59" fmla="*/ 2 h 324"/>
                <a:gd name="T60" fmla="*/ 0 w 349"/>
                <a:gd name="T61" fmla="*/ 2 h 324"/>
                <a:gd name="T62" fmla="*/ 0 w 349"/>
                <a:gd name="T63" fmla="*/ 2 h 3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49"/>
                <a:gd name="T97" fmla="*/ 0 h 324"/>
                <a:gd name="T98" fmla="*/ 349 w 349"/>
                <a:gd name="T99" fmla="*/ 324 h 3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49" h="324">
                  <a:moveTo>
                    <a:pt x="197" y="101"/>
                  </a:moveTo>
                  <a:lnTo>
                    <a:pt x="176" y="101"/>
                  </a:lnTo>
                  <a:lnTo>
                    <a:pt x="176" y="126"/>
                  </a:lnTo>
                  <a:lnTo>
                    <a:pt x="149" y="126"/>
                  </a:lnTo>
                  <a:lnTo>
                    <a:pt x="149" y="149"/>
                  </a:lnTo>
                  <a:lnTo>
                    <a:pt x="121" y="174"/>
                  </a:lnTo>
                  <a:lnTo>
                    <a:pt x="96" y="174"/>
                  </a:lnTo>
                  <a:lnTo>
                    <a:pt x="96" y="276"/>
                  </a:lnTo>
                  <a:lnTo>
                    <a:pt x="121" y="299"/>
                  </a:lnTo>
                  <a:lnTo>
                    <a:pt x="149" y="324"/>
                  </a:lnTo>
                  <a:lnTo>
                    <a:pt x="48" y="324"/>
                  </a:lnTo>
                  <a:lnTo>
                    <a:pt x="48" y="276"/>
                  </a:lnTo>
                  <a:lnTo>
                    <a:pt x="25" y="276"/>
                  </a:lnTo>
                  <a:lnTo>
                    <a:pt x="0" y="251"/>
                  </a:lnTo>
                  <a:lnTo>
                    <a:pt x="25" y="228"/>
                  </a:lnTo>
                  <a:lnTo>
                    <a:pt x="25" y="203"/>
                  </a:lnTo>
                  <a:lnTo>
                    <a:pt x="48" y="149"/>
                  </a:lnTo>
                  <a:lnTo>
                    <a:pt x="73" y="126"/>
                  </a:lnTo>
                  <a:lnTo>
                    <a:pt x="73" y="101"/>
                  </a:lnTo>
                  <a:lnTo>
                    <a:pt x="73" y="78"/>
                  </a:lnTo>
                  <a:lnTo>
                    <a:pt x="96" y="78"/>
                  </a:lnTo>
                  <a:lnTo>
                    <a:pt x="149" y="53"/>
                  </a:lnTo>
                  <a:lnTo>
                    <a:pt x="176" y="24"/>
                  </a:lnTo>
                  <a:lnTo>
                    <a:pt x="245" y="24"/>
                  </a:lnTo>
                  <a:lnTo>
                    <a:pt x="301" y="0"/>
                  </a:lnTo>
                  <a:lnTo>
                    <a:pt x="349" y="0"/>
                  </a:lnTo>
                  <a:lnTo>
                    <a:pt x="349" y="24"/>
                  </a:lnTo>
                  <a:lnTo>
                    <a:pt x="324" y="24"/>
                  </a:lnTo>
                  <a:lnTo>
                    <a:pt x="301" y="24"/>
                  </a:lnTo>
                  <a:lnTo>
                    <a:pt x="245" y="53"/>
                  </a:lnTo>
                  <a:lnTo>
                    <a:pt x="222" y="78"/>
                  </a:lnTo>
                  <a:lnTo>
                    <a:pt x="197" y="101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21" name="Freeform 77"/>
            <p:cNvSpPr>
              <a:spLocks/>
            </p:cNvSpPr>
            <p:nvPr/>
          </p:nvSpPr>
          <p:spPr bwMode="auto">
            <a:xfrm>
              <a:off x="3282" y="2611"/>
              <a:ext cx="14" cy="21"/>
            </a:xfrm>
            <a:custGeom>
              <a:avLst/>
              <a:gdLst>
                <a:gd name="T0" fmla="*/ 0 w 55"/>
                <a:gd name="T1" fmla="*/ 0 h 71"/>
                <a:gd name="T2" fmla="*/ 0 w 55"/>
                <a:gd name="T3" fmla="*/ 1 h 71"/>
                <a:gd name="T4" fmla="*/ 0 w 55"/>
                <a:gd name="T5" fmla="*/ 1 h 71"/>
                <a:gd name="T6" fmla="*/ 0 w 55"/>
                <a:gd name="T7" fmla="*/ 1 h 71"/>
                <a:gd name="T8" fmla="*/ 0 w 55"/>
                <a:gd name="T9" fmla="*/ 0 h 71"/>
                <a:gd name="T10" fmla="*/ 0 w 55"/>
                <a:gd name="T11" fmla="*/ 0 h 71"/>
                <a:gd name="T12" fmla="*/ 0 w 55"/>
                <a:gd name="T13" fmla="*/ 0 h 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5"/>
                <a:gd name="T22" fmla="*/ 0 h 71"/>
                <a:gd name="T23" fmla="*/ 55 w 55"/>
                <a:gd name="T24" fmla="*/ 71 h 7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5" h="71">
                  <a:moveTo>
                    <a:pt x="0" y="0"/>
                  </a:moveTo>
                  <a:lnTo>
                    <a:pt x="30" y="48"/>
                  </a:lnTo>
                  <a:lnTo>
                    <a:pt x="30" y="71"/>
                  </a:lnTo>
                  <a:lnTo>
                    <a:pt x="30" y="48"/>
                  </a:lnTo>
                  <a:lnTo>
                    <a:pt x="55" y="0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22" name="Freeform 78"/>
            <p:cNvSpPr>
              <a:spLocks/>
            </p:cNvSpPr>
            <p:nvPr/>
          </p:nvSpPr>
          <p:spPr bwMode="auto">
            <a:xfrm>
              <a:off x="3282" y="2611"/>
              <a:ext cx="14" cy="21"/>
            </a:xfrm>
            <a:custGeom>
              <a:avLst/>
              <a:gdLst>
                <a:gd name="T0" fmla="*/ 0 w 55"/>
                <a:gd name="T1" fmla="*/ 0 h 71"/>
                <a:gd name="T2" fmla="*/ 0 w 55"/>
                <a:gd name="T3" fmla="*/ 1 h 71"/>
                <a:gd name="T4" fmla="*/ 0 w 55"/>
                <a:gd name="T5" fmla="*/ 1 h 71"/>
                <a:gd name="T6" fmla="*/ 0 w 55"/>
                <a:gd name="T7" fmla="*/ 1 h 71"/>
                <a:gd name="T8" fmla="*/ 0 w 55"/>
                <a:gd name="T9" fmla="*/ 0 h 71"/>
                <a:gd name="T10" fmla="*/ 0 w 55"/>
                <a:gd name="T11" fmla="*/ 0 h 71"/>
                <a:gd name="T12" fmla="*/ 0 w 55"/>
                <a:gd name="T13" fmla="*/ 0 h 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5"/>
                <a:gd name="T22" fmla="*/ 0 h 71"/>
                <a:gd name="T23" fmla="*/ 55 w 55"/>
                <a:gd name="T24" fmla="*/ 71 h 7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5" h="71">
                  <a:moveTo>
                    <a:pt x="0" y="0"/>
                  </a:moveTo>
                  <a:lnTo>
                    <a:pt x="30" y="48"/>
                  </a:lnTo>
                  <a:lnTo>
                    <a:pt x="30" y="71"/>
                  </a:lnTo>
                  <a:lnTo>
                    <a:pt x="30" y="48"/>
                  </a:lnTo>
                  <a:lnTo>
                    <a:pt x="55" y="0"/>
                  </a:ln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23" name="Rectangle 79"/>
            <p:cNvSpPr>
              <a:spLocks noChangeArrowheads="1"/>
            </p:cNvSpPr>
            <p:nvPr/>
          </p:nvSpPr>
          <p:spPr bwMode="auto">
            <a:xfrm>
              <a:off x="3665" y="2977"/>
              <a:ext cx="6" cy="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sz="1000">
                <a:latin typeface="+mj-lt"/>
              </a:endParaRPr>
            </a:p>
          </p:txBody>
        </p:sp>
        <p:sp>
          <p:nvSpPr>
            <p:cNvPr id="31824" name="Rectangle 80"/>
            <p:cNvSpPr>
              <a:spLocks noChangeArrowheads="1"/>
            </p:cNvSpPr>
            <p:nvPr/>
          </p:nvSpPr>
          <p:spPr bwMode="auto">
            <a:xfrm>
              <a:off x="3665" y="2978"/>
              <a:ext cx="6" cy="7"/>
            </a:xfrm>
            <a:prstGeom prst="rect">
              <a:avLst/>
            </a:prstGeom>
            <a:grpFill/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sz="1000">
                <a:latin typeface="+mj-lt"/>
              </a:endParaRPr>
            </a:p>
          </p:txBody>
        </p:sp>
        <p:sp>
          <p:nvSpPr>
            <p:cNvPr id="31825" name="Freeform 81"/>
            <p:cNvSpPr>
              <a:spLocks/>
            </p:cNvSpPr>
            <p:nvPr/>
          </p:nvSpPr>
          <p:spPr bwMode="auto">
            <a:xfrm>
              <a:off x="3629" y="2963"/>
              <a:ext cx="24" cy="28"/>
            </a:xfrm>
            <a:custGeom>
              <a:avLst/>
              <a:gdLst>
                <a:gd name="T0" fmla="*/ 0 w 104"/>
                <a:gd name="T1" fmla="*/ 2 h 96"/>
                <a:gd name="T2" fmla="*/ 0 w 104"/>
                <a:gd name="T3" fmla="*/ 2 h 96"/>
                <a:gd name="T4" fmla="*/ 0 w 104"/>
                <a:gd name="T5" fmla="*/ 0 h 96"/>
                <a:gd name="T6" fmla="*/ 0 w 104"/>
                <a:gd name="T7" fmla="*/ 0 h 96"/>
                <a:gd name="T8" fmla="*/ 0 w 104"/>
                <a:gd name="T9" fmla="*/ 2 h 96"/>
                <a:gd name="T10" fmla="*/ 0 w 104"/>
                <a:gd name="T11" fmla="*/ 2 h 96"/>
                <a:gd name="T12" fmla="*/ 0 w 104"/>
                <a:gd name="T13" fmla="*/ 2 h 96"/>
                <a:gd name="T14" fmla="*/ 0 w 104"/>
                <a:gd name="T15" fmla="*/ 2 h 96"/>
                <a:gd name="T16" fmla="*/ 0 w 104"/>
                <a:gd name="T17" fmla="*/ 2 h 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4"/>
                <a:gd name="T28" fmla="*/ 0 h 96"/>
                <a:gd name="T29" fmla="*/ 104 w 104"/>
                <a:gd name="T30" fmla="*/ 96 h 9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4" h="96">
                  <a:moveTo>
                    <a:pt x="77" y="71"/>
                  </a:moveTo>
                  <a:lnTo>
                    <a:pt x="104" y="48"/>
                  </a:lnTo>
                  <a:lnTo>
                    <a:pt x="77" y="0"/>
                  </a:lnTo>
                  <a:lnTo>
                    <a:pt x="25" y="0"/>
                  </a:lnTo>
                  <a:lnTo>
                    <a:pt x="0" y="23"/>
                  </a:lnTo>
                  <a:lnTo>
                    <a:pt x="0" y="71"/>
                  </a:lnTo>
                  <a:lnTo>
                    <a:pt x="25" y="96"/>
                  </a:lnTo>
                  <a:lnTo>
                    <a:pt x="25" y="71"/>
                  </a:lnTo>
                  <a:lnTo>
                    <a:pt x="77" y="7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26" name="Freeform 82"/>
            <p:cNvSpPr>
              <a:spLocks/>
            </p:cNvSpPr>
            <p:nvPr/>
          </p:nvSpPr>
          <p:spPr bwMode="auto">
            <a:xfrm>
              <a:off x="3629" y="2963"/>
              <a:ext cx="24" cy="28"/>
            </a:xfrm>
            <a:custGeom>
              <a:avLst/>
              <a:gdLst>
                <a:gd name="T0" fmla="*/ 0 w 104"/>
                <a:gd name="T1" fmla="*/ 2 h 96"/>
                <a:gd name="T2" fmla="*/ 0 w 104"/>
                <a:gd name="T3" fmla="*/ 2 h 96"/>
                <a:gd name="T4" fmla="*/ 0 w 104"/>
                <a:gd name="T5" fmla="*/ 0 h 96"/>
                <a:gd name="T6" fmla="*/ 0 w 104"/>
                <a:gd name="T7" fmla="*/ 0 h 96"/>
                <a:gd name="T8" fmla="*/ 0 w 104"/>
                <a:gd name="T9" fmla="*/ 2 h 96"/>
                <a:gd name="T10" fmla="*/ 0 w 104"/>
                <a:gd name="T11" fmla="*/ 2 h 96"/>
                <a:gd name="T12" fmla="*/ 0 w 104"/>
                <a:gd name="T13" fmla="*/ 2 h 96"/>
                <a:gd name="T14" fmla="*/ 0 w 104"/>
                <a:gd name="T15" fmla="*/ 2 h 96"/>
                <a:gd name="T16" fmla="*/ 0 w 104"/>
                <a:gd name="T17" fmla="*/ 2 h 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4"/>
                <a:gd name="T28" fmla="*/ 0 h 96"/>
                <a:gd name="T29" fmla="*/ 104 w 104"/>
                <a:gd name="T30" fmla="*/ 96 h 9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4" h="96">
                  <a:moveTo>
                    <a:pt x="77" y="71"/>
                  </a:moveTo>
                  <a:lnTo>
                    <a:pt x="104" y="48"/>
                  </a:lnTo>
                  <a:lnTo>
                    <a:pt x="77" y="0"/>
                  </a:lnTo>
                  <a:lnTo>
                    <a:pt x="25" y="0"/>
                  </a:lnTo>
                  <a:lnTo>
                    <a:pt x="0" y="23"/>
                  </a:lnTo>
                  <a:lnTo>
                    <a:pt x="0" y="71"/>
                  </a:lnTo>
                  <a:lnTo>
                    <a:pt x="25" y="96"/>
                  </a:lnTo>
                  <a:lnTo>
                    <a:pt x="25" y="71"/>
                  </a:lnTo>
                  <a:lnTo>
                    <a:pt x="77" y="71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27" name="Freeform 83"/>
            <p:cNvSpPr>
              <a:spLocks/>
            </p:cNvSpPr>
            <p:nvPr/>
          </p:nvSpPr>
          <p:spPr bwMode="auto">
            <a:xfrm>
              <a:off x="3612" y="2963"/>
              <a:ext cx="17" cy="21"/>
            </a:xfrm>
            <a:custGeom>
              <a:avLst/>
              <a:gdLst>
                <a:gd name="T0" fmla="*/ 0 w 71"/>
                <a:gd name="T1" fmla="*/ 2 h 71"/>
                <a:gd name="T2" fmla="*/ 0 w 71"/>
                <a:gd name="T3" fmla="*/ 2 h 71"/>
                <a:gd name="T4" fmla="*/ 0 w 71"/>
                <a:gd name="T5" fmla="*/ 2 h 71"/>
                <a:gd name="T6" fmla="*/ 0 w 71"/>
                <a:gd name="T7" fmla="*/ 2 h 71"/>
                <a:gd name="T8" fmla="*/ 0 w 71"/>
                <a:gd name="T9" fmla="*/ 2 h 71"/>
                <a:gd name="T10" fmla="*/ 0 w 71"/>
                <a:gd name="T11" fmla="*/ 0 h 71"/>
                <a:gd name="T12" fmla="*/ 0 w 71"/>
                <a:gd name="T13" fmla="*/ 2 h 71"/>
                <a:gd name="T14" fmla="*/ 0 w 71"/>
                <a:gd name="T15" fmla="*/ 2 h 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"/>
                <a:gd name="T25" fmla="*/ 0 h 71"/>
                <a:gd name="T26" fmla="*/ 71 w 71"/>
                <a:gd name="T27" fmla="*/ 71 h 7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" h="71">
                  <a:moveTo>
                    <a:pt x="71" y="71"/>
                  </a:moveTo>
                  <a:lnTo>
                    <a:pt x="23" y="71"/>
                  </a:lnTo>
                  <a:lnTo>
                    <a:pt x="0" y="48"/>
                  </a:lnTo>
                  <a:lnTo>
                    <a:pt x="23" y="48"/>
                  </a:lnTo>
                  <a:lnTo>
                    <a:pt x="48" y="48"/>
                  </a:lnTo>
                  <a:lnTo>
                    <a:pt x="48" y="0"/>
                  </a:lnTo>
                  <a:lnTo>
                    <a:pt x="71" y="23"/>
                  </a:lnTo>
                  <a:lnTo>
                    <a:pt x="71" y="7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28" name="Freeform 84"/>
            <p:cNvSpPr>
              <a:spLocks/>
            </p:cNvSpPr>
            <p:nvPr/>
          </p:nvSpPr>
          <p:spPr bwMode="auto">
            <a:xfrm>
              <a:off x="3612" y="2963"/>
              <a:ext cx="17" cy="21"/>
            </a:xfrm>
            <a:custGeom>
              <a:avLst/>
              <a:gdLst>
                <a:gd name="T0" fmla="*/ 0 w 71"/>
                <a:gd name="T1" fmla="*/ 2 h 71"/>
                <a:gd name="T2" fmla="*/ 0 w 71"/>
                <a:gd name="T3" fmla="*/ 2 h 71"/>
                <a:gd name="T4" fmla="*/ 0 w 71"/>
                <a:gd name="T5" fmla="*/ 2 h 71"/>
                <a:gd name="T6" fmla="*/ 0 w 71"/>
                <a:gd name="T7" fmla="*/ 2 h 71"/>
                <a:gd name="T8" fmla="*/ 0 w 71"/>
                <a:gd name="T9" fmla="*/ 2 h 71"/>
                <a:gd name="T10" fmla="*/ 0 w 71"/>
                <a:gd name="T11" fmla="*/ 0 h 71"/>
                <a:gd name="T12" fmla="*/ 0 w 71"/>
                <a:gd name="T13" fmla="*/ 2 h 71"/>
                <a:gd name="T14" fmla="*/ 0 w 71"/>
                <a:gd name="T15" fmla="*/ 2 h 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"/>
                <a:gd name="T25" fmla="*/ 0 h 71"/>
                <a:gd name="T26" fmla="*/ 71 w 71"/>
                <a:gd name="T27" fmla="*/ 71 h 7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" h="71">
                  <a:moveTo>
                    <a:pt x="71" y="71"/>
                  </a:moveTo>
                  <a:lnTo>
                    <a:pt x="23" y="71"/>
                  </a:lnTo>
                  <a:lnTo>
                    <a:pt x="0" y="48"/>
                  </a:lnTo>
                  <a:lnTo>
                    <a:pt x="23" y="48"/>
                  </a:lnTo>
                  <a:lnTo>
                    <a:pt x="48" y="48"/>
                  </a:lnTo>
                  <a:lnTo>
                    <a:pt x="48" y="0"/>
                  </a:lnTo>
                  <a:lnTo>
                    <a:pt x="71" y="23"/>
                  </a:lnTo>
                  <a:lnTo>
                    <a:pt x="71" y="71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29" name="Freeform 85"/>
            <p:cNvSpPr>
              <a:spLocks/>
            </p:cNvSpPr>
            <p:nvPr/>
          </p:nvSpPr>
          <p:spPr bwMode="auto">
            <a:xfrm>
              <a:off x="3587" y="2977"/>
              <a:ext cx="12" cy="7"/>
            </a:xfrm>
            <a:custGeom>
              <a:avLst/>
              <a:gdLst>
                <a:gd name="T0" fmla="*/ 0 w 48"/>
                <a:gd name="T1" fmla="*/ 0 h 23"/>
                <a:gd name="T2" fmla="*/ 0 w 48"/>
                <a:gd name="T3" fmla="*/ 4 h 23"/>
                <a:gd name="T4" fmla="*/ 0 w 48"/>
                <a:gd name="T5" fmla="*/ 4 h 23"/>
                <a:gd name="T6" fmla="*/ 0 w 48"/>
                <a:gd name="T7" fmla="*/ 0 h 23"/>
                <a:gd name="T8" fmla="*/ 0 w 48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23"/>
                <a:gd name="T17" fmla="*/ 48 w 48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23">
                  <a:moveTo>
                    <a:pt x="0" y="0"/>
                  </a:moveTo>
                  <a:lnTo>
                    <a:pt x="25" y="23"/>
                  </a:lnTo>
                  <a:lnTo>
                    <a:pt x="48" y="23"/>
                  </a:lnTo>
                  <a:lnTo>
                    <a:pt x="4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30" name="Freeform 86"/>
            <p:cNvSpPr>
              <a:spLocks/>
            </p:cNvSpPr>
            <p:nvPr/>
          </p:nvSpPr>
          <p:spPr bwMode="auto">
            <a:xfrm>
              <a:off x="3587" y="2977"/>
              <a:ext cx="12" cy="7"/>
            </a:xfrm>
            <a:custGeom>
              <a:avLst/>
              <a:gdLst>
                <a:gd name="T0" fmla="*/ 0 w 48"/>
                <a:gd name="T1" fmla="*/ 0 h 23"/>
                <a:gd name="T2" fmla="*/ 0 w 48"/>
                <a:gd name="T3" fmla="*/ 4 h 23"/>
                <a:gd name="T4" fmla="*/ 0 w 48"/>
                <a:gd name="T5" fmla="*/ 4 h 23"/>
                <a:gd name="T6" fmla="*/ 0 w 48"/>
                <a:gd name="T7" fmla="*/ 0 h 23"/>
                <a:gd name="T8" fmla="*/ 0 w 48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23"/>
                <a:gd name="T17" fmla="*/ 48 w 48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23">
                  <a:moveTo>
                    <a:pt x="0" y="0"/>
                  </a:moveTo>
                  <a:lnTo>
                    <a:pt x="25" y="23"/>
                  </a:lnTo>
                  <a:lnTo>
                    <a:pt x="48" y="23"/>
                  </a:lnTo>
                  <a:lnTo>
                    <a:pt x="48" y="0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31" name="Freeform 87"/>
            <p:cNvSpPr>
              <a:spLocks/>
            </p:cNvSpPr>
            <p:nvPr/>
          </p:nvSpPr>
          <p:spPr bwMode="auto">
            <a:xfrm>
              <a:off x="3742" y="3662"/>
              <a:ext cx="5" cy="7"/>
            </a:xfrm>
            <a:custGeom>
              <a:avLst/>
              <a:gdLst>
                <a:gd name="T0" fmla="*/ 0 w 25"/>
                <a:gd name="T1" fmla="*/ 0 h 25"/>
                <a:gd name="T2" fmla="*/ 0 w 25"/>
                <a:gd name="T3" fmla="*/ 1 h 25"/>
                <a:gd name="T4" fmla="*/ 0 w 25"/>
                <a:gd name="T5" fmla="*/ 1 h 25"/>
                <a:gd name="T6" fmla="*/ 0 w 25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"/>
                <a:gd name="T13" fmla="*/ 0 h 25"/>
                <a:gd name="T14" fmla="*/ 25 w 25"/>
                <a:gd name="T15" fmla="*/ 25 h 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" h="25">
                  <a:moveTo>
                    <a:pt x="0" y="0"/>
                  </a:moveTo>
                  <a:lnTo>
                    <a:pt x="25" y="25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32" name="Freeform 88"/>
            <p:cNvSpPr>
              <a:spLocks/>
            </p:cNvSpPr>
            <p:nvPr/>
          </p:nvSpPr>
          <p:spPr bwMode="auto">
            <a:xfrm>
              <a:off x="3742" y="3662"/>
              <a:ext cx="5" cy="7"/>
            </a:xfrm>
            <a:custGeom>
              <a:avLst/>
              <a:gdLst>
                <a:gd name="T0" fmla="*/ 0 w 25"/>
                <a:gd name="T1" fmla="*/ 0 h 25"/>
                <a:gd name="T2" fmla="*/ 0 w 25"/>
                <a:gd name="T3" fmla="*/ 1 h 25"/>
                <a:gd name="T4" fmla="*/ 0 w 25"/>
                <a:gd name="T5" fmla="*/ 1 h 25"/>
                <a:gd name="T6" fmla="*/ 0 w 25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"/>
                <a:gd name="T13" fmla="*/ 0 h 25"/>
                <a:gd name="T14" fmla="*/ 25 w 25"/>
                <a:gd name="T15" fmla="*/ 25 h 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" h="25">
                  <a:moveTo>
                    <a:pt x="0" y="0"/>
                  </a:moveTo>
                  <a:lnTo>
                    <a:pt x="25" y="25"/>
                  </a:lnTo>
                  <a:lnTo>
                    <a:pt x="0" y="25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33" name="Freeform 89"/>
            <p:cNvSpPr>
              <a:spLocks/>
            </p:cNvSpPr>
            <p:nvPr/>
          </p:nvSpPr>
          <p:spPr bwMode="auto">
            <a:xfrm>
              <a:off x="3551" y="2940"/>
              <a:ext cx="66" cy="23"/>
            </a:xfrm>
            <a:custGeom>
              <a:avLst/>
              <a:gdLst>
                <a:gd name="T0" fmla="*/ 0 w 277"/>
                <a:gd name="T1" fmla="*/ 2 h 79"/>
                <a:gd name="T2" fmla="*/ 0 w 277"/>
                <a:gd name="T3" fmla="*/ 2 h 79"/>
                <a:gd name="T4" fmla="*/ 0 w 277"/>
                <a:gd name="T5" fmla="*/ 2 h 79"/>
                <a:gd name="T6" fmla="*/ 0 w 277"/>
                <a:gd name="T7" fmla="*/ 2 h 79"/>
                <a:gd name="T8" fmla="*/ 0 w 277"/>
                <a:gd name="T9" fmla="*/ 2 h 79"/>
                <a:gd name="T10" fmla="*/ 0 w 277"/>
                <a:gd name="T11" fmla="*/ 2 h 79"/>
                <a:gd name="T12" fmla="*/ 0 w 277"/>
                <a:gd name="T13" fmla="*/ 2 h 79"/>
                <a:gd name="T14" fmla="*/ 0 w 277"/>
                <a:gd name="T15" fmla="*/ 2 h 79"/>
                <a:gd name="T16" fmla="*/ 0 w 277"/>
                <a:gd name="T17" fmla="*/ 2 h 79"/>
                <a:gd name="T18" fmla="*/ 0 w 277"/>
                <a:gd name="T19" fmla="*/ 2 h 79"/>
                <a:gd name="T20" fmla="*/ 0 w 277"/>
                <a:gd name="T21" fmla="*/ 0 h 79"/>
                <a:gd name="T22" fmla="*/ 0 w 277"/>
                <a:gd name="T23" fmla="*/ 0 h 79"/>
                <a:gd name="T24" fmla="*/ 0 w 277"/>
                <a:gd name="T25" fmla="*/ 0 h 79"/>
                <a:gd name="T26" fmla="*/ 0 w 277"/>
                <a:gd name="T27" fmla="*/ 2 h 79"/>
                <a:gd name="T28" fmla="*/ 0 w 277"/>
                <a:gd name="T29" fmla="*/ 2 h 79"/>
                <a:gd name="T30" fmla="*/ 0 w 277"/>
                <a:gd name="T31" fmla="*/ 2 h 79"/>
                <a:gd name="T32" fmla="*/ 0 w 277"/>
                <a:gd name="T33" fmla="*/ 2 h 79"/>
                <a:gd name="T34" fmla="*/ 0 w 277"/>
                <a:gd name="T35" fmla="*/ 2 h 7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77"/>
                <a:gd name="T55" fmla="*/ 0 h 79"/>
                <a:gd name="T56" fmla="*/ 277 w 277"/>
                <a:gd name="T57" fmla="*/ 79 h 7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77" h="79">
                  <a:moveTo>
                    <a:pt x="73" y="54"/>
                  </a:moveTo>
                  <a:lnTo>
                    <a:pt x="102" y="54"/>
                  </a:lnTo>
                  <a:lnTo>
                    <a:pt x="127" y="54"/>
                  </a:lnTo>
                  <a:lnTo>
                    <a:pt x="150" y="54"/>
                  </a:lnTo>
                  <a:lnTo>
                    <a:pt x="198" y="79"/>
                  </a:lnTo>
                  <a:lnTo>
                    <a:pt x="254" y="79"/>
                  </a:lnTo>
                  <a:lnTo>
                    <a:pt x="277" y="79"/>
                  </a:lnTo>
                  <a:lnTo>
                    <a:pt x="223" y="54"/>
                  </a:lnTo>
                  <a:lnTo>
                    <a:pt x="175" y="54"/>
                  </a:lnTo>
                  <a:lnTo>
                    <a:pt x="102" y="25"/>
                  </a:lnTo>
                  <a:lnTo>
                    <a:pt x="102" y="0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25"/>
                  </a:lnTo>
                  <a:lnTo>
                    <a:pt x="25" y="25"/>
                  </a:lnTo>
                  <a:lnTo>
                    <a:pt x="48" y="25"/>
                  </a:lnTo>
                  <a:lnTo>
                    <a:pt x="73" y="54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34" name="Freeform 90"/>
            <p:cNvSpPr>
              <a:spLocks/>
            </p:cNvSpPr>
            <p:nvPr/>
          </p:nvSpPr>
          <p:spPr bwMode="auto">
            <a:xfrm>
              <a:off x="3551" y="2940"/>
              <a:ext cx="66" cy="23"/>
            </a:xfrm>
            <a:custGeom>
              <a:avLst/>
              <a:gdLst>
                <a:gd name="T0" fmla="*/ 0 w 277"/>
                <a:gd name="T1" fmla="*/ 2 h 79"/>
                <a:gd name="T2" fmla="*/ 0 w 277"/>
                <a:gd name="T3" fmla="*/ 2 h 79"/>
                <a:gd name="T4" fmla="*/ 0 w 277"/>
                <a:gd name="T5" fmla="*/ 2 h 79"/>
                <a:gd name="T6" fmla="*/ 0 w 277"/>
                <a:gd name="T7" fmla="*/ 2 h 79"/>
                <a:gd name="T8" fmla="*/ 0 w 277"/>
                <a:gd name="T9" fmla="*/ 2 h 79"/>
                <a:gd name="T10" fmla="*/ 0 w 277"/>
                <a:gd name="T11" fmla="*/ 2 h 79"/>
                <a:gd name="T12" fmla="*/ 0 w 277"/>
                <a:gd name="T13" fmla="*/ 2 h 79"/>
                <a:gd name="T14" fmla="*/ 0 w 277"/>
                <a:gd name="T15" fmla="*/ 2 h 79"/>
                <a:gd name="T16" fmla="*/ 0 w 277"/>
                <a:gd name="T17" fmla="*/ 2 h 79"/>
                <a:gd name="T18" fmla="*/ 0 w 277"/>
                <a:gd name="T19" fmla="*/ 2 h 79"/>
                <a:gd name="T20" fmla="*/ 0 w 277"/>
                <a:gd name="T21" fmla="*/ 0 h 79"/>
                <a:gd name="T22" fmla="*/ 0 w 277"/>
                <a:gd name="T23" fmla="*/ 0 h 79"/>
                <a:gd name="T24" fmla="*/ 0 w 277"/>
                <a:gd name="T25" fmla="*/ 0 h 79"/>
                <a:gd name="T26" fmla="*/ 0 w 277"/>
                <a:gd name="T27" fmla="*/ 2 h 79"/>
                <a:gd name="T28" fmla="*/ 0 w 277"/>
                <a:gd name="T29" fmla="*/ 2 h 79"/>
                <a:gd name="T30" fmla="*/ 0 w 277"/>
                <a:gd name="T31" fmla="*/ 2 h 79"/>
                <a:gd name="T32" fmla="*/ 0 w 277"/>
                <a:gd name="T33" fmla="*/ 2 h 79"/>
                <a:gd name="T34" fmla="*/ 0 w 277"/>
                <a:gd name="T35" fmla="*/ 2 h 7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77"/>
                <a:gd name="T55" fmla="*/ 0 h 79"/>
                <a:gd name="T56" fmla="*/ 277 w 277"/>
                <a:gd name="T57" fmla="*/ 79 h 7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77" h="79">
                  <a:moveTo>
                    <a:pt x="73" y="54"/>
                  </a:moveTo>
                  <a:lnTo>
                    <a:pt x="102" y="54"/>
                  </a:lnTo>
                  <a:lnTo>
                    <a:pt x="127" y="54"/>
                  </a:lnTo>
                  <a:lnTo>
                    <a:pt x="150" y="54"/>
                  </a:lnTo>
                  <a:lnTo>
                    <a:pt x="198" y="79"/>
                  </a:lnTo>
                  <a:lnTo>
                    <a:pt x="254" y="79"/>
                  </a:lnTo>
                  <a:lnTo>
                    <a:pt x="277" y="79"/>
                  </a:lnTo>
                  <a:lnTo>
                    <a:pt x="223" y="54"/>
                  </a:lnTo>
                  <a:lnTo>
                    <a:pt x="175" y="54"/>
                  </a:lnTo>
                  <a:lnTo>
                    <a:pt x="102" y="25"/>
                  </a:lnTo>
                  <a:lnTo>
                    <a:pt x="102" y="0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25"/>
                  </a:lnTo>
                  <a:lnTo>
                    <a:pt x="25" y="25"/>
                  </a:lnTo>
                  <a:lnTo>
                    <a:pt x="48" y="25"/>
                  </a:lnTo>
                  <a:lnTo>
                    <a:pt x="73" y="54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35" name="Freeform 91"/>
            <p:cNvSpPr>
              <a:spLocks/>
            </p:cNvSpPr>
            <p:nvPr/>
          </p:nvSpPr>
          <p:spPr bwMode="auto">
            <a:xfrm>
              <a:off x="3164" y="2574"/>
              <a:ext cx="11" cy="7"/>
            </a:xfrm>
            <a:custGeom>
              <a:avLst/>
              <a:gdLst>
                <a:gd name="T0" fmla="*/ 0 w 48"/>
                <a:gd name="T1" fmla="*/ 0 h 25"/>
                <a:gd name="T2" fmla="*/ 0 w 48"/>
                <a:gd name="T3" fmla="*/ 0 h 25"/>
                <a:gd name="T4" fmla="*/ 0 w 48"/>
                <a:gd name="T5" fmla="*/ 1 h 25"/>
                <a:gd name="T6" fmla="*/ 0 w 48"/>
                <a:gd name="T7" fmla="*/ 1 h 25"/>
                <a:gd name="T8" fmla="*/ 0 w 48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25"/>
                <a:gd name="T17" fmla="*/ 48 w 48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25">
                  <a:moveTo>
                    <a:pt x="0" y="0"/>
                  </a:moveTo>
                  <a:lnTo>
                    <a:pt x="48" y="0"/>
                  </a:lnTo>
                  <a:lnTo>
                    <a:pt x="23" y="25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36" name="Freeform 92"/>
            <p:cNvSpPr>
              <a:spLocks/>
            </p:cNvSpPr>
            <p:nvPr/>
          </p:nvSpPr>
          <p:spPr bwMode="auto">
            <a:xfrm>
              <a:off x="3164" y="2574"/>
              <a:ext cx="11" cy="7"/>
            </a:xfrm>
            <a:custGeom>
              <a:avLst/>
              <a:gdLst>
                <a:gd name="T0" fmla="*/ 0 w 48"/>
                <a:gd name="T1" fmla="*/ 0 h 25"/>
                <a:gd name="T2" fmla="*/ 0 w 48"/>
                <a:gd name="T3" fmla="*/ 0 h 25"/>
                <a:gd name="T4" fmla="*/ 0 w 48"/>
                <a:gd name="T5" fmla="*/ 1 h 25"/>
                <a:gd name="T6" fmla="*/ 0 w 48"/>
                <a:gd name="T7" fmla="*/ 1 h 25"/>
                <a:gd name="T8" fmla="*/ 0 w 48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25"/>
                <a:gd name="T17" fmla="*/ 48 w 48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25">
                  <a:moveTo>
                    <a:pt x="0" y="0"/>
                  </a:moveTo>
                  <a:lnTo>
                    <a:pt x="48" y="0"/>
                  </a:lnTo>
                  <a:lnTo>
                    <a:pt x="23" y="25"/>
                  </a:lnTo>
                  <a:lnTo>
                    <a:pt x="0" y="25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37" name="Freeform 93"/>
            <p:cNvSpPr>
              <a:spLocks/>
            </p:cNvSpPr>
            <p:nvPr/>
          </p:nvSpPr>
          <p:spPr bwMode="auto">
            <a:xfrm>
              <a:off x="3092" y="2595"/>
              <a:ext cx="30" cy="16"/>
            </a:xfrm>
            <a:custGeom>
              <a:avLst/>
              <a:gdLst>
                <a:gd name="T0" fmla="*/ 0 w 125"/>
                <a:gd name="T1" fmla="*/ 2 h 54"/>
                <a:gd name="T2" fmla="*/ 0 w 125"/>
                <a:gd name="T3" fmla="*/ 2 h 54"/>
                <a:gd name="T4" fmla="*/ 0 w 125"/>
                <a:gd name="T5" fmla="*/ 2 h 54"/>
                <a:gd name="T6" fmla="*/ 0 w 125"/>
                <a:gd name="T7" fmla="*/ 0 h 54"/>
                <a:gd name="T8" fmla="*/ 0 w 125"/>
                <a:gd name="T9" fmla="*/ 0 h 54"/>
                <a:gd name="T10" fmla="*/ 0 w 125"/>
                <a:gd name="T11" fmla="*/ 0 h 54"/>
                <a:gd name="T12" fmla="*/ 0 w 125"/>
                <a:gd name="T13" fmla="*/ 2 h 54"/>
                <a:gd name="T14" fmla="*/ 0 w 125"/>
                <a:gd name="T15" fmla="*/ 2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5"/>
                <a:gd name="T25" fmla="*/ 0 h 54"/>
                <a:gd name="T26" fmla="*/ 125 w 125"/>
                <a:gd name="T27" fmla="*/ 54 h 5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5" h="54">
                  <a:moveTo>
                    <a:pt x="0" y="54"/>
                  </a:moveTo>
                  <a:lnTo>
                    <a:pt x="48" y="23"/>
                  </a:lnTo>
                  <a:lnTo>
                    <a:pt x="77" y="23"/>
                  </a:lnTo>
                  <a:lnTo>
                    <a:pt x="125" y="0"/>
                  </a:lnTo>
                  <a:lnTo>
                    <a:pt x="102" y="0"/>
                  </a:lnTo>
                  <a:lnTo>
                    <a:pt x="77" y="0"/>
                  </a:lnTo>
                  <a:lnTo>
                    <a:pt x="48" y="23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38" name="Freeform 94"/>
            <p:cNvSpPr>
              <a:spLocks/>
            </p:cNvSpPr>
            <p:nvPr/>
          </p:nvSpPr>
          <p:spPr bwMode="auto">
            <a:xfrm>
              <a:off x="3092" y="2595"/>
              <a:ext cx="30" cy="16"/>
            </a:xfrm>
            <a:custGeom>
              <a:avLst/>
              <a:gdLst>
                <a:gd name="T0" fmla="*/ 0 w 125"/>
                <a:gd name="T1" fmla="*/ 2 h 54"/>
                <a:gd name="T2" fmla="*/ 0 w 125"/>
                <a:gd name="T3" fmla="*/ 2 h 54"/>
                <a:gd name="T4" fmla="*/ 0 w 125"/>
                <a:gd name="T5" fmla="*/ 2 h 54"/>
                <a:gd name="T6" fmla="*/ 0 w 125"/>
                <a:gd name="T7" fmla="*/ 0 h 54"/>
                <a:gd name="T8" fmla="*/ 0 w 125"/>
                <a:gd name="T9" fmla="*/ 0 h 54"/>
                <a:gd name="T10" fmla="*/ 0 w 125"/>
                <a:gd name="T11" fmla="*/ 0 h 54"/>
                <a:gd name="T12" fmla="*/ 0 w 125"/>
                <a:gd name="T13" fmla="*/ 2 h 54"/>
                <a:gd name="T14" fmla="*/ 0 w 125"/>
                <a:gd name="T15" fmla="*/ 2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5"/>
                <a:gd name="T25" fmla="*/ 0 h 54"/>
                <a:gd name="T26" fmla="*/ 125 w 125"/>
                <a:gd name="T27" fmla="*/ 54 h 5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5" h="54">
                  <a:moveTo>
                    <a:pt x="0" y="54"/>
                  </a:moveTo>
                  <a:lnTo>
                    <a:pt x="48" y="23"/>
                  </a:lnTo>
                  <a:lnTo>
                    <a:pt x="77" y="23"/>
                  </a:lnTo>
                  <a:lnTo>
                    <a:pt x="125" y="0"/>
                  </a:lnTo>
                  <a:lnTo>
                    <a:pt x="102" y="0"/>
                  </a:lnTo>
                  <a:lnTo>
                    <a:pt x="77" y="0"/>
                  </a:lnTo>
                  <a:lnTo>
                    <a:pt x="48" y="23"/>
                  </a:lnTo>
                  <a:lnTo>
                    <a:pt x="0" y="54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39" name="Freeform 95"/>
            <p:cNvSpPr>
              <a:spLocks/>
            </p:cNvSpPr>
            <p:nvPr/>
          </p:nvSpPr>
          <p:spPr bwMode="auto">
            <a:xfrm>
              <a:off x="3092" y="2537"/>
              <a:ext cx="12" cy="7"/>
            </a:xfrm>
            <a:custGeom>
              <a:avLst/>
              <a:gdLst>
                <a:gd name="T0" fmla="*/ 0 w 48"/>
                <a:gd name="T1" fmla="*/ 0 h 25"/>
                <a:gd name="T2" fmla="*/ 0 w 48"/>
                <a:gd name="T3" fmla="*/ 0 h 25"/>
                <a:gd name="T4" fmla="*/ 0 w 48"/>
                <a:gd name="T5" fmla="*/ 1 h 25"/>
                <a:gd name="T6" fmla="*/ 0 w 48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25"/>
                <a:gd name="T14" fmla="*/ 48 w 48"/>
                <a:gd name="T15" fmla="*/ 25 h 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25">
                  <a:moveTo>
                    <a:pt x="0" y="0"/>
                  </a:moveTo>
                  <a:lnTo>
                    <a:pt x="48" y="0"/>
                  </a:lnTo>
                  <a:lnTo>
                    <a:pt x="23" y="2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40" name="Freeform 96"/>
            <p:cNvSpPr>
              <a:spLocks/>
            </p:cNvSpPr>
            <p:nvPr/>
          </p:nvSpPr>
          <p:spPr bwMode="auto">
            <a:xfrm>
              <a:off x="3092" y="2537"/>
              <a:ext cx="12" cy="7"/>
            </a:xfrm>
            <a:custGeom>
              <a:avLst/>
              <a:gdLst>
                <a:gd name="T0" fmla="*/ 0 w 48"/>
                <a:gd name="T1" fmla="*/ 0 h 25"/>
                <a:gd name="T2" fmla="*/ 0 w 48"/>
                <a:gd name="T3" fmla="*/ 0 h 25"/>
                <a:gd name="T4" fmla="*/ 0 w 48"/>
                <a:gd name="T5" fmla="*/ 1 h 25"/>
                <a:gd name="T6" fmla="*/ 0 w 48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25"/>
                <a:gd name="T14" fmla="*/ 48 w 48"/>
                <a:gd name="T15" fmla="*/ 25 h 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25">
                  <a:moveTo>
                    <a:pt x="0" y="0"/>
                  </a:moveTo>
                  <a:lnTo>
                    <a:pt x="48" y="0"/>
                  </a:lnTo>
                  <a:lnTo>
                    <a:pt x="23" y="25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41" name="Freeform 97"/>
            <p:cNvSpPr>
              <a:spLocks/>
            </p:cNvSpPr>
            <p:nvPr/>
          </p:nvSpPr>
          <p:spPr bwMode="auto">
            <a:xfrm>
              <a:off x="3086" y="2493"/>
              <a:ext cx="6" cy="6"/>
            </a:xfrm>
            <a:custGeom>
              <a:avLst/>
              <a:gdLst>
                <a:gd name="T0" fmla="*/ 0 w 25"/>
                <a:gd name="T1" fmla="*/ 0 h 23"/>
                <a:gd name="T2" fmla="*/ 0 w 25"/>
                <a:gd name="T3" fmla="*/ 0 h 23"/>
                <a:gd name="T4" fmla="*/ 0 w 25"/>
                <a:gd name="T5" fmla="*/ 0 h 23"/>
                <a:gd name="T6" fmla="*/ 0 w 25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"/>
                <a:gd name="T13" fmla="*/ 0 h 23"/>
                <a:gd name="T14" fmla="*/ 25 w 25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" h="23">
                  <a:moveTo>
                    <a:pt x="0" y="23"/>
                  </a:moveTo>
                  <a:lnTo>
                    <a:pt x="0" y="0"/>
                  </a:lnTo>
                  <a:lnTo>
                    <a:pt x="25" y="23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42" name="Freeform 98"/>
            <p:cNvSpPr>
              <a:spLocks/>
            </p:cNvSpPr>
            <p:nvPr/>
          </p:nvSpPr>
          <p:spPr bwMode="auto">
            <a:xfrm>
              <a:off x="3086" y="2493"/>
              <a:ext cx="6" cy="6"/>
            </a:xfrm>
            <a:custGeom>
              <a:avLst/>
              <a:gdLst>
                <a:gd name="T0" fmla="*/ 0 w 25"/>
                <a:gd name="T1" fmla="*/ 0 h 23"/>
                <a:gd name="T2" fmla="*/ 0 w 25"/>
                <a:gd name="T3" fmla="*/ 0 h 23"/>
                <a:gd name="T4" fmla="*/ 0 w 25"/>
                <a:gd name="T5" fmla="*/ 0 h 23"/>
                <a:gd name="T6" fmla="*/ 0 w 25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"/>
                <a:gd name="T13" fmla="*/ 0 h 23"/>
                <a:gd name="T14" fmla="*/ 25 w 25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" h="23">
                  <a:moveTo>
                    <a:pt x="0" y="23"/>
                  </a:moveTo>
                  <a:lnTo>
                    <a:pt x="0" y="0"/>
                  </a:lnTo>
                  <a:lnTo>
                    <a:pt x="25" y="23"/>
                  </a:lnTo>
                  <a:lnTo>
                    <a:pt x="0" y="23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43" name="Freeform 99"/>
            <p:cNvSpPr>
              <a:spLocks/>
            </p:cNvSpPr>
            <p:nvPr/>
          </p:nvSpPr>
          <p:spPr bwMode="auto">
            <a:xfrm>
              <a:off x="3308" y="2654"/>
              <a:ext cx="19" cy="22"/>
            </a:xfrm>
            <a:custGeom>
              <a:avLst/>
              <a:gdLst>
                <a:gd name="T0" fmla="*/ 0 w 79"/>
                <a:gd name="T1" fmla="*/ 0 h 73"/>
                <a:gd name="T2" fmla="*/ 0 w 79"/>
                <a:gd name="T3" fmla="*/ 0 h 73"/>
                <a:gd name="T4" fmla="*/ 0 w 79"/>
                <a:gd name="T5" fmla="*/ 3 h 73"/>
                <a:gd name="T6" fmla="*/ 0 w 79"/>
                <a:gd name="T7" fmla="*/ 3 h 73"/>
                <a:gd name="T8" fmla="*/ 0 w 79"/>
                <a:gd name="T9" fmla="*/ 3 h 73"/>
                <a:gd name="T10" fmla="*/ 0 w 79"/>
                <a:gd name="T11" fmla="*/ 3 h 73"/>
                <a:gd name="T12" fmla="*/ 0 w 79"/>
                <a:gd name="T13" fmla="*/ 3 h 73"/>
                <a:gd name="T14" fmla="*/ 0 w 79"/>
                <a:gd name="T15" fmla="*/ 0 h 7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73"/>
                <a:gd name="T26" fmla="*/ 79 w 79"/>
                <a:gd name="T27" fmla="*/ 73 h 7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73">
                  <a:moveTo>
                    <a:pt x="25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54" y="48"/>
                  </a:lnTo>
                  <a:lnTo>
                    <a:pt x="79" y="73"/>
                  </a:lnTo>
                  <a:lnTo>
                    <a:pt x="79" y="48"/>
                  </a:lnTo>
                  <a:lnTo>
                    <a:pt x="54" y="25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44" name="Freeform 100"/>
            <p:cNvSpPr>
              <a:spLocks/>
            </p:cNvSpPr>
            <p:nvPr/>
          </p:nvSpPr>
          <p:spPr bwMode="auto">
            <a:xfrm>
              <a:off x="3308" y="2654"/>
              <a:ext cx="19" cy="22"/>
            </a:xfrm>
            <a:custGeom>
              <a:avLst/>
              <a:gdLst>
                <a:gd name="T0" fmla="*/ 0 w 79"/>
                <a:gd name="T1" fmla="*/ 0 h 73"/>
                <a:gd name="T2" fmla="*/ 0 w 79"/>
                <a:gd name="T3" fmla="*/ 0 h 73"/>
                <a:gd name="T4" fmla="*/ 0 w 79"/>
                <a:gd name="T5" fmla="*/ 3 h 73"/>
                <a:gd name="T6" fmla="*/ 0 w 79"/>
                <a:gd name="T7" fmla="*/ 3 h 73"/>
                <a:gd name="T8" fmla="*/ 0 w 79"/>
                <a:gd name="T9" fmla="*/ 3 h 73"/>
                <a:gd name="T10" fmla="*/ 0 w 79"/>
                <a:gd name="T11" fmla="*/ 3 h 73"/>
                <a:gd name="T12" fmla="*/ 0 w 79"/>
                <a:gd name="T13" fmla="*/ 3 h 73"/>
                <a:gd name="T14" fmla="*/ 0 w 79"/>
                <a:gd name="T15" fmla="*/ 0 h 7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73"/>
                <a:gd name="T26" fmla="*/ 79 w 79"/>
                <a:gd name="T27" fmla="*/ 73 h 7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73">
                  <a:moveTo>
                    <a:pt x="25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54" y="48"/>
                  </a:lnTo>
                  <a:lnTo>
                    <a:pt x="79" y="73"/>
                  </a:lnTo>
                  <a:lnTo>
                    <a:pt x="79" y="48"/>
                  </a:lnTo>
                  <a:lnTo>
                    <a:pt x="54" y="25"/>
                  </a:lnTo>
                  <a:lnTo>
                    <a:pt x="25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45" name="Freeform 101"/>
            <p:cNvSpPr>
              <a:spLocks/>
            </p:cNvSpPr>
            <p:nvPr/>
          </p:nvSpPr>
          <p:spPr bwMode="auto">
            <a:xfrm>
              <a:off x="4960" y="2734"/>
              <a:ext cx="53" cy="88"/>
            </a:xfrm>
            <a:custGeom>
              <a:avLst/>
              <a:gdLst>
                <a:gd name="T0" fmla="*/ 0 w 223"/>
                <a:gd name="T1" fmla="*/ 2 h 302"/>
                <a:gd name="T2" fmla="*/ 0 w 223"/>
                <a:gd name="T3" fmla="*/ 2 h 302"/>
                <a:gd name="T4" fmla="*/ 0 w 223"/>
                <a:gd name="T5" fmla="*/ 2 h 302"/>
                <a:gd name="T6" fmla="*/ 0 w 223"/>
                <a:gd name="T7" fmla="*/ 2 h 302"/>
                <a:gd name="T8" fmla="*/ 0 w 223"/>
                <a:gd name="T9" fmla="*/ 2 h 302"/>
                <a:gd name="T10" fmla="*/ 0 w 223"/>
                <a:gd name="T11" fmla="*/ 2 h 302"/>
                <a:gd name="T12" fmla="*/ 0 w 223"/>
                <a:gd name="T13" fmla="*/ 2 h 302"/>
                <a:gd name="T14" fmla="*/ 0 w 223"/>
                <a:gd name="T15" fmla="*/ 2 h 302"/>
                <a:gd name="T16" fmla="*/ 0 w 223"/>
                <a:gd name="T17" fmla="*/ 2 h 302"/>
                <a:gd name="T18" fmla="*/ 0 w 223"/>
                <a:gd name="T19" fmla="*/ 2 h 302"/>
                <a:gd name="T20" fmla="*/ 0 w 223"/>
                <a:gd name="T21" fmla="*/ 2 h 302"/>
                <a:gd name="T22" fmla="*/ 0 w 223"/>
                <a:gd name="T23" fmla="*/ 2 h 302"/>
                <a:gd name="T24" fmla="*/ 0 w 223"/>
                <a:gd name="T25" fmla="*/ 2 h 302"/>
                <a:gd name="T26" fmla="*/ 0 w 223"/>
                <a:gd name="T27" fmla="*/ 2 h 302"/>
                <a:gd name="T28" fmla="*/ 0 w 223"/>
                <a:gd name="T29" fmla="*/ 0 h 302"/>
                <a:gd name="T30" fmla="*/ 0 w 223"/>
                <a:gd name="T31" fmla="*/ 2 h 302"/>
                <a:gd name="T32" fmla="*/ 0 w 223"/>
                <a:gd name="T33" fmla="*/ 2 h 302"/>
                <a:gd name="T34" fmla="*/ 0 w 223"/>
                <a:gd name="T35" fmla="*/ 2 h 302"/>
                <a:gd name="T36" fmla="*/ 0 w 223"/>
                <a:gd name="T37" fmla="*/ 2 h 302"/>
                <a:gd name="T38" fmla="*/ 0 w 223"/>
                <a:gd name="T39" fmla="*/ 2 h 302"/>
                <a:gd name="T40" fmla="*/ 0 w 223"/>
                <a:gd name="T41" fmla="*/ 2 h 302"/>
                <a:gd name="T42" fmla="*/ 0 w 223"/>
                <a:gd name="T43" fmla="*/ 2 h 302"/>
                <a:gd name="T44" fmla="*/ 0 w 223"/>
                <a:gd name="T45" fmla="*/ 2 h 302"/>
                <a:gd name="T46" fmla="*/ 0 w 223"/>
                <a:gd name="T47" fmla="*/ 2 h 302"/>
                <a:gd name="T48" fmla="*/ 0 w 223"/>
                <a:gd name="T49" fmla="*/ 2 h 302"/>
                <a:gd name="T50" fmla="*/ 0 w 223"/>
                <a:gd name="T51" fmla="*/ 2 h 302"/>
                <a:gd name="T52" fmla="*/ 0 w 223"/>
                <a:gd name="T53" fmla="*/ 2 h 30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23"/>
                <a:gd name="T82" fmla="*/ 0 h 302"/>
                <a:gd name="T83" fmla="*/ 223 w 223"/>
                <a:gd name="T84" fmla="*/ 302 h 30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23" h="302">
                  <a:moveTo>
                    <a:pt x="0" y="277"/>
                  </a:moveTo>
                  <a:lnTo>
                    <a:pt x="48" y="277"/>
                  </a:lnTo>
                  <a:lnTo>
                    <a:pt x="25" y="302"/>
                  </a:lnTo>
                  <a:lnTo>
                    <a:pt x="48" y="302"/>
                  </a:lnTo>
                  <a:lnTo>
                    <a:pt x="96" y="277"/>
                  </a:lnTo>
                  <a:lnTo>
                    <a:pt x="96" y="254"/>
                  </a:lnTo>
                  <a:lnTo>
                    <a:pt x="127" y="277"/>
                  </a:lnTo>
                  <a:lnTo>
                    <a:pt x="150" y="254"/>
                  </a:lnTo>
                  <a:lnTo>
                    <a:pt x="175" y="254"/>
                  </a:lnTo>
                  <a:lnTo>
                    <a:pt x="198" y="229"/>
                  </a:lnTo>
                  <a:lnTo>
                    <a:pt x="223" y="206"/>
                  </a:lnTo>
                  <a:lnTo>
                    <a:pt x="223" y="102"/>
                  </a:lnTo>
                  <a:lnTo>
                    <a:pt x="223" y="77"/>
                  </a:lnTo>
                  <a:lnTo>
                    <a:pt x="223" y="54"/>
                  </a:lnTo>
                  <a:lnTo>
                    <a:pt x="198" y="0"/>
                  </a:lnTo>
                  <a:lnTo>
                    <a:pt x="175" y="29"/>
                  </a:lnTo>
                  <a:lnTo>
                    <a:pt x="175" y="54"/>
                  </a:lnTo>
                  <a:lnTo>
                    <a:pt x="175" y="77"/>
                  </a:lnTo>
                  <a:lnTo>
                    <a:pt x="150" y="125"/>
                  </a:lnTo>
                  <a:lnTo>
                    <a:pt x="150" y="150"/>
                  </a:lnTo>
                  <a:lnTo>
                    <a:pt x="150" y="181"/>
                  </a:lnTo>
                  <a:lnTo>
                    <a:pt x="150" y="150"/>
                  </a:lnTo>
                  <a:lnTo>
                    <a:pt x="96" y="206"/>
                  </a:lnTo>
                  <a:lnTo>
                    <a:pt x="48" y="206"/>
                  </a:lnTo>
                  <a:lnTo>
                    <a:pt x="0" y="229"/>
                  </a:lnTo>
                  <a:lnTo>
                    <a:pt x="0" y="254"/>
                  </a:lnTo>
                  <a:lnTo>
                    <a:pt x="0" y="277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46" name="Freeform 102"/>
            <p:cNvSpPr>
              <a:spLocks/>
            </p:cNvSpPr>
            <p:nvPr/>
          </p:nvSpPr>
          <p:spPr bwMode="auto">
            <a:xfrm>
              <a:off x="4960" y="2734"/>
              <a:ext cx="53" cy="88"/>
            </a:xfrm>
            <a:custGeom>
              <a:avLst/>
              <a:gdLst>
                <a:gd name="T0" fmla="*/ 0 w 223"/>
                <a:gd name="T1" fmla="*/ 2 h 302"/>
                <a:gd name="T2" fmla="*/ 0 w 223"/>
                <a:gd name="T3" fmla="*/ 2 h 302"/>
                <a:gd name="T4" fmla="*/ 0 w 223"/>
                <a:gd name="T5" fmla="*/ 2 h 302"/>
                <a:gd name="T6" fmla="*/ 0 w 223"/>
                <a:gd name="T7" fmla="*/ 2 h 302"/>
                <a:gd name="T8" fmla="*/ 0 w 223"/>
                <a:gd name="T9" fmla="*/ 2 h 302"/>
                <a:gd name="T10" fmla="*/ 0 w 223"/>
                <a:gd name="T11" fmla="*/ 2 h 302"/>
                <a:gd name="T12" fmla="*/ 0 w 223"/>
                <a:gd name="T13" fmla="*/ 2 h 302"/>
                <a:gd name="T14" fmla="*/ 0 w 223"/>
                <a:gd name="T15" fmla="*/ 2 h 302"/>
                <a:gd name="T16" fmla="*/ 0 w 223"/>
                <a:gd name="T17" fmla="*/ 2 h 302"/>
                <a:gd name="T18" fmla="*/ 0 w 223"/>
                <a:gd name="T19" fmla="*/ 2 h 302"/>
                <a:gd name="T20" fmla="*/ 0 w 223"/>
                <a:gd name="T21" fmla="*/ 2 h 302"/>
                <a:gd name="T22" fmla="*/ 0 w 223"/>
                <a:gd name="T23" fmla="*/ 2 h 302"/>
                <a:gd name="T24" fmla="*/ 0 w 223"/>
                <a:gd name="T25" fmla="*/ 2 h 302"/>
                <a:gd name="T26" fmla="*/ 0 w 223"/>
                <a:gd name="T27" fmla="*/ 2 h 302"/>
                <a:gd name="T28" fmla="*/ 0 w 223"/>
                <a:gd name="T29" fmla="*/ 0 h 302"/>
                <a:gd name="T30" fmla="*/ 0 w 223"/>
                <a:gd name="T31" fmla="*/ 2 h 302"/>
                <a:gd name="T32" fmla="*/ 0 w 223"/>
                <a:gd name="T33" fmla="*/ 2 h 302"/>
                <a:gd name="T34" fmla="*/ 0 w 223"/>
                <a:gd name="T35" fmla="*/ 2 h 302"/>
                <a:gd name="T36" fmla="*/ 0 w 223"/>
                <a:gd name="T37" fmla="*/ 2 h 302"/>
                <a:gd name="T38" fmla="*/ 0 w 223"/>
                <a:gd name="T39" fmla="*/ 2 h 302"/>
                <a:gd name="T40" fmla="*/ 0 w 223"/>
                <a:gd name="T41" fmla="*/ 2 h 302"/>
                <a:gd name="T42" fmla="*/ 0 w 223"/>
                <a:gd name="T43" fmla="*/ 2 h 302"/>
                <a:gd name="T44" fmla="*/ 0 w 223"/>
                <a:gd name="T45" fmla="*/ 2 h 302"/>
                <a:gd name="T46" fmla="*/ 0 w 223"/>
                <a:gd name="T47" fmla="*/ 2 h 302"/>
                <a:gd name="T48" fmla="*/ 0 w 223"/>
                <a:gd name="T49" fmla="*/ 2 h 302"/>
                <a:gd name="T50" fmla="*/ 0 w 223"/>
                <a:gd name="T51" fmla="*/ 2 h 302"/>
                <a:gd name="T52" fmla="*/ 0 w 223"/>
                <a:gd name="T53" fmla="*/ 2 h 30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23"/>
                <a:gd name="T82" fmla="*/ 0 h 302"/>
                <a:gd name="T83" fmla="*/ 223 w 223"/>
                <a:gd name="T84" fmla="*/ 302 h 30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23" h="302">
                  <a:moveTo>
                    <a:pt x="0" y="277"/>
                  </a:moveTo>
                  <a:lnTo>
                    <a:pt x="48" y="277"/>
                  </a:lnTo>
                  <a:lnTo>
                    <a:pt x="25" y="302"/>
                  </a:lnTo>
                  <a:lnTo>
                    <a:pt x="48" y="302"/>
                  </a:lnTo>
                  <a:lnTo>
                    <a:pt x="96" y="277"/>
                  </a:lnTo>
                  <a:lnTo>
                    <a:pt x="96" y="254"/>
                  </a:lnTo>
                  <a:lnTo>
                    <a:pt x="127" y="277"/>
                  </a:lnTo>
                  <a:lnTo>
                    <a:pt x="150" y="254"/>
                  </a:lnTo>
                  <a:lnTo>
                    <a:pt x="175" y="254"/>
                  </a:lnTo>
                  <a:lnTo>
                    <a:pt x="198" y="229"/>
                  </a:lnTo>
                  <a:lnTo>
                    <a:pt x="223" y="206"/>
                  </a:lnTo>
                  <a:lnTo>
                    <a:pt x="223" y="102"/>
                  </a:lnTo>
                  <a:lnTo>
                    <a:pt x="223" y="77"/>
                  </a:lnTo>
                  <a:lnTo>
                    <a:pt x="223" y="54"/>
                  </a:lnTo>
                  <a:lnTo>
                    <a:pt x="198" y="0"/>
                  </a:lnTo>
                  <a:lnTo>
                    <a:pt x="175" y="29"/>
                  </a:lnTo>
                  <a:lnTo>
                    <a:pt x="175" y="54"/>
                  </a:lnTo>
                  <a:lnTo>
                    <a:pt x="175" y="77"/>
                  </a:lnTo>
                  <a:lnTo>
                    <a:pt x="150" y="125"/>
                  </a:lnTo>
                  <a:lnTo>
                    <a:pt x="150" y="150"/>
                  </a:lnTo>
                  <a:lnTo>
                    <a:pt x="150" y="181"/>
                  </a:lnTo>
                  <a:lnTo>
                    <a:pt x="150" y="150"/>
                  </a:lnTo>
                  <a:lnTo>
                    <a:pt x="96" y="206"/>
                  </a:lnTo>
                  <a:lnTo>
                    <a:pt x="48" y="206"/>
                  </a:lnTo>
                  <a:lnTo>
                    <a:pt x="0" y="229"/>
                  </a:lnTo>
                  <a:lnTo>
                    <a:pt x="0" y="254"/>
                  </a:lnTo>
                  <a:lnTo>
                    <a:pt x="0" y="277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47" name="Freeform 103"/>
            <p:cNvSpPr>
              <a:spLocks/>
            </p:cNvSpPr>
            <p:nvPr/>
          </p:nvSpPr>
          <p:spPr bwMode="auto">
            <a:xfrm>
              <a:off x="4992" y="2694"/>
              <a:ext cx="30" cy="43"/>
            </a:xfrm>
            <a:custGeom>
              <a:avLst/>
              <a:gdLst>
                <a:gd name="T0" fmla="*/ 0 w 127"/>
                <a:gd name="T1" fmla="*/ 1 h 152"/>
                <a:gd name="T2" fmla="*/ 0 w 127"/>
                <a:gd name="T3" fmla="*/ 1 h 152"/>
                <a:gd name="T4" fmla="*/ 0 w 127"/>
                <a:gd name="T5" fmla="*/ 1 h 152"/>
                <a:gd name="T6" fmla="*/ 0 w 127"/>
                <a:gd name="T7" fmla="*/ 1 h 152"/>
                <a:gd name="T8" fmla="*/ 0 w 127"/>
                <a:gd name="T9" fmla="*/ 1 h 152"/>
                <a:gd name="T10" fmla="*/ 0 w 127"/>
                <a:gd name="T11" fmla="*/ 0 h 152"/>
                <a:gd name="T12" fmla="*/ 0 w 127"/>
                <a:gd name="T13" fmla="*/ 0 h 152"/>
                <a:gd name="T14" fmla="*/ 0 w 127"/>
                <a:gd name="T15" fmla="*/ 1 h 152"/>
                <a:gd name="T16" fmla="*/ 0 w 127"/>
                <a:gd name="T17" fmla="*/ 1 h 152"/>
                <a:gd name="T18" fmla="*/ 0 w 127"/>
                <a:gd name="T19" fmla="*/ 1 h 152"/>
                <a:gd name="T20" fmla="*/ 0 w 127"/>
                <a:gd name="T21" fmla="*/ 1 h 152"/>
                <a:gd name="T22" fmla="*/ 0 w 127"/>
                <a:gd name="T23" fmla="*/ 1 h 152"/>
                <a:gd name="T24" fmla="*/ 0 w 127"/>
                <a:gd name="T25" fmla="*/ 1 h 152"/>
                <a:gd name="T26" fmla="*/ 0 w 127"/>
                <a:gd name="T27" fmla="*/ 1 h 152"/>
                <a:gd name="T28" fmla="*/ 0 w 127"/>
                <a:gd name="T29" fmla="*/ 1 h 152"/>
                <a:gd name="T30" fmla="*/ 0 w 127"/>
                <a:gd name="T31" fmla="*/ 1 h 152"/>
                <a:gd name="T32" fmla="*/ 0 w 127"/>
                <a:gd name="T33" fmla="*/ 1 h 152"/>
                <a:gd name="T34" fmla="*/ 0 w 127"/>
                <a:gd name="T35" fmla="*/ 1 h 15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7"/>
                <a:gd name="T55" fmla="*/ 0 h 152"/>
                <a:gd name="T56" fmla="*/ 127 w 127"/>
                <a:gd name="T57" fmla="*/ 152 h 15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7" h="152">
                  <a:moveTo>
                    <a:pt x="0" y="104"/>
                  </a:moveTo>
                  <a:lnTo>
                    <a:pt x="0" y="79"/>
                  </a:lnTo>
                  <a:lnTo>
                    <a:pt x="25" y="79"/>
                  </a:lnTo>
                  <a:lnTo>
                    <a:pt x="25" y="56"/>
                  </a:lnTo>
                  <a:lnTo>
                    <a:pt x="25" y="29"/>
                  </a:lnTo>
                  <a:lnTo>
                    <a:pt x="25" y="0"/>
                  </a:lnTo>
                  <a:lnTo>
                    <a:pt x="50" y="0"/>
                  </a:lnTo>
                  <a:lnTo>
                    <a:pt x="73" y="29"/>
                  </a:lnTo>
                  <a:lnTo>
                    <a:pt x="127" y="56"/>
                  </a:lnTo>
                  <a:lnTo>
                    <a:pt x="127" y="79"/>
                  </a:lnTo>
                  <a:lnTo>
                    <a:pt x="98" y="104"/>
                  </a:lnTo>
                  <a:lnTo>
                    <a:pt x="73" y="127"/>
                  </a:lnTo>
                  <a:lnTo>
                    <a:pt x="73" y="104"/>
                  </a:lnTo>
                  <a:lnTo>
                    <a:pt x="25" y="104"/>
                  </a:lnTo>
                  <a:lnTo>
                    <a:pt x="25" y="127"/>
                  </a:lnTo>
                  <a:lnTo>
                    <a:pt x="0" y="152"/>
                  </a:lnTo>
                  <a:lnTo>
                    <a:pt x="0" y="127"/>
                  </a:lnTo>
                  <a:lnTo>
                    <a:pt x="0" y="104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48" name="Freeform 104"/>
            <p:cNvSpPr>
              <a:spLocks/>
            </p:cNvSpPr>
            <p:nvPr/>
          </p:nvSpPr>
          <p:spPr bwMode="auto">
            <a:xfrm>
              <a:off x="4992" y="2694"/>
              <a:ext cx="30" cy="43"/>
            </a:xfrm>
            <a:custGeom>
              <a:avLst/>
              <a:gdLst>
                <a:gd name="T0" fmla="*/ 0 w 127"/>
                <a:gd name="T1" fmla="*/ 1 h 152"/>
                <a:gd name="T2" fmla="*/ 0 w 127"/>
                <a:gd name="T3" fmla="*/ 1 h 152"/>
                <a:gd name="T4" fmla="*/ 0 w 127"/>
                <a:gd name="T5" fmla="*/ 1 h 152"/>
                <a:gd name="T6" fmla="*/ 0 w 127"/>
                <a:gd name="T7" fmla="*/ 1 h 152"/>
                <a:gd name="T8" fmla="*/ 0 w 127"/>
                <a:gd name="T9" fmla="*/ 1 h 152"/>
                <a:gd name="T10" fmla="*/ 0 w 127"/>
                <a:gd name="T11" fmla="*/ 0 h 152"/>
                <a:gd name="T12" fmla="*/ 0 w 127"/>
                <a:gd name="T13" fmla="*/ 0 h 152"/>
                <a:gd name="T14" fmla="*/ 0 w 127"/>
                <a:gd name="T15" fmla="*/ 1 h 152"/>
                <a:gd name="T16" fmla="*/ 0 w 127"/>
                <a:gd name="T17" fmla="*/ 1 h 152"/>
                <a:gd name="T18" fmla="*/ 0 w 127"/>
                <a:gd name="T19" fmla="*/ 1 h 152"/>
                <a:gd name="T20" fmla="*/ 0 w 127"/>
                <a:gd name="T21" fmla="*/ 1 h 152"/>
                <a:gd name="T22" fmla="*/ 0 w 127"/>
                <a:gd name="T23" fmla="*/ 1 h 152"/>
                <a:gd name="T24" fmla="*/ 0 w 127"/>
                <a:gd name="T25" fmla="*/ 1 h 152"/>
                <a:gd name="T26" fmla="*/ 0 w 127"/>
                <a:gd name="T27" fmla="*/ 1 h 152"/>
                <a:gd name="T28" fmla="*/ 0 w 127"/>
                <a:gd name="T29" fmla="*/ 1 h 152"/>
                <a:gd name="T30" fmla="*/ 0 w 127"/>
                <a:gd name="T31" fmla="*/ 1 h 152"/>
                <a:gd name="T32" fmla="*/ 0 w 127"/>
                <a:gd name="T33" fmla="*/ 1 h 152"/>
                <a:gd name="T34" fmla="*/ 0 w 127"/>
                <a:gd name="T35" fmla="*/ 1 h 15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7"/>
                <a:gd name="T55" fmla="*/ 0 h 152"/>
                <a:gd name="T56" fmla="*/ 127 w 127"/>
                <a:gd name="T57" fmla="*/ 152 h 15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7" h="152">
                  <a:moveTo>
                    <a:pt x="0" y="104"/>
                  </a:moveTo>
                  <a:lnTo>
                    <a:pt x="0" y="79"/>
                  </a:lnTo>
                  <a:lnTo>
                    <a:pt x="25" y="79"/>
                  </a:lnTo>
                  <a:lnTo>
                    <a:pt x="25" y="56"/>
                  </a:lnTo>
                  <a:lnTo>
                    <a:pt x="25" y="29"/>
                  </a:lnTo>
                  <a:lnTo>
                    <a:pt x="25" y="0"/>
                  </a:lnTo>
                  <a:lnTo>
                    <a:pt x="50" y="0"/>
                  </a:lnTo>
                  <a:lnTo>
                    <a:pt x="73" y="29"/>
                  </a:lnTo>
                  <a:lnTo>
                    <a:pt x="127" y="56"/>
                  </a:lnTo>
                  <a:lnTo>
                    <a:pt x="127" y="79"/>
                  </a:lnTo>
                  <a:lnTo>
                    <a:pt x="98" y="104"/>
                  </a:lnTo>
                  <a:lnTo>
                    <a:pt x="73" y="127"/>
                  </a:lnTo>
                  <a:lnTo>
                    <a:pt x="73" y="104"/>
                  </a:lnTo>
                  <a:lnTo>
                    <a:pt x="25" y="104"/>
                  </a:lnTo>
                  <a:lnTo>
                    <a:pt x="25" y="127"/>
                  </a:lnTo>
                  <a:lnTo>
                    <a:pt x="0" y="152"/>
                  </a:lnTo>
                  <a:lnTo>
                    <a:pt x="0" y="127"/>
                  </a:lnTo>
                  <a:lnTo>
                    <a:pt x="0" y="104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49" name="Freeform 105"/>
            <p:cNvSpPr>
              <a:spLocks/>
            </p:cNvSpPr>
            <p:nvPr/>
          </p:nvSpPr>
          <p:spPr bwMode="auto">
            <a:xfrm>
              <a:off x="4072" y="2554"/>
              <a:ext cx="48" cy="96"/>
            </a:xfrm>
            <a:custGeom>
              <a:avLst/>
              <a:gdLst>
                <a:gd name="T0" fmla="*/ 0 w 204"/>
                <a:gd name="T1" fmla="*/ 2 h 324"/>
                <a:gd name="T2" fmla="*/ 0 w 204"/>
                <a:gd name="T3" fmla="*/ 2 h 324"/>
                <a:gd name="T4" fmla="*/ 0 w 204"/>
                <a:gd name="T5" fmla="*/ 2 h 324"/>
                <a:gd name="T6" fmla="*/ 0 w 204"/>
                <a:gd name="T7" fmla="*/ 2 h 324"/>
                <a:gd name="T8" fmla="*/ 0 w 204"/>
                <a:gd name="T9" fmla="*/ 2 h 324"/>
                <a:gd name="T10" fmla="*/ 0 w 204"/>
                <a:gd name="T11" fmla="*/ 2 h 324"/>
                <a:gd name="T12" fmla="*/ 0 w 204"/>
                <a:gd name="T13" fmla="*/ 2 h 324"/>
                <a:gd name="T14" fmla="*/ 0 w 204"/>
                <a:gd name="T15" fmla="*/ 2 h 324"/>
                <a:gd name="T16" fmla="*/ 0 w 204"/>
                <a:gd name="T17" fmla="*/ 2 h 324"/>
                <a:gd name="T18" fmla="*/ 0 w 204"/>
                <a:gd name="T19" fmla="*/ 2 h 324"/>
                <a:gd name="T20" fmla="*/ 0 w 204"/>
                <a:gd name="T21" fmla="*/ 2 h 324"/>
                <a:gd name="T22" fmla="*/ 0 w 204"/>
                <a:gd name="T23" fmla="*/ 2 h 324"/>
                <a:gd name="T24" fmla="*/ 0 w 204"/>
                <a:gd name="T25" fmla="*/ 2 h 324"/>
                <a:gd name="T26" fmla="*/ 0 w 204"/>
                <a:gd name="T27" fmla="*/ 2 h 324"/>
                <a:gd name="T28" fmla="*/ 0 w 204"/>
                <a:gd name="T29" fmla="*/ 0 h 324"/>
                <a:gd name="T30" fmla="*/ 0 w 204"/>
                <a:gd name="T31" fmla="*/ 0 h 324"/>
                <a:gd name="T32" fmla="*/ 0 w 204"/>
                <a:gd name="T33" fmla="*/ 2 h 324"/>
                <a:gd name="T34" fmla="*/ 0 w 204"/>
                <a:gd name="T35" fmla="*/ 2 h 324"/>
                <a:gd name="T36" fmla="*/ 0 w 204"/>
                <a:gd name="T37" fmla="*/ 2 h 324"/>
                <a:gd name="T38" fmla="*/ 0 w 204"/>
                <a:gd name="T39" fmla="*/ 2 h 324"/>
                <a:gd name="T40" fmla="*/ 0 w 204"/>
                <a:gd name="T41" fmla="*/ 2 h 324"/>
                <a:gd name="T42" fmla="*/ 0 w 204"/>
                <a:gd name="T43" fmla="*/ 2 h 324"/>
                <a:gd name="T44" fmla="*/ 0 w 204"/>
                <a:gd name="T45" fmla="*/ 2 h 324"/>
                <a:gd name="T46" fmla="*/ 0 w 204"/>
                <a:gd name="T47" fmla="*/ 2 h 324"/>
                <a:gd name="T48" fmla="*/ 0 w 204"/>
                <a:gd name="T49" fmla="*/ 2 h 324"/>
                <a:gd name="T50" fmla="*/ 0 w 204"/>
                <a:gd name="T51" fmla="*/ 2 h 324"/>
                <a:gd name="T52" fmla="*/ 0 w 204"/>
                <a:gd name="T53" fmla="*/ 2 h 324"/>
                <a:gd name="T54" fmla="*/ 0 w 204"/>
                <a:gd name="T55" fmla="*/ 2 h 324"/>
                <a:gd name="T56" fmla="*/ 0 w 204"/>
                <a:gd name="T57" fmla="*/ 2 h 3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04"/>
                <a:gd name="T88" fmla="*/ 0 h 324"/>
                <a:gd name="T89" fmla="*/ 204 w 204"/>
                <a:gd name="T90" fmla="*/ 324 h 3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04" h="324">
                  <a:moveTo>
                    <a:pt x="56" y="324"/>
                  </a:moveTo>
                  <a:lnTo>
                    <a:pt x="150" y="324"/>
                  </a:lnTo>
                  <a:lnTo>
                    <a:pt x="175" y="301"/>
                  </a:lnTo>
                  <a:lnTo>
                    <a:pt x="204" y="228"/>
                  </a:lnTo>
                  <a:lnTo>
                    <a:pt x="175" y="228"/>
                  </a:lnTo>
                  <a:lnTo>
                    <a:pt x="175" y="203"/>
                  </a:lnTo>
                  <a:lnTo>
                    <a:pt x="175" y="228"/>
                  </a:lnTo>
                  <a:lnTo>
                    <a:pt x="175" y="175"/>
                  </a:lnTo>
                  <a:lnTo>
                    <a:pt x="127" y="150"/>
                  </a:lnTo>
                  <a:lnTo>
                    <a:pt x="127" y="102"/>
                  </a:lnTo>
                  <a:lnTo>
                    <a:pt x="104" y="102"/>
                  </a:lnTo>
                  <a:lnTo>
                    <a:pt x="104" y="48"/>
                  </a:lnTo>
                  <a:lnTo>
                    <a:pt x="104" y="23"/>
                  </a:lnTo>
                  <a:lnTo>
                    <a:pt x="56" y="23"/>
                  </a:lnTo>
                  <a:lnTo>
                    <a:pt x="56" y="0"/>
                  </a:lnTo>
                  <a:lnTo>
                    <a:pt x="25" y="0"/>
                  </a:lnTo>
                  <a:lnTo>
                    <a:pt x="0" y="48"/>
                  </a:lnTo>
                  <a:lnTo>
                    <a:pt x="0" y="77"/>
                  </a:lnTo>
                  <a:lnTo>
                    <a:pt x="25" y="102"/>
                  </a:lnTo>
                  <a:lnTo>
                    <a:pt x="56" y="127"/>
                  </a:lnTo>
                  <a:lnTo>
                    <a:pt x="56" y="150"/>
                  </a:lnTo>
                  <a:lnTo>
                    <a:pt x="79" y="150"/>
                  </a:lnTo>
                  <a:lnTo>
                    <a:pt x="79" y="175"/>
                  </a:lnTo>
                  <a:lnTo>
                    <a:pt x="79" y="203"/>
                  </a:lnTo>
                  <a:lnTo>
                    <a:pt x="56" y="228"/>
                  </a:lnTo>
                  <a:lnTo>
                    <a:pt x="56" y="253"/>
                  </a:lnTo>
                  <a:lnTo>
                    <a:pt x="25" y="276"/>
                  </a:lnTo>
                  <a:lnTo>
                    <a:pt x="56" y="301"/>
                  </a:lnTo>
                  <a:lnTo>
                    <a:pt x="56" y="324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50" name="Freeform 106"/>
            <p:cNvSpPr>
              <a:spLocks/>
            </p:cNvSpPr>
            <p:nvPr/>
          </p:nvSpPr>
          <p:spPr bwMode="auto">
            <a:xfrm>
              <a:off x="4072" y="2554"/>
              <a:ext cx="48" cy="96"/>
            </a:xfrm>
            <a:custGeom>
              <a:avLst/>
              <a:gdLst>
                <a:gd name="T0" fmla="*/ 0 w 204"/>
                <a:gd name="T1" fmla="*/ 2 h 324"/>
                <a:gd name="T2" fmla="*/ 0 w 204"/>
                <a:gd name="T3" fmla="*/ 2 h 324"/>
                <a:gd name="T4" fmla="*/ 0 w 204"/>
                <a:gd name="T5" fmla="*/ 2 h 324"/>
                <a:gd name="T6" fmla="*/ 0 w 204"/>
                <a:gd name="T7" fmla="*/ 2 h 324"/>
                <a:gd name="T8" fmla="*/ 0 w 204"/>
                <a:gd name="T9" fmla="*/ 2 h 324"/>
                <a:gd name="T10" fmla="*/ 0 w 204"/>
                <a:gd name="T11" fmla="*/ 2 h 324"/>
                <a:gd name="T12" fmla="*/ 0 w 204"/>
                <a:gd name="T13" fmla="*/ 2 h 324"/>
                <a:gd name="T14" fmla="*/ 0 w 204"/>
                <a:gd name="T15" fmla="*/ 2 h 324"/>
                <a:gd name="T16" fmla="*/ 0 w 204"/>
                <a:gd name="T17" fmla="*/ 2 h 324"/>
                <a:gd name="T18" fmla="*/ 0 w 204"/>
                <a:gd name="T19" fmla="*/ 2 h 324"/>
                <a:gd name="T20" fmla="*/ 0 w 204"/>
                <a:gd name="T21" fmla="*/ 2 h 324"/>
                <a:gd name="T22" fmla="*/ 0 w 204"/>
                <a:gd name="T23" fmla="*/ 2 h 324"/>
                <a:gd name="T24" fmla="*/ 0 w 204"/>
                <a:gd name="T25" fmla="*/ 2 h 324"/>
                <a:gd name="T26" fmla="*/ 0 w 204"/>
                <a:gd name="T27" fmla="*/ 2 h 324"/>
                <a:gd name="T28" fmla="*/ 0 w 204"/>
                <a:gd name="T29" fmla="*/ 0 h 324"/>
                <a:gd name="T30" fmla="*/ 0 w 204"/>
                <a:gd name="T31" fmla="*/ 0 h 324"/>
                <a:gd name="T32" fmla="*/ 0 w 204"/>
                <a:gd name="T33" fmla="*/ 2 h 324"/>
                <a:gd name="T34" fmla="*/ 0 w 204"/>
                <a:gd name="T35" fmla="*/ 2 h 324"/>
                <a:gd name="T36" fmla="*/ 0 w 204"/>
                <a:gd name="T37" fmla="*/ 2 h 324"/>
                <a:gd name="T38" fmla="*/ 0 w 204"/>
                <a:gd name="T39" fmla="*/ 2 h 324"/>
                <a:gd name="T40" fmla="*/ 0 w 204"/>
                <a:gd name="T41" fmla="*/ 2 h 324"/>
                <a:gd name="T42" fmla="*/ 0 w 204"/>
                <a:gd name="T43" fmla="*/ 2 h 324"/>
                <a:gd name="T44" fmla="*/ 0 w 204"/>
                <a:gd name="T45" fmla="*/ 2 h 324"/>
                <a:gd name="T46" fmla="*/ 0 w 204"/>
                <a:gd name="T47" fmla="*/ 2 h 324"/>
                <a:gd name="T48" fmla="*/ 0 w 204"/>
                <a:gd name="T49" fmla="*/ 2 h 324"/>
                <a:gd name="T50" fmla="*/ 0 w 204"/>
                <a:gd name="T51" fmla="*/ 2 h 324"/>
                <a:gd name="T52" fmla="*/ 0 w 204"/>
                <a:gd name="T53" fmla="*/ 2 h 324"/>
                <a:gd name="T54" fmla="*/ 0 w 204"/>
                <a:gd name="T55" fmla="*/ 2 h 324"/>
                <a:gd name="T56" fmla="*/ 0 w 204"/>
                <a:gd name="T57" fmla="*/ 2 h 3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04"/>
                <a:gd name="T88" fmla="*/ 0 h 324"/>
                <a:gd name="T89" fmla="*/ 204 w 204"/>
                <a:gd name="T90" fmla="*/ 324 h 3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04" h="324">
                  <a:moveTo>
                    <a:pt x="56" y="324"/>
                  </a:moveTo>
                  <a:lnTo>
                    <a:pt x="150" y="324"/>
                  </a:lnTo>
                  <a:lnTo>
                    <a:pt x="175" y="301"/>
                  </a:lnTo>
                  <a:lnTo>
                    <a:pt x="204" y="228"/>
                  </a:lnTo>
                  <a:lnTo>
                    <a:pt x="175" y="228"/>
                  </a:lnTo>
                  <a:lnTo>
                    <a:pt x="175" y="203"/>
                  </a:lnTo>
                  <a:lnTo>
                    <a:pt x="175" y="228"/>
                  </a:lnTo>
                  <a:lnTo>
                    <a:pt x="175" y="175"/>
                  </a:lnTo>
                  <a:lnTo>
                    <a:pt x="127" y="150"/>
                  </a:lnTo>
                  <a:lnTo>
                    <a:pt x="127" y="102"/>
                  </a:lnTo>
                  <a:lnTo>
                    <a:pt x="104" y="102"/>
                  </a:lnTo>
                  <a:lnTo>
                    <a:pt x="104" y="48"/>
                  </a:lnTo>
                  <a:lnTo>
                    <a:pt x="104" y="23"/>
                  </a:lnTo>
                  <a:lnTo>
                    <a:pt x="56" y="23"/>
                  </a:lnTo>
                  <a:lnTo>
                    <a:pt x="56" y="0"/>
                  </a:lnTo>
                  <a:lnTo>
                    <a:pt x="25" y="0"/>
                  </a:lnTo>
                  <a:lnTo>
                    <a:pt x="0" y="48"/>
                  </a:lnTo>
                  <a:lnTo>
                    <a:pt x="0" y="77"/>
                  </a:lnTo>
                  <a:lnTo>
                    <a:pt x="25" y="102"/>
                  </a:lnTo>
                  <a:lnTo>
                    <a:pt x="56" y="127"/>
                  </a:lnTo>
                  <a:lnTo>
                    <a:pt x="56" y="150"/>
                  </a:lnTo>
                  <a:lnTo>
                    <a:pt x="79" y="150"/>
                  </a:lnTo>
                  <a:lnTo>
                    <a:pt x="79" y="175"/>
                  </a:lnTo>
                  <a:lnTo>
                    <a:pt x="79" y="203"/>
                  </a:lnTo>
                  <a:lnTo>
                    <a:pt x="56" y="228"/>
                  </a:lnTo>
                  <a:lnTo>
                    <a:pt x="56" y="253"/>
                  </a:lnTo>
                  <a:lnTo>
                    <a:pt x="25" y="276"/>
                  </a:lnTo>
                  <a:lnTo>
                    <a:pt x="56" y="301"/>
                  </a:lnTo>
                  <a:lnTo>
                    <a:pt x="56" y="324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51" name="Freeform 107"/>
            <p:cNvSpPr>
              <a:spLocks/>
            </p:cNvSpPr>
            <p:nvPr/>
          </p:nvSpPr>
          <p:spPr bwMode="auto">
            <a:xfrm>
              <a:off x="4050" y="2592"/>
              <a:ext cx="28" cy="44"/>
            </a:xfrm>
            <a:custGeom>
              <a:avLst/>
              <a:gdLst>
                <a:gd name="T0" fmla="*/ 0 w 121"/>
                <a:gd name="T1" fmla="*/ 2 h 149"/>
                <a:gd name="T2" fmla="*/ 0 w 121"/>
                <a:gd name="T3" fmla="*/ 2 h 149"/>
                <a:gd name="T4" fmla="*/ 0 w 121"/>
                <a:gd name="T5" fmla="*/ 2 h 149"/>
                <a:gd name="T6" fmla="*/ 0 w 121"/>
                <a:gd name="T7" fmla="*/ 2 h 149"/>
                <a:gd name="T8" fmla="*/ 0 w 121"/>
                <a:gd name="T9" fmla="*/ 2 h 149"/>
                <a:gd name="T10" fmla="*/ 0 w 121"/>
                <a:gd name="T11" fmla="*/ 2 h 149"/>
                <a:gd name="T12" fmla="*/ 0 w 121"/>
                <a:gd name="T13" fmla="*/ 0 h 149"/>
                <a:gd name="T14" fmla="*/ 0 w 121"/>
                <a:gd name="T15" fmla="*/ 0 h 149"/>
                <a:gd name="T16" fmla="*/ 0 w 121"/>
                <a:gd name="T17" fmla="*/ 2 h 149"/>
                <a:gd name="T18" fmla="*/ 0 w 121"/>
                <a:gd name="T19" fmla="*/ 2 h 149"/>
                <a:gd name="T20" fmla="*/ 0 w 121"/>
                <a:gd name="T21" fmla="*/ 2 h 149"/>
                <a:gd name="T22" fmla="*/ 0 w 121"/>
                <a:gd name="T23" fmla="*/ 2 h 149"/>
                <a:gd name="T24" fmla="*/ 0 w 121"/>
                <a:gd name="T25" fmla="*/ 2 h 14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1"/>
                <a:gd name="T40" fmla="*/ 0 h 149"/>
                <a:gd name="T41" fmla="*/ 121 w 121"/>
                <a:gd name="T42" fmla="*/ 149 h 14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1" h="149">
                  <a:moveTo>
                    <a:pt x="0" y="149"/>
                  </a:moveTo>
                  <a:lnTo>
                    <a:pt x="0" y="126"/>
                  </a:lnTo>
                  <a:lnTo>
                    <a:pt x="0" y="101"/>
                  </a:lnTo>
                  <a:lnTo>
                    <a:pt x="0" y="76"/>
                  </a:lnTo>
                  <a:lnTo>
                    <a:pt x="25" y="48"/>
                  </a:lnTo>
                  <a:lnTo>
                    <a:pt x="48" y="23"/>
                  </a:lnTo>
                  <a:lnTo>
                    <a:pt x="48" y="0"/>
                  </a:lnTo>
                  <a:lnTo>
                    <a:pt x="96" y="0"/>
                  </a:lnTo>
                  <a:lnTo>
                    <a:pt x="121" y="48"/>
                  </a:lnTo>
                  <a:lnTo>
                    <a:pt x="96" y="48"/>
                  </a:lnTo>
                  <a:lnTo>
                    <a:pt x="96" y="126"/>
                  </a:lnTo>
                  <a:lnTo>
                    <a:pt x="48" y="149"/>
                  </a:lnTo>
                  <a:lnTo>
                    <a:pt x="0" y="149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52" name="Freeform 108"/>
            <p:cNvSpPr>
              <a:spLocks/>
            </p:cNvSpPr>
            <p:nvPr/>
          </p:nvSpPr>
          <p:spPr bwMode="auto">
            <a:xfrm>
              <a:off x="4050" y="2592"/>
              <a:ext cx="28" cy="44"/>
            </a:xfrm>
            <a:custGeom>
              <a:avLst/>
              <a:gdLst>
                <a:gd name="T0" fmla="*/ 0 w 121"/>
                <a:gd name="T1" fmla="*/ 2 h 149"/>
                <a:gd name="T2" fmla="*/ 0 w 121"/>
                <a:gd name="T3" fmla="*/ 2 h 149"/>
                <a:gd name="T4" fmla="*/ 0 w 121"/>
                <a:gd name="T5" fmla="*/ 2 h 149"/>
                <a:gd name="T6" fmla="*/ 0 w 121"/>
                <a:gd name="T7" fmla="*/ 2 h 149"/>
                <a:gd name="T8" fmla="*/ 0 w 121"/>
                <a:gd name="T9" fmla="*/ 2 h 149"/>
                <a:gd name="T10" fmla="*/ 0 w 121"/>
                <a:gd name="T11" fmla="*/ 2 h 149"/>
                <a:gd name="T12" fmla="*/ 0 w 121"/>
                <a:gd name="T13" fmla="*/ 0 h 149"/>
                <a:gd name="T14" fmla="*/ 0 w 121"/>
                <a:gd name="T15" fmla="*/ 0 h 149"/>
                <a:gd name="T16" fmla="*/ 0 w 121"/>
                <a:gd name="T17" fmla="*/ 2 h 149"/>
                <a:gd name="T18" fmla="*/ 0 w 121"/>
                <a:gd name="T19" fmla="*/ 2 h 149"/>
                <a:gd name="T20" fmla="*/ 0 w 121"/>
                <a:gd name="T21" fmla="*/ 2 h 149"/>
                <a:gd name="T22" fmla="*/ 0 w 121"/>
                <a:gd name="T23" fmla="*/ 2 h 149"/>
                <a:gd name="T24" fmla="*/ 0 w 121"/>
                <a:gd name="T25" fmla="*/ 2 h 14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1"/>
                <a:gd name="T40" fmla="*/ 0 h 149"/>
                <a:gd name="T41" fmla="*/ 121 w 121"/>
                <a:gd name="T42" fmla="*/ 149 h 14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1" h="149">
                  <a:moveTo>
                    <a:pt x="0" y="149"/>
                  </a:moveTo>
                  <a:lnTo>
                    <a:pt x="0" y="126"/>
                  </a:lnTo>
                  <a:lnTo>
                    <a:pt x="0" y="101"/>
                  </a:lnTo>
                  <a:lnTo>
                    <a:pt x="0" y="76"/>
                  </a:lnTo>
                  <a:lnTo>
                    <a:pt x="25" y="48"/>
                  </a:lnTo>
                  <a:lnTo>
                    <a:pt x="48" y="23"/>
                  </a:lnTo>
                  <a:lnTo>
                    <a:pt x="48" y="0"/>
                  </a:lnTo>
                  <a:lnTo>
                    <a:pt x="96" y="0"/>
                  </a:lnTo>
                  <a:lnTo>
                    <a:pt x="121" y="48"/>
                  </a:lnTo>
                  <a:lnTo>
                    <a:pt x="96" y="48"/>
                  </a:lnTo>
                  <a:lnTo>
                    <a:pt x="96" y="126"/>
                  </a:lnTo>
                  <a:lnTo>
                    <a:pt x="48" y="149"/>
                  </a:lnTo>
                  <a:lnTo>
                    <a:pt x="0" y="149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53" name="Freeform 109"/>
            <p:cNvSpPr>
              <a:spLocks/>
            </p:cNvSpPr>
            <p:nvPr/>
          </p:nvSpPr>
          <p:spPr bwMode="auto">
            <a:xfrm>
              <a:off x="4947" y="2816"/>
              <a:ext cx="11" cy="22"/>
            </a:xfrm>
            <a:custGeom>
              <a:avLst/>
              <a:gdLst>
                <a:gd name="T0" fmla="*/ 0 w 48"/>
                <a:gd name="T1" fmla="*/ 1 h 77"/>
                <a:gd name="T2" fmla="*/ 0 w 48"/>
                <a:gd name="T3" fmla="*/ 0 h 77"/>
                <a:gd name="T4" fmla="*/ 0 w 48"/>
                <a:gd name="T5" fmla="*/ 1 h 77"/>
                <a:gd name="T6" fmla="*/ 0 w 48"/>
                <a:gd name="T7" fmla="*/ 1 h 77"/>
                <a:gd name="T8" fmla="*/ 0 w 48"/>
                <a:gd name="T9" fmla="*/ 1 h 77"/>
                <a:gd name="T10" fmla="*/ 0 w 48"/>
                <a:gd name="T11" fmla="*/ 1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"/>
                <a:gd name="T19" fmla="*/ 0 h 77"/>
                <a:gd name="T20" fmla="*/ 48 w 48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" h="77">
                  <a:moveTo>
                    <a:pt x="0" y="23"/>
                  </a:moveTo>
                  <a:lnTo>
                    <a:pt x="25" y="0"/>
                  </a:lnTo>
                  <a:lnTo>
                    <a:pt x="48" y="23"/>
                  </a:lnTo>
                  <a:lnTo>
                    <a:pt x="25" y="54"/>
                  </a:lnTo>
                  <a:lnTo>
                    <a:pt x="25" y="77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54" name="Freeform 110"/>
            <p:cNvSpPr>
              <a:spLocks/>
            </p:cNvSpPr>
            <p:nvPr/>
          </p:nvSpPr>
          <p:spPr bwMode="auto">
            <a:xfrm>
              <a:off x="4947" y="2816"/>
              <a:ext cx="11" cy="22"/>
            </a:xfrm>
            <a:custGeom>
              <a:avLst/>
              <a:gdLst>
                <a:gd name="T0" fmla="*/ 0 w 48"/>
                <a:gd name="T1" fmla="*/ 1 h 77"/>
                <a:gd name="T2" fmla="*/ 0 w 48"/>
                <a:gd name="T3" fmla="*/ 0 h 77"/>
                <a:gd name="T4" fmla="*/ 0 w 48"/>
                <a:gd name="T5" fmla="*/ 1 h 77"/>
                <a:gd name="T6" fmla="*/ 0 w 48"/>
                <a:gd name="T7" fmla="*/ 1 h 77"/>
                <a:gd name="T8" fmla="*/ 0 w 48"/>
                <a:gd name="T9" fmla="*/ 1 h 77"/>
                <a:gd name="T10" fmla="*/ 0 w 48"/>
                <a:gd name="T11" fmla="*/ 1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"/>
                <a:gd name="T19" fmla="*/ 0 h 77"/>
                <a:gd name="T20" fmla="*/ 48 w 48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" h="77">
                  <a:moveTo>
                    <a:pt x="0" y="23"/>
                  </a:moveTo>
                  <a:lnTo>
                    <a:pt x="25" y="0"/>
                  </a:lnTo>
                  <a:lnTo>
                    <a:pt x="48" y="23"/>
                  </a:lnTo>
                  <a:lnTo>
                    <a:pt x="25" y="54"/>
                  </a:lnTo>
                  <a:lnTo>
                    <a:pt x="25" y="77"/>
                  </a:lnTo>
                  <a:lnTo>
                    <a:pt x="0" y="23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55" name="Freeform 111"/>
            <p:cNvSpPr>
              <a:spLocks/>
            </p:cNvSpPr>
            <p:nvPr/>
          </p:nvSpPr>
          <p:spPr bwMode="auto">
            <a:xfrm>
              <a:off x="4983" y="2663"/>
              <a:ext cx="23" cy="94"/>
            </a:xfrm>
            <a:custGeom>
              <a:avLst/>
              <a:gdLst>
                <a:gd name="T0" fmla="*/ 0 w 96"/>
                <a:gd name="T1" fmla="*/ 1 h 325"/>
                <a:gd name="T2" fmla="*/ 0 w 96"/>
                <a:gd name="T3" fmla="*/ 1 h 325"/>
                <a:gd name="T4" fmla="*/ 0 w 96"/>
                <a:gd name="T5" fmla="*/ 1 h 325"/>
                <a:gd name="T6" fmla="*/ 0 w 96"/>
                <a:gd name="T7" fmla="*/ 1 h 325"/>
                <a:gd name="T8" fmla="*/ 0 w 96"/>
                <a:gd name="T9" fmla="*/ 1 h 325"/>
                <a:gd name="T10" fmla="*/ 0 w 96"/>
                <a:gd name="T11" fmla="*/ 1 h 325"/>
                <a:gd name="T12" fmla="*/ 0 w 96"/>
                <a:gd name="T13" fmla="*/ 0 h 325"/>
                <a:gd name="T14" fmla="*/ 0 w 96"/>
                <a:gd name="T15" fmla="*/ 1 h 325"/>
                <a:gd name="T16" fmla="*/ 0 w 96"/>
                <a:gd name="T17" fmla="*/ 1 h 325"/>
                <a:gd name="T18" fmla="*/ 0 w 96"/>
                <a:gd name="T19" fmla="*/ 1 h 325"/>
                <a:gd name="T20" fmla="*/ 0 w 96"/>
                <a:gd name="T21" fmla="*/ 1 h 325"/>
                <a:gd name="T22" fmla="*/ 0 w 96"/>
                <a:gd name="T23" fmla="*/ 1 h 325"/>
                <a:gd name="T24" fmla="*/ 0 w 96"/>
                <a:gd name="T25" fmla="*/ 1 h 325"/>
                <a:gd name="T26" fmla="*/ 0 w 96"/>
                <a:gd name="T27" fmla="*/ 1 h 325"/>
                <a:gd name="T28" fmla="*/ 0 w 96"/>
                <a:gd name="T29" fmla="*/ 1 h 325"/>
                <a:gd name="T30" fmla="*/ 0 w 96"/>
                <a:gd name="T31" fmla="*/ 1 h 325"/>
                <a:gd name="T32" fmla="*/ 0 w 96"/>
                <a:gd name="T33" fmla="*/ 1 h 325"/>
                <a:gd name="T34" fmla="*/ 0 w 96"/>
                <a:gd name="T35" fmla="*/ 1 h 325"/>
                <a:gd name="T36" fmla="*/ 0 w 96"/>
                <a:gd name="T37" fmla="*/ 1 h 325"/>
                <a:gd name="T38" fmla="*/ 0 w 96"/>
                <a:gd name="T39" fmla="*/ 1 h 3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325"/>
                <a:gd name="T62" fmla="*/ 96 w 96"/>
                <a:gd name="T63" fmla="*/ 325 h 3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325">
                  <a:moveTo>
                    <a:pt x="48" y="325"/>
                  </a:moveTo>
                  <a:lnTo>
                    <a:pt x="25" y="277"/>
                  </a:lnTo>
                  <a:lnTo>
                    <a:pt x="25" y="254"/>
                  </a:lnTo>
                  <a:lnTo>
                    <a:pt x="25" y="127"/>
                  </a:lnTo>
                  <a:lnTo>
                    <a:pt x="25" y="102"/>
                  </a:lnTo>
                  <a:lnTo>
                    <a:pt x="0" y="79"/>
                  </a:lnTo>
                  <a:lnTo>
                    <a:pt x="0" y="0"/>
                  </a:lnTo>
                  <a:lnTo>
                    <a:pt x="25" y="25"/>
                  </a:lnTo>
                  <a:lnTo>
                    <a:pt x="25" y="48"/>
                  </a:lnTo>
                  <a:lnTo>
                    <a:pt x="25" y="102"/>
                  </a:lnTo>
                  <a:lnTo>
                    <a:pt x="73" y="198"/>
                  </a:lnTo>
                  <a:lnTo>
                    <a:pt x="73" y="229"/>
                  </a:lnTo>
                  <a:lnTo>
                    <a:pt x="96" y="229"/>
                  </a:lnTo>
                  <a:lnTo>
                    <a:pt x="73" y="229"/>
                  </a:lnTo>
                  <a:lnTo>
                    <a:pt x="48" y="198"/>
                  </a:lnTo>
                  <a:lnTo>
                    <a:pt x="25" y="229"/>
                  </a:lnTo>
                  <a:lnTo>
                    <a:pt x="48" y="254"/>
                  </a:lnTo>
                  <a:lnTo>
                    <a:pt x="48" y="277"/>
                  </a:lnTo>
                  <a:lnTo>
                    <a:pt x="73" y="302"/>
                  </a:lnTo>
                  <a:lnTo>
                    <a:pt x="48" y="325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56" name="Freeform 112"/>
            <p:cNvSpPr>
              <a:spLocks/>
            </p:cNvSpPr>
            <p:nvPr/>
          </p:nvSpPr>
          <p:spPr bwMode="auto">
            <a:xfrm>
              <a:off x="4983" y="2663"/>
              <a:ext cx="23" cy="94"/>
            </a:xfrm>
            <a:custGeom>
              <a:avLst/>
              <a:gdLst>
                <a:gd name="T0" fmla="*/ 0 w 96"/>
                <a:gd name="T1" fmla="*/ 1 h 325"/>
                <a:gd name="T2" fmla="*/ 0 w 96"/>
                <a:gd name="T3" fmla="*/ 1 h 325"/>
                <a:gd name="T4" fmla="*/ 0 w 96"/>
                <a:gd name="T5" fmla="*/ 1 h 325"/>
                <a:gd name="T6" fmla="*/ 0 w 96"/>
                <a:gd name="T7" fmla="*/ 1 h 325"/>
                <a:gd name="T8" fmla="*/ 0 w 96"/>
                <a:gd name="T9" fmla="*/ 1 h 325"/>
                <a:gd name="T10" fmla="*/ 0 w 96"/>
                <a:gd name="T11" fmla="*/ 1 h 325"/>
                <a:gd name="T12" fmla="*/ 0 w 96"/>
                <a:gd name="T13" fmla="*/ 0 h 325"/>
                <a:gd name="T14" fmla="*/ 0 w 96"/>
                <a:gd name="T15" fmla="*/ 1 h 325"/>
                <a:gd name="T16" fmla="*/ 0 w 96"/>
                <a:gd name="T17" fmla="*/ 1 h 325"/>
                <a:gd name="T18" fmla="*/ 0 w 96"/>
                <a:gd name="T19" fmla="*/ 1 h 325"/>
                <a:gd name="T20" fmla="*/ 0 w 96"/>
                <a:gd name="T21" fmla="*/ 1 h 325"/>
                <a:gd name="T22" fmla="*/ 0 w 96"/>
                <a:gd name="T23" fmla="*/ 1 h 325"/>
                <a:gd name="T24" fmla="*/ 0 w 96"/>
                <a:gd name="T25" fmla="*/ 1 h 325"/>
                <a:gd name="T26" fmla="*/ 0 w 96"/>
                <a:gd name="T27" fmla="*/ 1 h 325"/>
                <a:gd name="T28" fmla="*/ 0 w 96"/>
                <a:gd name="T29" fmla="*/ 1 h 325"/>
                <a:gd name="T30" fmla="*/ 0 w 96"/>
                <a:gd name="T31" fmla="*/ 1 h 325"/>
                <a:gd name="T32" fmla="*/ 0 w 96"/>
                <a:gd name="T33" fmla="*/ 1 h 325"/>
                <a:gd name="T34" fmla="*/ 0 w 96"/>
                <a:gd name="T35" fmla="*/ 1 h 325"/>
                <a:gd name="T36" fmla="*/ 0 w 96"/>
                <a:gd name="T37" fmla="*/ 1 h 325"/>
                <a:gd name="T38" fmla="*/ 0 w 96"/>
                <a:gd name="T39" fmla="*/ 1 h 3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325"/>
                <a:gd name="T62" fmla="*/ 96 w 96"/>
                <a:gd name="T63" fmla="*/ 325 h 3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325">
                  <a:moveTo>
                    <a:pt x="48" y="325"/>
                  </a:moveTo>
                  <a:lnTo>
                    <a:pt x="25" y="277"/>
                  </a:lnTo>
                  <a:lnTo>
                    <a:pt x="25" y="254"/>
                  </a:lnTo>
                  <a:lnTo>
                    <a:pt x="25" y="127"/>
                  </a:lnTo>
                  <a:lnTo>
                    <a:pt x="25" y="102"/>
                  </a:lnTo>
                  <a:lnTo>
                    <a:pt x="0" y="79"/>
                  </a:lnTo>
                  <a:lnTo>
                    <a:pt x="0" y="0"/>
                  </a:lnTo>
                  <a:lnTo>
                    <a:pt x="25" y="25"/>
                  </a:lnTo>
                  <a:lnTo>
                    <a:pt x="25" y="48"/>
                  </a:lnTo>
                  <a:lnTo>
                    <a:pt x="25" y="102"/>
                  </a:lnTo>
                  <a:lnTo>
                    <a:pt x="73" y="198"/>
                  </a:lnTo>
                  <a:lnTo>
                    <a:pt x="73" y="229"/>
                  </a:lnTo>
                  <a:lnTo>
                    <a:pt x="96" y="229"/>
                  </a:lnTo>
                  <a:lnTo>
                    <a:pt x="73" y="229"/>
                  </a:lnTo>
                  <a:lnTo>
                    <a:pt x="48" y="198"/>
                  </a:lnTo>
                  <a:lnTo>
                    <a:pt x="25" y="229"/>
                  </a:lnTo>
                  <a:lnTo>
                    <a:pt x="48" y="254"/>
                  </a:lnTo>
                  <a:lnTo>
                    <a:pt x="48" y="277"/>
                  </a:lnTo>
                  <a:lnTo>
                    <a:pt x="73" y="302"/>
                  </a:lnTo>
                  <a:lnTo>
                    <a:pt x="48" y="325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57" name="Freeform 113"/>
            <p:cNvSpPr>
              <a:spLocks/>
            </p:cNvSpPr>
            <p:nvPr/>
          </p:nvSpPr>
          <p:spPr bwMode="auto">
            <a:xfrm>
              <a:off x="4190" y="2778"/>
              <a:ext cx="17" cy="16"/>
            </a:xfrm>
            <a:custGeom>
              <a:avLst/>
              <a:gdLst>
                <a:gd name="T0" fmla="*/ 0 w 69"/>
                <a:gd name="T1" fmla="*/ 0 h 56"/>
                <a:gd name="T2" fmla="*/ 0 w 69"/>
                <a:gd name="T3" fmla="*/ 0 h 56"/>
                <a:gd name="T4" fmla="*/ 0 w 69"/>
                <a:gd name="T5" fmla="*/ 1 h 56"/>
                <a:gd name="T6" fmla="*/ 0 w 69"/>
                <a:gd name="T7" fmla="*/ 1 h 56"/>
                <a:gd name="T8" fmla="*/ 0 w 69"/>
                <a:gd name="T9" fmla="*/ 0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56"/>
                <a:gd name="T17" fmla="*/ 69 w 69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56">
                  <a:moveTo>
                    <a:pt x="69" y="0"/>
                  </a:moveTo>
                  <a:lnTo>
                    <a:pt x="0" y="0"/>
                  </a:lnTo>
                  <a:lnTo>
                    <a:pt x="46" y="56"/>
                  </a:lnTo>
                  <a:lnTo>
                    <a:pt x="69" y="56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58" name="Freeform 114"/>
            <p:cNvSpPr>
              <a:spLocks/>
            </p:cNvSpPr>
            <p:nvPr/>
          </p:nvSpPr>
          <p:spPr bwMode="auto">
            <a:xfrm>
              <a:off x="4190" y="2778"/>
              <a:ext cx="17" cy="16"/>
            </a:xfrm>
            <a:custGeom>
              <a:avLst/>
              <a:gdLst>
                <a:gd name="T0" fmla="*/ 0 w 69"/>
                <a:gd name="T1" fmla="*/ 0 h 56"/>
                <a:gd name="T2" fmla="*/ 0 w 69"/>
                <a:gd name="T3" fmla="*/ 0 h 56"/>
                <a:gd name="T4" fmla="*/ 0 w 69"/>
                <a:gd name="T5" fmla="*/ 1 h 56"/>
                <a:gd name="T6" fmla="*/ 0 w 69"/>
                <a:gd name="T7" fmla="*/ 1 h 56"/>
                <a:gd name="T8" fmla="*/ 0 w 69"/>
                <a:gd name="T9" fmla="*/ 0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56"/>
                <a:gd name="T17" fmla="*/ 69 w 69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56">
                  <a:moveTo>
                    <a:pt x="69" y="0"/>
                  </a:moveTo>
                  <a:lnTo>
                    <a:pt x="0" y="0"/>
                  </a:lnTo>
                  <a:lnTo>
                    <a:pt x="46" y="56"/>
                  </a:lnTo>
                  <a:lnTo>
                    <a:pt x="69" y="56"/>
                  </a:lnTo>
                  <a:lnTo>
                    <a:pt x="69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59" name="Freeform 115"/>
            <p:cNvSpPr>
              <a:spLocks/>
            </p:cNvSpPr>
            <p:nvPr/>
          </p:nvSpPr>
          <p:spPr bwMode="auto">
            <a:xfrm>
              <a:off x="5224" y="3467"/>
              <a:ext cx="30" cy="65"/>
            </a:xfrm>
            <a:custGeom>
              <a:avLst/>
              <a:gdLst>
                <a:gd name="T0" fmla="*/ 0 w 127"/>
                <a:gd name="T1" fmla="*/ 1 h 229"/>
                <a:gd name="T2" fmla="*/ 0 w 127"/>
                <a:gd name="T3" fmla="*/ 1 h 229"/>
                <a:gd name="T4" fmla="*/ 0 w 127"/>
                <a:gd name="T5" fmla="*/ 1 h 229"/>
                <a:gd name="T6" fmla="*/ 0 w 127"/>
                <a:gd name="T7" fmla="*/ 1 h 229"/>
                <a:gd name="T8" fmla="*/ 0 w 127"/>
                <a:gd name="T9" fmla="*/ 1 h 229"/>
                <a:gd name="T10" fmla="*/ 0 w 127"/>
                <a:gd name="T11" fmla="*/ 1 h 229"/>
                <a:gd name="T12" fmla="*/ 0 w 127"/>
                <a:gd name="T13" fmla="*/ 1 h 229"/>
                <a:gd name="T14" fmla="*/ 0 w 127"/>
                <a:gd name="T15" fmla="*/ 1 h 229"/>
                <a:gd name="T16" fmla="*/ 0 w 127"/>
                <a:gd name="T17" fmla="*/ 1 h 229"/>
                <a:gd name="T18" fmla="*/ 0 w 127"/>
                <a:gd name="T19" fmla="*/ 1 h 229"/>
                <a:gd name="T20" fmla="*/ 0 w 127"/>
                <a:gd name="T21" fmla="*/ 0 h 229"/>
                <a:gd name="T22" fmla="*/ 0 w 127"/>
                <a:gd name="T23" fmla="*/ 0 h 229"/>
                <a:gd name="T24" fmla="*/ 0 w 127"/>
                <a:gd name="T25" fmla="*/ 1 h 2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7"/>
                <a:gd name="T40" fmla="*/ 0 h 229"/>
                <a:gd name="T41" fmla="*/ 127 w 127"/>
                <a:gd name="T42" fmla="*/ 229 h 2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7" h="229">
                  <a:moveTo>
                    <a:pt x="56" y="77"/>
                  </a:moveTo>
                  <a:lnTo>
                    <a:pt x="27" y="125"/>
                  </a:lnTo>
                  <a:lnTo>
                    <a:pt x="0" y="152"/>
                  </a:lnTo>
                  <a:lnTo>
                    <a:pt x="27" y="204"/>
                  </a:lnTo>
                  <a:lnTo>
                    <a:pt x="27" y="229"/>
                  </a:lnTo>
                  <a:lnTo>
                    <a:pt x="104" y="125"/>
                  </a:lnTo>
                  <a:lnTo>
                    <a:pt x="127" y="102"/>
                  </a:lnTo>
                  <a:lnTo>
                    <a:pt x="79" y="102"/>
                  </a:lnTo>
                  <a:lnTo>
                    <a:pt x="79" y="52"/>
                  </a:lnTo>
                  <a:lnTo>
                    <a:pt x="56" y="52"/>
                  </a:lnTo>
                  <a:lnTo>
                    <a:pt x="56" y="0"/>
                  </a:lnTo>
                  <a:lnTo>
                    <a:pt x="0" y="0"/>
                  </a:lnTo>
                  <a:lnTo>
                    <a:pt x="56" y="77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60" name="Freeform 116"/>
            <p:cNvSpPr>
              <a:spLocks/>
            </p:cNvSpPr>
            <p:nvPr/>
          </p:nvSpPr>
          <p:spPr bwMode="auto">
            <a:xfrm>
              <a:off x="5224" y="3467"/>
              <a:ext cx="30" cy="65"/>
            </a:xfrm>
            <a:custGeom>
              <a:avLst/>
              <a:gdLst>
                <a:gd name="T0" fmla="*/ 0 w 127"/>
                <a:gd name="T1" fmla="*/ 1 h 229"/>
                <a:gd name="T2" fmla="*/ 0 w 127"/>
                <a:gd name="T3" fmla="*/ 1 h 229"/>
                <a:gd name="T4" fmla="*/ 0 w 127"/>
                <a:gd name="T5" fmla="*/ 1 h 229"/>
                <a:gd name="T6" fmla="*/ 0 w 127"/>
                <a:gd name="T7" fmla="*/ 1 h 229"/>
                <a:gd name="T8" fmla="*/ 0 w 127"/>
                <a:gd name="T9" fmla="*/ 1 h 229"/>
                <a:gd name="T10" fmla="*/ 0 w 127"/>
                <a:gd name="T11" fmla="*/ 1 h 229"/>
                <a:gd name="T12" fmla="*/ 0 w 127"/>
                <a:gd name="T13" fmla="*/ 1 h 229"/>
                <a:gd name="T14" fmla="*/ 0 w 127"/>
                <a:gd name="T15" fmla="*/ 1 h 229"/>
                <a:gd name="T16" fmla="*/ 0 w 127"/>
                <a:gd name="T17" fmla="*/ 1 h 229"/>
                <a:gd name="T18" fmla="*/ 0 w 127"/>
                <a:gd name="T19" fmla="*/ 1 h 229"/>
                <a:gd name="T20" fmla="*/ 0 w 127"/>
                <a:gd name="T21" fmla="*/ 0 h 229"/>
                <a:gd name="T22" fmla="*/ 0 w 127"/>
                <a:gd name="T23" fmla="*/ 0 h 229"/>
                <a:gd name="T24" fmla="*/ 0 w 127"/>
                <a:gd name="T25" fmla="*/ 1 h 2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7"/>
                <a:gd name="T40" fmla="*/ 0 h 229"/>
                <a:gd name="T41" fmla="*/ 127 w 127"/>
                <a:gd name="T42" fmla="*/ 229 h 2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7" h="229">
                  <a:moveTo>
                    <a:pt x="56" y="77"/>
                  </a:moveTo>
                  <a:lnTo>
                    <a:pt x="27" y="125"/>
                  </a:lnTo>
                  <a:lnTo>
                    <a:pt x="0" y="152"/>
                  </a:lnTo>
                  <a:lnTo>
                    <a:pt x="27" y="204"/>
                  </a:lnTo>
                  <a:lnTo>
                    <a:pt x="27" y="229"/>
                  </a:lnTo>
                  <a:lnTo>
                    <a:pt x="104" y="125"/>
                  </a:lnTo>
                  <a:lnTo>
                    <a:pt x="127" y="102"/>
                  </a:lnTo>
                  <a:lnTo>
                    <a:pt x="79" y="102"/>
                  </a:lnTo>
                  <a:lnTo>
                    <a:pt x="79" y="52"/>
                  </a:lnTo>
                  <a:lnTo>
                    <a:pt x="56" y="52"/>
                  </a:lnTo>
                  <a:lnTo>
                    <a:pt x="56" y="0"/>
                  </a:lnTo>
                  <a:lnTo>
                    <a:pt x="0" y="0"/>
                  </a:lnTo>
                  <a:lnTo>
                    <a:pt x="56" y="77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61" name="Freeform 117"/>
            <p:cNvSpPr>
              <a:spLocks/>
            </p:cNvSpPr>
            <p:nvPr/>
          </p:nvSpPr>
          <p:spPr bwMode="auto">
            <a:xfrm>
              <a:off x="5185" y="3323"/>
              <a:ext cx="19" cy="23"/>
            </a:xfrm>
            <a:custGeom>
              <a:avLst/>
              <a:gdLst>
                <a:gd name="T0" fmla="*/ 0 w 78"/>
                <a:gd name="T1" fmla="*/ 0 h 80"/>
                <a:gd name="T2" fmla="*/ 0 w 78"/>
                <a:gd name="T3" fmla="*/ 0 h 80"/>
                <a:gd name="T4" fmla="*/ 0 w 78"/>
                <a:gd name="T5" fmla="*/ 1 h 80"/>
                <a:gd name="T6" fmla="*/ 0 w 78"/>
                <a:gd name="T7" fmla="*/ 1 h 80"/>
                <a:gd name="T8" fmla="*/ 0 w 78"/>
                <a:gd name="T9" fmla="*/ 1 h 80"/>
                <a:gd name="T10" fmla="*/ 0 w 78"/>
                <a:gd name="T11" fmla="*/ 1 h 80"/>
                <a:gd name="T12" fmla="*/ 0 w 78"/>
                <a:gd name="T13" fmla="*/ 0 h 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"/>
                <a:gd name="T22" fmla="*/ 0 h 80"/>
                <a:gd name="T23" fmla="*/ 78 w 78"/>
                <a:gd name="T24" fmla="*/ 80 h 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" h="80">
                  <a:moveTo>
                    <a:pt x="0" y="0"/>
                  </a:moveTo>
                  <a:lnTo>
                    <a:pt x="25" y="0"/>
                  </a:lnTo>
                  <a:lnTo>
                    <a:pt x="53" y="48"/>
                  </a:lnTo>
                  <a:lnTo>
                    <a:pt x="78" y="80"/>
                  </a:lnTo>
                  <a:lnTo>
                    <a:pt x="53" y="48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62" name="Freeform 118"/>
            <p:cNvSpPr>
              <a:spLocks/>
            </p:cNvSpPr>
            <p:nvPr/>
          </p:nvSpPr>
          <p:spPr bwMode="auto">
            <a:xfrm>
              <a:off x="5185" y="3323"/>
              <a:ext cx="19" cy="23"/>
            </a:xfrm>
            <a:custGeom>
              <a:avLst/>
              <a:gdLst>
                <a:gd name="T0" fmla="*/ 0 w 78"/>
                <a:gd name="T1" fmla="*/ 0 h 80"/>
                <a:gd name="T2" fmla="*/ 0 w 78"/>
                <a:gd name="T3" fmla="*/ 0 h 80"/>
                <a:gd name="T4" fmla="*/ 0 w 78"/>
                <a:gd name="T5" fmla="*/ 1 h 80"/>
                <a:gd name="T6" fmla="*/ 0 w 78"/>
                <a:gd name="T7" fmla="*/ 1 h 80"/>
                <a:gd name="T8" fmla="*/ 0 w 78"/>
                <a:gd name="T9" fmla="*/ 1 h 80"/>
                <a:gd name="T10" fmla="*/ 0 w 78"/>
                <a:gd name="T11" fmla="*/ 1 h 80"/>
                <a:gd name="T12" fmla="*/ 0 w 78"/>
                <a:gd name="T13" fmla="*/ 0 h 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"/>
                <a:gd name="T22" fmla="*/ 0 h 80"/>
                <a:gd name="T23" fmla="*/ 78 w 78"/>
                <a:gd name="T24" fmla="*/ 80 h 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" h="80">
                  <a:moveTo>
                    <a:pt x="0" y="0"/>
                  </a:moveTo>
                  <a:lnTo>
                    <a:pt x="25" y="0"/>
                  </a:lnTo>
                  <a:lnTo>
                    <a:pt x="53" y="48"/>
                  </a:lnTo>
                  <a:lnTo>
                    <a:pt x="78" y="80"/>
                  </a:lnTo>
                  <a:lnTo>
                    <a:pt x="53" y="48"/>
                  </a:lnTo>
                  <a:lnTo>
                    <a:pt x="0" y="25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63" name="Freeform 119"/>
            <p:cNvSpPr>
              <a:spLocks/>
            </p:cNvSpPr>
            <p:nvPr/>
          </p:nvSpPr>
          <p:spPr bwMode="auto">
            <a:xfrm>
              <a:off x="5033" y="3533"/>
              <a:ext cx="25" cy="29"/>
            </a:xfrm>
            <a:custGeom>
              <a:avLst/>
              <a:gdLst>
                <a:gd name="T0" fmla="*/ 0 w 104"/>
                <a:gd name="T1" fmla="*/ 3 h 96"/>
                <a:gd name="T2" fmla="*/ 0 w 104"/>
                <a:gd name="T3" fmla="*/ 0 h 96"/>
                <a:gd name="T4" fmla="*/ 0 w 104"/>
                <a:gd name="T5" fmla="*/ 0 h 96"/>
                <a:gd name="T6" fmla="*/ 0 w 104"/>
                <a:gd name="T7" fmla="*/ 0 h 96"/>
                <a:gd name="T8" fmla="*/ 0 w 104"/>
                <a:gd name="T9" fmla="*/ 3 h 96"/>
                <a:gd name="T10" fmla="*/ 0 w 104"/>
                <a:gd name="T11" fmla="*/ 3 h 96"/>
                <a:gd name="T12" fmla="*/ 0 w 104"/>
                <a:gd name="T13" fmla="*/ 3 h 96"/>
                <a:gd name="T14" fmla="*/ 0 w 104"/>
                <a:gd name="T15" fmla="*/ 3 h 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4"/>
                <a:gd name="T25" fmla="*/ 0 h 96"/>
                <a:gd name="T26" fmla="*/ 104 w 104"/>
                <a:gd name="T27" fmla="*/ 96 h 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4" h="96">
                  <a:moveTo>
                    <a:pt x="0" y="25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104" y="0"/>
                  </a:lnTo>
                  <a:lnTo>
                    <a:pt x="104" y="48"/>
                  </a:lnTo>
                  <a:lnTo>
                    <a:pt x="25" y="96"/>
                  </a:lnTo>
                  <a:lnTo>
                    <a:pt x="0" y="48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64" name="Freeform 120"/>
            <p:cNvSpPr>
              <a:spLocks/>
            </p:cNvSpPr>
            <p:nvPr/>
          </p:nvSpPr>
          <p:spPr bwMode="auto">
            <a:xfrm>
              <a:off x="5033" y="3533"/>
              <a:ext cx="25" cy="29"/>
            </a:xfrm>
            <a:custGeom>
              <a:avLst/>
              <a:gdLst>
                <a:gd name="T0" fmla="*/ 0 w 104"/>
                <a:gd name="T1" fmla="*/ 3 h 96"/>
                <a:gd name="T2" fmla="*/ 0 w 104"/>
                <a:gd name="T3" fmla="*/ 0 h 96"/>
                <a:gd name="T4" fmla="*/ 0 w 104"/>
                <a:gd name="T5" fmla="*/ 0 h 96"/>
                <a:gd name="T6" fmla="*/ 0 w 104"/>
                <a:gd name="T7" fmla="*/ 0 h 96"/>
                <a:gd name="T8" fmla="*/ 0 w 104"/>
                <a:gd name="T9" fmla="*/ 3 h 96"/>
                <a:gd name="T10" fmla="*/ 0 w 104"/>
                <a:gd name="T11" fmla="*/ 3 h 96"/>
                <a:gd name="T12" fmla="*/ 0 w 104"/>
                <a:gd name="T13" fmla="*/ 3 h 96"/>
                <a:gd name="T14" fmla="*/ 0 w 104"/>
                <a:gd name="T15" fmla="*/ 3 h 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4"/>
                <a:gd name="T25" fmla="*/ 0 h 96"/>
                <a:gd name="T26" fmla="*/ 104 w 104"/>
                <a:gd name="T27" fmla="*/ 96 h 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4" h="96">
                  <a:moveTo>
                    <a:pt x="0" y="25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104" y="0"/>
                  </a:lnTo>
                  <a:lnTo>
                    <a:pt x="104" y="48"/>
                  </a:lnTo>
                  <a:lnTo>
                    <a:pt x="25" y="96"/>
                  </a:lnTo>
                  <a:lnTo>
                    <a:pt x="0" y="48"/>
                  </a:lnTo>
                  <a:lnTo>
                    <a:pt x="0" y="25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65" name="Freeform 121"/>
            <p:cNvSpPr>
              <a:spLocks/>
            </p:cNvSpPr>
            <p:nvPr/>
          </p:nvSpPr>
          <p:spPr bwMode="auto">
            <a:xfrm>
              <a:off x="4983" y="3140"/>
              <a:ext cx="119" cy="95"/>
            </a:xfrm>
            <a:custGeom>
              <a:avLst/>
              <a:gdLst>
                <a:gd name="T0" fmla="*/ 0 w 497"/>
                <a:gd name="T1" fmla="*/ 2 h 324"/>
                <a:gd name="T2" fmla="*/ 0 w 497"/>
                <a:gd name="T3" fmla="*/ 2 h 324"/>
                <a:gd name="T4" fmla="*/ 0 w 497"/>
                <a:gd name="T5" fmla="*/ 2 h 324"/>
                <a:gd name="T6" fmla="*/ 0 w 497"/>
                <a:gd name="T7" fmla="*/ 2 h 324"/>
                <a:gd name="T8" fmla="*/ 0 w 497"/>
                <a:gd name="T9" fmla="*/ 2 h 324"/>
                <a:gd name="T10" fmla="*/ 0 w 497"/>
                <a:gd name="T11" fmla="*/ 2 h 324"/>
                <a:gd name="T12" fmla="*/ 0 w 497"/>
                <a:gd name="T13" fmla="*/ 2 h 324"/>
                <a:gd name="T14" fmla="*/ 0 w 497"/>
                <a:gd name="T15" fmla="*/ 2 h 324"/>
                <a:gd name="T16" fmla="*/ 0 w 497"/>
                <a:gd name="T17" fmla="*/ 2 h 324"/>
                <a:gd name="T18" fmla="*/ 0 w 497"/>
                <a:gd name="T19" fmla="*/ 2 h 324"/>
                <a:gd name="T20" fmla="*/ 0 w 497"/>
                <a:gd name="T21" fmla="*/ 2 h 324"/>
                <a:gd name="T22" fmla="*/ 0 w 497"/>
                <a:gd name="T23" fmla="*/ 2 h 324"/>
                <a:gd name="T24" fmla="*/ 0 w 497"/>
                <a:gd name="T25" fmla="*/ 2 h 324"/>
                <a:gd name="T26" fmla="*/ 0 w 497"/>
                <a:gd name="T27" fmla="*/ 2 h 324"/>
                <a:gd name="T28" fmla="*/ 0 w 497"/>
                <a:gd name="T29" fmla="*/ 2 h 324"/>
                <a:gd name="T30" fmla="*/ 0 w 497"/>
                <a:gd name="T31" fmla="*/ 2 h 324"/>
                <a:gd name="T32" fmla="*/ 0 w 497"/>
                <a:gd name="T33" fmla="*/ 2 h 324"/>
                <a:gd name="T34" fmla="*/ 0 w 497"/>
                <a:gd name="T35" fmla="*/ 2 h 324"/>
                <a:gd name="T36" fmla="*/ 0 w 497"/>
                <a:gd name="T37" fmla="*/ 0 h 324"/>
                <a:gd name="T38" fmla="*/ 0 w 497"/>
                <a:gd name="T39" fmla="*/ 2 h 324"/>
                <a:gd name="T40" fmla="*/ 0 w 497"/>
                <a:gd name="T41" fmla="*/ 2 h 324"/>
                <a:gd name="T42" fmla="*/ 0 w 497"/>
                <a:gd name="T43" fmla="*/ 2 h 324"/>
                <a:gd name="T44" fmla="*/ 0 w 497"/>
                <a:gd name="T45" fmla="*/ 2 h 324"/>
                <a:gd name="T46" fmla="*/ 0 w 497"/>
                <a:gd name="T47" fmla="*/ 2 h 324"/>
                <a:gd name="T48" fmla="*/ 0 w 497"/>
                <a:gd name="T49" fmla="*/ 2 h 324"/>
                <a:gd name="T50" fmla="*/ 0 w 497"/>
                <a:gd name="T51" fmla="*/ 2 h 324"/>
                <a:gd name="T52" fmla="*/ 0 w 497"/>
                <a:gd name="T53" fmla="*/ 2 h 324"/>
                <a:gd name="T54" fmla="*/ 0 w 497"/>
                <a:gd name="T55" fmla="*/ 2 h 324"/>
                <a:gd name="T56" fmla="*/ 0 w 497"/>
                <a:gd name="T57" fmla="*/ 2 h 324"/>
                <a:gd name="T58" fmla="*/ 0 w 497"/>
                <a:gd name="T59" fmla="*/ 2 h 324"/>
                <a:gd name="T60" fmla="*/ 0 w 497"/>
                <a:gd name="T61" fmla="*/ 2 h 324"/>
                <a:gd name="T62" fmla="*/ 0 w 497"/>
                <a:gd name="T63" fmla="*/ 2 h 324"/>
                <a:gd name="T64" fmla="*/ 0 w 497"/>
                <a:gd name="T65" fmla="*/ 2 h 324"/>
                <a:gd name="T66" fmla="*/ 0 w 497"/>
                <a:gd name="T67" fmla="*/ 2 h 324"/>
                <a:gd name="T68" fmla="*/ 0 w 497"/>
                <a:gd name="T69" fmla="*/ 2 h 32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97"/>
                <a:gd name="T106" fmla="*/ 0 h 324"/>
                <a:gd name="T107" fmla="*/ 497 w 497"/>
                <a:gd name="T108" fmla="*/ 324 h 32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97" h="324">
                  <a:moveTo>
                    <a:pt x="497" y="324"/>
                  </a:moveTo>
                  <a:lnTo>
                    <a:pt x="474" y="324"/>
                  </a:lnTo>
                  <a:lnTo>
                    <a:pt x="420" y="301"/>
                  </a:lnTo>
                  <a:lnTo>
                    <a:pt x="372" y="245"/>
                  </a:lnTo>
                  <a:lnTo>
                    <a:pt x="347" y="220"/>
                  </a:lnTo>
                  <a:lnTo>
                    <a:pt x="299" y="276"/>
                  </a:lnTo>
                  <a:lnTo>
                    <a:pt x="223" y="276"/>
                  </a:lnTo>
                  <a:lnTo>
                    <a:pt x="175" y="245"/>
                  </a:lnTo>
                  <a:lnTo>
                    <a:pt x="150" y="245"/>
                  </a:lnTo>
                  <a:lnTo>
                    <a:pt x="175" y="197"/>
                  </a:lnTo>
                  <a:lnTo>
                    <a:pt x="121" y="149"/>
                  </a:lnTo>
                  <a:lnTo>
                    <a:pt x="48" y="124"/>
                  </a:lnTo>
                  <a:lnTo>
                    <a:pt x="25" y="124"/>
                  </a:lnTo>
                  <a:lnTo>
                    <a:pt x="25" y="96"/>
                  </a:lnTo>
                  <a:lnTo>
                    <a:pt x="25" y="71"/>
                  </a:lnTo>
                  <a:lnTo>
                    <a:pt x="25" y="48"/>
                  </a:lnTo>
                  <a:lnTo>
                    <a:pt x="0" y="48"/>
                  </a:lnTo>
                  <a:lnTo>
                    <a:pt x="0" y="23"/>
                  </a:lnTo>
                  <a:lnTo>
                    <a:pt x="25" y="0"/>
                  </a:lnTo>
                  <a:lnTo>
                    <a:pt x="48" y="23"/>
                  </a:lnTo>
                  <a:lnTo>
                    <a:pt x="48" y="48"/>
                  </a:lnTo>
                  <a:lnTo>
                    <a:pt x="73" y="71"/>
                  </a:lnTo>
                  <a:lnTo>
                    <a:pt x="121" y="48"/>
                  </a:lnTo>
                  <a:lnTo>
                    <a:pt x="150" y="23"/>
                  </a:lnTo>
                  <a:lnTo>
                    <a:pt x="347" y="96"/>
                  </a:lnTo>
                  <a:lnTo>
                    <a:pt x="347" y="124"/>
                  </a:lnTo>
                  <a:lnTo>
                    <a:pt x="372" y="124"/>
                  </a:lnTo>
                  <a:lnTo>
                    <a:pt x="372" y="149"/>
                  </a:lnTo>
                  <a:lnTo>
                    <a:pt x="395" y="172"/>
                  </a:lnTo>
                  <a:lnTo>
                    <a:pt x="420" y="197"/>
                  </a:lnTo>
                  <a:lnTo>
                    <a:pt x="395" y="220"/>
                  </a:lnTo>
                  <a:lnTo>
                    <a:pt x="449" y="276"/>
                  </a:lnTo>
                  <a:lnTo>
                    <a:pt x="474" y="276"/>
                  </a:lnTo>
                  <a:lnTo>
                    <a:pt x="497" y="301"/>
                  </a:lnTo>
                  <a:lnTo>
                    <a:pt x="497" y="324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66" name="Freeform 122"/>
            <p:cNvSpPr>
              <a:spLocks/>
            </p:cNvSpPr>
            <p:nvPr/>
          </p:nvSpPr>
          <p:spPr bwMode="auto">
            <a:xfrm>
              <a:off x="4983" y="3140"/>
              <a:ext cx="119" cy="95"/>
            </a:xfrm>
            <a:custGeom>
              <a:avLst/>
              <a:gdLst>
                <a:gd name="T0" fmla="*/ 0 w 497"/>
                <a:gd name="T1" fmla="*/ 2 h 324"/>
                <a:gd name="T2" fmla="*/ 0 w 497"/>
                <a:gd name="T3" fmla="*/ 2 h 324"/>
                <a:gd name="T4" fmla="*/ 0 w 497"/>
                <a:gd name="T5" fmla="*/ 2 h 324"/>
                <a:gd name="T6" fmla="*/ 0 w 497"/>
                <a:gd name="T7" fmla="*/ 2 h 324"/>
                <a:gd name="T8" fmla="*/ 0 w 497"/>
                <a:gd name="T9" fmla="*/ 2 h 324"/>
                <a:gd name="T10" fmla="*/ 0 w 497"/>
                <a:gd name="T11" fmla="*/ 2 h 324"/>
                <a:gd name="T12" fmla="*/ 0 w 497"/>
                <a:gd name="T13" fmla="*/ 2 h 324"/>
                <a:gd name="T14" fmla="*/ 0 w 497"/>
                <a:gd name="T15" fmla="*/ 2 h 324"/>
                <a:gd name="T16" fmla="*/ 0 w 497"/>
                <a:gd name="T17" fmla="*/ 2 h 324"/>
                <a:gd name="T18" fmla="*/ 0 w 497"/>
                <a:gd name="T19" fmla="*/ 2 h 324"/>
                <a:gd name="T20" fmla="*/ 0 w 497"/>
                <a:gd name="T21" fmla="*/ 2 h 324"/>
                <a:gd name="T22" fmla="*/ 0 w 497"/>
                <a:gd name="T23" fmla="*/ 2 h 324"/>
                <a:gd name="T24" fmla="*/ 0 w 497"/>
                <a:gd name="T25" fmla="*/ 2 h 324"/>
                <a:gd name="T26" fmla="*/ 0 w 497"/>
                <a:gd name="T27" fmla="*/ 2 h 324"/>
                <a:gd name="T28" fmla="*/ 0 w 497"/>
                <a:gd name="T29" fmla="*/ 2 h 324"/>
                <a:gd name="T30" fmla="*/ 0 w 497"/>
                <a:gd name="T31" fmla="*/ 2 h 324"/>
                <a:gd name="T32" fmla="*/ 0 w 497"/>
                <a:gd name="T33" fmla="*/ 2 h 324"/>
                <a:gd name="T34" fmla="*/ 0 w 497"/>
                <a:gd name="T35" fmla="*/ 2 h 324"/>
                <a:gd name="T36" fmla="*/ 0 w 497"/>
                <a:gd name="T37" fmla="*/ 0 h 324"/>
                <a:gd name="T38" fmla="*/ 0 w 497"/>
                <a:gd name="T39" fmla="*/ 2 h 324"/>
                <a:gd name="T40" fmla="*/ 0 w 497"/>
                <a:gd name="T41" fmla="*/ 2 h 324"/>
                <a:gd name="T42" fmla="*/ 0 w 497"/>
                <a:gd name="T43" fmla="*/ 2 h 324"/>
                <a:gd name="T44" fmla="*/ 0 w 497"/>
                <a:gd name="T45" fmla="*/ 2 h 324"/>
                <a:gd name="T46" fmla="*/ 0 w 497"/>
                <a:gd name="T47" fmla="*/ 2 h 324"/>
                <a:gd name="T48" fmla="*/ 0 w 497"/>
                <a:gd name="T49" fmla="*/ 2 h 324"/>
                <a:gd name="T50" fmla="*/ 0 w 497"/>
                <a:gd name="T51" fmla="*/ 2 h 324"/>
                <a:gd name="T52" fmla="*/ 0 w 497"/>
                <a:gd name="T53" fmla="*/ 2 h 324"/>
                <a:gd name="T54" fmla="*/ 0 w 497"/>
                <a:gd name="T55" fmla="*/ 2 h 324"/>
                <a:gd name="T56" fmla="*/ 0 w 497"/>
                <a:gd name="T57" fmla="*/ 2 h 324"/>
                <a:gd name="T58" fmla="*/ 0 w 497"/>
                <a:gd name="T59" fmla="*/ 2 h 324"/>
                <a:gd name="T60" fmla="*/ 0 w 497"/>
                <a:gd name="T61" fmla="*/ 2 h 324"/>
                <a:gd name="T62" fmla="*/ 0 w 497"/>
                <a:gd name="T63" fmla="*/ 2 h 324"/>
                <a:gd name="T64" fmla="*/ 0 w 497"/>
                <a:gd name="T65" fmla="*/ 2 h 324"/>
                <a:gd name="T66" fmla="*/ 0 w 497"/>
                <a:gd name="T67" fmla="*/ 2 h 324"/>
                <a:gd name="T68" fmla="*/ 0 w 497"/>
                <a:gd name="T69" fmla="*/ 2 h 32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97"/>
                <a:gd name="T106" fmla="*/ 0 h 324"/>
                <a:gd name="T107" fmla="*/ 497 w 497"/>
                <a:gd name="T108" fmla="*/ 324 h 32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97" h="324">
                  <a:moveTo>
                    <a:pt x="497" y="324"/>
                  </a:moveTo>
                  <a:lnTo>
                    <a:pt x="474" y="324"/>
                  </a:lnTo>
                  <a:lnTo>
                    <a:pt x="420" y="301"/>
                  </a:lnTo>
                  <a:lnTo>
                    <a:pt x="372" y="245"/>
                  </a:lnTo>
                  <a:lnTo>
                    <a:pt x="347" y="220"/>
                  </a:lnTo>
                  <a:lnTo>
                    <a:pt x="299" y="276"/>
                  </a:lnTo>
                  <a:lnTo>
                    <a:pt x="223" y="276"/>
                  </a:lnTo>
                  <a:lnTo>
                    <a:pt x="175" y="245"/>
                  </a:lnTo>
                  <a:lnTo>
                    <a:pt x="150" y="245"/>
                  </a:lnTo>
                  <a:lnTo>
                    <a:pt x="175" y="197"/>
                  </a:lnTo>
                  <a:lnTo>
                    <a:pt x="121" y="149"/>
                  </a:lnTo>
                  <a:lnTo>
                    <a:pt x="48" y="124"/>
                  </a:lnTo>
                  <a:lnTo>
                    <a:pt x="25" y="124"/>
                  </a:lnTo>
                  <a:lnTo>
                    <a:pt x="25" y="96"/>
                  </a:lnTo>
                  <a:lnTo>
                    <a:pt x="25" y="71"/>
                  </a:lnTo>
                  <a:lnTo>
                    <a:pt x="25" y="48"/>
                  </a:lnTo>
                  <a:lnTo>
                    <a:pt x="0" y="48"/>
                  </a:lnTo>
                  <a:lnTo>
                    <a:pt x="0" y="23"/>
                  </a:lnTo>
                  <a:lnTo>
                    <a:pt x="25" y="0"/>
                  </a:lnTo>
                  <a:lnTo>
                    <a:pt x="48" y="23"/>
                  </a:lnTo>
                  <a:lnTo>
                    <a:pt x="48" y="48"/>
                  </a:lnTo>
                  <a:lnTo>
                    <a:pt x="73" y="71"/>
                  </a:lnTo>
                  <a:lnTo>
                    <a:pt x="121" y="48"/>
                  </a:lnTo>
                  <a:lnTo>
                    <a:pt x="150" y="23"/>
                  </a:lnTo>
                  <a:lnTo>
                    <a:pt x="347" y="96"/>
                  </a:lnTo>
                  <a:lnTo>
                    <a:pt x="347" y="124"/>
                  </a:lnTo>
                  <a:lnTo>
                    <a:pt x="372" y="124"/>
                  </a:lnTo>
                  <a:lnTo>
                    <a:pt x="372" y="149"/>
                  </a:lnTo>
                  <a:lnTo>
                    <a:pt x="395" y="172"/>
                  </a:lnTo>
                  <a:lnTo>
                    <a:pt x="420" y="197"/>
                  </a:lnTo>
                  <a:lnTo>
                    <a:pt x="395" y="220"/>
                  </a:lnTo>
                  <a:lnTo>
                    <a:pt x="449" y="276"/>
                  </a:lnTo>
                  <a:lnTo>
                    <a:pt x="474" y="276"/>
                  </a:lnTo>
                  <a:lnTo>
                    <a:pt x="497" y="301"/>
                  </a:lnTo>
                  <a:lnTo>
                    <a:pt x="497" y="324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67" name="Freeform 123"/>
            <p:cNvSpPr>
              <a:spLocks/>
            </p:cNvSpPr>
            <p:nvPr/>
          </p:nvSpPr>
          <p:spPr bwMode="auto">
            <a:xfrm>
              <a:off x="5090" y="3184"/>
              <a:ext cx="24" cy="7"/>
            </a:xfrm>
            <a:custGeom>
              <a:avLst/>
              <a:gdLst>
                <a:gd name="T0" fmla="*/ 0 w 96"/>
                <a:gd name="T1" fmla="*/ 4 h 23"/>
                <a:gd name="T2" fmla="*/ 0 w 96"/>
                <a:gd name="T3" fmla="*/ 0 h 23"/>
                <a:gd name="T4" fmla="*/ 0 w 96"/>
                <a:gd name="T5" fmla="*/ 4 h 23"/>
                <a:gd name="T6" fmla="*/ 0 w 96"/>
                <a:gd name="T7" fmla="*/ 0 h 23"/>
                <a:gd name="T8" fmla="*/ 0 w 96"/>
                <a:gd name="T9" fmla="*/ 0 h 23"/>
                <a:gd name="T10" fmla="*/ 0 w 96"/>
                <a:gd name="T11" fmla="*/ 4 h 23"/>
                <a:gd name="T12" fmla="*/ 0 w 96"/>
                <a:gd name="T13" fmla="*/ 4 h 23"/>
                <a:gd name="T14" fmla="*/ 0 w 96"/>
                <a:gd name="T15" fmla="*/ 4 h 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6"/>
                <a:gd name="T25" fmla="*/ 0 h 23"/>
                <a:gd name="T26" fmla="*/ 96 w 96"/>
                <a:gd name="T27" fmla="*/ 23 h 2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6" h="23">
                  <a:moveTo>
                    <a:pt x="0" y="23"/>
                  </a:moveTo>
                  <a:lnTo>
                    <a:pt x="0" y="0"/>
                  </a:lnTo>
                  <a:lnTo>
                    <a:pt x="48" y="23"/>
                  </a:lnTo>
                  <a:lnTo>
                    <a:pt x="73" y="0"/>
                  </a:lnTo>
                  <a:lnTo>
                    <a:pt x="96" y="0"/>
                  </a:lnTo>
                  <a:lnTo>
                    <a:pt x="96" y="23"/>
                  </a:lnTo>
                  <a:lnTo>
                    <a:pt x="48" y="23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68" name="Freeform 124"/>
            <p:cNvSpPr>
              <a:spLocks/>
            </p:cNvSpPr>
            <p:nvPr/>
          </p:nvSpPr>
          <p:spPr bwMode="auto">
            <a:xfrm>
              <a:off x="5090" y="3184"/>
              <a:ext cx="24" cy="7"/>
            </a:xfrm>
            <a:custGeom>
              <a:avLst/>
              <a:gdLst>
                <a:gd name="T0" fmla="*/ 0 w 96"/>
                <a:gd name="T1" fmla="*/ 4 h 23"/>
                <a:gd name="T2" fmla="*/ 0 w 96"/>
                <a:gd name="T3" fmla="*/ 0 h 23"/>
                <a:gd name="T4" fmla="*/ 0 w 96"/>
                <a:gd name="T5" fmla="*/ 4 h 23"/>
                <a:gd name="T6" fmla="*/ 0 w 96"/>
                <a:gd name="T7" fmla="*/ 0 h 23"/>
                <a:gd name="T8" fmla="*/ 0 w 96"/>
                <a:gd name="T9" fmla="*/ 0 h 23"/>
                <a:gd name="T10" fmla="*/ 0 w 96"/>
                <a:gd name="T11" fmla="*/ 4 h 23"/>
                <a:gd name="T12" fmla="*/ 0 w 96"/>
                <a:gd name="T13" fmla="*/ 4 h 23"/>
                <a:gd name="T14" fmla="*/ 0 w 96"/>
                <a:gd name="T15" fmla="*/ 4 h 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6"/>
                <a:gd name="T25" fmla="*/ 0 h 23"/>
                <a:gd name="T26" fmla="*/ 96 w 96"/>
                <a:gd name="T27" fmla="*/ 23 h 2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6" h="23">
                  <a:moveTo>
                    <a:pt x="0" y="23"/>
                  </a:moveTo>
                  <a:lnTo>
                    <a:pt x="0" y="0"/>
                  </a:lnTo>
                  <a:lnTo>
                    <a:pt x="48" y="23"/>
                  </a:lnTo>
                  <a:lnTo>
                    <a:pt x="73" y="0"/>
                  </a:lnTo>
                  <a:lnTo>
                    <a:pt x="96" y="0"/>
                  </a:lnTo>
                  <a:lnTo>
                    <a:pt x="96" y="23"/>
                  </a:lnTo>
                  <a:lnTo>
                    <a:pt x="48" y="23"/>
                  </a:lnTo>
                  <a:lnTo>
                    <a:pt x="0" y="23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69" name="Freeform 125"/>
            <p:cNvSpPr>
              <a:spLocks/>
            </p:cNvSpPr>
            <p:nvPr/>
          </p:nvSpPr>
          <p:spPr bwMode="auto">
            <a:xfrm>
              <a:off x="4929" y="3213"/>
              <a:ext cx="24" cy="22"/>
            </a:xfrm>
            <a:custGeom>
              <a:avLst/>
              <a:gdLst>
                <a:gd name="T0" fmla="*/ 0 w 102"/>
                <a:gd name="T1" fmla="*/ 0 h 79"/>
                <a:gd name="T2" fmla="*/ 0 w 102"/>
                <a:gd name="T3" fmla="*/ 1 h 79"/>
                <a:gd name="T4" fmla="*/ 0 w 102"/>
                <a:gd name="T5" fmla="*/ 1 h 79"/>
                <a:gd name="T6" fmla="*/ 0 w 102"/>
                <a:gd name="T7" fmla="*/ 1 h 79"/>
                <a:gd name="T8" fmla="*/ 0 w 102"/>
                <a:gd name="T9" fmla="*/ 1 h 79"/>
                <a:gd name="T10" fmla="*/ 0 w 102"/>
                <a:gd name="T11" fmla="*/ 1 h 79"/>
                <a:gd name="T12" fmla="*/ 0 w 102"/>
                <a:gd name="T13" fmla="*/ 1 h 79"/>
                <a:gd name="T14" fmla="*/ 0 w 102"/>
                <a:gd name="T15" fmla="*/ 0 h 7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2"/>
                <a:gd name="T25" fmla="*/ 0 h 79"/>
                <a:gd name="T26" fmla="*/ 102 w 102"/>
                <a:gd name="T27" fmla="*/ 79 h 7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2" h="79">
                  <a:moveTo>
                    <a:pt x="102" y="0"/>
                  </a:moveTo>
                  <a:lnTo>
                    <a:pt x="77" y="31"/>
                  </a:lnTo>
                  <a:lnTo>
                    <a:pt x="48" y="56"/>
                  </a:lnTo>
                  <a:lnTo>
                    <a:pt x="23" y="56"/>
                  </a:lnTo>
                  <a:lnTo>
                    <a:pt x="0" y="79"/>
                  </a:lnTo>
                  <a:lnTo>
                    <a:pt x="0" y="56"/>
                  </a:lnTo>
                  <a:lnTo>
                    <a:pt x="48" y="31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70" name="Freeform 126"/>
            <p:cNvSpPr>
              <a:spLocks/>
            </p:cNvSpPr>
            <p:nvPr/>
          </p:nvSpPr>
          <p:spPr bwMode="auto">
            <a:xfrm>
              <a:off x="4929" y="3213"/>
              <a:ext cx="24" cy="22"/>
            </a:xfrm>
            <a:custGeom>
              <a:avLst/>
              <a:gdLst>
                <a:gd name="T0" fmla="*/ 0 w 102"/>
                <a:gd name="T1" fmla="*/ 0 h 79"/>
                <a:gd name="T2" fmla="*/ 0 w 102"/>
                <a:gd name="T3" fmla="*/ 1 h 79"/>
                <a:gd name="T4" fmla="*/ 0 w 102"/>
                <a:gd name="T5" fmla="*/ 1 h 79"/>
                <a:gd name="T6" fmla="*/ 0 w 102"/>
                <a:gd name="T7" fmla="*/ 1 h 79"/>
                <a:gd name="T8" fmla="*/ 0 w 102"/>
                <a:gd name="T9" fmla="*/ 1 h 79"/>
                <a:gd name="T10" fmla="*/ 0 w 102"/>
                <a:gd name="T11" fmla="*/ 1 h 79"/>
                <a:gd name="T12" fmla="*/ 0 w 102"/>
                <a:gd name="T13" fmla="*/ 1 h 79"/>
                <a:gd name="T14" fmla="*/ 0 w 102"/>
                <a:gd name="T15" fmla="*/ 0 h 7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2"/>
                <a:gd name="T25" fmla="*/ 0 h 79"/>
                <a:gd name="T26" fmla="*/ 102 w 102"/>
                <a:gd name="T27" fmla="*/ 79 h 7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2" h="79">
                  <a:moveTo>
                    <a:pt x="102" y="0"/>
                  </a:moveTo>
                  <a:lnTo>
                    <a:pt x="77" y="31"/>
                  </a:lnTo>
                  <a:lnTo>
                    <a:pt x="48" y="56"/>
                  </a:lnTo>
                  <a:lnTo>
                    <a:pt x="23" y="56"/>
                  </a:lnTo>
                  <a:lnTo>
                    <a:pt x="0" y="79"/>
                  </a:lnTo>
                  <a:lnTo>
                    <a:pt x="0" y="56"/>
                  </a:lnTo>
                  <a:lnTo>
                    <a:pt x="48" y="31"/>
                  </a:lnTo>
                  <a:lnTo>
                    <a:pt x="102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71" name="Freeform 127"/>
            <p:cNvSpPr>
              <a:spLocks/>
            </p:cNvSpPr>
            <p:nvPr/>
          </p:nvSpPr>
          <p:spPr bwMode="auto">
            <a:xfrm>
              <a:off x="4882" y="3213"/>
              <a:ext cx="16" cy="8"/>
            </a:xfrm>
            <a:custGeom>
              <a:avLst/>
              <a:gdLst>
                <a:gd name="T0" fmla="*/ 0 w 71"/>
                <a:gd name="T1" fmla="*/ 0 h 31"/>
                <a:gd name="T2" fmla="*/ 0 w 71"/>
                <a:gd name="T3" fmla="*/ 0 h 31"/>
                <a:gd name="T4" fmla="*/ 0 w 71"/>
                <a:gd name="T5" fmla="*/ 0 h 31"/>
                <a:gd name="T6" fmla="*/ 0 w 71"/>
                <a:gd name="T7" fmla="*/ 0 h 31"/>
                <a:gd name="T8" fmla="*/ 0 w 71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31"/>
                <a:gd name="T17" fmla="*/ 71 w 71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31">
                  <a:moveTo>
                    <a:pt x="71" y="0"/>
                  </a:moveTo>
                  <a:lnTo>
                    <a:pt x="0" y="31"/>
                  </a:lnTo>
                  <a:lnTo>
                    <a:pt x="23" y="31"/>
                  </a:lnTo>
                  <a:lnTo>
                    <a:pt x="48" y="31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72" name="Freeform 128"/>
            <p:cNvSpPr>
              <a:spLocks/>
            </p:cNvSpPr>
            <p:nvPr/>
          </p:nvSpPr>
          <p:spPr bwMode="auto">
            <a:xfrm>
              <a:off x="4882" y="3213"/>
              <a:ext cx="16" cy="8"/>
            </a:xfrm>
            <a:custGeom>
              <a:avLst/>
              <a:gdLst>
                <a:gd name="T0" fmla="*/ 0 w 71"/>
                <a:gd name="T1" fmla="*/ 0 h 31"/>
                <a:gd name="T2" fmla="*/ 0 w 71"/>
                <a:gd name="T3" fmla="*/ 0 h 31"/>
                <a:gd name="T4" fmla="*/ 0 w 71"/>
                <a:gd name="T5" fmla="*/ 0 h 31"/>
                <a:gd name="T6" fmla="*/ 0 w 71"/>
                <a:gd name="T7" fmla="*/ 0 h 31"/>
                <a:gd name="T8" fmla="*/ 0 w 71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31"/>
                <a:gd name="T17" fmla="*/ 71 w 71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31">
                  <a:moveTo>
                    <a:pt x="71" y="0"/>
                  </a:moveTo>
                  <a:lnTo>
                    <a:pt x="0" y="31"/>
                  </a:lnTo>
                  <a:lnTo>
                    <a:pt x="23" y="31"/>
                  </a:lnTo>
                  <a:lnTo>
                    <a:pt x="48" y="31"/>
                  </a:lnTo>
                  <a:lnTo>
                    <a:pt x="71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73" name="Freeform 129"/>
            <p:cNvSpPr>
              <a:spLocks/>
            </p:cNvSpPr>
            <p:nvPr/>
          </p:nvSpPr>
          <p:spPr bwMode="auto">
            <a:xfrm>
              <a:off x="5108" y="3161"/>
              <a:ext cx="11" cy="15"/>
            </a:xfrm>
            <a:custGeom>
              <a:avLst/>
              <a:gdLst>
                <a:gd name="T0" fmla="*/ 0 w 48"/>
                <a:gd name="T1" fmla="*/ 0 h 53"/>
                <a:gd name="T2" fmla="*/ 0 w 48"/>
                <a:gd name="T3" fmla="*/ 0 h 53"/>
                <a:gd name="T4" fmla="*/ 0 w 48"/>
                <a:gd name="T5" fmla="*/ 1 h 53"/>
                <a:gd name="T6" fmla="*/ 0 w 48"/>
                <a:gd name="T7" fmla="*/ 1 h 53"/>
                <a:gd name="T8" fmla="*/ 0 w 48"/>
                <a:gd name="T9" fmla="*/ 1 h 53"/>
                <a:gd name="T10" fmla="*/ 0 w 48"/>
                <a:gd name="T11" fmla="*/ 0 h 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"/>
                <a:gd name="T19" fmla="*/ 0 h 53"/>
                <a:gd name="T20" fmla="*/ 48 w 48"/>
                <a:gd name="T21" fmla="*/ 53 h 5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" h="53">
                  <a:moveTo>
                    <a:pt x="0" y="0"/>
                  </a:moveTo>
                  <a:lnTo>
                    <a:pt x="23" y="0"/>
                  </a:lnTo>
                  <a:lnTo>
                    <a:pt x="48" y="25"/>
                  </a:lnTo>
                  <a:lnTo>
                    <a:pt x="48" y="53"/>
                  </a:lnTo>
                  <a:lnTo>
                    <a:pt x="23" y="2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74" name="Freeform 130"/>
            <p:cNvSpPr>
              <a:spLocks/>
            </p:cNvSpPr>
            <p:nvPr/>
          </p:nvSpPr>
          <p:spPr bwMode="auto">
            <a:xfrm>
              <a:off x="5108" y="3161"/>
              <a:ext cx="11" cy="15"/>
            </a:xfrm>
            <a:custGeom>
              <a:avLst/>
              <a:gdLst>
                <a:gd name="T0" fmla="*/ 0 w 48"/>
                <a:gd name="T1" fmla="*/ 0 h 53"/>
                <a:gd name="T2" fmla="*/ 0 w 48"/>
                <a:gd name="T3" fmla="*/ 0 h 53"/>
                <a:gd name="T4" fmla="*/ 0 w 48"/>
                <a:gd name="T5" fmla="*/ 1 h 53"/>
                <a:gd name="T6" fmla="*/ 0 w 48"/>
                <a:gd name="T7" fmla="*/ 1 h 53"/>
                <a:gd name="T8" fmla="*/ 0 w 48"/>
                <a:gd name="T9" fmla="*/ 1 h 53"/>
                <a:gd name="T10" fmla="*/ 0 w 48"/>
                <a:gd name="T11" fmla="*/ 0 h 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"/>
                <a:gd name="T19" fmla="*/ 0 h 53"/>
                <a:gd name="T20" fmla="*/ 48 w 48"/>
                <a:gd name="T21" fmla="*/ 53 h 5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" h="53">
                  <a:moveTo>
                    <a:pt x="0" y="0"/>
                  </a:moveTo>
                  <a:lnTo>
                    <a:pt x="23" y="0"/>
                  </a:lnTo>
                  <a:lnTo>
                    <a:pt x="48" y="25"/>
                  </a:lnTo>
                  <a:lnTo>
                    <a:pt x="48" y="53"/>
                  </a:lnTo>
                  <a:lnTo>
                    <a:pt x="23" y="25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75" name="Freeform 131"/>
            <p:cNvSpPr>
              <a:spLocks/>
            </p:cNvSpPr>
            <p:nvPr/>
          </p:nvSpPr>
          <p:spPr bwMode="auto">
            <a:xfrm>
              <a:off x="4965" y="3161"/>
              <a:ext cx="11" cy="8"/>
            </a:xfrm>
            <a:custGeom>
              <a:avLst/>
              <a:gdLst>
                <a:gd name="T0" fmla="*/ 0 w 48"/>
                <a:gd name="T1" fmla="*/ 8 h 25"/>
                <a:gd name="T2" fmla="*/ 0 w 48"/>
                <a:gd name="T3" fmla="*/ 0 h 25"/>
                <a:gd name="T4" fmla="*/ 0 w 48"/>
                <a:gd name="T5" fmla="*/ 0 h 25"/>
                <a:gd name="T6" fmla="*/ 0 w 48"/>
                <a:gd name="T7" fmla="*/ 8 h 25"/>
                <a:gd name="T8" fmla="*/ 0 w 48"/>
                <a:gd name="T9" fmla="*/ 8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25"/>
                <a:gd name="T17" fmla="*/ 48 w 48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25">
                  <a:moveTo>
                    <a:pt x="48" y="25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25"/>
                  </a:lnTo>
                  <a:lnTo>
                    <a:pt x="48" y="25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76" name="Freeform 132"/>
            <p:cNvSpPr>
              <a:spLocks/>
            </p:cNvSpPr>
            <p:nvPr/>
          </p:nvSpPr>
          <p:spPr bwMode="auto">
            <a:xfrm>
              <a:off x="4965" y="3161"/>
              <a:ext cx="11" cy="8"/>
            </a:xfrm>
            <a:custGeom>
              <a:avLst/>
              <a:gdLst>
                <a:gd name="T0" fmla="*/ 0 w 48"/>
                <a:gd name="T1" fmla="*/ 8 h 25"/>
                <a:gd name="T2" fmla="*/ 0 w 48"/>
                <a:gd name="T3" fmla="*/ 0 h 25"/>
                <a:gd name="T4" fmla="*/ 0 w 48"/>
                <a:gd name="T5" fmla="*/ 0 h 25"/>
                <a:gd name="T6" fmla="*/ 0 w 48"/>
                <a:gd name="T7" fmla="*/ 8 h 25"/>
                <a:gd name="T8" fmla="*/ 0 w 48"/>
                <a:gd name="T9" fmla="*/ 8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25"/>
                <a:gd name="T17" fmla="*/ 48 w 48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25">
                  <a:moveTo>
                    <a:pt x="48" y="25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25"/>
                  </a:lnTo>
                  <a:lnTo>
                    <a:pt x="48" y="25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77" name="Freeform 133"/>
            <p:cNvSpPr>
              <a:spLocks/>
            </p:cNvSpPr>
            <p:nvPr/>
          </p:nvSpPr>
          <p:spPr bwMode="auto">
            <a:xfrm>
              <a:off x="4958" y="3117"/>
              <a:ext cx="7" cy="23"/>
            </a:xfrm>
            <a:custGeom>
              <a:avLst/>
              <a:gdLst>
                <a:gd name="T0" fmla="*/ 0 w 25"/>
                <a:gd name="T1" fmla="*/ 1 h 81"/>
                <a:gd name="T2" fmla="*/ 0 w 25"/>
                <a:gd name="T3" fmla="*/ 0 h 81"/>
                <a:gd name="T4" fmla="*/ 0 w 25"/>
                <a:gd name="T5" fmla="*/ 1 h 81"/>
                <a:gd name="T6" fmla="*/ 1 w 25"/>
                <a:gd name="T7" fmla="*/ 1 h 81"/>
                <a:gd name="T8" fmla="*/ 0 w 25"/>
                <a:gd name="T9" fmla="*/ 1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81"/>
                <a:gd name="T17" fmla="*/ 25 w 25"/>
                <a:gd name="T18" fmla="*/ 81 h 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81">
                  <a:moveTo>
                    <a:pt x="0" y="81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25" y="27"/>
                  </a:lnTo>
                  <a:lnTo>
                    <a:pt x="0" y="8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78" name="Freeform 134"/>
            <p:cNvSpPr>
              <a:spLocks/>
            </p:cNvSpPr>
            <p:nvPr/>
          </p:nvSpPr>
          <p:spPr bwMode="auto">
            <a:xfrm>
              <a:off x="4958" y="3117"/>
              <a:ext cx="7" cy="23"/>
            </a:xfrm>
            <a:custGeom>
              <a:avLst/>
              <a:gdLst>
                <a:gd name="T0" fmla="*/ 0 w 25"/>
                <a:gd name="T1" fmla="*/ 1 h 81"/>
                <a:gd name="T2" fmla="*/ 0 w 25"/>
                <a:gd name="T3" fmla="*/ 0 h 81"/>
                <a:gd name="T4" fmla="*/ 0 w 25"/>
                <a:gd name="T5" fmla="*/ 1 h 81"/>
                <a:gd name="T6" fmla="*/ 1 w 25"/>
                <a:gd name="T7" fmla="*/ 1 h 81"/>
                <a:gd name="T8" fmla="*/ 0 w 25"/>
                <a:gd name="T9" fmla="*/ 1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81"/>
                <a:gd name="T17" fmla="*/ 25 w 25"/>
                <a:gd name="T18" fmla="*/ 81 h 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81">
                  <a:moveTo>
                    <a:pt x="0" y="81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25" y="27"/>
                  </a:lnTo>
                  <a:lnTo>
                    <a:pt x="0" y="81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79" name="Freeform 135"/>
            <p:cNvSpPr>
              <a:spLocks/>
            </p:cNvSpPr>
            <p:nvPr/>
          </p:nvSpPr>
          <p:spPr bwMode="auto">
            <a:xfrm>
              <a:off x="4898" y="3117"/>
              <a:ext cx="42" cy="74"/>
            </a:xfrm>
            <a:custGeom>
              <a:avLst/>
              <a:gdLst>
                <a:gd name="T0" fmla="*/ 0 w 174"/>
                <a:gd name="T1" fmla="*/ 2 h 253"/>
                <a:gd name="T2" fmla="*/ 0 w 174"/>
                <a:gd name="T3" fmla="*/ 2 h 253"/>
                <a:gd name="T4" fmla="*/ 0 w 174"/>
                <a:gd name="T5" fmla="*/ 2 h 253"/>
                <a:gd name="T6" fmla="*/ 0 w 174"/>
                <a:gd name="T7" fmla="*/ 2 h 253"/>
                <a:gd name="T8" fmla="*/ 0 w 174"/>
                <a:gd name="T9" fmla="*/ 2 h 253"/>
                <a:gd name="T10" fmla="*/ 0 w 174"/>
                <a:gd name="T11" fmla="*/ 2 h 253"/>
                <a:gd name="T12" fmla="*/ 0 w 174"/>
                <a:gd name="T13" fmla="*/ 2 h 253"/>
                <a:gd name="T14" fmla="*/ 0 w 174"/>
                <a:gd name="T15" fmla="*/ 2 h 253"/>
                <a:gd name="T16" fmla="*/ 0 w 174"/>
                <a:gd name="T17" fmla="*/ 2 h 253"/>
                <a:gd name="T18" fmla="*/ 0 w 174"/>
                <a:gd name="T19" fmla="*/ 2 h 253"/>
                <a:gd name="T20" fmla="*/ 0 w 174"/>
                <a:gd name="T21" fmla="*/ 2 h 253"/>
                <a:gd name="T22" fmla="*/ 0 w 174"/>
                <a:gd name="T23" fmla="*/ 2 h 253"/>
                <a:gd name="T24" fmla="*/ 0 w 174"/>
                <a:gd name="T25" fmla="*/ 2 h 253"/>
                <a:gd name="T26" fmla="*/ 0 w 174"/>
                <a:gd name="T27" fmla="*/ 2 h 253"/>
                <a:gd name="T28" fmla="*/ 0 w 174"/>
                <a:gd name="T29" fmla="*/ 2 h 253"/>
                <a:gd name="T30" fmla="*/ 0 w 174"/>
                <a:gd name="T31" fmla="*/ 2 h 253"/>
                <a:gd name="T32" fmla="*/ 0 w 174"/>
                <a:gd name="T33" fmla="*/ 2 h 253"/>
                <a:gd name="T34" fmla="*/ 0 w 174"/>
                <a:gd name="T35" fmla="*/ 0 h 253"/>
                <a:gd name="T36" fmla="*/ 0 w 174"/>
                <a:gd name="T37" fmla="*/ 2 h 253"/>
                <a:gd name="T38" fmla="*/ 0 w 174"/>
                <a:gd name="T39" fmla="*/ 2 h 253"/>
                <a:gd name="T40" fmla="*/ 0 w 174"/>
                <a:gd name="T41" fmla="*/ 2 h 253"/>
                <a:gd name="T42" fmla="*/ 0 w 174"/>
                <a:gd name="T43" fmla="*/ 2 h 253"/>
                <a:gd name="T44" fmla="*/ 0 w 174"/>
                <a:gd name="T45" fmla="*/ 2 h 253"/>
                <a:gd name="T46" fmla="*/ 0 w 174"/>
                <a:gd name="T47" fmla="*/ 2 h 253"/>
                <a:gd name="T48" fmla="*/ 0 w 174"/>
                <a:gd name="T49" fmla="*/ 2 h 253"/>
                <a:gd name="T50" fmla="*/ 0 w 174"/>
                <a:gd name="T51" fmla="*/ 2 h 253"/>
                <a:gd name="T52" fmla="*/ 0 w 174"/>
                <a:gd name="T53" fmla="*/ 2 h 253"/>
                <a:gd name="T54" fmla="*/ 0 w 174"/>
                <a:gd name="T55" fmla="*/ 2 h 253"/>
                <a:gd name="T56" fmla="*/ 0 w 174"/>
                <a:gd name="T57" fmla="*/ 2 h 25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74"/>
                <a:gd name="T88" fmla="*/ 0 h 253"/>
                <a:gd name="T89" fmla="*/ 174 w 174"/>
                <a:gd name="T90" fmla="*/ 253 h 25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74" h="253">
                  <a:moveTo>
                    <a:pt x="55" y="152"/>
                  </a:moveTo>
                  <a:lnTo>
                    <a:pt x="78" y="177"/>
                  </a:lnTo>
                  <a:lnTo>
                    <a:pt x="78" y="230"/>
                  </a:lnTo>
                  <a:lnTo>
                    <a:pt x="101" y="230"/>
                  </a:lnTo>
                  <a:lnTo>
                    <a:pt x="101" y="205"/>
                  </a:lnTo>
                  <a:lnTo>
                    <a:pt x="101" y="177"/>
                  </a:lnTo>
                  <a:lnTo>
                    <a:pt x="78" y="152"/>
                  </a:lnTo>
                  <a:lnTo>
                    <a:pt x="78" y="129"/>
                  </a:lnTo>
                  <a:lnTo>
                    <a:pt x="126" y="104"/>
                  </a:lnTo>
                  <a:lnTo>
                    <a:pt x="126" y="81"/>
                  </a:lnTo>
                  <a:lnTo>
                    <a:pt x="101" y="81"/>
                  </a:lnTo>
                  <a:lnTo>
                    <a:pt x="55" y="104"/>
                  </a:lnTo>
                  <a:lnTo>
                    <a:pt x="55" y="81"/>
                  </a:lnTo>
                  <a:lnTo>
                    <a:pt x="78" y="56"/>
                  </a:lnTo>
                  <a:lnTo>
                    <a:pt x="149" y="56"/>
                  </a:lnTo>
                  <a:lnTo>
                    <a:pt x="174" y="27"/>
                  </a:lnTo>
                  <a:lnTo>
                    <a:pt x="126" y="27"/>
                  </a:lnTo>
                  <a:lnTo>
                    <a:pt x="78" y="0"/>
                  </a:lnTo>
                  <a:lnTo>
                    <a:pt x="55" y="27"/>
                  </a:lnTo>
                  <a:lnTo>
                    <a:pt x="25" y="56"/>
                  </a:lnTo>
                  <a:lnTo>
                    <a:pt x="25" y="81"/>
                  </a:lnTo>
                  <a:lnTo>
                    <a:pt x="25" y="104"/>
                  </a:lnTo>
                  <a:lnTo>
                    <a:pt x="0" y="129"/>
                  </a:lnTo>
                  <a:lnTo>
                    <a:pt x="0" y="152"/>
                  </a:lnTo>
                  <a:lnTo>
                    <a:pt x="25" y="177"/>
                  </a:lnTo>
                  <a:lnTo>
                    <a:pt x="25" y="230"/>
                  </a:lnTo>
                  <a:lnTo>
                    <a:pt x="25" y="253"/>
                  </a:lnTo>
                  <a:lnTo>
                    <a:pt x="55" y="230"/>
                  </a:lnTo>
                  <a:lnTo>
                    <a:pt x="55" y="152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80" name="Freeform 136"/>
            <p:cNvSpPr>
              <a:spLocks/>
            </p:cNvSpPr>
            <p:nvPr/>
          </p:nvSpPr>
          <p:spPr bwMode="auto">
            <a:xfrm>
              <a:off x="4898" y="3117"/>
              <a:ext cx="42" cy="74"/>
            </a:xfrm>
            <a:custGeom>
              <a:avLst/>
              <a:gdLst>
                <a:gd name="T0" fmla="*/ 0 w 174"/>
                <a:gd name="T1" fmla="*/ 2 h 253"/>
                <a:gd name="T2" fmla="*/ 0 w 174"/>
                <a:gd name="T3" fmla="*/ 2 h 253"/>
                <a:gd name="T4" fmla="*/ 0 w 174"/>
                <a:gd name="T5" fmla="*/ 2 h 253"/>
                <a:gd name="T6" fmla="*/ 0 w 174"/>
                <a:gd name="T7" fmla="*/ 2 h 253"/>
                <a:gd name="T8" fmla="*/ 0 w 174"/>
                <a:gd name="T9" fmla="*/ 2 h 253"/>
                <a:gd name="T10" fmla="*/ 0 w 174"/>
                <a:gd name="T11" fmla="*/ 2 h 253"/>
                <a:gd name="T12" fmla="*/ 0 w 174"/>
                <a:gd name="T13" fmla="*/ 2 h 253"/>
                <a:gd name="T14" fmla="*/ 0 w 174"/>
                <a:gd name="T15" fmla="*/ 2 h 253"/>
                <a:gd name="T16" fmla="*/ 0 w 174"/>
                <a:gd name="T17" fmla="*/ 2 h 253"/>
                <a:gd name="T18" fmla="*/ 0 w 174"/>
                <a:gd name="T19" fmla="*/ 2 h 253"/>
                <a:gd name="T20" fmla="*/ 0 w 174"/>
                <a:gd name="T21" fmla="*/ 2 h 253"/>
                <a:gd name="T22" fmla="*/ 0 w 174"/>
                <a:gd name="T23" fmla="*/ 2 h 253"/>
                <a:gd name="T24" fmla="*/ 0 w 174"/>
                <a:gd name="T25" fmla="*/ 2 h 253"/>
                <a:gd name="T26" fmla="*/ 0 w 174"/>
                <a:gd name="T27" fmla="*/ 2 h 253"/>
                <a:gd name="T28" fmla="*/ 0 w 174"/>
                <a:gd name="T29" fmla="*/ 2 h 253"/>
                <a:gd name="T30" fmla="*/ 0 w 174"/>
                <a:gd name="T31" fmla="*/ 2 h 253"/>
                <a:gd name="T32" fmla="*/ 0 w 174"/>
                <a:gd name="T33" fmla="*/ 2 h 253"/>
                <a:gd name="T34" fmla="*/ 0 w 174"/>
                <a:gd name="T35" fmla="*/ 0 h 253"/>
                <a:gd name="T36" fmla="*/ 0 w 174"/>
                <a:gd name="T37" fmla="*/ 2 h 253"/>
                <a:gd name="T38" fmla="*/ 0 w 174"/>
                <a:gd name="T39" fmla="*/ 2 h 253"/>
                <a:gd name="T40" fmla="*/ 0 w 174"/>
                <a:gd name="T41" fmla="*/ 2 h 253"/>
                <a:gd name="T42" fmla="*/ 0 w 174"/>
                <a:gd name="T43" fmla="*/ 2 h 253"/>
                <a:gd name="T44" fmla="*/ 0 w 174"/>
                <a:gd name="T45" fmla="*/ 2 h 253"/>
                <a:gd name="T46" fmla="*/ 0 w 174"/>
                <a:gd name="T47" fmla="*/ 2 h 253"/>
                <a:gd name="T48" fmla="*/ 0 w 174"/>
                <a:gd name="T49" fmla="*/ 2 h 253"/>
                <a:gd name="T50" fmla="*/ 0 w 174"/>
                <a:gd name="T51" fmla="*/ 2 h 253"/>
                <a:gd name="T52" fmla="*/ 0 w 174"/>
                <a:gd name="T53" fmla="*/ 2 h 253"/>
                <a:gd name="T54" fmla="*/ 0 w 174"/>
                <a:gd name="T55" fmla="*/ 2 h 253"/>
                <a:gd name="T56" fmla="*/ 0 w 174"/>
                <a:gd name="T57" fmla="*/ 2 h 25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74"/>
                <a:gd name="T88" fmla="*/ 0 h 253"/>
                <a:gd name="T89" fmla="*/ 174 w 174"/>
                <a:gd name="T90" fmla="*/ 253 h 25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74" h="253">
                  <a:moveTo>
                    <a:pt x="55" y="152"/>
                  </a:moveTo>
                  <a:lnTo>
                    <a:pt x="78" y="177"/>
                  </a:lnTo>
                  <a:lnTo>
                    <a:pt x="78" y="230"/>
                  </a:lnTo>
                  <a:lnTo>
                    <a:pt x="101" y="230"/>
                  </a:lnTo>
                  <a:lnTo>
                    <a:pt x="101" y="205"/>
                  </a:lnTo>
                  <a:lnTo>
                    <a:pt x="101" y="177"/>
                  </a:lnTo>
                  <a:lnTo>
                    <a:pt x="78" y="152"/>
                  </a:lnTo>
                  <a:lnTo>
                    <a:pt x="78" y="129"/>
                  </a:lnTo>
                  <a:lnTo>
                    <a:pt x="126" y="104"/>
                  </a:lnTo>
                  <a:lnTo>
                    <a:pt x="126" y="81"/>
                  </a:lnTo>
                  <a:lnTo>
                    <a:pt x="101" y="81"/>
                  </a:lnTo>
                  <a:lnTo>
                    <a:pt x="55" y="104"/>
                  </a:lnTo>
                  <a:lnTo>
                    <a:pt x="55" y="81"/>
                  </a:lnTo>
                  <a:lnTo>
                    <a:pt x="78" y="56"/>
                  </a:lnTo>
                  <a:lnTo>
                    <a:pt x="149" y="56"/>
                  </a:lnTo>
                  <a:lnTo>
                    <a:pt x="174" y="27"/>
                  </a:lnTo>
                  <a:lnTo>
                    <a:pt x="126" y="27"/>
                  </a:lnTo>
                  <a:lnTo>
                    <a:pt x="78" y="0"/>
                  </a:lnTo>
                  <a:lnTo>
                    <a:pt x="55" y="27"/>
                  </a:lnTo>
                  <a:lnTo>
                    <a:pt x="25" y="56"/>
                  </a:lnTo>
                  <a:lnTo>
                    <a:pt x="25" y="81"/>
                  </a:lnTo>
                  <a:lnTo>
                    <a:pt x="25" y="104"/>
                  </a:lnTo>
                  <a:lnTo>
                    <a:pt x="0" y="129"/>
                  </a:lnTo>
                  <a:lnTo>
                    <a:pt x="0" y="152"/>
                  </a:lnTo>
                  <a:lnTo>
                    <a:pt x="25" y="177"/>
                  </a:lnTo>
                  <a:lnTo>
                    <a:pt x="25" y="230"/>
                  </a:lnTo>
                  <a:lnTo>
                    <a:pt x="25" y="253"/>
                  </a:lnTo>
                  <a:lnTo>
                    <a:pt x="55" y="230"/>
                  </a:lnTo>
                  <a:lnTo>
                    <a:pt x="55" y="152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81" name="Freeform 137"/>
            <p:cNvSpPr>
              <a:spLocks/>
            </p:cNvSpPr>
            <p:nvPr/>
          </p:nvSpPr>
          <p:spPr bwMode="auto">
            <a:xfrm>
              <a:off x="4887" y="3036"/>
              <a:ext cx="11" cy="23"/>
            </a:xfrm>
            <a:custGeom>
              <a:avLst/>
              <a:gdLst>
                <a:gd name="T0" fmla="*/ 0 w 48"/>
                <a:gd name="T1" fmla="*/ 3 h 77"/>
                <a:gd name="T2" fmla="*/ 0 w 48"/>
                <a:gd name="T3" fmla="*/ 0 h 77"/>
                <a:gd name="T4" fmla="*/ 0 w 48"/>
                <a:gd name="T5" fmla="*/ 3 h 77"/>
                <a:gd name="T6" fmla="*/ 0 w 48"/>
                <a:gd name="T7" fmla="*/ 3 h 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77"/>
                <a:gd name="T14" fmla="*/ 48 w 48"/>
                <a:gd name="T15" fmla="*/ 77 h 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77">
                  <a:moveTo>
                    <a:pt x="0" y="77"/>
                  </a:moveTo>
                  <a:lnTo>
                    <a:pt x="48" y="0"/>
                  </a:lnTo>
                  <a:lnTo>
                    <a:pt x="25" y="29"/>
                  </a:lnTo>
                  <a:lnTo>
                    <a:pt x="0" y="77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82" name="Freeform 138"/>
            <p:cNvSpPr>
              <a:spLocks/>
            </p:cNvSpPr>
            <p:nvPr/>
          </p:nvSpPr>
          <p:spPr bwMode="auto">
            <a:xfrm>
              <a:off x="4887" y="3036"/>
              <a:ext cx="11" cy="23"/>
            </a:xfrm>
            <a:custGeom>
              <a:avLst/>
              <a:gdLst>
                <a:gd name="T0" fmla="*/ 0 w 48"/>
                <a:gd name="T1" fmla="*/ 3 h 77"/>
                <a:gd name="T2" fmla="*/ 0 w 48"/>
                <a:gd name="T3" fmla="*/ 0 h 77"/>
                <a:gd name="T4" fmla="*/ 0 w 48"/>
                <a:gd name="T5" fmla="*/ 3 h 77"/>
                <a:gd name="T6" fmla="*/ 0 w 48"/>
                <a:gd name="T7" fmla="*/ 3 h 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77"/>
                <a:gd name="T14" fmla="*/ 48 w 48"/>
                <a:gd name="T15" fmla="*/ 77 h 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77">
                  <a:moveTo>
                    <a:pt x="0" y="77"/>
                  </a:moveTo>
                  <a:lnTo>
                    <a:pt x="48" y="0"/>
                  </a:lnTo>
                  <a:lnTo>
                    <a:pt x="25" y="29"/>
                  </a:lnTo>
                  <a:lnTo>
                    <a:pt x="0" y="77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83" name="Freeform 139"/>
            <p:cNvSpPr>
              <a:spLocks/>
            </p:cNvSpPr>
            <p:nvPr/>
          </p:nvSpPr>
          <p:spPr bwMode="auto">
            <a:xfrm>
              <a:off x="4934" y="3015"/>
              <a:ext cx="6" cy="21"/>
            </a:xfrm>
            <a:custGeom>
              <a:avLst/>
              <a:gdLst>
                <a:gd name="T0" fmla="*/ 0 w 25"/>
                <a:gd name="T1" fmla="*/ 1 h 73"/>
                <a:gd name="T2" fmla="*/ 0 w 25"/>
                <a:gd name="T3" fmla="*/ 1 h 73"/>
                <a:gd name="T4" fmla="*/ 0 w 25"/>
                <a:gd name="T5" fmla="*/ 1 h 73"/>
                <a:gd name="T6" fmla="*/ 0 w 25"/>
                <a:gd name="T7" fmla="*/ 0 h 73"/>
                <a:gd name="T8" fmla="*/ 0 w 25"/>
                <a:gd name="T9" fmla="*/ 1 h 73"/>
                <a:gd name="T10" fmla="*/ 0 w 25"/>
                <a:gd name="T11" fmla="*/ 1 h 73"/>
                <a:gd name="T12" fmla="*/ 0 w 25"/>
                <a:gd name="T13" fmla="*/ 1 h 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"/>
                <a:gd name="T22" fmla="*/ 0 h 73"/>
                <a:gd name="T23" fmla="*/ 25 w 25"/>
                <a:gd name="T24" fmla="*/ 73 h 7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" h="73">
                  <a:moveTo>
                    <a:pt x="25" y="73"/>
                  </a:moveTo>
                  <a:lnTo>
                    <a:pt x="25" y="48"/>
                  </a:lnTo>
                  <a:lnTo>
                    <a:pt x="25" y="25"/>
                  </a:lnTo>
                  <a:lnTo>
                    <a:pt x="25" y="0"/>
                  </a:lnTo>
                  <a:lnTo>
                    <a:pt x="0" y="25"/>
                  </a:lnTo>
                  <a:lnTo>
                    <a:pt x="0" y="48"/>
                  </a:lnTo>
                  <a:lnTo>
                    <a:pt x="25" y="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84" name="Freeform 140"/>
            <p:cNvSpPr>
              <a:spLocks/>
            </p:cNvSpPr>
            <p:nvPr/>
          </p:nvSpPr>
          <p:spPr bwMode="auto">
            <a:xfrm>
              <a:off x="4934" y="3015"/>
              <a:ext cx="6" cy="21"/>
            </a:xfrm>
            <a:custGeom>
              <a:avLst/>
              <a:gdLst>
                <a:gd name="T0" fmla="*/ 0 w 25"/>
                <a:gd name="T1" fmla="*/ 1 h 73"/>
                <a:gd name="T2" fmla="*/ 0 w 25"/>
                <a:gd name="T3" fmla="*/ 1 h 73"/>
                <a:gd name="T4" fmla="*/ 0 w 25"/>
                <a:gd name="T5" fmla="*/ 1 h 73"/>
                <a:gd name="T6" fmla="*/ 0 w 25"/>
                <a:gd name="T7" fmla="*/ 0 h 73"/>
                <a:gd name="T8" fmla="*/ 0 w 25"/>
                <a:gd name="T9" fmla="*/ 1 h 73"/>
                <a:gd name="T10" fmla="*/ 0 w 25"/>
                <a:gd name="T11" fmla="*/ 1 h 73"/>
                <a:gd name="T12" fmla="*/ 0 w 25"/>
                <a:gd name="T13" fmla="*/ 1 h 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"/>
                <a:gd name="T22" fmla="*/ 0 h 73"/>
                <a:gd name="T23" fmla="*/ 25 w 25"/>
                <a:gd name="T24" fmla="*/ 73 h 7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" h="73">
                  <a:moveTo>
                    <a:pt x="25" y="73"/>
                  </a:moveTo>
                  <a:lnTo>
                    <a:pt x="25" y="48"/>
                  </a:lnTo>
                  <a:lnTo>
                    <a:pt x="25" y="25"/>
                  </a:lnTo>
                  <a:lnTo>
                    <a:pt x="25" y="0"/>
                  </a:lnTo>
                  <a:lnTo>
                    <a:pt x="0" y="25"/>
                  </a:lnTo>
                  <a:lnTo>
                    <a:pt x="0" y="48"/>
                  </a:lnTo>
                  <a:lnTo>
                    <a:pt x="25" y="73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85" name="Freeform 141"/>
            <p:cNvSpPr>
              <a:spLocks/>
            </p:cNvSpPr>
            <p:nvPr/>
          </p:nvSpPr>
          <p:spPr bwMode="auto">
            <a:xfrm>
              <a:off x="4918" y="3045"/>
              <a:ext cx="29" cy="35"/>
            </a:xfrm>
            <a:custGeom>
              <a:avLst/>
              <a:gdLst>
                <a:gd name="T0" fmla="*/ 0 w 125"/>
                <a:gd name="T1" fmla="*/ 1 h 121"/>
                <a:gd name="T2" fmla="*/ 0 w 125"/>
                <a:gd name="T3" fmla="*/ 1 h 121"/>
                <a:gd name="T4" fmla="*/ 0 w 125"/>
                <a:gd name="T5" fmla="*/ 1 h 121"/>
                <a:gd name="T6" fmla="*/ 0 w 125"/>
                <a:gd name="T7" fmla="*/ 0 h 121"/>
                <a:gd name="T8" fmla="*/ 0 w 125"/>
                <a:gd name="T9" fmla="*/ 1 h 121"/>
                <a:gd name="T10" fmla="*/ 0 w 125"/>
                <a:gd name="T11" fmla="*/ 1 h 121"/>
                <a:gd name="T12" fmla="*/ 0 w 125"/>
                <a:gd name="T13" fmla="*/ 1 h 121"/>
                <a:gd name="T14" fmla="*/ 0 w 125"/>
                <a:gd name="T15" fmla="*/ 1 h 121"/>
                <a:gd name="T16" fmla="*/ 0 w 125"/>
                <a:gd name="T17" fmla="*/ 1 h 121"/>
                <a:gd name="T18" fmla="*/ 0 w 125"/>
                <a:gd name="T19" fmla="*/ 1 h 121"/>
                <a:gd name="T20" fmla="*/ 0 w 125"/>
                <a:gd name="T21" fmla="*/ 1 h 121"/>
                <a:gd name="T22" fmla="*/ 0 w 125"/>
                <a:gd name="T23" fmla="*/ 1 h 121"/>
                <a:gd name="T24" fmla="*/ 0 w 125"/>
                <a:gd name="T25" fmla="*/ 1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5"/>
                <a:gd name="T40" fmla="*/ 0 h 121"/>
                <a:gd name="T41" fmla="*/ 125 w 125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5" h="121">
                  <a:moveTo>
                    <a:pt x="23" y="48"/>
                  </a:moveTo>
                  <a:lnTo>
                    <a:pt x="71" y="48"/>
                  </a:lnTo>
                  <a:lnTo>
                    <a:pt x="96" y="25"/>
                  </a:lnTo>
                  <a:lnTo>
                    <a:pt x="96" y="0"/>
                  </a:lnTo>
                  <a:lnTo>
                    <a:pt x="125" y="48"/>
                  </a:lnTo>
                  <a:lnTo>
                    <a:pt x="125" y="96"/>
                  </a:lnTo>
                  <a:lnTo>
                    <a:pt x="96" y="96"/>
                  </a:lnTo>
                  <a:lnTo>
                    <a:pt x="96" y="121"/>
                  </a:lnTo>
                  <a:lnTo>
                    <a:pt x="71" y="96"/>
                  </a:lnTo>
                  <a:lnTo>
                    <a:pt x="71" y="73"/>
                  </a:lnTo>
                  <a:lnTo>
                    <a:pt x="48" y="73"/>
                  </a:lnTo>
                  <a:lnTo>
                    <a:pt x="0" y="73"/>
                  </a:lnTo>
                  <a:lnTo>
                    <a:pt x="23" y="48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86" name="Freeform 142"/>
            <p:cNvSpPr>
              <a:spLocks/>
            </p:cNvSpPr>
            <p:nvPr/>
          </p:nvSpPr>
          <p:spPr bwMode="auto">
            <a:xfrm>
              <a:off x="4918" y="3045"/>
              <a:ext cx="29" cy="35"/>
            </a:xfrm>
            <a:custGeom>
              <a:avLst/>
              <a:gdLst>
                <a:gd name="T0" fmla="*/ 0 w 125"/>
                <a:gd name="T1" fmla="*/ 1 h 121"/>
                <a:gd name="T2" fmla="*/ 0 w 125"/>
                <a:gd name="T3" fmla="*/ 1 h 121"/>
                <a:gd name="T4" fmla="*/ 0 w 125"/>
                <a:gd name="T5" fmla="*/ 1 h 121"/>
                <a:gd name="T6" fmla="*/ 0 w 125"/>
                <a:gd name="T7" fmla="*/ 0 h 121"/>
                <a:gd name="T8" fmla="*/ 0 w 125"/>
                <a:gd name="T9" fmla="*/ 1 h 121"/>
                <a:gd name="T10" fmla="*/ 0 w 125"/>
                <a:gd name="T11" fmla="*/ 1 h 121"/>
                <a:gd name="T12" fmla="*/ 0 w 125"/>
                <a:gd name="T13" fmla="*/ 1 h 121"/>
                <a:gd name="T14" fmla="*/ 0 w 125"/>
                <a:gd name="T15" fmla="*/ 1 h 121"/>
                <a:gd name="T16" fmla="*/ 0 w 125"/>
                <a:gd name="T17" fmla="*/ 1 h 121"/>
                <a:gd name="T18" fmla="*/ 0 w 125"/>
                <a:gd name="T19" fmla="*/ 1 h 121"/>
                <a:gd name="T20" fmla="*/ 0 w 125"/>
                <a:gd name="T21" fmla="*/ 1 h 121"/>
                <a:gd name="T22" fmla="*/ 0 w 125"/>
                <a:gd name="T23" fmla="*/ 1 h 121"/>
                <a:gd name="T24" fmla="*/ 0 w 125"/>
                <a:gd name="T25" fmla="*/ 1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5"/>
                <a:gd name="T40" fmla="*/ 0 h 121"/>
                <a:gd name="T41" fmla="*/ 125 w 125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5" h="121">
                  <a:moveTo>
                    <a:pt x="23" y="48"/>
                  </a:moveTo>
                  <a:lnTo>
                    <a:pt x="71" y="48"/>
                  </a:lnTo>
                  <a:lnTo>
                    <a:pt x="96" y="25"/>
                  </a:lnTo>
                  <a:lnTo>
                    <a:pt x="96" y="0"/>
                  </a:lnTo>
                  <a:lnTo>
                    <a:pt x="125" y="48"/>
                  </a:lnTo>
                  <a:lnTo>
                    <a:pt x="125" y="96"/>
                  </a:lnTo>
                  <a:lnTo>
                    <a:pt x="96" y="96"/>
                  </a:lnTo>
                  <a:lnTo>
                    <a:pt x="96" y="121"/>
                  </a:lnTo>
                  <a:lnTo>
                    <a:pt x="71" y="96"/>
                  </a:lnTo>
                  <a:lnTo>
                    <a:pt x="71" y="73"/>
                  </a:lnTo>
                  <a:lnTo>
                    <a:pt x="48" y="73"/>
                  </a:lnTo>
                  <a:lnTo>
                    <a:pt x="0" y="73"/>
                  </a:lnTo>
                  <a:lnTo>
                    <a:pt x="23" y="48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87" name="Freeform 143"/>
            <p:cNvSpPr>
              <a:spLocks/>
            </p:cNvSpPr>
            <p:nvPr/>
          </p:nvSpPr>
          <p:spPr bwMode="auto">
            <a:xfrm>
              <a:off x="4918" y="3029"/>
              <a:ext cx="11" cy="17"/>
            </a:xfrm>
            <a:custGeom>
              <a:avLst/>
              <a:gdLst>
                <a:gd name="T0" fmla="*/ 0 w 48"/>
                <a:gd name="T1" fmla="*/ 2 h 54"/>
                <a:gd name="T2" fmla="*/ 0 w 48"/>
                <a:gd name="T3" fmla="*/ 2 h 54"/>
                <a:gd name="T4" fmla="*/ 0 w 48"/>
                <a:gd name="T5" fmla="*/ 2 h 54"/>
                <a:gd name="T6" fmla="*/ 0 w 48"/>
                <a:gd name="T7" fmla="*/ 2 h 54"/>
                <a:gd name="T8" fmla="*/ 0 w 48"/>
                <a:gd name="T9" fmla="*/ 0 h 54"/>
                <a:gd name="T10" fmla="*/ 0 w 48"/>
                <a:gd name="T11" fmla="*/ 0 h 54"/>
                <a:gd name="T12" fmla="*/ 0 w 48"/>
                <a:gd name="T13" fmla="*/ 2 h 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54"/>
                <a:gd name="T23" fmla="*/ 48 w 48"/>
                <a:gd name="T24" fmla="*/ 54 h 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54">
                  <a:moveTo>
                    <a:pt x="48" y="54"/>
                  </a:moveTo>
                  <a:lnTo>
                    <a:pt x="23" y="54"/>
                  </a:lnTo>
                  <a:lnTo>
                    <a:pt x="23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23" y="0"/>
                  </a:lnTo>
                  <a:lnTo>
                    <a:pt x="48" y="54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88" name="Freeform 144"/>
            <p:cNvSpPr>
              <a:spLocks/>
            </p:cNvSpPr>
            <p:nvPr/>
          </p:nvSpPr>
          <p:spPr bwMode="auto">
            <a:xfrm>
              <a:off x="4918" y="3029"/>
              <a:ext cx="11" cy="17"/>
            </a:xfrm>
            <a:custGeom>
              <a:avLst/>
              <a:gdLst>
                <a:gd name="T0" fmla="*/ 0 w 48"/>
                <a:gd name="T1" fmla="*/ 2 h 54"/>
                <a:gd name="T2" fmla="*/ 0 w 48"/>
                <a:gd name="T3" fmla="*/ 2 h 54"/>
                <a:gd name="T4" fmla="*/ 0 w 48"/>
                <a:gd name="T5" fmla="*/ 2 h 54"/>
                <a:gd name="T6" fmla="*/ 0 w 48"/>
                <a:gd name="T7" fmla="*/ 2 h 54"/>
                <a:gd name="T8" fmla="*/ 0 w 48"/>
                <a:gd name="T9" fmla="*/ 0 h 54"/>
                <a:gd name="T10" fmla="*/ 0 w 48"/>
                <a:gd name="T11" fmla="*/ 0 h 54"/>
                <a:gd name="T12" fmla="*/ 0 w 48"/>
                <a:gd name="T13" fmla="*/ 2 h 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54"/>
                <a:gd name="T23" fmla="*/ 48 w 48"/>
                <a:gd name="T24" fmla="*/ 54 h 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54">
                  <a:moveTo>
                    <a:pt x="48" y="54"/>
                  </a:moveTo>
                  <a:lnTo>
                    <a:pt x="23" y="54"/>
                  </a:lnTo>
                  <a:lnTo>
                    <a:pt x="23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23" y="0"/>
                  </a:lnTo>
                  <a:lnTo>
                    <a:pt x="48" y="54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89" name="Freeform 145"/>
            <p:cNvSpPr>
              <a:spLocks/>
            </p:cNvSpPr>
            <p:nvPr/>
          </p:nvSpPr>
          <p:spPr bwMode="auto">
            <a:xfrm>
              <a:off x="4918" y="3008"/>
              <a:ext cx="11" cy="7"/>
            </a:xfrm>
            <a:custGeom>
              <a:avLst/>
              <a:gdLst>
                <a:gd name="T0" fmla="*/ 0 w 48"/>
                <a:gd name="T1" fmla="*/ 0 h 23"/>
                <a:gd name="T2" fmla="*/ 0 w 48"/>
                <a:gd name="T3" fmla="*/ 0 h 23"/>
                <a:gd name="T4" fmla="*/ 0 w 48"/>
                <a:gd name="T5" fmla="*/ 4 h 23"/>
                <a:gd name="T6" fmla="*/ 0 w 48"/>
                <a:gd name="T7" fmla="*/ 0 h 23"/>
                <a:gd name="T8" fmla="*/ 0 w 48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23"/>
                <a:gd name="T17" fmla="*/ 48 w 48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23">
                  <a:moveTo>
                    <a:pt x="0" y="0"/>
                  </a:moveTo>
                  <a:lnTo>
                    <a:pt x="23" y="0"/>
                  </a:lnTo>
                  <a:lnTo>
                    <a:pt x="48" y="23"/>
                  </a:lnTo>
                  <a:lnTo>
                    <a:pt x="4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90" name="Freeform 146"/>
            <p:cNvSpPr>
              <a:spLocks/>
            </p:cNvSpPr>
            <p:nvPr/>
          </p:nvSpPr>
          <p:spPr bwMode="auto">
            <a:xfrm>
              <a:off x="4918" y="3008"/>
              <a:ext cx="11" cy="7"/>
            </a:xfrm>
            <a:custGeom>
              <a:avLst/>
              <a:gdLst>
                <a:gd name="T0" fmla="*/ 0 w 48"/>
                <a:gd name="T1" fmla="*/ 0 h 23"/>
                <a:gd name="T2" fmla="*/ 0 w 48"/>
                <a:gd name="T3" fmla="*/ 0 h 23"/>
                <a:gd name="T4" fmla="*/ 0 w 48"/>
                <a:gd name="T5" fmla="*/ 4 h 23"/>
                <a:gd name="T6" fmla="*/ 0 w 48"/>
                <a:gd name="T7" fmla="*/ 0 h 23"/>
                <a:gd name="T8" fmla="*/ 0 w 48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23"/>
                <a:gd name="T17" fmla="*/ 48 w 48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23">
                  <a:moveTo>
                    <a:pt x="0" y="0"/>
                  </a:moveTo>
                  <a:lnTo>
                    <a:pt x="23" y="0"/>
                  </a:lnTo>
                  <a:lnTo>
                    <a:pt x="48" y="23"/>
                  </a:lnTo>
                  <a:lnTo>
                    <a:pt x="48" y="0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91" name="Freeform 147"/>
            <p:cNvSpPr>
              <a:spLocks/>
            </p:cNvSpPr>
            <p:nvPr/>
          </p:nvSpPr>
          <p:spPr bwMode="auto">
            <a:xfrm>
              <a:off x="4898" y="2963"/>
              <a:ext cx="20" cy="52"/>
            </a:xfrm>
            <a:custGeom>
              <a:avLst/>
              <a:gdLst>
                <a:gd name="T0" fmla="*/ 0 w 78"/>
                <a:gd name="T1" fmla="*/ 3 h 174"/>
                <a:gd name="T2" fmla="*/ 0 w 78"/>
                <a:gd name="T3" fmla="*/ 3 h 174"/>
                <a:gd name="T4" fmla="*/ 0 w 78"/>
                <a:gd name="T5" fmla="*/ 0 h 174"/>
                <a:gd name="T6" fmla="*/ 0 w 78"/>
                <a:gd name="T7" fmla="*/ 0 h 174"/>
                <a:gd name="T8" fmla="*/ 0 w 78"/>
                <a:gd name="T9" fmla="*/ 3 h 174"/>
                <a:gd name="T10" fmla="*/ 0 w 78"/>
                <a:gd name="T11" fmla="*/ 3 h 174"/>
                <a:gd name="T12" fmla="*/ 0 w 78"/>
                <a:gd name="T13" fmla="*/ 3 h 174"/>
                <a:gd name="T14" fmla="*/ 0 w 78"/>
                <a:gd name="T15" fmla="*/ 3 h 174"/>
                <a:gd name="T16" fmla="*/ 0 w 78"/>
                <a:gd name="T17" fmla="*/ 3 h 174"/>
                <a:gd name="T18" fmla="*/ 0 w 78"/>
                <a:gd name="T19" fmla="*/ 3 h 174"/>
                <a:gd name="T20" fmla="*/ 0 w 78"/>
                <a:gd name="T21" fmla="*/ 3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8"/>
                <a:gd name="T34" fmla="*/ 0 h 174"/>
                <a:gd name="T35" fmla="*/ 78 w 78"/>
                <a:gd name="T36" fmla="*/ 174 h 17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8" h="174">
                  <a:moveTo>
                    <a:pt x="0" y="71"/>
                  </a:moveTo>
                  <a:lnTo>
                    <a:pt x="25" y="71"/>
                  </a:lnTo>
                  <a:lnTo>
                    <a:pt x="25" y="0"/>
                  </a:lnTo>
                  <a:lnTo>
                    <a:pt x="55" y="0"/>
                  </a:lnTo>
                  <a:lnTo>
                    <a:pt x="78" y="48"/>
                  </a:lnTo>
                  <a:lnTo>
                    <a:pt x="55" y="96"/>
                  </a:lnTo>
                  <a:lnTo>
                    <a:pt x="55" y="151"/>
                  </a:lnTo>
                  <a:lnTo>
                    <a:pt x="78" y="151"/>
                  </a:lnTo>
                  <a:lnTo>
                    <a:pt x="55" y="174"/>
                  </a:lnTo>
                  <a:lnTo>
                    <a:pt x="25" y="126"/>
                  </a:lnTo>
                  <a:lnTo>
                    <a:pt x="0" y="71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92" name="Freeform 148"/>
            <p:cNvSpPr>
              <a:spLocks/>
            </p:cNvSpPr>
            <p:nvPr/>
          </p:nvSpPr>
          <p:spPr bwMode="auto">
            <a:xfrm>
              <a:off x="4898" y="2963"/>
              <a:ext cx="20" cy="52"/>
            </a:xfrm>
            <a:custGeom>
              <a:avLst/>
              <a:gdLst>
                <a:gd name="T0" fmla="*/ 0 w 78"/>
                <a:gd name="T1" fmla="*/ 3 h 174"/>
                <a:gd name="T2" fmla="*/ 0 w 78"/>
                <a:gd name="T3" fmla="*/ 3 h 174"/>
                <a:gd name="T4" fmla="*/ 0 w 78"/>
                <a:gd name="T5" fmla="*/ 0 h 174"/>
                <a:gd name="T6" fmla="*/ 0 w 78"/>
                <a:gd name="T7" fmla="*/ 0 h 174"/>
                <a:gd name="T8" fmla="*/ 0 w 78"/>
                <a:gd name="T9" fmla="*/ 3 h 174"/>
                <a:gd name="T10" fmla="*/ 0 w 78"/>
                <a:gd name="T11" fmla="*/ 3 h 174"/>
                <a:gd name="T12" fmla="*/ 0 w 78"/>
                <a:gd name="T13" fmla="*/ 3 h 174"/>
                <a:gd name="T14" fmla="*/ 0 w 78"/>
                <a:gd name="T15" fmla="*/ 3 h 174"/>
                <a:gd name="T16" fmla="*/ 0 w 78"/>
                <a:gd name="T17" fmla="*/ 3 h 174"/>
                <a:gd name="T18" fmla="*/ 0 w 78"/>
                <a:gd name="T19" fmla="*/ 3 h 174"/>
                <a:gd name="T20" fmla="*/ 0 w 78"/>
                <a:gd name="T21" fmla="*/ 3 h 1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8"/>
                <a:gd name="T34" fmla="*/ 0 h 174"/>
                <a:gd name="T35" fmla="*/ 78 w 78"/>
                <a:gd name="T36" fmla="*/ 174 h 17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8" h="174">
                  <a:moveTo>
                    <a:pt x="0" y="71"/>
                  </a:moveTo>
                  <a:lnTo>
                    <a:pt x="25" y="71"/>
                  </a:lnTo>
                  <a:lnTo>
                    <a:pt x="25" y="0"/>
                  </a:lnTo>
                  <a:lnTo>
                    <a:pt x="55" y="0"/>
                  </a:lnTo>
                  <a:lnTo>
                    <a:pt x="78" y="48"/>
                  </a:lnTo>
                  <a:lnTo>
                    <a:pt x="55" y="96"/>
                  </a:lnTo>
                  <a:lnTo>
                    <a:pt x="55" y="151"/>
                  </a:lnTo>
                  <a:lnTo>
                    <a:pt x="78" y="151"/>
                  </a:lnTo>
                  <a:lnTo>
                    <a:pt x="55" y="174"/>
                  </a:lnTo>
                  <a:lnTo>
                    <a:pt x="25" y="126"/>
                  </a:lnTo>
                  <a:lnTo>
                    <a:pt x="0" y="71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93" name="Freeform 149"/>
            <p:cNvSpPr>
              <a:spLocks/>
            </p:cNvSpPr>
            <p:nvPr/>
          </p:nvSpPr>
          <p:spPr bwMode="auto">
            <a:xfrm>
              <a:off x="4898" y="2904"/>
              <a:ext cx="7" cy="29"/>
            </a:xfrm>
            <a:custGeom>
              <a:avLst/>
              <a:gdLst>
                <a:gd name="T0" fmla="*/ 1 w 25"/>
                <a:gd name="T1" fmla="*/ 1 h 102"/>
                <a:gd name="T2" fmla="*/ 0 w 25"/>
                <a:gd name="T3" fmla="*/ 1 h 102"/>
                <a:gd name="T4" fmla="*/ 0 w 25"/>
                <a:gd name="T5" fmla="*/ 0 h 102"/>
                <a:gd name="T6" fmla="*/ 1 w 25"/>
                <a:gd name="T7" fmla="*/ 0 h 102"/>
                <a:gd name="T8" fmla="*/ 1 w 25"/>
                <a:gd name="T9" fmla="*/ 1 h 102"/>
                <a:gd name="T10" fmla="*/ 1 w 25"/>
                <a:gd name="T11" fmla="*/ 1 h 1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102"/>
                <a:gd name="T20" fmla="*/ 25 w 25"/>
                <a:gd name="T21" fmla="*/ 102 h 10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102">
                  <a:moveTo>
                    <a:pt x="25" y="102"/>
                  </a:moveTo>
                  <a:lnTo>
                    <a:pt x="0" y="77"/>
                  </a:lnTo>
                  <a:lnTo>
                    <a:pt x="0" y="0"/>
                  </a:lnTo>
                  <a:lnTo>
                    <a:pt x="25" y="0"/>
                  </a:lnTo>
                  <a:lnTo>
                    <a:pt x="25" y="77"/>
                  </a:lnTo>
                  <a:lnTo>
                    <a:pt x="25" y="102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94" name="Freeform 150"/>
            <p:cNvSpPr>
              <a:spLocks/>
            </p:cNvSpPr>
            <p:nvPr/>
          </p:nvSpPr>
          <p:spPr bwMode="auto">
            <a:xfrm>
              <a:off x="4898" y="2904"/>
              <a:ext cx="7" cy="29"/>
            </a:xfrm>
            <a:custGeom>
              <a:avLst/>
              <a:gdLst>
                <a:gd name="T0" fmla="*/ 1 w 25"/>
                <a:gd name="T1" fmla="*/ 1 h 102"/>
                <a:gd name="T2" fmla="*/ 0 w 25"/>
                <a:gd name="T3" fmla="*/ 1 h 102"/>
                <a:gd name="T4" fmla="*/ 0 w 25"/>
                <a:gd name="T5" fmla="*/ 0 h 102"/>
                <a:gd name="T6" fmla="*/ 1 w 25"/>
                <a:gd name="T7" fmla="*/ 0 h 102"/>
                <a:gd name="T8" fmla="*/ 1 w 25"/>
                <a:gd name="T9" fmla="*/ 1 h 102"/>
                <a:gd name="T10" fmla="*/ 1 w 25"/>
                <a:gd name="T11" fmla="*/ 1 h 1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102"/>
                <a:gd name="T20" fmla="*/ 25 w 25"/>
                <a:gd name="T21" fmla="*/ 102 h 10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102">
                  <a:moveTo>
                    <a:pt x="25" y="102"/>
                  </a:moveTo>
                  <a:lnTo>
                    <a:pt x="0" y="77"/>
                  </a:lnTo>
                  <a:lnTo>
                    <a:pt x="0" y="0"/>
                  </a:lnTo>
                  <a:lnTo>
                    <a:pt x="25" y="0"/>
                  </a:lnTo>
                  <a:lnTo>
                    <a:pt x="25" y="77"/>
                  </a:lnTo>
                  <a:lnTo>
                    <a:pt x="25" y="102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95" name="Freeform 151"/>
            <p:cNvSpPr>
              <a:spLocks/>
            </p:cNvSpPr>
            <p:nvPr/>
          </p:nvSpPr>
          <p:spPr bwMode="auto">
            <a:xfrm>
              <a:off x="4405" y="3265"/>
              <a:ext cx="41" cy="125"/>
            </a:xfrm>
            <a:custGeom>
              <a:avLst/>
              <a:gdLst>
                <a:gd name="T0" fmla="*/ 0 w 173"/>
                <a:gd name="T1" fmla="*/ 2 h 428"/>
                <a:gd name="T2" fmla="*/ 0 w 173"/>
                <a:gd name="T3" fmla="*/ 2 h 428"/>
                <a:gd name="T4" fmla="*/ 0 w 173"/>
                <a:gd name="T5" fmla="*/ 2 h 428"/>
                <a:gd name="T6" fmla="*/ 0 w 173"/>
                <a:gd name="T7" fmla="*/ 2 h 428"/>
                <a:gd name="T8" fmla="*/ 0 w 173"/>
                <a:gd name="T9" fmla="*/ 2 h 428"/>
                <a:gd name="T10" fmla="*/ 0 w 173"/>
                <a:gd name="T11" fmla="*/ 2 h 428"/>
                <a:gd name="T12" fmla="*/ 0 w 173"/>
                <a:gd name="T13" fmla="*/ 2 h 428"/>
                <a:gd name="T14" fmla="*/ 0 w 173"/>
                <a:gd name="T15" fmla="*/ 2 h 428"/>
                <a:gd name="T16" fmla="*/ 0 w 173"/>
                <a:gd name="T17" fmla="*/ 2 h 428"/>
                <a:gd name="T18" fmla="*/ 0 w 173"/>
                <a:gd name="T19" fmla="*/ 2 h 428"/>
                <a:gd name="T20" fmla="*/ 0 w 173"/>
                <a:gd name="T21" fmla="*/ 0 h 428"/>
                <a:gd name="T22" fmla="*/ 0 w 173"/>
                <a:gd name="T23" fmla="*/ 2 h 428"/>
                <a:gd name="T24" fmla="*/ 0 w 173"/>
                <a:gd name="T25" fmla="*/ 2 h 428"/>
                <a:gd name="T26" fmla="*/ 0 w 173"/>
                <a:gd name="T27" fmla="*/ 2 h 428"/>
                <a:gd name="T28" fmla="*/ 0 w 173"/>
                <a:gd name="T29" fmla="*/ 2 h 428"/>
                <a:gd name="T30" fmla="*/ 0 w 173"/>
                <a:gd name="T31" fmla="*/ 2 h 428"/>
                <a:gd name="T32" fmla="*/ 0 w 173"/>
                <a:gd name="T33" fmla="*/ 2 h 428"/>
                <a:gd name="T34" fmla="*/ 0 w 173"/>
                <a:gd name="T35" fmla="*/ 2 h 428"/>
                <a:gd name="T36" fmla="*/ 0 w 173"/>
                <a:gd name="T37" fmla="*/ 2 h 428"/>
                <a:gd name="T38" fmla="*/ 0 w 173"/>
                <a:gd name="T39" fmla="*/ 2 h 428"/>
                <a:gd name="T40" fmla="*/ 0 w 173"/>
                <a:gd name="T41" fmla="*/ 2 h 4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3"/>
                <a:gd name="T64" fmla="*/ 0 h 428"/>
                <a:gd name="T65" fmla="*/ 173 w 173"/>
                <a:gd name="T66" fmla="*/ 428 h 4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3" h="428">
                  <a:moveTo>
                    <a:pt x="0" y="374"/>
                  </a:moveTo>
                  <a:lnTo>
                    <a:pt x="0" y="301"/>
                  </a:lnTo>
                  <a:lnTo>
                    <a:pt x="0" y="278"/>
                  </a:lnTo>
                  <a:lnTo>
                    <a:pt x="23" y="223"/>
                  </a:lnTo>
                  <a:lnTo>
                    <a:pt x="23" y="150"/>
                  </a:lnTo>
                  <a:lnTo>
                    <a:pt x="23" y="121"/>
                  </a:lnTo>
                  <a:lnTo>
                    <a:pt x="71" y="96"/>
                  </a:lnTo>
                  <a:lnTo>
                    <a:pt x="94" y="73"/>
                  </a:lnTo>
                  <a:lnTo>
                    <a:pt x="119" y="48"/>
                  </a:lnTo>
                  <a:lnTo>
                    <a:pt x="150" y="25"/>
                  </a:lnTo>
                  <a:lnTo>
                    <a:pt x="173" y="0"/>
                  </a:lnTo>
                  <a:lnTo>
                    <a:pt x="173" y="48"/>
                  </a:lnTo>
                  <a:lnTo>
                    <a:pt x="173" y="96"/>
                  </a:lnTo>
                  <a:lnTo>
                    <a:pt x="173" y="121"/>
                  </a:lnTo>
                  <a:lnTo>
                    <a:pt x="173" y="175"/>
                  </a:lnTo>
                  <a:lnTo>
                    <a:pt x="150" y="246"/>
                  </a:lnTo>
                  <a:lnTo>
                    <a:pt x="119" y="326"/>
                  </a:lnTo>
                  <a:lnTo>
                    <a:pt x="94" y="397"/>
                  </a:lnTo>
                  <a:lnTo>
                    <a:pt x="46" y="428"/>
                  </a:lnTo>
                  <a:lnTo>
                    <a:pt x="23" y="397"/>
                  </a:lnTo>
                  <a:lnTo>
                    <a:pt x="0" y="374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96" name="Freeform 152"/>
            <p:cNvSpPr>
              <a:spLocks/>
            </p:cNvSpPr>
            <p:nvPr/>
          </p:nvSpPr>
          <p:spPr bwMode="auto">
            <a:xfrm>
              <a:off x="4405" y="3265"/>
              <a:ext cx="41" cy="125"/>
            </a:xfrm>
            <a:custGeom>
              <a:avLst/>
              <a:gdLst>
                <a:gd name="T0" fmla="*/ 0 w 173"/>
                <a:gd name="T1" fmla="*/ 2 h 428"/>
                <a:gd name="T2" fmla="*/ 0 w 173"/>
                <a:gd name="T3" fmla="*/ 2 h 428"/>
                <a:gd name="T4" fmla="*/ 0 w 173"/>
                <a:gd name="T5" fmla="*/ 2 h 428"/>
                <a:gd name="T6" fmla="*/ 0 w 173"/>
                <a:gd name="T7" fmla="*/ 2 h 428"/>
                <a:gd name="T8" fmla="*/ 0 w 173"/>
                <a:gd name="T9" fmla="*/ 2 h 428"/>
                <a:gd name="T10" fmla="*/ 0 w 173"/>
                <a:gd name="T11" fmla="*/ 2 h 428"/>
                <a:gd name="T12" fmla="*/ 0 w 173"/>
                <a:gd name="T13" fmla="*/ 2 h 428"/>
                <a:gd name="T14" fmla="*/ 0 w 173"/>
                <a:gd name="T15" fmla="*/ 2 h 428"/>
                <a:gd name="T16" fmla="*/ 0 w 173"/>
                <a:gd name="T17" fmla="*/ 2 h 428"/>
                <a:gd name="T18" fmla="*/ 0 w 173"/>
                <a:gd name="T19" fmla="*/ 2 h 428"/>
                <a:gd name="T20" fmla="*/ 0 w 173"/>
                <a:gd name="T21" fmla="*/ 0 h 428"/>
                <a:gd name="T22" fmla="*/ 0 w 173"/>
                <a:gd name="T23" fmla="*/ 2 h 428"/>
                <a:gd name="T24" fmla="*/ 0 w 173"/>
                <a:gd name="T25" fmla="*/ 2 h 428"/>
                <a:gd name="T26" fmla="*/ 0 w 173"/>
                <a:gd name="T27" fmla="*/ 2 h 428"/>
                <a:gd name="T28" fmla="*/ 0 w 173"/>
                <a:gd name="T29" fmla="*/ 2 h 428"/>
                <a:gd name="T30" fmla="*/ 0 w 173"/>
                <a:gd name="T31" fmla="*/ 2 h 428"/>
                <a:gd name="T32" fmla="*/ 0 w 173"/>
                <a:gd name="T33" fmla="*/ 2 h 428"/>
                <a:gd name="T34" fmla="*/ 0 w 173"/>
                <a:gd name="T35" fmla="*/ 2 h 428"/>
                <a:gd name="T36" fmla="*/ 0 w 173"/>
                <a:gd name="T37" fmla="*/ 2 h 428"/>
                <a:gd name="T38" fmla="*/ 0 w 173"/>
                <a:gd name="T39" fmla="*/ 2 h 428"/>
                <a:gd name="T40" fmla="*/ 0 w 173"/>
                <a:gd name="T41" fmla="*/ 2 h 4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3"/>
                <a:gd name="T64" fmla="*/ 0 h 428"/>
                <a:gd name="T65" fmla="*/ 173 w 173"/>
                <a:gd name="T66" fmla="*/ 428 h 4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3" h="428">
                  <a:moveTo>
                    <a:pt x="0" y="374"/>
                  </a:moveTo>
                  <a:lnTo>
                    <a:pt x="0" y="301"/>
                  </a:lnTo>
                  <a:lnTo>
                    <a:pt x="0" y="278"/>
                  </a:lnTo>
                  <a:lnTo>
                    <a:pt x="23" y="223"/>
                  </a:lnTo>
                  <a:lnTo>
                    <a:pt x="23" y="150"/>
                  </a:lnTo>
                  <a:lnTo>
                    <a:pt x="23" y="121"/>
                  </a:lnTo>
                  <a:lnTo>
                    <a:pt x="71" y="96"/>
                  </a:lnTo>
                  <a:lnTo>
                    <a:pt x="94" y="73"/>
                  </a:lnTo>
                  <a:lnTo>
                    <a:pt x="119" y="48"/>
                  </a:lnTo>
                  <a:lnTo>
                    <a:pt x="150" y="25"/>
                  </a:lnTo>
                  <a:lnTo>
                    <a:pt x="173" y="0"/>
                  </a:lnTo>
                  <a:lnTo>
                    <a:pt x="173" y="48"/>
                  </a:lnTo>
                  <a:lnTo>
                    <a:pt x="173" y="96"/>
                  </a:lnTo>
                  <a:lnTo>
                    <a:pt x="173" y="121"/>
                  </a:lnTo>
                  <a:lnTo>
                    <a:pt x="173" y="175"/>
                  </a:lnTo>
                  <a:lnTo>
                    <a:pt x="150" y="246"/>
                  </a:lnTo>
                  <a:lnTo>
                    <a:pt x="119" y="326"/>
                  </a:lnTo>
                  <a:lnTo>
                    <a:pt x="94" y="397"/>
                  </a:lnTo>
                  <a:lnTo>
                    <a:pt x="46" y="428"/>
                  </a:lnTo>
                  <a:lnTo>
                    <a:pt x="23" y="397"/>
                  </a:lnTo>
                  <a:lnTo>
                    <a:pt x="0" y="374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97" name="Freeform 153"/>
            <p:cNvSpPr>
              <a:spLocks/>
            </p:cNvSpPr>
            <p:nvPr/>
          </p:nvSpPr>
          <p:spPr bwMode="auto">
            <a:xfrm>
              <a:off x="4833" y="3073"/>
              <a:ext cx="72" cy="103"/>
            </a:xfrm>
            <a:custGeom>
              <a:avLst/>
              <a:gdLst>
                <a:gd name="T0" fmla="*/ 0 w 300"/>
                <a:gd name="T1" fmla="*/ 2 h 355"/>
                <a:gd name="T2" fmla="*/ 0 w 300"/>
                <a:gd name="T3" fmla="*/ 2 h 355"/>
                <a:gd name="T4" fmla="*/ 0 w 300"/>
                <a:gd name="T5" fmla="*/ 2 h 355"/>
                <a:gd name="T6" fmla="*/ 0 w 300"/>
                <a:gd name="T7" fmla="*/ 2 h 355"/>
                <a:gd name="T8" fmla="*/ 0 w 300"/>
                <a:gd name="T9" fmla="*/ 2 h 355"/>
                <a:gd name="T10" fmla="*/ 0 w 300"/>
                <a:gd name="T11" fmla="*/ 2 h 355"/>
                <a:gd name="T12" fmla="*/ 0 w 300"/>
                <a:gd name="T13" fmla="*/ 0 h 355"/>
                <a:gd name="T14" fmla="*/ 0 w 300"/>
                <a:gd name="T15" fmla="*/ 0 h 355"/>
                <a:gd name="T16" fmla="*/ 0 w 300"/>
                <a:gd name="T17" fmla="*/ 2 h 355"/>
                <a:gd name="T18" fmla="*/ 0 w 300"/>
                <a:gd name="T19" fmla="*/ 2 h 355"/>
                <a:gd name="T20" fmla="*/ 0 w 300"/>
                <a:gd name="T21" fmla="*/ 2 h 355"/>
                <a:gd name="T22" fmla="*/ 0 w 300"/>
                <a:gd name="T23" fmla="*/ 2 h 355"/>
                <a:gd name="T24" fmla="*/ 0 w 300"/>
                <a:gd name="T25" fmla="*/ 2 h 355"/>
                <a:gd name="T26" fmla="*/ 0 w 300"/>
                <a:gd name="T27" fmla="*/ 2 h 355"/>
                <a:gd name="T28" fmla="*/ 0 w 300"/>
                <a:gd name="T29" fmla="*/ 2 h 355"/>
                <a:gd name="T30" fmla="*/ 0 w 300"/>
                <a:gd name="T31" fmla="*/ 2 h 355"/>
                <a:gd name="T32" fmla="*/ 0 w 300"/>
                <a:gd name="T33" fmla="*/ 2 h 355"/>
                <a:gd name="T34" fmla="*/ 0 w 300"/>
                <a:gd name="T35" fmla="*/ 2 h 355"/>
                <a:gd name="T36" fmla="*/ 0 w 300"/>
                <a:gd name="T37" fmla="*/ 2 h 355"/>
                <a:gd name="T38" fmla="*/ 0 w 300"/>
                <a:gd name="T39" fmla="*/ 2 h 355"/>
                <a:gd name="T40" fmla="*/ 0 w 300"/>
                <a:gd name="T41" fmla="*/ 2 h 355"/>
                <a:gd name="T42" fmla="*/ 0 w 300"/>
                <a:gd name="T43" fmla="*/ 2 h 355"/>
                <a:gd name="T44" fmla="*/ 0 w 300"/>
                <a:gd name="T45" fmla="*/ 2 h 355"/>
                <a:gd name="T46" fmla="*/ 0 w 300"/>
                <a:gd name="T47" fmla="*/ 2 h 355"/>
                <a:gd name="T48" fmla="*/ 0 w 300"/>
                <a:gd name="T49" fmla="*/ 2 h 355"/>
                <a:gd name="T50" fmla="*/ 0 w 300"/>
                <a:gd name="T51" fmla="*/ 2 h 355"/>
                <a:gd name="T52" fmla="*/ 0 w 300"/>
                <a:gd name="T53" fmla="*/ 2 h 355"/>
                <a:gd name="T54" fmla="*/ 0 w 300"/>
                <a:gd name="T55" fmla="*/ 2 h 35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00"/>
                <a:gd name="T85" fmla="*/ 0 h 355"/>
                <a:gd name="T86" fmla="*/ 300 w 300"/>
                <a:gd name="T87" fmla="*/ 355 h 35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00" h="355">
                  <a:moveTo>
                    <a:pt x="0" y="177"/>
                  </a:moveTo>
                  <a:lnTo>
                    <a:pt x="29" y="177"/>
                  </a:lnTo>
                  <a:lnTo>
                    <a:pt x="77" y="129"/>
                  </a:lnTo>
                  <a:lnTo>
                    <a:pt x="125" y="102"/>
                  </a:lnTo>
                  <a:lnTo>
                    <a:pt x="150" y="81"/>
                  </a:lnTo>
                  <a:lnTo>
                    <a:pt x="179" y="54"/>
                  </a:lnTo>
                  <a:lnTo>
                    <a:pt x="204" y="0"/>
                  </a:lnTo>
                  <a:lnTo>
                    <a:pt x="227" y="0"/>
                  </a:lnTo>
                  <a:lnTo>
                    <a:pt x="275" y="25"/>
                  </a:lnTo>
                  <a:lnTo>
                    <a:pt x="300" y="25"/>
                  </a:lnTo>
                  <a:lnTo>
                    <a:pt x="300" y="54"/>
                  </a:lnTo>
                  <a:lnTo>
                    <a:pt x="252" y="102"/>
                  </a:lnTo>
                  <a:lnTo>
                    <a:pt x="252" y="150"/>
                  </a:lnTo>
                  <a:lnTo>
                    <a:pt x="275" y="150"/>
                  </a:lnTo>
                  <a:lnTo>
                    <a:pt x="300" y="177"/>
                  </a:lnTo>
                  <a:lnTo>
                    <a:pt x="252" y="206"/>
                  </a:lnTo>
                  <a:lnTo>
                    <a:pt x="252" y="231"/>
                  </a:lnTo>
                  <a:lnTo>
                    <a:pt x="227" y="254"/>
                  </a:lnTo>
                  <a:lnTo>
                    <a:pt x="204" y="327"/>
                  </a:lnTo>
                  <a:lnTo>
                    <a:pt x="179" y="355"/>
                  </a:lnTo>
                  <a:lnTo>
                    <a:pt x="125" y="327"/>
                  </a:lnTo>
                  <a:lnTo>
                    <a:pt x="77" y="327"/>
                  </a:lnTo>
                  <a:lnTo>
                    <a:pt x="54" y="327"/>
                  </a:lnTo>
                  <a:lnTo>
                    <a:pt x="54" y="302"/>
                  </a:lnTo>
                  <a:lnTo>
                    <a:pt x="29" y="279"/>
                  </a:lnTo>
                  <a:lnTo>
                    <a:pt x="29" y="254"/>
                  </a:lnTo>
                  <a:lnTo>
                    <a:pt x="0" y="231"/>
                  </a:lnTo>
                  <a:lnTo>
                    <a:pt x="0" y="177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98" name="Freeform 154"/>
            <p:cNvSpPr>
              <a:spLocks/>
            </p:cNvSpPr>
            <p:nvPr/>
          </p:nvSpPr>
          <p:spPr bwMode="auto">
            <a:xfrm>
              <a:off x="4833" y="3073"/>
              <a:ext cx="72" cy="103"/>
            </a:xfrm>
            <a:custGeom>
              <a:avLst/>
              <a:gdLst>
                <a:gd name="T0" fmla="*/ 0 w 300"/>
                <a:gd name="T1" fmla="*/ 2 h 355"/>
                <a:gd name="T2" fmla="*/ 0 w 300"/>
                <a:gd name="T3" fmla="*/ 2 h 355"/>
                <a:gd name="T4" fmla="*/ 0 w 300"/>
                <a:gd name="T5" fmla="*/ 2 h 355"/>
                <a:gd name="T6" fmla="*/ 0 w 300"/>
                <a:gd name="T7" fmla="*/ 2 h 355"/>
                <a:gd name="T8" fmla="*/ 0 w 300"/>
                <a:gd name="T9" fmla="*/ 2 h 355"/>
                <a:gd name="T10" fmla="*/ 0 w 300"/>
                <a:gd name="T11" fmla="*/ 2 h 355"/>
                <a:gd name="T12" fmla="*/ 0 w 300"/>
                <a:gd name="T13" fmla="*/ 0 h 355"/>
                <a:gd name="T14" fmla="*/ 0 w 300"/>
                <a:gd name="T15" fmla="*/ 0 h 355"/>
                <a:gd name="T16" fmla="*/ 0 w 300"/>
                <a:gd name="T17" fmla="*/ 2 h 355"/>
                <a:gd name="T18" fmla="*/ 0 w 300"/>
                <a:gd name="T19" fmla="*/ 2 h 355"/>
                <a:gd name="T20" fmla="*/ 0 w 300"/>
                <a:gd name="T21" fmla="*/ 2 h 355"/>
                <a:gd name="T22" fmla="*/ 0 w 300"/>
                <a:gd name="T23" fmla="*/ 2 h 355"/>
                <a:gd name="T24" fmla="*/ 0 w 300"/>
                <a:gd name="T25" fmla="*/ 2 h 355"/>
                <a:gd name="T26" fmla="*/ 0 w 300"/>
                <a:gd name="T27" fmla="*/ 2 h 355"/>
                <a:gd name="T28" fmla="*/ 0 w 300"/>
                <a:gd name="T29" fmla="*/ 2 h 355"/>
                <a:gd name="T30" fmla="*/ 0 w 300"/>
                <a:gd name="T31" fmla="*/ 2 h 355"/>
                <a:gd name="T32" fmla="*/ 0 w 300"/>
                <a:gd name="T33" fmla="*/ 2 h 355"/>
                <a:gd name="T34" fmla="*/ 0 w 300"/>
                <a:gd name="T35" fmla="*/ 2 h 355"/>
                <a:gd name="T36" fmla="*/ 0 w 300"/>
                <a:gd name="T37" fmla="*/ 2 h 355"/>
                <a:gd name="T38" fmla="*/ 0 w 300"/>
                <a:gd name="T39" fmla="*/ 2 h 355"/>
                <a:gd name="T40" fmla="*/ 0 w 300"/>
                <a:gd name="T41" fmla="*/ 2 h 355"/>
                <a:gd name="T42" fmla="*/ 0 w 300"/>
                <a:gd name="T43" fmla="*/ 2 h 355"/>
                <a:gd name="T44" fmla="*/ 0 w 300"/>
                <a:gd name="T45" fmla="*/ 2 h 355"/>
                <a:gd name="T46" fmla="*/ 0 w 300"/>
                <a:gd name="T47" fmla="*/ 2 h 355"/>
                <a:gd name="T48" fmla="*/ 0 w 300"/>
                <a:gd name="T49" fmla="*/ 2 h 355"/>
                <a:gd name="T50" fmla="*/ 0 w 300"/>
                <a:gd name="T51" fmla="*/ 2 h 355"/>
                <a:gd name="T52" fmla="*/ 0 w 300"/>
                <a:gd name="T53" fmla="*/ 2 h 355"/>
                <a:gd name="T54" fmla="*/ 0 w 300"/>
                <a:gd name="T55" fmla="*/ 2 h 35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00"/>
                <a:gd name="T85" fmla="*/ 0 h 355"/>
                <a:gd name="T86" fmla="*/ 300 w 300"/>
                <a:gd name="T87" fmla="*/ 355 h 35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00" h="355">
                  <a:moveTo>
                    <a:pt x="0" y="177"/>
                  </a:moveTo>
                  <a:lnTo>
                    <a:pt x="29" y="177"/>
                  </a:lnTo>
                  <a:lnTo>
                    <a:pt x="77" y="129"/>
                  </a:lnTo>
                  <a:lnTo>
                    <a:pt x="125" y="102"/>
                  </a:lnTo>
                  <a:lnTo>
                    <a:pt x="150" y="81"/>
                  </a:lnTo>
                  <a:lnTo>
                    <a:pt x="179" y="54"/>
                  </a:lnTo>
                  <a:lnTo>
                    <a:pt x="204" y="0"/>
                  </a:lnTo>
                  <a:lnTo>
                    <a:pt x="227" y="0"/>
                  </a:lnTo>
                  <a:lnTo>
                    <a:pt x="275" y="25"/>
                  </a:lnTo>
                  <a:lnTo>
                    <a:pt x="300" y="25"/>
                  </a:lnTo>
                  <a:lnTo>
                    <a:pt x="300" y="54"/>
                  </a:lnTo>
                  <a:lnTo>
                    <a:pt x="252" y="102"/>
                  </a:lnTo>
                  <a:lnTo>
                    <a:pt x="252" y="150"/>
                  </a:lnTo>
                  <a:lnTo>
                    <a:pt x="275" y="150"/>
                  </a:lnTo>
                  <a:lnTo>
                    <a:pt x="300" y="177"/>
                  </a:lnTo>
                  <a:lnTo>
                    <a:pt x="252" y="206"/>
                  </a:lnTo>
                  <a:lnTo>
                    <a:pt x="252" y="231"/>
                  </a:lnTo>
                  <a:lnTo>
                    <a:pt x="227" y="254"/>
                  </a:lnTo>
                  <a:lnTo>
                    <a:pt x="204" y="327"/>
                  </a:lnTo>
                  <a:lnTo>
                    <a:pt x="179" y="355"/>
                  </a:lnTo>
                  <a:lnTo>
                    <a:pt x="125" y="327"/>
                  </a:lnTo>
                  <a:lnTo>
                    <a:pt x="77" y="327"/>
                  </a:lnTo>
                  <a:lnTo>
                    <a:pt x="54" y="327"/>
                  </a:lnTo>
                  <a:lnTo>
                    <a:pt x="54" y="302"/>
                  </a:lnTo>
                  <a:lnTo>
                    <a:pt x="29" y="279"/>
                  </a:lnTo>
                  <a:lnTo>
                    <a:pt x="29" y="254"/>
                  </a:lnTo>
                  <a:lnTo>
                    <a:pt x="0" y="231"/>
                  </a:lnTo>
                  <a:lnTo>
                    <a:pt x="0" y="177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899" name="Freeform 155"/>
            <p:cNvSpPr>
              <a:spLocks/>
            </p:cNvSpPr>
            <p:nvPr/>
          </p:nvSpPr>
          <p:spPr bwMode="auto">
            <a:xfrm>
              <a:off x="4637" y="3052"/>
              <a:ext cx="17" cy="28"/>
            </a:xfrm>
            <a:custGeom>
              <a:avLst/>
              <a:gdLst>
                <a:gd name="T0" fmla="*/ 0 w 72"/>
                <a:gd name="T1" fmla="*/ 0 h 96"/>
                <a:gd name="T2" fmla="*/ 0 w 72"/>
                <a:gd name="T3" fmla="*/ 2 h 96"/>
                <a:gd name="T4" fmla="*/ 0 w 72"/>
                <a:gd name="T5" fmla="*/ 2 h 96"/>
                <a:gd name="T6" fmla="*/ 0 w 72"/>
                <a:gd name="T7" fmla="*/ 2 h 96"/>
                <a:gd name="T8" fmla="*/ 0 w 72"/>
                <a:gd name="T9" fmla="*/ 2 h 96"/>
                <a:gd name="T10" fmla="*/ 0 w 72"/>
                <a:gd name="T11" fmla="*/ 2 h 96"/>
                <a:gd name="T12" fmla="*/ 0 w 72"/>
                <a:gd name="T13" fmla="*/ 0 h 96"/>
                <a:gd name="T14" fmla="*/ 0 w 72"/>
                <a:gd name="T15" fmla="*/ 0 h 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2"/>
                <a:gd name="T25" fmla="*/ 0 h 96"/>
                <a:gd name="T26" fmla="*/ 72 w 72"/>
                <a:gd name="T27" fmla="*/ 96 h 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2" h="96">
                  <a:moveTo>
                    <a:pt x="0" y="0"/>
                  </a:moveTo>
                  <a:lnTo>
                    <a:pt x="0" y="71"/>
                  </a:lnTo>
                  <a:lnTo>
                    <a:pt x="24" y="96"/>
                  </a:lnTo>
                  <a:lnTo>
                    <a:pt x="48" y="96"/>
                  </a:lnTo>
                  <a:lnTo>
                    <a:pt x="72" y="71"/>
                  </a:lnTo>
                  <a:lnTo>
                    <a:pt x="72" y="48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00" name="Freeform 156"/>
            <p:cNvSpPr>
              <a:spLocks/>
            </p:cNvSpPr>
            <p:nvPr/>
          </p:nvSpPr>
          <p:spPr bwMode="auto">
            <a:xfrm>
              <a:off x="4637" y="3052"/>
              <a:ext cx="17" cy="28"/>
            </a:xfrm>
            <a:custGeom>
              <a:avLst/>
              <a:gdLst>
                <a:gd name="T0" fmla="*/ 0 w 72"/>
                <a:gd name="T1" fmla="*/ 0 h 96"/>
                <a:gd name="T2" fmla="*/ 0 w 72"/>
                <a:gd name="T3" fmla="*/ 2 h 96"/>
                <a:gd name="T4" fmla="*/ 0 w 72"/>
                <a:gd name="T5" fmla="*/ 2 h 96"/>
                <a:gd name="T6" fmla="*/ 0 w 72"/>
                <a:gd name="T7" fmla="*/ 2 h 96"/>
                <a:gd name="T8" fmla="*/ 0 w 72"/>
                <a:gd name="T9" fmla="*/ 2 h 96"/>
                <a:gd name="T10" fmla="*/ 0 w 72"/>
                <a:gd name="T11" fmla="*/ 2 h 96"/>
                <a:gd name="T12" fmla="*/ 0 w 72"/>
                <a:gd name="T13" fmla="*/ 0 h 96"/>
                <a:gd name="T14" fmla="*/ 0 w 72"/>
                <a:gd name="T15" fmla="*/ 0 h 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2"/>
                <a:gd name="T25" fmla="*/ 0 h 96"/>
                <a:gd name="T26" fmla="*/ 72 w 72"/>
                <a:gd name="T27" fmla="*/ 96 h 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2" h="96">
                  <a:moveTo>
                    <a:pt x="0" y="0"/>
                  </a:moveTo>
                  <a:lnTo>
                    <a:pt x="0" y="71"/>
                  </a:lnTo>
                  <a:lnTo>
                    <a:pt x="24" y="96"/>
                  </a:lnTo>
                  <a:lnTo>
                    <a:pt x="48" y="96"/>
                  </a:lnTo>
                  <a:lnTo>
                    <a:pt x="72" y="71"/>
                  </a:lnTo>
                  <a:lnTo>
                    <a:pt x="72" y="48"/>
                  </a:lnTo>
                  <a:lnTo>
                    <a:pt x="24" y="0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01" name="Freeform 157"/>
            <p:cNvSpPr>
              <a:spLocks/>
            </p:cNvSpPr>
            <p:nvPr/>
          </p:nvSpPr>
          <p:spPr bwMode="auto">
            <a:xfrm>
              <a:off x="5127" y="3184"/>
              <a:ext cx="5" cy="7"/>
            </a:xfrm>
            <a:custGeom>
              <a:avLst/>
              <a:gdLst>
                <a:gd name="T0" fmla="*/ 0 w 25"/>
                <a:gd name="T1" fmla="*/ 0 h 23"/>
                <a:gd name="T2" fmla="*/ 0 w 25"/>
                <a:gd name="T3" fmla="*/ 4 h 23"/>
                <a:gd name="T4" fmla="*/ 0 w 25"/>
                <a:gd name="T5" fmla="*/ 4 h 23"/>
                <a:gd name="T6" fmla="*/ 0 w 25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"/>
                <a:gd name="T13" fmla="*/ 0 h 23"/>
                <a:gd name="T14" fmla="*/ 25 w 25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" h="23">
                  <a:moveTo>
                    <a:pt x="0" y="0"/>
                  </a:moveTo>
                  <a:lnTo>
                    <a:pt x="25" y="23"/>
                  </a:lnTo>
                  <a:lnTo>
                    <a:pt x="0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02" name="Freeform 158"/>
            <p:cNvSpPr>
              <a:spLocks/>
            </p:cNvSpPr>
            <p:nvPr/>
          </p:nvSpPr>
          <p:spPr bwMode="auto">
            <a:xfrm>
              <a:off x="5127" y="3184"/>
              <a:ext cx="5" cy="7"/>
            </a:xfrm>
            <a:custGeom>
              <a:avLst/>
              <a:gdLst>
                <a:gd name="T0" fmla="*/ 0 w 25"/>
                <a:gd name="T1" fmla="*/ 0 h 23"/>
                <a:gd name="T2" fmla="*/ 0 w 25"/>
                <a:gd name="T3" fmla="*/ 4 h 23"/>
                <a:gd name="T4" fmla="*/ 0 w 25"/>
                <a:gd name="T5" fmla="*/ 4 h 23"/>
                <a:gd name="T6" fmla="*/ 0 w 25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"/>
                <a:gd name="T13" fmla="*/ 0 h 23"/>
                <a:gd name="T14" fmla="*/ 25 w 25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" h="23">
                  <a:moveTo>
                    <a:pt x="0" y="0"/>
                  </a:moveTo>
                  <a:lnTo>
                    <a:pt x="25" y="23"/>
                  </a:lnTo>
                  <a:lnTo>
                    <a:pt x="0" y="23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03" name="Freeform 159"/>
            <p:cNvSpPr>
              <a:spLocks/>
            </p:cNvSpPr>
            <p:nvPr/>
          </p:nvSpPr>
          <p:spPr bwMode="auto">
            <a:xfrm>
              <a:off x="4912" y="3213"/>
              <a:ext cx="6" cy="8"/>
            </a:xfrm>
            <a:custGeom>
              <a:avLst/>
              <a:gdLst>
                <a:gd name="T0" fmla="*/ 0 w 23"/>
                <a:gd name="T1" fmla="*/ 0 h 31"/>
                <a:gd name="T2" fmla="*/ 0 w 23"/>
                <a:gd name="T3" fmla="*/ 0 h 31"/>
                <a:gd name="T4" fmla="*/ 0 w 23"/>
                <a:gd name="T5" fmla="*/ 0 h 31"/>
                <a:gd name="T6" fmla="*/ 0 w 23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31"/>
                <a:gd name="T14" fmla="*/ 23 w 23"/>
                <a:gd name="T15" fmla="*/ 31 h 3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31">
                  <a:moveTo>
                    <a:pt x="0" y="0"/>
                  </a:moveTo>
                  <a:lnTo>
                    <a:pt x="23" y="31"/>
                  </a:lnTo>
                  <a:lnTo>
                    <a:pt x="0" y="3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04" name="Freeform 160"/>
            <p:cNvSpPr>
              <a:spLocks/>
            </p:cNvSpPr>
            <p:nvPr/>
          </p:nvSpPr>
          <p:spPr bwMode="auto">
            <a:xfrm>
              <a:off x="4912" y="3213"/>
              <a:ext cx="6" cy="8"/>
            </a:xfrm>
            <a:custGeom>
              <a:avLst/>
              <a:gdLst>
                <a:gd name="T0" fmla="*/ 0 w 23"/>
                <a:gd name="T1" fmla="*/ 0 h 31"/>
                <a:gd name="T2" fmla="*/ 0 w 23"/>
                <a:gd name="T3" fmla="*/ 0 h 31"/>
                <a:gd name="T4" fmla="*/ 0 w 23"/>
                <a:gd name="T5" fmla="*/ 0 h 31"/>
                <a:gd name="T6" fmla="*/ 0 w 23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31"/>
                <a:gd name="T14" fmla="*/ 23 w 23"/>
                <a:gd name="T15" fmla="*/ 31 h 3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31">
                  <a:moveTo>
                    <a:pt x="0" y="0"/>
                  </a:moveTo>
                  <a:lnTo>
                    <a:pt x="23" y="31"/>
                  </a:lnTo>
                  <a:lnTo>
                    <a:pt x="0" y="31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05" name="Freeform 161"/>
            <p:cNvSpPr>
              <a:spLocks/>
            </p:cNvSpPr>
            <p:nvPr/>
          </p:nvSpPr>
          <p:spPr bwMode="auto">
            <a:xfrm>
              <a:off x="4898" y="3229"/>
              <a:ext cx="14" cy="1"/>
            </a:xfrm>
            <a:custGeom>
              <a:avLst/>
              <a:gdLst>
                <a:gd name="T0" fmla="*/ 0 w 55"/>
                <a:gd name="T1" fmla="*/ 0 h 1210"/>
                <a:gd name="T2" fmla="*/ 0 w 55"/>
                <a:gd name="T3" fmla="*/ 0 h 1210"/>
                <a:gd name="T4" fmla="*/ 0 w 55"/>
                <a:gd name="T5" fmla="*/ 0 h 1210"/>
                <a:gd name="T6" fmla="*/ 0 60000 65536"/>
                <a:gd name="T7" fmla="*/ 0 60000 65536"/>
                <a:gd name="T8" fmla="*/ 0 60000 65536"/>
                <a:gd name="T9" fmla="*/ 0 w 55"/>
                <a:gd name="T10" fmla="*/ 0 h 1210"/>
                <a:gd name="T11" fmla="*/ 55 w 55"/>
                <a:gd name="T12" fmla="*/ 1210 h 12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5" h="1210">
                  <a:moveTo>
                    <a:pt x="0" y="0"/>
                  </a:moveTo>
                  <a:lnTo>
                    <a:pt x="5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06" name="Freeform 162"/>
            <p:cNvSpPr>
              <a:spLocks/>
            </p:cNvSpPr>
            <p:nvPr/>
          </p:nvSpPr>
          <p:spPr bwMode="auto">
            <a:xfrm>
              <a:off x="4898" y="3229"/>
              <a:ext cx="14" cy="1"/>
            </a:xfrm>
            <a:custGeom>
              <a:avLst/>
              <a:gdLst>
                <a:gd name="T0" fmla="*/ 0 w 55"/>
                <a:gd name="T1" fmla="*/ 0 h 1210"/>
                <a:gd name="T2" fmla="*/ 0 w 55"/>
                <a:gd name="T3" fmla="*/ 0 h 1210"/>
                <a:gd name="T4" fmla="*/ 0 w 55"/>
                <a:gd name="T5" fmla="*/ 0 h 1210"/>
                <a:gd name="T6" fmla="*/ 0 60000 65536"/>
                <a:gd name="T7" fmla="*/ 0 60000 65536"/>
                <a:gd name="T8" fmla="*/ 0 60000 65536"/>
                <a:gd name="T9" fmla="*/ 0 w 55"/>
                <a:gd name="T10" fmla="*/ 0 h 1210"/>
                <a:gd name="T11" fmla="*/ 55 w 55"/>
                <a:gd name="T12" fmla="*/ 1210 h 12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5" h="1210">
                  <a:moveTo>
                    <a:pt x="0" y="0"/>
                  </a:moveTo>
                  <a:lnTo>
                    <a:pt x="55" y="0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07" name="Freeform 163"/>
            <p:cNvSpPr>
              <a:spLocks/>
            </p:cNvSpPr>
            <p:nvPr/>
          </p:nvSpPr>
          <p:spPr bwMode="auto">
            <a:xfrm>
              <a:off x="5165" y="3526"/>
              <a:ext cx="59" cy="66"/>
            </a:xfrm>
            <a:custGeom>
              <a:avLst/>
              <a:gdLst>
                <a:gd name="T0" fmla="*/ 0 w 246"/>
                <a:gd name="T1" fmla="*/ 2 h 222"/>
                <a:gd name="T2" fmla="*/ 0 w 246"/>
                <a:gd name="T3" fmla="*/ 2 h 222"/>
                <a:gd name="T4" fmla="*/ 0 w 246"/>
                <a:gd name="T5" fmla="*/ 2 h 222"/>
                <a:gd name="T6" fmla="*/ 0 w 246"/>
                <a:gd name="T7" fmla="*/ 2 h 222"/>
                <a:gd name="T8" fmla="*/ 0 w 246"/>
                <a:gd name="T9" fmla="*/ 2 h 222"/>
                <a:gd name="T10" fmla="*/ 0 w 246"/>
                <a:gd name="T11" fmla="*/ 2 h 222"/>
                <a:gd name="T12" fmla="*/ 0 w 246"/>
                <a:gd name="T13" fmla="*/ 2 h 222"/>
                <a:gd name="T14" fmla="*/ 0 w 246"/>
                <a:gd name="T15" fmla="*/ 0 h 222"/>
                <a:gd name="T16" fmla="*/ 0 w 246"/>
                <a:gd name="T17" fmla="*/ 2 h 222"/>
                <a:gd name="T18" fmla="*/ 0 w 246"/>
                <a:gd name="T19" fmla="*/ 2 h 222"/>
                <a:gd name="T20" fmla="*/ 0 w 246"/>
                <a:gd name="T21" fmla="*/ 2 h 222"/>
                <a:gd name="T22" fmla="*/ 0 w 246"/>
                <a:gd name="T23" fmla="*/ 2 h 222"/>
                <a:gd name="T24" fmla="*/ 0 w 246"/>
                <a:gd name="T25" fmla="*/ 2 h 222"/>
                <a:gd name="T26" fmla="*/ 0 w 246"/>
                <a:gd name="T27" fmla="*/ 2 h 222"/>
                <a:gd name="T28" fmla="*/ 0 w 246"/>
                <a:gd name="T29" fmla="*/ 2 h 222"/>
                <a:gd name="T30" fmla="*/ 0 w 246"/>
                <a:gd name="T31" fmla="*/ 2 h 222"/>
                <a:gd name="T32" fmla="*/ 0 w 246"/>
                <a:gd name="T33" fmla="*/ 2 h 222"/>
                <a:gd name="T34" fmla="*/ 0 w 246"/>
                <a:gd name="T35" fmla="*/ 2 h 222"/>
                <a:gd name="T36" fmla="*/ 0 w 246"/>
                <a:gd name="T37" fmla="*/ 2 h 222"/>
                <a:gd name="T38" fmla="*/ 0 w 246"/>
                <a:gd name="T39" fmla="*/ 2 h 22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46"/>
                <a:gd name="T61" fmla="*/ 0 h 222"/>
                <a:gd name="T62" fmla="*/ 246 w 246"/>
                <a:gd name="T63" fmla="*/ 222 h 22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46" h="222">
                  <a:moveTo>
                    <a:pt x="23" y="149"/>
                  </a:moveTo>
                  <a:lnTo>
                    <a:pt x="48" y="149"/>
                  </a:lnTo>
                  <a:lnTo>
                    <a:pt x="48" y="121"/>
                  </a:lnTo>
                  <a:lnTo>
                    <a:pt x="73" y="121"/>
                  </a:lnTo>
                  <a:lnTo>
                    <a:pt x="96" y="121"/>
                  </a:lnTo>
                  <a:lnTo>
                    <a:pt x="96" y="98"/>
                  </a:lnTo>
                  <a:lnTo>
                    <a:pt x="173" y="25"/>
                  </a:lnTo>
                  <a:lnTo>
                    <a:pt x="198" y="0"/>
                  </a:lnTo>
                  <a:lnTo>
                    <a:pt x="246" y="25"/>
                  </a:lnTo>
                  <a:lnTo>
                    <a:pt x="246" y="50"/>
                  </a:lnTo>
                  <a:lnTo>
                    <a:pt x="198" y="98"/>
                  </a:lnTo>
                  <a:lnTo>
                    <a:pt x="173" y="121"/>
                  </a:lnTo>
                  <a:lnTo>
                    <a:pt x="150" y="121"/>
                  </a:lnTo>
                  <a:lnTo>
                    <a:pt x="96" y="174"/>
                  </a:lnTo>
                  <a:lnTo>
                    <a:pt x="73" y="199"/>
                  </a:lnTo>
                  <a:lnTo>
                    <a:pt x="48" y="222"/>
                  </a:lnTo>
                  <a:lnTo>
                    <a:pt x="23" y="222"/>
                  </a:lnTo>
                  <a:lnTo>
                    <a:pt x="0" y="199"/>
                  </a:lnTo>
                  <a:lnTo>
                    <a:pt x="0" y="174"/>
                  </a:lnTo>
                  <a:lnTo>
                    <a:pt x="23" y="149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08" name="Freeform 164"/>
            <p:cNvSpPr>
              <a:spLocks/>
            </p:cNvSpPr>
            <p:nvPr/>
          </p:nvSpPr>
          <p:spPr bwMode="auto">
            <a:xfrm>
              <a:off x="5165" y="3526"/>
              <a:ext cx="59" cy="66"/>
            </a:xfrm>
            <a:custGeom>
              <a:avLst/>
              <a:gdLst>
                <a:gd name="T0" fmla="*/ 0 w 246"/>
                <a:gd name="T1" fmla="*/ 2 h 222"/>
                <a:gd name="T2" fmla="*/ 0 w 246"/>
                <a:gd name="T3" fmla="*/ 2 h 222"/>
                <a:gd name="T4" fmla="*/ 0 w 246"/>
                <a:gd name="T5" fmla="*/ 2 h 222"/>
                <a:gd name="T6" fmla="*/ 0 w 246"/>
                <a:gd name="T7" fmla="*/ 2 h 222"/>
                <a:gd name="T8" fmla="*/ 0 w 246"/>
                <a:gd name="T9" fmla="*/ 2 h 222"/>
                <a:gd name="T10" fmla="*/ 0 w 246"/>
                <a:gd name="T11" fmla="*/ 2 h 222"/>
                <a:gd name="T12" fmla="*/ 0 w 246"/>
                <a:gd name="T13" fmla="*/ 2 h 222"/>
                <a:gd name="T14" fmla="*/ 0 w 246"/>
                <a:gd name="T15" fmla="*/ 0 h 222"/>
                <a:gd name="T16" fmla="*/ 0 w 246"/>
                <a:gd name="T17" fmla="*/ 2 h 222"/>
                <a:gd name="T18" fmla="*/ 0 w 246"/>
                <a:gd name="T19" fmla="*/ 2 h 222"/>
                <a:gd name="T20" fmla="*/ 0 w 246"/>
                <a:gd name="T21" fmla="*/ 2 h 222"/>
                <a:gd name="T22" fmla="*/ 0 w 246"/>
                <a:gd name="T23" fmla="*/ 2 h 222"/>
                <a:gd name="T24" fmla="*/ 0 w 246"/>
                <a:gd name="T25" fmla="*/ 2 h 222"/>
                <a:gd name="T26" fmla="*/ 0 w 246"/>
                <a:gd name="T27" fmla="*/ 2 h 222"/>
                <a:gd name="T28" fmla="*/ 0 w 246"/>
                <a:gd name="T29" fmla="*/ 2 h 222"/>
                <a:gd name="T30" fmla="*/ 0 w 246"/>
                <a:gd name="T31" fmla="*/ 2 h 222"/>
                <a:gd name="T32" fmla="*/ 0 w 246"/>
                <a:gd name="T33" fmla="*/ 2 h 222"/>
                <a:gd name="T34" fmla="*/ 0 w 246"/>
                <a:gd name="T35" fmla="*/ 2 h 222"/>
                <a:gd name="T36" fmla="*/ 0 w 246"/>
                <a:gd name="T37" fmla="*/ 2 h 222"/>
                <a:gd name="T38" fmla="*/ 0 w 246"/>
                <a:gd name="T39" fmla="*/ 2 h 22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46"/>
                <a:gd name="T61" fmla="*/ 0 h 222"/>
                <a:gd name="T62" fmla="*/ 246 w 246"/>
                <a:gd name="T63" fmla="*/ 222 h 22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46" h="222">
                  <a:moveTo>
                    <a:pt x="23" y="149"/>
                  </a:moveTo>
                  <a:lnTo>
                    <a:pt x="48" y="149"/>
                  </a:lnTo>
                  <a:lnTo>
                    <a:pt x="48" y="121"/>
                  </a:lnTo>
                  <a:lnTo>
                    <a:pt x="73" y="121"/>
                  </a:lnTo>
                  <a:lnTo>
                    <a:pt x="96" y="121"/>
                  </a:lnTo>
                  <a:lnTo>
                    <a:pt x="96" y="98"/>
                  </a:lnTo>
                  <a:lnTo>
                    <a:pt x="173" y="25"/>
                  </a:lnTo>
                  <a:lnTo>
                    <a:pt x="198" y="0"/>
                  </a:lnTo>
                  <a:lnTo>
                    <a:pt x="246" y="25"/>
                  </a:lnTo>
                  <a:lnTo>
                    <a:pt x="246" y="50"/>
                  </a:lnTo>
                  <a:lnTo>
                    <a:pt x="198" y="98"/>
                  </a:lnTo>
                  <a:lnTo>
                    <a:pt x="173" y="121"/>
                  </a:lnTo>
                  <a:lnTo>
                    <a:pt x="150" y="121"/>
                  </a:lnTo>
                  <a:lnTo>
                    <a:pt x="96" y="174"/>
                  </a:lnTo>
                  <a:lnTo>
                    <a:pt x="73" y="199"/>
                  </a:lnTo>
                  <a:lnTo>
                    <a:pt x="48" y="222"/>
                  </a:lnTo>
                  <a:lnTo>
                    <a:pt x="23" y="222"/>
                  </a:lnTo>
                  <a:lnTo>
                    <a:pt x="0" y="199"/>
                  </a:lnTo>
                  <a:lnTo>
                    <a:pt x="0" y="174"/>
                  </a:lnTo>
                  <a:lnTo>
                    <a:pt x="23" y="149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09" name="Freeform 165"/>
            <p:cNvSpPr>
              <a:spLocks/>
            </p:cNvSpPr>
            <p:nvPr/>
          </p:nvSpPr>
          <p:spPr bwMode="auto">
            <a:xfrm>
              <a:off x="4854" y="3246"/>
              <a:ext cx="257" cy="265"/>
            </a:xfrm>
            <a:custGeom>
              <a:avLst/>
              <a:gdLst>
                <a:gd name="T0" fmla="*/ 0 w 1076"/>
                <a:gd name="T1" fmla="*/ 2 h 904"/>
                <a:gd name="T2" fmla="*/ 0 w 1076"/>
                <a:gd name="T3" fmla="*/ 2 h 904"/>
                <a:gd name="T4" fmla="*/ 0 w 1076"/>
                <a:gd name="T5" fmla="*/ 2 h 904"/>
                <a:gd name="T6" fmla="*/ 0 w 1076"/>
                <a:gd name="T7" fmla="*/ 2 h 904"/>
                <a:gd name="T8" fmla="*/ 0 w 1076"/>
                <a:gd name="T9" fmla="*/ 2 h 904"/>
                <a:gd name="T10" fmla="*/ 0 w 1076"/>
                <a:gd name="T11" fmla="*/ 2 h 904"/>
                <a:gd name="T12" fmla="*/ 0 w 1076"/>
                <a:gd name="T13" fmla="*/ 2 h 904"/>
                <a:gd name="T14" fmla="*/ 0 w 1076"/>
                <a:gd name="T15" fmla="*/ 2 h 904"/>
                <a:gd name="T16" fmla="*/ 0 w 1076"/>
                <a:gd name="T17" fmla="*/ 2 h 904"/>
                <a:gd name="T18" fmla="*/ 0 w 1076"/>
                <a:gd name="T19" fmla="*/ 2 h 904"/>
                <a:gd name="T20" fmla="*/ 0 w 1076"/>
                <a:gd name="T21" fmla="*/ 2 h 904"/>
                <a:gd name="T22" fmla="*/ 0 w 1076"/>
                <a:gd name="T23" fmla="*/ 2 h 904"/>
                <a:gd name="T24" fmla="*/ 0 w 1076"/>
                <a:gd name="T25" fmla="*/ 2 h 904"/>
                <a:gd name="T26" fmla="*/ 0 w 1076"/>
                <a:gd name="T27" fmla="*/ 2 h 904"/>
                <a:gd name="T28" fmla="*/ 0 w 1076"/>
                <a:gd name="T29" fmla="*/ 2 h 904"/>
                <a:gd name="T30" fmla="*/ 0 w 1076"/>
                <a:gd name="T31" fmla="*/ 2 h 904"/>
                <a:gd name="T32" fmla="*/ 0 w 1076"/>
                <a:gd name="T33" fmla="*/ 2 h 904"/>
                <a:gd name="T34" fmla="*/ 0 w 1076"/>
                <a:gd name="T35" fmla="*/ 2 h 904"/>
                <a:gd name="T36" fmla="*/ 0 w 1076"/>
                <a:gd name="T37" fmla="*/ 2 h 904"/>
                <a:gd name="T38" fmla="*/ 0 w 1076"/>
                <a:gd name="T39" fmla="*/ 2 h 904"/>
                <a:gd name="T40" fmla="*/ 0 w 1076"/>
                <a:gd name="T41" fmla="*/ 2 h 904"/>
                <a:gd name="T42" fmla="*/ 0 w 1076"/>
                <a:gd name="T43" fmla="*/ 2 h 904"/>
                <a:gd name="T44" fmla="*/ 0 w 1076"/>
                <a:gd name="T45" fmla="*/ 2 h 904"/>
                <a:gd name="T46" fmla="*/ 0 w 1076"/>
                <a:gd name="T47" fmla="*/ 2 h 904"/>
                <a:gd name="T48" fmla="*/ 0 w 1076"/>
                <a:gd name="T49" fmla="*/ 2 h 904"/>
                <a:gd name="T50" fmla="*/ 0 w 1076"/>
                <a:gd name="T51" fmla="*/ 2 h 904"/>
                <a:gd name="T52" fmla="*/ 0 w 1076"/>
                <a:gd name="T53" fmla="*/ 2 h 904"/>
                <a:gd name="T54" fmla="*/ 0 w 1076"/>
                <a:gd name="T55" fmla="*/ 2 h 904"/>
                <a:gd name="T56" fmla="*/ 0 w 1076"/>
                <a:gd name="T57" fmla="*/ 2 h 904"/>
                <a:gd name="T58" fmla="*/ 0 w 1076"/>
                <a:gd name="T59" fmla="*/ 2 h 904"/>
                <a:gd name="T60" fmla="*/ 0 w 1076"/>
                <a:gd name="T61" fmla="*/ 2 h 904"/>
                <a:gd name="T62" fmla="*/ 0 w 1076"/>
                <a:gd name="T63" fmla="*/ 2 h 904"/>
                <a:gd name="T64" fmla="*/ 0 w 1076"/>
                <a:gd name="T65" fmla="*/ 2 h 904"/>
                <a:gd name="T66" fmla="*/ 0 w 1076"/>
                <a:gd name="T67" fmla="*/ 2 h 904"/>
                <a:gd name="T68" fmla="*/ 0 w 1076"/>
                <a:gd name="T69" fmla="*/ 2 h 904"/>
                <a:gd name="T70" fmla="*/ 0 w 1076"/>
                <a:gd name="T71" fmla="*/ 2 h 904"/>
                <a:gd name="T72" fmla="*/ 0 w 1076"/>
                <a:gd name="T73" fmla="*/ 2 h 904"/>
                <a:gd name="T74" fmla="*/ 0 w 1076"/>
                <a:gd name="T75" fmla="*/ 2 h 904"/>
                <a:gd name="T76" fmla="*/ 0 w 1076"/>
                <a:gd name="T77" fmla="*/ 2 h 904"/>
                <a:gd name="T78" fmla="*/ 0 w 1076"/>
                <a:gd name="T79" fmla="*/ 2 h 90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76"/>
                <a:gd name="T121" fmla="*/ 0 h 904"/>
                <a:gd name="T122" fmla="*/ 1076 w 1076"/>
                <a:gd name="T123" fmla="*/ 904 h 90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76" h="904">
                  <a:moveTo>
                    <a:pt x="1051" y="679"/>
                  </a:moveTo>
                  <a:lnTo>
                    <a:pt x="1051" y="625"/>
                  </a:lnTo>
                  <a:lnTo>
                    <a:pt x="1051" y="602"/>
                  </a:lnTo>
                  <a:lnTo>
                    <a:pt x="1076" y="529"/>
                  </a:lnTo>
                  <a:lnTo>
                    <a:pt x="1026" y="378"/>
                  </a:lnTo>
                  <a:lnTo>
                    <a:pt x="1026" y="353"/>
                  </a:lnTo>
                  <a:lnTo>
                    <a:pt x="974" y="353"/>
                  </a:lnTo>
                  <a:lnTo>
                    <a:pt x="974" y="301"/>
                  </a:lnTo>
                  <a:lnTo>
                    <a:pt x="926" y="228"/>
                  </a:lnTo>
                  <a:lnTo>
                    <a:pt x="901" y="199"/>
                  </a:lnTo>
                  <a:lnTo>
                    <a:pt x="901" y="174"/>
                  </a:lnTo>
                  <a:lnTo>
                    <a:pt x="901" y="126"/>
                  </a:lnTo>
                  <a:lnTo>
                    <a:pt x="874" y="99"/>
                  </a:lnTo>
                  <a:lnTo>
                    <a:pt x="853" y="99"/>
                  </a:lnTo>
                  <a:lnTo>
                    <a:pt x="822" y="0"/>
                  </a:lnTo>
                  <a:lnTo>
                    <a:pt x="822" y="23"/>
                  </a:lnTo>
                  <a:lnTo>
                    <a:pt x="797" y="76"/>
                  </a:lnTo>
                  <a:lnTo>
                    <a:pt x="797" y="126"/>
                  </a:lnTo>
                  <a:lnTo>
                    <a:pt x="749" y="228"/>
                  </a:lnTo>
                  <a:lnTo>
                    <a:pt x="672" y="151"/>
                  </a:lnTo>
                  <a:lnTo>
                    <a:pt x="624" y="126"/>
                  </a:lnTo>
                  <a:lnTo>
                    <a:pt x="624" y="99"/>
                  </a:lnTo>
                  <a:lnTo>
                    <a:pt x="647" y="48"/>
                  </a:lnTo>
                  <a:lnTo>
                    <a:pt x="647" y="23"/>
                  </a:lnTo>
                  <a:lnTo>
                    <a:pt x="574" y="0"/>
                  </a:lnTo>
                  <a:lnTo>
                    <a:pt x="523" y="23"/>
                  </a:lnTo>
                  <a:lnTo>
                    <a:pt x="498" y="48"/>
                  </a:lnTo>
                  <a:lnTo>
                    <a:pt x="475" y="99"/>
                  </a:lnTo>
                  <a:lnTo>
                    <a:pt x="498" y="126"/>
                  </a:lnTo>
                  <a:lnTo>
                    <a:pt x="475" y="126"/>
                  </a:lnTo>
                  <a:lnTo>
                    <a:pt x="450" y="126"/>
                  </a:lnTo>
                  <a:lnTo>
                    <a:pt x="425" y="99"/>
                  </a:lnTo>
                  <a:lnTo>
                    <a:pt x="402" y="99"/>
                  </a:lnTo>
                  <a:lnTo>
                    <a:pt x="373" y="99"/>
                  </a:lnTo>
                  <a:lnTo>
                    <a:pt x="325" y="174"/>
                  </a:lnTo>
                  <a:lnTo>
                    <a:pt x="275" y="174"/>
                  </a:lnTo>
                  <a:lnTo>
                    <a:pt x="275" y="199"/>
                  </a:lnTo>
                  <a:lnTo>
                    <a:pt x="252" y="251"/>
                  </a:lnTo>
                  <a:lnTo>
                    <a:pt x="252" y="276"/>
                  </a:lnTo>
                  <a:lnTo>
                    <a:pt x="125" y="324"/>
                  </a:lnTo>
                  <a:lnTo>
                    <a:pt x="71" y="353"/>
                  </a:lnTo>
                  <a:lnTo>
                    <a:pt x="48" y="353"/>
                  </a:lnTo>
                  <a:lnTo>
                    <a:pt x="22" y="353"/>
                  </a:lnTo>
                  <a:lnTo>
                    <a:pt x="22" y="503"/>
                  </a:lnTo>
                  <a:lnTo>
                    <a:pt x="0" y="503"/>
                  </a:lnTo>
                  <a:lnTo>
                    <a:pt x="0" y="529"/>
                  </a:lnTo>
                  <a:lnTo>
                    <a:pt x="22" y="577"/>
                  </a:lnTo>
                  <a:lnTo>
                    <a:pt x="48" y="727"/>
                  </a:lnTo>
                  <a:lnTo>
                    <a:pt x="22" y="752"/>
                  </a:lnTo>
                  <a:lnTo>
                    <a:pt x="48" y="775"/>
                  </a:lnTo>
                  <a:lnTo>
                    <a:pt x="100" y="775"/>
                  </a:lnTo>
                  <a:lnTo>
                    <a:pt x="125" y="775"/>
                  </a:lnTo>
                  <a:lnTo>
                    <a:pt x="148" y="752"/>
                  </a:lnTo>
                  <a:lnTo>
                    <a:pt x="252" y="752"/>
                  </a:lnTo>
                  <a:lnTo>
                    <a:pt x="373" y="679"/>
                  </a:lnTo>
                  <a:lnTo>
                    <a:pt x="450" y="679"/>
                  </a:lnTo>
                  <a:lnTo>
                    <a:pt x="551" y="704"/>
                  </a:lnTo>
                  <a:lnTo>
                    <a:pt x="574" y="752"/>
                  </a:lnTo>
                  <a:lnTo>
                    <a:pt x="574" y="775"/>
                  </a:lnTo>
                  <a:lnTo>
                    <a:pt x="574" y="752"/>
                  </a:lnTo>
                  <a:lnTo>
                    <a:pt x="599" y="752"/>
                  </a:lnTo>
                  <a:lnTo>
                    <a:pt x="624" y="727"/>
                  </a:lnTo>
                  <a:lnTo>
                    <a:pt x="624" y="752"/>
                  </a:lnTo>
                  <a:lnTo>
                    <a:pt x="599" y="775"/>
                  </a:lnTo>
                  <a:lnTo>
                    <a:pt x="624" y="775"/>
                  </a:lnTo>
                  <a:lnTo>
                    <a:pt x="624" y="804"/>
                  </a:lnTo>
                  <a:lnTo>
                    <a:pt x="647" y="829"/>
                  </a:lnTo>
                  <a:lnTo>
                    <a:pt x="647" y="854"/>
                  </a:lnTo>
                  <a:lnTo>
                    <a:pt x="672" y="877"/>
                  </a:lnTo>
                  <a:lnTo>
                    <a:pt x="701" y="877"/>
                  </a:lnTo>
                  <a:lnTo>
                    <a:pt x="724" y="904"/>
                  </a:lnTo>
                  <a:lnTo>
                    <a:pt x="749" y="877"/>
                  </a:lnTo>
                  <a:lnTo>
                    <a:pt x="774" y="877"/>
                  </a:lnTo>
                  <a:lnTo>
                    <a:pt x="822" y="904"/>
                  </a:lnTo>
                  <a:lnTo>
                    <a:pt x="853" y="877"/>
                  </a:lnTo>
                  <a:lnTo>
                    <a:pt x="874" y="854"/>
                  </a:lnTo>
                  <a:lnTo>
                    <a:pt x="901" y="854"/>
                  </a:lnTo>
                  <a:lnTo>
                    <a:pt x="926" y="854"/>
                  </a:lnTo>
                  <a:lnTo>
                    <a:pt x="949" y="752"/>
                  </a:lnTo>
                  <a:lnTo>
                    <a:pt x="1051" y="679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10" name="Freeform 166"/>
            <p:cNvSpPr>
              <a:spLocks/>
            </p:cNvSpPr>
            <p:nvPr/>
          </p:nvSpPr>
          <p:spPr bwMode="auto">
            <a:xfrm>
              <a:off x="4854" y="3246"/>
              <a:ext cx="257" cy="265"/>
            </a:xfrm>
            <a:custGeom>
              <a:avLst/>
              <a:gdLst>
                <a:gd name="T0" fmla="*/ 0 w 1076"/>
                <a:gd name="T1" fmla="*/ 2 h 904"/>
                <a:gd name="T2" fmla="*/ 0 w 1076"/>
                <a:gd name="T3" fmla="*/ 2 h 904"/>
                <a:gd name="T4" fmla="*/ 0 w 1076"/>
                <a:gd name="T5" fmla="*/ 2 h 904"/>
                <a:gd name="T6" fmla="*/ 0 w 1076"/>
                <a:gd name="T7" fmla="*/ 2 h 904"/>
                <a:gd name="T8" fmla="*/ 0 w 1076"/>
                <a:gd name="T9" fmla="*/ 2 h 904"/>
                <a:gd name="T10" fmla="*/ 0 w 1076"/>
                <a:gd name="T11" fmla="*/ 2 h 904"/>
                <a:gd name="T12" fmla="*/ 0 w 1076"/>
                <a:gd name="T13" fmla="*/ 2 h 904"/>
                <a:gd name="T14" fmla="*/ 0 w 1076"/>
                <a:gd name="T15" fmla="*/ 2 h 904"/>
                <a:gd name="T16" fmla="*/ 0 w 1076"/>
                <a:gd name="T17" fmla="*/ 2 h 904"/>
                <a:gd name="T18" fmla="*/ 0 w 1076"/>
                <a:gd name="T19" fmla="*/ 2 h 904"/>
                <a:gd name="T20" fmla="*/ 0 w 1076"/>
                <a:gd name="T21" fmla="*/ 2 h 904"/>
                <a:gd name="T22" fmla="*/ 0 w 1076"/>
                <a:gd name="T23" fmla="*/ 2 h 904"/>
                <a:gd name="T24" fmla="*/ 0 w 1076"/>
                <a:gd name="T25" fmla="*/ 2 h 904"/>
                <a:gd name="T26" fmla="*/ 0 w 1076"/>
                <a:gd name="T27" fmla="*/ 2 h 904"/>
                <a:gd name="T28" fmla="*/ 0 w 1076"/>
                <a:gd name="T29" fmla="*/ 2 h 904"/>
                <a:gd name="T30" fmla="*/ 0 w 1076"/>
                <a:gd name="T31" fmla="*/ 2 h 904"/>
                <a:gd name="T32" fmla="*/ 0 w 1076"/>
                <a:gd name="T33" fmla="*/ 2 h 904"/>
                <a:gd name="T34" fmla="*/ 0 w 1076"/>
                <a:gd name="T35" fmla="*/ 2 h 904"/>
                <a:gd name="T36" fmla="*/ 0 w 1076"/>
                <a:gd name="T37" fmla="*/ 2 h 904"/>
                <a:gd name="T38" fmla="*/ 0 w 1076"/>
                <a:gd name="T39" fmla="*/ 2 h 904"/>
                <a:gd name="T40" fmla="*/ 0 w 1076"/>
                <a:gd name="T41" fmla="*/ 2 h 904"/>
                <a:gd name="T42" fmla="*/ 0 w 1076"/>
                <a:gd name="T43" fmla="*/ 2 h 904"/>
                <a:gd name="T44" fmla="*/ 0 w 1076"/>
                <a:gd name="T45" fmla="*/ 2 h 904"/>
                <a:gd name="T46" fmla="*/ 0 w 1076"/>
                <a:gd name="T47" fmla="*/ 2 h 904"/>
                <a:gd name="T48" fmla="*/ 0 w 1076"/>
                <a:gd name="T49" fmla="*/ 2 h 904"/>
                <a:gd name="T50" fmla="*/ 0 w 1076"/>
                <a:gd name="T51" fmla="*/ 2 h 904"/>
                <a:gd name="T52" fmla="*/ 0 w 1076"/>
                <a:gd name="T53" fmla="*/ 2 h 904"/>
                <a:gd name="T54" fmla="*/ 0 w 1076"/>
                <a:gd name="T55" fmla="*/ 2 h 904"/>
                <a:gd name="T56" fmla="*/ 0 w 1076"/>
                <a:gd name="T57" fmla="*/ 2 h 904"/>
                <a:gd name="T58" fmla="*/ 0 w 1076"/>
                <a:gd name="T59" fmla="*/ 2 h 904"/>
                <a:gd name="T60" fmla="*/ 0 w 1076"/>
                <a:gd name="T61" fmla="*/ 2 h 904"/>
                <a:gd name="T62" fmla="*/ 0 w 1076"/>
                <a:gd name="T63" fmla="*/ 2 h 904"/>
                <a:gd name="T64" fmla="*/ 0 w 1076"/>
                <a:gd name="T65" fmla="*/ 2 h 904"/>
                <a:gd name="T66" fmla="*/ 0 w 1076"/>
                <a:gd name="T67" fmla="*/ 2 h 904"/>
                <a:gd name="T68" fmla="*/ 0 w 1076"/>
                <a:gd name="T69" fmla="*/ 2 h 904"/>
                <a:gd name="T70" fmla="*/ 0 w 1076"/>
                <a:gd name="T71" fmla="*/ 2 h 904"/>
                <a:gd name="T72" fmla="*/ 0 w 1076"/>
                <a:gd name="T73" fmla="*/ 2 h 904"/>
                <a:gd name="T74" fmla="*/ 0 w 1076"/>
                <a:gd name="T75" fmla="*/ 2 h 904"/>
                <a:gd name="T76" fmla="*/ 0 w 1076"/>
                <a:gd name="T77" fmla="*/ 2 h 904"/>
                <a:gd name="T78" fmla="*/ 0 w 1076"/>
                <a:gd name="T79" fmla="*/ 2 h 90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76"/>
                <a:gd name="T121" fmla="*/ 0 h 904"/>
                <a:gd name="T122" fmla="*/ 1076 w 1076"/>
                <a:gd name="T123" fmla="*/ 904 h 90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76" h="904">
                  <a:moveTo>
                    <a:pt x="1051" y="679"/>
                  </a:moveTo>
                  <a:lnTo>
                    <a:pt x="1051" y="625"/>
                  </a:lnTo>
                  <a:lnTo>
                    <a:pt x="1051" y="602"/>
                  </a:lnTo>
                  <a:lnTo>
                    <a:pt x="1076" y="529"/>
                  </a:lnTo>
                  <a:lnTo>
                    <a:pt x="1026" y="378"/>
                  </a:lnTo>
                  <a:lnTo>
                    <a:pt x="1026" y="353"/>
                  </a:lnTo>
                  <a:lnTo>
                    <a:pt x="974" y="353"/>
                  </a:lnTo>
                  <a:lnTo>
                    <a:pt x="974" y="301"/>
                  </a:lnTo>
                  <a:lnTo>
                    <a:pt x="926" y="228"/>
                  </a:lnTo>
                  <a:lnTo>
                    <a:pt x="901" y="199"/>
                  </a:lnTo>
                  <a:lnTo>
                    <a:pt x="901" y="174"/>
                  </a:lnTo>
                  <a:lnTo>
                    <a:pt x="901" y="126"/>
                  </a:lnTo>
                  <a:lnTo>
                    <a:pt x="874" y="99"/>
                  </a:lnTo>
                  <a:lnTo>
                    <a:pt x="853" y="99"/>
                  </a:lnTo>
                  <a:lnTo>
                    <a:pt x="822" y="0"/>
                  </a:lnTo>
                  <a:lnTo>
                    <a:pt x="822" y="23"/>
                  </a:lnTo>
                  <a:lnTo>
                    <a:pt x="797" y="76"/>
                  </a:lnTo>
                  <a:lnTo>
                    <a:pt x="797" y="126"/>
                  </a:lnTo>
                  <a:lnTo>
                    <a:pt x="749" y="228"/>
                  </a:lnTo>
                  <a:lnTo>
                    <a:pt x="672" y="151"/>
                  </a:lnTo>
                  <a:lnTo>
                    <a:pt x="624" y="126"/>
                  </a:lnTo>
                  <a:lnTo>
                    <a:pt x="624" y="99"/>
                  </a:lnTo>
                  <a:lnTo>
                    <a:pt x="647" y="48"/>
                  </a:lnTo>
                  <a:lnTo>
                    <a:pt x="647" y="23"/>
                  </a:lnTo>
                  <a:lnTo>
                    <a:pt x="574" y="0"/>
                  </a:lnTo>
                  <a:lnTo>
                    <a:pt x="523" y="23"/>
                  </a:lnTo>
                  <a:lnTo>
                    <a:pt x="498" y="48"/>
                  </a:lnTo>
                  <a:lnTo>
                    <a:pt x="475" y="99"/>
                  </a:lnTo>
                  <a:lnTo>
                    <a:pt x="498" y="126"/>
                  </a:lnTo>
                  <a:lnTo>
                    <a:pt x="475" y="126"/>
                  </a:lnTo>
                  <a:lnTo>
                    <a:pt x="450" y="126"/>
                  </a:lnTo>
                  <a:lnTo>
                    <a:pt x="425" y="99"/>
                  </a:lnTo>
                  <a:lnTo>
                    <a:pt x="402" y="99"/>
                  </a:lnTo>
                  <a:lnTo>
                    <a:pt x="373" y="99"/>
                  </a:lnTo>
                  <a:lnTo>
                    <a:pt x="325" y="174"/>
                  </a:lnTo>
                  <a:lnTo>
                    <a:pt x="275" y="174"/>
                  </a:lnTo>
                  <a:lnTo>
                    <a:pt x="275" y="199"/>
                  </a:lnTo>
                  <a:lnTo>
                    <a:pt x="252" y="251"/>
                  </a:lnTo>
                  <a:lnTo>
                    <a:pt x="252" y="276"/>
                  </a:lnTo>
                  <a:lnTo>
                    <a:pt x="125" y="324"/>
                  </a:lnTo>
                  <a:lnTo>
                    <a:pt x="71" y="353"/>
                  </a:lnTo>
                  <a:lnTo>
                    <a:pt x="48" y="353"/>
                  </a:lnTo>
                  <a:lnTo>
                    <a:pt x="22" y="353"/>
                  </a:lnTo>
                  <a:lnTo>
                    <a:pt x="22" y="503"/>
                  </a:lnTo>
                  <a:lnTo>
                    <a:pt x="0" y="503"/>
                  </a:lnTo>
                  <a:lnTo>
                    <a:pt x="0" y="529"/>
                  </a:lnTo>
                  <a:lnTo>
                    <a:pt x="22" y="577"/>
                  </a:lnTo>
                  <a:lnTo>
                    <a:pt x="48" y="727"/>
                  </a:lnTo>
                  <a:lnTo>
                    <a:pt x="22" y="752"/>
                  </a:lnTo>
                  <a:lnTo>
                    <a:pt x="48" y="775"/>
                  </a:lnTo>
                  <a:lnTo>
                    <a:pt x="100" y="775"/>
                  </a:lnTo>
                  <a:lnTo>
                    <a:pt x="125" y="775"/>
                  </a:lnTo>
                  <a:lnTo>
                    <a:pt x="148" y="752"/>
                  </a:lnTo>
                  <a:lnTo>
                    <a:pt x="252" y="752"/>
                  </a:lnTo>
                  <a:lnTo>
                    <a:pt x="373" y="679"/>
                  </a:lnTo>
                  <a:lnTo>
                    <a:pt x="450" y="679"/>
                  </a:lnTo>
                  <a:lnTo>
                    <a:pt x="551" y="704"/>
                  </a:lnTo>
                  <a:lnTo>
                    <a:pt x="574" y="752"/>
                  </a:lnTo>
                  <a:lnTo>
                    <a:pt x="574" y="775"/>
                  </a:lnTo>
                  <a:lnTo>
                    <a:pt x="574" y="752"/>
                  </a:lnTo>
                  <a:lnTo>
                    <a:pt x="599" y="752"/>
                  </a:lnTo>
                  <a:lnTo>
                    <a:pt x="624" y="727"/>
                  </a:lnTo>
                  <a:lnTo>
                    <a:pt x="624" y="752"/>
                  </a:lnTo>
                  <a:lnTo>
                    <a:pt x="599" y="775"/>
                  </a:lnTo>
                  <a:lnTo>
                    <a:pt x="624" y="775"/>
                  </a:lnTo>
                  <a:lnTo>
                    <a:pt x="624" y="804"/>
                  </a:lnTo>
                  <a:lnTo>
                    <a:pt x="647" y="829"/>
                  </a:lnTo>
                  <a:lnTo>
                    <a:pt x="647" y="854"/>
                  </a:lnTo>
                  <a:lnTo>
                    <a:pt x="672" y="877"/>
                  </a:lnTo>
                  <a:lnTo>
                    <a:pt x="701" y="877"/>
                  </a:lnTo>
                  <a:lnTo>
                    <a:pt x="724" y="904"/>
                  </a:lnTo>
                  <a:lnTo>
                    <a:pt x="749" y="877"/>
                  </a:lnTo>
                  <a:lnTo>
                    <a:pt x="774" y="877"/>
                  </a:lnTo>
                  <a:lnTo>
                    <a:pt x="822" y="904"/>
                  </a:lnTo>
                  <a:lnTo>
                    <a:pt x="853" y="877"/>
                  </a:lnTo>
                  <a:lnTo>
                    <a:pt x="874" y="854"/>
                  </a:lnTo>
                  <a:lnTo>
                    <a:pt x="901" y="854"/>
                  </a:lnTo>
                  <a:lnTo>
                    <a:pt x="926" y="854"/>
                  </a:lnTo>
                  <a:lnTo>
                    <a:pt x="949" y="752"/>
                  </a:lnTo>
                  <a:lnTo>
                    <a:pt x="1051" y="679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11" name="Freeform 167"/>
            <p:cNvSpPr>
              <a:spLocks/>
            </p:cNvSpPr>
            <p:nvPr/>
          </p:nvSpPr>
          <p:spPr bwMode="auto">
            <a:xfrm>
              <a:off x="4810" y="3198"/>
              <a:ext cx="59" cy="23"/>
            </a:xfrm>
            <a:custGeom>
              <a:avLst/>
              <a:gdLst>
                <a:gd name="T0" fmla="*/ 0 w 246"/>
                <a:gd name="T1" fmla="*/ 2 h 79"/>
                <a:gd name="T2" fmla="*/ 0 w 246"/>
                <a:gd name="T3" fmla="*/ 2 h 79"/>
                <a:gd name="T4" fmla="*/ 0 w 246"/>
                <a:gd name="T5" fmla="*/ 2 h 79"/>
                <a:gd name="T6" fmla="*/ 0 w 246"/>
                <a:gd name="T7" fmla="*/ 0 h 79"/>
                <a:gd name="T8" fmla="*/ 0 w 246"/>
                <a:gd name="T9" fmla="*/ 0 h 79"/>
                <a:gd name="T10" fmla="*/ 0 w 246"/>
                <a:gd name="T11" fmla="*/ 0 h 79"/>
                <a:gd name="T12" fmla="*/ 0 w 246"/>
                <a:gd name="T13" fmla="*/ 0 h 79"/>
                <a:gd name="T14" fmla="*/ 0 w 246"/>
                <a:gd name="T15" fmla="*/ 0 h 79"/>
                <a:gd name="T16" fmla="*/ 0 w 246"/>
                <a:gd name="T17" fmla="*/ 0 h 79"/>
                <a:gd name="T18" fmla="*/ 0 w 246"/>
                <a:gd name="T19" fmla="*/ 0 h 79"/>
                <a:gd name="T20" fmla="*/ 0 w 246"/>
                <a:gd name="T21" fmla="*/ 2 h 79"/>
                <a:gd name="T22" fmla="*/ 0 w 246"/>
                <a:gd name="T23" fmla="*/ 2 h 79"/>
                <a:gd name="T24" fmla="*/ 0 w 246"/>
                <a:gd name="T25" fmla="*/ 2 h 79"/>
                <a:gd name="T26" fmla="*/ 0 w 246"/>
                <a:gd name="T27" fmla="*/ 2 h 79"/>
                <a:gd name="T28" fmla="*/ 0 w 246"/>
                <a:gd name="T29" fmla="*/ 2 h 79"/>
                <a:gd name="T30" fmla="*/ 0 w 246"/>
                <a:gd name="T31" fmla="*/ 2 h 79"/>
                <a:gd name="T32" fmla="*/ 0 w 246"/>
                <a:gd name="T33" fmla="*/ 2 h 7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46"/>
                <a:gd name="T52" fmla="*/ 0 h 79"/>
                <a:gd name="T53" fmla="*/ 246 w 246"/>
                <a:gd name="T54" fmla="*/ 79 h 7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46" h="79">
                  <a:moveTo>
                    <a:pt x="96" y="48"/>
                  </a:moveTo>
                  <a:lnTo>
                    <a:pt x="48" y="48"/>
                  </a:lnTo>
                  <a:lnTo>
                    <a:pt x="48" y="23"/>
                  </a:lnTo>
                  <a:lnTo>
                    <a:pt x="0" y="0"/>
                  </a:lnTo>
                  <a:lnTo>
                    <a:pt x="23" y="0"/>
                  </a:lnTo>
                  <a:lnTo>
                    <a:pt x="48" y="0"/>
                  </a:lnTo>
                  <a:lnTo>
                    <a:pt x="96" y="0"/>
                  </a:lnTo>
                  <a:lnTo>
                    <a:pt x="125" y="0"/>
                  </a:lnTo>
                  <a:lnTo>
                    <a:pt x="150" y="0"/>
                  </a:lnTo>
                  <a:lnTo>
                    <a:pt x="173" y="0"/>
                  </a:lnTo>
                  <a:lnTo>
                    <a:pt x="221" y="23"/>
                  </a:lnTo>
                  <a:lnTo>
                    <a:pt x="221" y="48"/>
                  </a:lnTo>
                  <a:lnTo>
                    <a:pt x="246" y="48"/>
                  </a:lnTo>
                  <a:lnTo>
                    <a:pt x="246" y="79"/>
                  </a:lnTo>
                  <a:lnTo>
                    <a:pt x="150" y="79"/>
                  </a:lnTo>
                  <a:lnTo>
                    <a:pt x="125" y="48"/>
                  </a:lnTo>
                  <a:lnTo>
                    <a:pt x="96" y="48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12" name="Freeform 168"/>
            <p:cNvSpPr>
              <a:spLocks/>
            </p:cNvSpPr>
            <p:nvPr/>
          </p:nvSpPr>
          <p:spPr bwMode="auto">
            <a:xfrm>
              <a:off x="4810" y="3198"/>
              <a:ext cx="59" cy="23"/>
            </a:xfrm>
            <a:custGeom>
              <a:avLst/>
              <a:gdLst>
                <a:gd name="T0" fmla="*/ 0 w 246"/>
                <a:gd name="T1" fmla="*/ 2 h 79"/>
                <a:gd name="T2" fmla="*/ 0 w 246"/>
                <a:gd name="T3" fmla="*/ 2 h 79"/>
                <a:gd name="T4" fmla="*/ 0 w 246"/>
                <a:gd name="T5" fmla="*/ 2 h 79"/>
                <a:gd name="T6" fmla="*/ 0 w 246"/>
                <a:gd name="T7" fmla="*/ 0 h 79"/>
                <a:gd name="T8" fmla="*/ 0 w 246"/>
                <a:gd name="T9" fmla="*/ 0 h 79"/>
                <a:gd name="T10" fmla="*/ 0 w 246"/>
                <a:gd name="T11" fmla="*/ 0 h 79"/>
                <a:gd name="T12" fmla="*/ 0 w 246"/>
                <a:gd name="T13" fmla="*/ 0 h 79"/>
                <a:gd name="T14" fmla="*/ 0 w 246"/>
                <a:gd name="T15" fmla="*/ 0 h 79"/>
                <a:gd name="T16" fmla="*/ 0 w 246"/>
                <a:gd name="T17" fmla="*/ 0 h 79"/>
                <a:gd name="T18" fmla="*/ 0 w 246"/>
                <a:gd name="T19" fmla="*/ 0 h 79"/>
                <a:gd name="T20" fmla="*/ 0 w 246"/>
                <a:gd name="T21" fmla="*/ 2 h 79"/>
                <a:gd name="T22" fmla="*/ 0 w 246"/>
                <a:gd name="T23" fmla="*/ 2 h 79"/>
                <a:gd name="T24" fmla="*/ 0 w 246"/>
                <a:gd name="T25" fmla="*/ 2 h 79"/>
                <a:gd name="T26" fmla="*/ 0 w 246"/>
                <a:gd name="T27" fmla="*/ 2 h 79"/>
                <a:gd name="T28" fmla="*/ 0 w 246"/>
                <a:gd name="T29" fmla="*/ 2 h 79"/>
                <a:gd name="T30" fmla="*/ 0 w 246"/>
                <a:gd name="T31" fmla="*/ 2 h 79"/>
                <a:gd name="T32" fmla="*/ 0 w 246"/>
                <a:gd name="T33" fmla="*/ 2 h 7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46"/>
                <a:gd name="T52" fmla="*/ 0 h 79"/>
                <a:gd name="T53" fmla="*/ 246 w 246"/>
                <a:gd name="T54" fmla="*/ 79 h 7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46" h="79">
                  <a:moveTo>
                    <a:pt x="96" y="48"/>
                  </a:moveTo>
                  <a:lnTo>
                    <a:pt x="48" y="48"/>
                  </a:lnTo>
                  <a:lnTo>
                    <a:pt x="48" y="23"/>
                  </a:lnTo>
                  <a:lnTo>
                    <a:pt x="0" y="0"/>
                  </a:lnTo>
                  <a:lnTo>
                    <a:pt x="23" y="0"/>
                  </a:lnTo>
                  <a:lnTo>
                    <a:pt x="48" y="0"/>
                  </a:lnTo>
                  <a:lnTo>
                    <a:pt x="96" y="0"/>
                  </a:lnTo>
                  <a:lnTo>
                    <a:pt x="125" y="0"/>
                  </a:lnTo>
                  <a:lnTo>
                    <a:pt x="150" y="0"/>
                  </a:lnTo>
                  <a:lnTo>
                    <a:pt x="173" y="0"/>
                  </a:lnTo>
                  <a:lnTo>
                    <a:pt x="221" y="23"/>
                  </a:lnTo>
                  <a:lnTo>
                    <a:pt x="221" y="48"/>
                  </a:lnTo>
                  <a:lnTo>
                    <a:pt x="246" y="48"/>
                  </a:lnTo>
                  <a:lnTo>
                    <a:pt x="246" y="79"/>
                  </a:lnTo>
                  <a:lnTo>
                    <a:pt x="150" y="79"/>
                  </a:lnTo>
                  <a:lnTo>
                    <a:pt x="125" y="48"/>
                  </a:lnTo>
                  <a:lnTo>
                    <a:pt x="96" y="48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13" name="Freeform 169"/>
            <p:cNvSpPr>
              <a:spLocks/>
            </p:cNvSpPr>
            <p:nvPr/>
          </p:nvSpPr>
          <p:spPr bwMode="auto">
            <a:xfrm>
              <a:off x="4738" y="3088"/>
              <a:ext cx="78" cy="110"/>
            </a:xfrm>
            <a:custGeom>
              <a:avLst/>
              <a:gdLst>
                <a:gd name="T0" fmla="*/ 0 w 324"/>
                <a:gd name="T1" fmla="*/ 2 h 374"/>
                <a:gd name="T2" fmla="*/ 0 w 324"/>
                <a:gd name="T3" fmla="*/ 2 h 374"/>
                <a:gd name="T4" fmla="*/ 0 w 324"/>
                <a:gd name="T5" fmla="*/ 2 h 374"/>
                <a:gd name="T6" fmla="*/ 0 w 324"/>
                <a:gd name="T7" fmla="*/ 2 h 374"/>
                <a:gd name="T8" fmla="*/ 0 w 324"/>
                <a:gd name="T9" fmla="*/ 2 h 374"/>
                <a:gd name="T10" fmla="*/ 0 w 324"/>
                <a:gd name="T11" fmla="*/ 2 h 374"/>
                <a:gd name="T12" fmla="*/ 0 w 324"/>
                <a:gd name="T13" fmla="*/ 2 h 374"/>
                <a:gd name="T14" fmla="*/ 0 w 324"/>
                <a:gd name="T15" fmla="*/ 2 h 374"/>
                <a:gd name="T16" fmla="*/ 0 w 324"/>
                <a:gd name="T17" fmla="*/ 0 h 374"/>
                <a:gd name="T18" fmla="*/ 0 w 324"/>
                <a:gd name="T19" fmla="*/ 0 h 374"/>
                <a:gd name="T20" fmla="*/ 0 w 324"/>
                <a:gd name="T21" fmla="*/ 0 h 374"/>
                <a:gd name="T22" fmla="*/ 0 w 324"/>
                <a:gd name="T23" fmla="*/ 0 h 374"/>
                <a:gd name="T24" fmla="*/ 0 w 324"/>
                <a:gd name="T25" fmla="*/ 2 h 374"/>
                <a:gd name="T26" fmla="*/ 0 w 324"/>
                <a:gd name="T27" fmla="*/ 2 h 374"/>
                <a:gd name="T28" fmla="*/ 0 w 324"/>
                <a:gd name="T29" fmla="*/ 2 h 374"/>
                <a:gd name="T30" fmla="*/ 0 w 324"/>
                <a:gd name="T31" fmla="*/ 2 h 374"/>
                <a:gd name="T32" fmla="*/ 0 w 324"/>
                <a:gd name="T33" fmla="*/ 2 h 374"/>
                <a:gd name="T34" fmla="*/ 0 w 324"/>
                <a:gd name="T35" fmla="*/ 2 h 374"/>
                <a:gd name="T36" fmla="*/ 0 w 324"/>
                <a:gd name="T37" fmla="*/ 2 h 374"/>
                <a:gd name="T38" fmla="*/ 0 w 324"/>
                <a:gd name="T39" fmla="*/ 2 h 374"/>
                <a:gd name="T40" fmla="*/ 0 w 324"/>
                <a:gd name="T41" fmla="*/ 2 h 374"/>
                <a:gd name="T42" fmla="*/ 0 w 324"/>
                <a:gd name="T43" fmla="*/ 2 h 374"/>
                <a:gd name="T44" fmla="*/ 0 w 324"/>
                <a:gd name="T45" fmla="*/ 2 h 374"/>
                <a:gd name="T46" fmla="*/ 0 w 324"/>
                <a:gd name="T47" fmla="*/ 2 h 374"/>
                <a:gd name="T48" fmla="*/ 0 w 324"/>
                <a:gd name="T49" fmla="*/ 2 h 374"/>
                <a:gd name="T50" fmla="*/ 0 w 324"/>
                <a:gd name="T51" fmla="*/ 2 h 374"/>
                <a:gd name="T52" fmla="*/ 0 w 324"/>
                <a:gd name="T53" fmla="*/ 2 h 37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24"/>
                <a:gd name="T82" fmla="*/ 0 h 374"/>
                <a:gd name="T83" fmla="*/ 324 w 324"/>
                <a:gd name="T84" fmla="*/ 374 h 37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24" h="374">
                  <a:moveTo>
                    <a:pt x="151" y="200"/>
                  </a:moveTo>
                  <a:lnTo>
                    <a:pt x="151" y="177"/>
                  </a:lnTo>
                  <a:lnTo>
                    <a:pt x="126" y="152"/>
                  </a:lnTo>
                  <a:lnTo>
                    <a:pt x="126" y="123"/>
                  </a:lnTo>
                  <a:lnTo>
                    <a:pt x="96" y="123"/>
                  </a:lnTo>
                  <a:lnTo>
                    <a:pt x="96" y="96"/>
                  </a:lnTo>
                  <a:lnTo>
                    <a:pt x="71" y="75"/>
                  </a:lnTo>
                  <a:lnTo>
                    <a:pt x="23" y="48"/>
                  </a:lnTo>
                  <a:lnTo>
                    <a:pt x="0" y="0"/>
                  </a:lnTo>
                  <a:lnTo>
                    <a:pt x="23" y="0"/>
                  </a:lnTo>
                  <a:lnTo>
                    <a:pt x="48" y="0"/>
                  </a:lnTo>
                  <a:lnTo>
                    <a:pt x="71" y="0"/>
                  </a:lnTo>
                  <a:lnTo>
                    <a:pt x="96" y="27"/>
                  </a:lnTo>
                  <a:lnTo>
                    <a:pt x="126" y="48"/>
                  </a:lnTo>
                  <a:lnTo>
                    <a:pt x="174" y="96"/>
                  </a:lnTo>
                  <a:lnTo>
                    <a:pt x="222" y="123"/>
                  </a:lnTo>
                  <a:lnTo>
                    <a:pt x="247" y="152"/>
                  </a:lnTo>
                  <a:lnTo>
                    <a:pt x="247" y="200"/>
                  </a:lnTo>
                  <a:lnTo>
                    <a:pt x="301" y="248"/>
                  </a:lnTo>
                  <a:lnTo>
                    <a:pt x="324" y="273"/>
                  </a:lnTo>
                  <a:lnTo>
                    <a:pt x="324" y="301"/>
                  </a:lnTo>
                  <a:lnTo>
                    <a:pt x="324" y="349"/>
                  </a:lnTo>
                  <a:lnTo>
                    <a:pt x="301" y="349"/>
                  </a:lnTo>
                  <a:lnTo>
                    <a:pt x="276" y="374"/>
                  </a:lnTo>
                  <a:lnTo>
                    <a:pt x="276" y="349"/>
                  </a:lnTo>
                  <a:lnTo>
                    <a:pt x="199" y="273"/>
                  </a:lnTo>
                  <a:lnTo>
                    <a:pt x="151" y="20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14" name="Freeform 170"/>
            <p:cNvSpPr>
              <a:spLocks/>
            </p:cNvSpPr>
            <p:nvPr/>
          </p:nvSpPr>
          <p:spPr bwMode="auto">
            <a:xfrm>
              <a:off x="4738" y="3088"/>
              <a:ext cx="78" cy="110"/>
            </a:xfrm>
            <a:custGeom>
              <a:avLst/>
              <a:gdLst>
                <a:gd name="T0" fmla="*/ 0 w 324"/>
                <a:gd name="T1" fmla="*/ 2 h 374"/>
                <a:gd name="T2" fmla="*/ 0 w 324"/>
                <a:gd name="T3" fmla="*/ 2 h 374"/>
                <a:gd name="T4" fmla="*/ 0 w 324"/>
                <a:gd name="T5" fmla="*/ 2 h 374"/>
                <a:gd name="T6" fmla="*/ 0 w 324"/>
                <a:gd name="T7" fmla="*/ 2 h 374"/>
                <a:gd name="T8" fmla="*/ 0 w 324"/>
                <a:gd name="T9" fmla="*/ 2 h 374"/>
                <a:gd name="T10" fmla="*/ 0 w 324"/>
                <a:gd name="T11" fmla="*/ 2 h 374"/>
                <a:gd name="T12" fmla="*/ 0 w 324"/>
                <a:gd name="T13" fmla="*/ 2 h 374"/>
                <a:gd name="T14" fmla="*/ 0 w 324"/>
                <a:gd name="T15" fmla="*/ 2 h 374"/>
                <a:gd name="T16" fmla="*/ 0 w 324"/>
                <a:gd name="T17" fmla="*/ 0 h 374"/>
                <a:gd name="T18" fmla="*/ 0 w 324"/>
                <a:gd name="T19" fmla="*/ 0 h 374"/>
                <a:gd name="T20" fmla="*/ 0 w 324"/>
                <a:gd name="T21" fmla="*/ 0 h 374"/>
                <a:gd name="T22" fmla="*/ 0 w 324"/>
                <a:gd name="T23" fmla="*/ 0 h 374"/>
                <a:gd name="T24" fmla="*/ 0 w 324"/>
                <a:gd name="T25" fmla="*/ 2 h 374"/>
                <a:gd name="T26" fmla="*/ 0 w 324"/>
                <a:gd name="T27" fmla="*/ 2 h 374"/>
                <a:gd name="T28" fmla="*/ 0 w 324"/>
                <a:gd name="T29" fmla="*/ 2 h 374"/>
                <a:gd name="T30" fmla="*/ 0 w 324"/>
                <a:gd name="T31" fmla="*/ 2 h 374"/>
                <a:gd name="T32" fmla="*/ 0 w 324"/>
                <a:gd name="T33" fmla="*/ 2 h 374"/>
                <a:gd name="T34" fmla="*/ 0 w 324"/>
                <a:gd name="T35" fmla="*/ 2 h 374"/>
                <a:gd name="T36" fmla="*/ 0 w 324"/>
                <a:gd name="T37" fmla="*/ 2 h 374"/>
                <a:gd name="T38" fmla="*/ 0 w 324"/>
                <a:gd name="T39" fmla="*/ 2 h 374"/>
                <a:gd name="T40" fmla="*/ 0 w 324"/>
                <a:gd name="T41" fmla="*/ 2 h 374"/>
                <a:gd name="T42" fmla="*/ 0 w 324"/>
                <a:gd name="T43" fmla="*/ 2 h 374"/>
                <a:gd name="T44" fmla="*/ 0 w 324"/>
                <a:gd name="T45" fmla="*/ 2 h 374"/>
                <a:gd name="T46" fmla="*/ 0 w 324"/>
                <a:gd name="T47" fmla="*/ 2 h 374"/>
                <a:gd name="T48" fmla="*/ 0 w 324"/>
                <a:gd name="T49" fmla="*/ 2 h 374"/>
                <a:gd name="T50" fmla="*/ 0 w 324"/>
                <a:gd name="T51" fmla="*/ 2 h 374"/>
                <a:gd name="T52" fmla="*/ 0 w 324"/>
                <a:gd name="T53" fmla="*/ 2 h 37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24"/>
                <a:gd name="T82" fmla="*/ 0 h 374"/>
                <a:gd name="T83" fmla="*/ 324 w 324"/>
                <a:gd name="T84" fmla="*/ 374 h 37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24" h="374">
                  <a:moveTo>
                    <a:pt x="151" y="200"/>
                  </a:moveTo>
                  <a:lnTo>
                    <a:pt x="151" y="177"/>
                  </a:lnTo>
                  <a:lnTo>
                    <a:pt x="126" y="152"/>
                  </a:lnTo>
                  <a:lnTo>
                    <a:pt x="126" y="123"/>
                  </a:lnTo>
                  <a:lnTo>
                    <a:pt x="96" y="123"/>
                  </a:lnTo>
                  <a:lnTo>
                    <a:pt x="96" y="96"/>
                  </a:lnTo>
                  <a:lnTo>
                    <a:pt x="71" y="75"/>
                  </a:lnTo>
                  <a:lnTo>
                    <a:pt x="23" y="48"/>
                  </a:lnTo>
                  <a:lnTo>
                    <a:pt x="0" y="0"/>
                  </a:lnTo>
                  <a:lnTo>
                    <a:pt x="23" y="0"/>
                  </a:lnTo>
                  <a:lnTo>
                    <a:pt x="48" y="0"/>
                  </a:lnTo>
                  <a:lnTo>
                    <a:pt x="71" y="0"/>
                  </a:lnTo>
                  <a:lnTo>
                    <a:pt x="96" y="27"/>
                  </a:lnTo>
                  <a:lnTo>
                    <a:pt x="126" y="48"/>
                  </a:lnTo>
                  <a:lnTo>
                    <a:pt x="174" y="96"/>
                  </a:lnTo>
                  <a:lnTo>
                    <a:pt x="222" y="123"/>
                  </a:lnTo>
                  <a:lnTo>
                    <a:pt x="247" y="152"/>
                  </a:lnTo>
                  <a:lnTo>
                    <a:pt x="247" y="200"/>
                  </a:lnTo>
                  <a:lnTo>
                    <a:pt x="301" y="248"/>
                  </a:lnTo>
                  <a:lnTo>
                    <a:pt x="324" y="273"/>
                  </a:lnTo>
                  <a:lnTo>
                    <a:pt x="324" y="301"/>
                  </a:lnTo>
                  <a:lnTo>
                    <a:pt x="324" y="349"/>
                  </a:lnTo>
                  <a:lnTo>
                    <a:pt x="301" y="349"/>
                  </a:lnTo>
                  <a:lnTo>
                    <a:pt x="276" y="374"/>
                  </a:lnTo>
                  <a:lnTo>
                    <a:pt x="276" y="349"/>
                  </a:lnTo>
                  <a:lnTo>
                    <a:pt x="199" y="273"/>
                  </a:lnTo>
                  <a:lnTo>
                    <a:pt x="151" y="200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15" name="Freeform 171"/>
            <p:cNvSpPr>
              <a:spLocks/>
            </p:cNvSpPr>
            <p:nvPr/>
          </p:nvSpPr>
          <p:spPr bwMode="auto">
            <a:xfrm>
              <a:off x="4828" y="2957"/>
              <a:ext cx="11" cy="6"/>
            </a:xfrm>
            <a:custGeom>
              <a:avLst/>
              <a:gdLst>
                <a:gd name="T0" fmla="*/ 0 w 54"/>
                <a:gd name="T1" fmla="*/ 0 h 25"/>
                <a:gd name="T2" fmla="*/ 0 w 54"/>
                <a:gd name="T3" fmla="*/ 0 h 25"/>
                <a:gd name="T4" fmla="*/ 0 w 54"/>
                <a:gd name="T5" fmla="*/ 0 h 25"/>
                <a:gd name="T6" fmla="*/ 0 w 54"/>
                <a:gd name="T7" fmla="*/ 0 h 25"/>
                <a:gd name="T8" fmla="*/ 0 w 54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4"/>
                <a:gd name="T16" fmla="*/ 0 h 25"/>
                <a:gd name="T17" fmla="*/ 54 w 54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4" h="25">
                  <a:moveTo>
                    <a:pt x="0" y="25"/>
                  </a:moveTo>
                  <a:lnTo>
                    <a:pt x="25" y="0"/>
                  </a:lnTo>
                  <a:lnTo>
                    <a:pt x="54" y="25"/>
                  </a:lnTo>
                  <a:lnTo>
                    <a:pt x="25" y="25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16" name="Freeform 172"/>
            <p:cNvSpPr>
              <a:spLocks/>
            </p:cNvSpPr>
            <p:nvPr/>
          </p:nvSpPr>
          <p:spPr bwMode="auto">
            <a:xfrm>
              <a:off x="4828" y="2957"/>
              <a:ext cx="11" cy="6"/>
            </a:xfrm>
            <a:custGeom>
              <a:avLst/>
              <a:gdLst>
                <a:gd name="T0" fmla="*/ 0 w 54"/>
                <a:gd name="T1" fmla="*/ 0 h 25"/>
                <a:gd name="T2" fmla="*/ 0 w 54"/>
                <a:gd name="T3" fmla="*/ 0 h 25"/>
                <a:gd name="T4" fmla="*/ 0 w 54"/>
                <a:gd name="T5" fmla="*/ 0 h 25"/>
                <a:gd name="T6" fmla="*/ 0 w 54"/>
                <a:gd name="T7" fmla="*/ 0 h 25"/>
                <a:gd name="T8" fmla="*/ 0 w 54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4"/>
                <a:gd name="T16" fmla="*/ 0 h 25"/>
                <a:gd name="T17" fmla="*/ 54 w 54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4" h="25">
                  <a:moveTo>
                    <a:pt x="0" y="25"/>
                  </a:moveTo>
                  <a:lnTo>
                    <a:pt x="25" y="0"/>
                  </a:lnTo>
                  <a:lnTo>
                    <a:pt x="54" y="25"/>
                  </a:lnTo>
                  <a:lnTo>
                    <a:pt x="25" y="25"/>
                  </a:lnTo>
                  <a:lnTo>
                    <a:pt x="0" y="25"/>
                  </a:lnTo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17" name="Oval 173"/>
            <p:cNvSpPr>
              <a:spLocks noChangeArrowheads="1"/>
            </p:cNvSpPr>
            <p:nvPr/>
          </p:nvSpPr>
          <p:spPr bwMode="auto">
            <a:xfrm>
              <a:off x="4064" y="2589"/>
              <a:ext cx="65" cy="7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sz="1000">
                <a:latin typeface="+mj-lt"/>
              </a:endParaRPr>
            </a:p>
          </p:txBody>
        </p:sp>
        <p:sp>
          <p:nvSpPr>
            <p:cNvPr id="31918" name="Oval 174"/>
            <p:cNvSpPr>
              <a:spLocks noChangeArrowheads="1"/>
            </p:cNvSpPr>
            <p:nvPr/>
          </p:nvSpPr>
          <p:spPr bwMode="auto">
            <a:xfrm>
              <a:off x="4104" y="2649"/>
              <a:ext cx="63" cy="7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sz="1000">
                <a:latin typeface="+mj-lt"/>
              </a:endParaRPr>
            </a:p>
          </p:txBody>
        </p:sp>
        <p:sp>
          <p:nvSpPr>
            <p:cNvPr id="31919" name="Oval 175"/>
            <p:cNvSpPr>
              <a:spLocks noChangeArrowheads="1"/>
            </p:cNvSpPr>
            <p:nvPr/>
          </p:nvSpPr>
          <p:spPr bwMode="auto">
            <a:xfrm>
              <a:off x="4111" y="2589"/>
              <a:ext cx="65" cy="7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sz="1000">
                <a:latin typeface="+mj-lt"/>
              </a:endParaRPr>
            </a:p>
          </p:txBody>
        </p:sp>
        <p:sp>
          <p:nvSpPr>
            <p:cNvPr id="31920" name="Oval 176"/>
            <p:cNvSpPr>
              <a:spLocks noChangeArrowheads="1"/>
            </p:cNvSpPr>
            <p:nvPr/>
          </p:nvSpPr>
          <p:spPr bwMode="auto">
            <a:xfrm>
              <a:off x="4956" y="2756"/>
              <a:ext cx="64" cy="7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sz="1000">
                <a:latin typeface="+mj-lt"/>
              </a:endParaRPr>
            </a:p>
          </p:txBody>
        </p:sp>
        <p:sp>
          <p:nvSpPr>
            <p:cNvPr id="31921" name="Oval 177"/>
            <p:cNvSpPr>
              <a:spLocks noChangeArrowheads="1"/>
            </p:cNvSpPr>
            <p:nvPr/>
          </p:nvSpPr>
          <p:spPr bwMode="auto">
            <a:xfrm>
              <a:off x="4142" y="2617"/>
              <a:ext cx="65" cy="7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sz="1000">
                <a:latin typeface="+mj-lt"/>
              </a:endParaRPr>
            </a:p>
          </p:txBody>
        </p:sp>
        <p:sp>
          <p:nvSpPr>
            <p:cNvPr id="179" name="Text Box 181"/>
            <p:cNvSpPr txBox="1">
              <a:spLocks noChangeArrowheads="1"/>
            </p:cNvSpPr>
            <p:nvPr/>
          </p:nvSpPr>
          <p:spPr bwMode="auto">
            <a:xfrm>
              <a:off x="2983" y="3032"/>
              <a:ext cx="539" cy="103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>
                <a:defRPr/>
              </a:pP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Detroit, USA</a:t>
              </a:r>
            </a:p>
          </p:txBody>
        </p:sp>
        <p:sp>
          <p:nvSpPr>
            <p:cNvPr id="180" name="Text Box 182"/>
            <p:cNvSpPr txBox="1">
              <a:spLocks noChangeArrowheads="1"/>
            </p:cNvSpPr>
            <p:nvPr/>
          </p:nvSpPr>
          <p:spPr bwMode="auto">
            <a:xfrm>
              <a:off x="5036" y="2466"/>
              <a:ext cx="596" cy="16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>
                <a:defRPr/>
              </a:pP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Seoul, </a:t>
              </a:r>
              <a:br>
                <a:rPr lang="en-GB" altLang="en-US" sz="1000" dirty="0">
                  <a:solidFill>
                    <a:srgbClr val="404040"/>
                  </a:solidFill>
                  <a:latin typeface="+mj-lt"/>
                </a:rPr>
              </a:b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Korea</a:t>
              </a:r>
            </a:p>
          </p:txBody>
        </p:sp>
        <p:sp>
          <p:nvSpPr>
            <p:cNvPr id="181" name="Text Box 185"/>
            <p:cNvSpPr txBox="1">
              <a:spLocks noChangeArrowheads="1"/>
            </p:cNvSpPr>
            <p:nvPr/>
          </p:nvSpPr>
          <p:spPr bwMode="auto">
            <a:xfrm>
              <a:off x="3550" y="1831"/>
              <a:ext cx="940" cy="231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>
                <a:defRPr/>
              </a:pP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 </a:t>
              </a:r>
              <a:br>
                <a:rPr lang="en-GB" altLang="en-US" sz="1000" dirty="0">
                  <a:solidFill>
                    <a:srgbClr val="404040"/>
                  </a:solidFill>
                  <a:latin typeface="+mj-lt"/>
                </a:rPr>
              </a:br>
              <a:r>
                <a:rPr lang="en-GB" altLang="en-US" sz="1000" dirty="0" smtClean="0">
                  <a:solidFill>
                    <a:srgbClr val="404040"/>
                  </a:solidFill>
                  <a:latin typeface="+mj-lt"/>
                </a:rPr>
                <a:t>Rijswijk + Helmond,</a:t>
              </a:r>
            </a:p>
            <a:p>
              <a:pPr algn="ctr">
                <a:defRPr/>
              </a:pPr>
              <a:r>
                <a:rPr lang="en-GB" altLang="en-US" sz="1000" dirty="0" smtClean="0">
                  <a:solidFill>
                    <a:srgbClr val="404040"/>
                  </a:solidFill>
                  <a:latin typeface="+mj-lt"/>
                </a:rPr>
                <a:t>The </a:t>
              </a: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Netherlands</a:t>
              </a:r>
            </a:p>
          </p:txBody>
        </p:sp>
        <p:sp>
          <p:nvSpPr>
            <p:cNvPr id="182" name="Text Box 186"/>
            <p:cNvSpPr txBox="1">
              <a:spLocks noChangeArrowheads="1"/>
            </p:cNvSpPr>
            <p:nvPr/>
          </p:nvSpPr>
          <p:spPr bwMode="auto">
            <a:xfrm>
              <a:off x="3750" y="3166"/>
              <a:ext cx="535" cy="16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>
                <a:defRPr/>
              </a:pP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Paris,</a:t>
              </a:r>
              <a:br>
                <a:rPr lang="en-GB" altLang="en-US" sz="1000" dirty="0">
                  <a:solidFill>
                    <a:srgbClr val="404040"/>
                  </a:solidFill>
                  <a:latin typeface="+mj-lt"/>
                </a:rPr>
              </a:b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France</a:t>
              </a:r>
            </a:p>
          </p:txBody>
        </p:sp>
        <p:sp>
          <p:nvSpPr>
            <p:cNvPr id="183" name="Text Box 187"/>
            <p:cNvSpPr txBox="1">
              <a:spLocks noChangeArrowheads="1"/>
            </p:cNvSpPr>
            <p:nvPr/>
          </p:nvSpPr>
          <p:spPr bwMode="auto">
            <a:xfrm>
              <a:off x="4163" y="1972"/>
              <a:ext cx="691" cy="16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>
                <a:defRPr/>
              </a:pP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Frankfurt, </a:t>
              </a:r>
              <a:endParaRPr lang="en-GB" altLang="en-US" sz="1000" dirty="0" smtClean="0">
                <a:solidFill>
                  <a:srgbClr val="40404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GB" altLang="en-US" sz="1000" dirty="0" smtClean="0">
                  <a:solidFill>
                    <a:srgbClr val="404040"/>
                  </a:solidFill>
                  <a:latin typeface="+mj-lt"/>
                </a:rPr>
                <a:t>Germany</a:t>
              </a:r>
              <a:endParaRPr lang="en-GB" altLang="en-US" sz="1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31927" name="Line 189"/>
            <p:cNvSpPr>
              <a:spLocks noChangeShapeType="1"/>
            </p:cNvSpPr>
            <p:nvPr/>
          </p:nvSpPr>
          <p:spPr bwMode="auto">
            <a:xfrm flipH="1">
              <a:off x="3323" y="2786"/>
              <a:ext cx="243" cy="257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28" name="Line 190"/>
            <p:cNvSpPr>
              <a:spLocks noChangeShapeType="1"/>
            </p:cNvSpPr>
            <p:nvPr/>
          </p:nvSpPr>
          <p:spPr bwMode="auto">
            <a:xfrm flipH="1">
              <a:off x="4032" y="2730"/>
              <a:ext cx="83" cy="462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29" name="Line 191"/>
            <p:cNvSpPr>
              <a:spLocks noChangeShapeType="1"/>
            </p:cNvSpPr>
            <p:nvPr/>
          </p:nvSpPr>
          <p:spPr bwMode="auto">
            <a:xfrm>
              <a:off x="3154" y="2281"/>
              <a:ext cx="916" cy="331"/>
            </a:xfrm>
            <a:prstGeom prst="line">
              <a:avLst/>
            </a:prstGeom>
            <a:grpFill/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30" name="Line 192"/>
            <p:cNvSpPr>
              <a:spLocks noChangeShapeType="1"/>
            </p:cNvSpPr>
            <p:nvPr/>
          </p:nvSpPr>
          <p:spPr bwMode="auto">
            <a:xfrm>
              <a:off x="4032" y="2038"/>
              <a:ext cx="112" cy="556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31" name="Line 194"/>
            <p:cNvSpPr>
              <a:spLocks noChangeShapeType="1"/>
            </p:cNvSpPr>
            <p:nvPr/>
          </p:nvSpPr>
          <p:spPr bwMode="auto">
            <a:xfrm flipV="1">
              <a:off x="5012" y="2790"/>
              <a:ext cx="242" cy="1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32" name="Line 195"/>
            <p:cNvSpPr>
              <a:spLocks noChangeShapeType="1"/>
            </p:cNvSpPr>
            <p:nvPr/>
          </p:nvSpPr>
          <p:spPr bwMode="auto">
            <a:xfrm flipH="1" flipV="1">
              <a:off x="5019" y="3507"/>
              <a:ext cx="4" cy="131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33" name="Oval 189"/>
            <p:cNvSpPr>
              <a:spLocks noChangeArrowheads="1"/>
            </p:cNvSpPr>
            <p:nvPr/>
          </p:nvSpPr>
          <p:spPr bwMode="auto">
            <a:xfrm>
              <a:off x="4852" y="2822"/>
              <a:ext cx="64" cy="7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sz="1000">
                <a:latin typeface="+mj-lt"/>
              </a:endParaRPr>
            </a:p>
          </p:txBody>
        </p:sp>
        <p:sp>
          <p:nvSpPr>
            <p:cNvPr id="191" name="Text Box 199"/>
            <p:cNvSpPr txBox="1">
              <a:spLocks noChangeArrowheads="1"/>
            </p:cNvSpPr>
            <p:nvPr/>
          </p:nvSpPr>
          <p:spPr bwMode="auto">
            <a:xfrm>
              <a:off x="5254" y="2913"/>
              <a:ext cx="324" cy="16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Shanghai, </a:t>
              </a:r>
              <a:br>
                <a:rPr lang="en-GB" altLang="en-US" sz="1000" dirty="0">
                  <a:solidFill>
                    <a:srgbClr val="404040"/>
                  </a:solidFill>
                  <a:latin typeface="+mj-lt"/>
                </a:rPr>
              </a:b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   China</a:t>
              </a:r>
            </a:p>
          </p:txBody>
        </p:sp>
        <p:sp>
          <p:nvSpPr>
            <p:cNvPr id="31935" name="Line 200"/>
            <p:cNvSpPr>
              <a:spLocks noChangeShapeType="1"/>
            </p:cNvSpPr>
            <p:nvPr/>
          </p:nvSpPr>
          <p:spPr bwMode="auto">
            <a:xfrm flipH="1" flipV="1">
              <a:off x="4920" y="2869"/>
              <a:ext cx="363" cy="9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36" name="Line 203"/>
            <p:cNvSpPr>
              <a:spLocks noChangeShapeType="1"/>
            </p:cNvSpPr>
            <p:nvPr/>
          </p:nvSpPr>
          <p:spPr bwMode="auto">
            <a:xfrm flipV="1">
              <a:off x="4184" y="2212"/>
              <a:ext cx="180" cy="405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37" name="Oval 193"/>
            <p:cNvSpPr>
              <a:spLocks noChangeArrowheads="1"/>
            </p:cNvSpPr>
            <p:nvPr/>
          </p:nvSpPr>
          <p:spPr bwMode="auto">
            <a:xfrm>
              <a:off x="4600" y="2954"/>
              <a:ext cx="65" cy="7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sz="1000">
                <a:latin typeface="+mj-lt"/>
              </a:endParaRPr>
            </a:p>
          </p:txBody>
        </p:sp>
        <p:sp>
          <p:nvSpPr>
            <p:cNvPr id="195" name="Text Box 205"/>
            <p:cNvSpPr txBox="1">
              <a:spLocks noChangeArrowheads="1"/>
            </p:cNvSpPr>
            <p:nvPr/>
          </p:nvSpPr>
          <p:spPr bwMode="auto">
            <a:xfrm>
              <a:off x="4318" y="3154"/>
              <a:ext cx="658" cy="16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>
                <a:defRPr/>
              </a:pP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Bangalore, </a:t>
              </a:r>
              <a:br>
                <a:rPr lang="en-GB" altLang="en-US" sz="1000" dirty="0">
                  <a:solidFill>
                    <a:srgbClr val="404040"/>
                  </a:solidFill>
                  <a:latin typeface="+mj-lt"/>
                </a:rPr>
              </a:b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India</a:t>
              </a:r>
            </a:p>
          </p:txBody>
        </p:sp>
        <p:sp>
          <p:nvSpPr>
            <p:cNvPr id="31939" name="Line 206"/>
            <p:cNvSpPr>
              <a:spLocks noChangeShapeType="1"/>
            </p:cNvSpPr>
            <p:nvPr/>
          </p:nvSpPr>
          <p:spPr bwMode="auto">
            <a:xfrm flipV="1">
              <a:off x="4634" y="3027"/>
              <a:ext cx="0" cy="142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197" name="Text Box 209"/>
            <p:cNvSpPr txBox="1">
              <a:spLocks noChangeArrowheads="1"/>
            </p:cNvSpPr>
            <p:nvPr/>
          </p:nvSpPr>
          <p:spPr bwMode="auto">
            <a:xfrm>
              <a:off x="3778" y="3562"/>
              <a:ext cx="340" cy="16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>
                <a:defRPr/>
              </a:pPr>
              <a:r>
                <a:rPr lang="en-GB" altLang="en-US" sz="1000" dirty="0">
                  <a:solidFill>
                    <a:srgbClr val="404040"/>
                  </a:solidFill>
                  <a:latin typeface="+mj-lt"/>
                </a:rPr>
                <a:t>São Paulo, </a:t>
              </a:r>
              <a:br>
                <a:rPr lang="en-GB" altLang="en-US" sz="1000" dirty="0">
                  <a:solidFill>
                    <a:srgbClr val="404040"/>
                  </a:solidFill>
                  <a:latin typeface="+mj-lt"/>
                </a:rPr>
              </a:br>
              <a:r>
                <a:rPr lang="en-US" altLang="en-US" sz="1000" dirty="0" smtClean="0">
                  <a:solidFill>
                    <a:srgbClr val="404040"/>
                  </a:solidFill>
                  <a:latin typeface="+mj-lt"/>
                </a:rPr>
                <a:t>Brazil</a:t>
              </a:r>
              <a:endParaRPr lang="en-GB" altLang="en-US" sz="1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31941" name="Line 210"/>
            <p:cNvSpPr>
              <a:spLocks noChangeShapeType="1"/>
            </p:cNvSpPr>
            <p:nvPr/>
          </p:nvSpPr>
          <p:spPr bwMode="auto">
            <a:xfrm>
              <a:off x="3778" y="3424"/>
              <a:ext cx="150" cy="152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42" name="Oval 198"/>
            <p:cNvSpPr>
              <a:spLocks noChangeArrowheads="1"/>
            </p:cNvSpPr>
            <p:nvPr/>
          </p:nvSpPr>
          <p:spPr bwMode="auto">
            <a:xfrm>
              <a:off x="3750" y="3378"/>
              <a:ext cx="64" cy="7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sz="1000">
                <a:latin typeface="+mj-lt"/>
              </a:endParaRPr>
            </a:p>
          </p:txBody>
        </p:sp>
        <p:sp>
          <p:nvSpPr>
            <p:cNvPr id="31943" name="Oval 199"/>
            <p:cNvSpPr>
              <a:spLocks noChangeArrowheads="1"/>
            </p:cNvSpPr>
            <p:nvPr/>
          </p:nvSpPr>
          <p:spPr bwMode="auto">
            <a:xfrm>
              <a:off x="3548" y="2721"/>
              <a:ext cx="64" cy="7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sz="1000">
                <a:latin typeface="+mj-lt"/>
              </a:endParaRPr>
            </a:p>
          </p:txBody>
        </p:sp>
        <p:sp>
          <p:nvSpPr>
            <p:cNvPr id="31944" name="Line 193"/>
            <p:cNvSpPr>
              <a:spLocks noChangeShapeType="1"/>
            </p:cNvSpPr>
            <p:nvPr/>
          </p:nvSpPr>
          <p:spPr bwMode="auto">
            <a:xfrm flipH="1">
              <a:off x="4928" y="2554"/>
              <a:ext cx="326" cy="212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  <p:sp>
          <p:nvSpPr>
            <p:cNvPr id="31945" name="Oval 201"/>
            <p:cNvSpPr>
              <a:spLocks noChangeArrowheads="1"/>
            </p:cNvSpPr>
            <p:nvPr/>
          </p:nvSpPr>
          <p:spPr bwMode="auto">
            <a:xfrm>
              <a:off x="4892" y="2731"/>
              <a:ext cx="64" cy="7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sz="1000">
                <a:latin typeface="+mj-lt"/>
              </a:endParaRPr>
            </a:p>
          </p:txBody>
        </p:sp>
        <p:sp>
          <p:nvSpPr>
            <p:cNvPr id="31946" name="Oval 202"/>
            <p:cNvSpPr>
              <a:spLocks noChangeArrowheads="1"/>
            </p:cNvSpPr>
            <p:nvPr/>
          </p:nvSpPr>
          <p:spPr bwMode="auto">
            <a:xfrm>
              <a:off x="4984" y="3438"/>
              <a:ext cx="64" cy="7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sz="1000">
                <a:latin typeface="+mj-lt"/>
              </a:endParaRPr>
            </a:p>
          </p:txBody>
        </p:sp>
        <p:sp>
          <p:nvSpPr>
            <p:cNvPr id="31947" name="Line 192"/>
            <p:cNvSpPr>
              <a:spLocks noChangeShapeType="1"/>
            </p:cNvSpPr>
            <p:nvPr/>
          </p:nvSpPr>
          <p:spPr bwMode="auto">
            <a:xfrm>
              <a:off x="3179" y="2260"/>
              <a:ext cx="888" cy="351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l-NL">
                <a:latin typeface="+mj-lt"/>
              </a:endParaRPr>
            </a:p>
          </p:txBody>
        </p:sp>
      </p:grpSp>
      <p:sp>
        <p:nvSpPr>
          <p:cNvPr id="205" name="Oval 198"/>
          <p:cNvSpPr>
            <a:spLocks noChangeArrowheads="1"/>
          </p:cNvSpPr>
          <p:nvPr/>
        </p:nvSpPr>
        <p:spPr bwMode="auto">
          <a:xfrm>
            <a:off x="4981575" y="3854450"/>
            <a:ext cx="165100" cy="188913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nl-NL" sz="1000">
              <a:latin typeface="+mj-lt"/>
            </a:endParaRPr>
          </a:p>
        </p:txBody>
      </p:sp>
      <p:sp>
        <p:nvSpPr>
          <p:cNvPr id="206" name="Text Box 186"/>
          <p:cNvSpPr txBox="1">
            <a:spLocks noChangeArrowheads="1"/>
          </p:cNvSpPr>
          <p:nvPr/>
        </p:nvSpPr>
        <p:spPr bwMode="auto">
          <a:xfrm>
            <a:off x="4660900" y="5603875"/>
            <a:ext cx="1381125" cy="4000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GB" altLang="en-US" sz="1000" dirty="0" smtClean="0">
                <a:solidFill>
                  <a:srgbClr val="404040"/>
                </a:solidFill>
                <a:latin typeface="+mj-lt"/>
              </a:rPr>
              <a:t>Istanbul, </a:t>
            </a:r>
          </a:p>
          <a:p>
            <a:pPr algn="ctr">
              <a:defRPr/>
            </a:pPr>
            <a:r>
              <a:rPr lang="en-GB" altLang="en-US" sz="1000" dirty="0" smtClean="0">
                <a:solidFill>
                  <a:srgbClr val="404040"/>
                </a:solidFill>
                <a:latin typeface="+mj-lt"/>
              </a:rPr>
              <a:t>Turkey</a:t>
            </a:r>
            <a:endParaRPr lang="en-GB" altLang="en-US" sz="1000" dirty="0">
              <a:solidFill>
                <a:srgbClr val="404040"/>
              </a:solidFill>
              <a:latin typeface="+mj-lt"/>
            </a:endParaRPr>
          </a:p>
        </p:txBody>
      </p:sp>
      <p:sp>
        <p:nvSpPr>
          <p:cNvPr id="207" name="Line 190"/>
          <p:cNvSpPr>
            <a:spLocks noChangeShapeType="1"/>
          </p:cNvSpPr>
          <p:nvPr/>
        </p:nvSpPr>
        <p:spPr bwMode="auto">
          <a:xfrm>
            <a:off x="5035550" y="4040188"/>
            <a:ext cx="169863" cy="15922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nl-NL">
              <a:latin typeface="+mj-lt"/>
            </a:endParaRPr>
          </a:p>
        </p:txBody>
      </p:sp>
      <p:sp>
        <p:nvSpPr>
          <p:cNvPr id="70665" name="Rectangle 207"/>
          <p:cNvSpPr>
            <a:spLocks noChangeArrowheads="1"/>
          </p:cNvSpPr>
          <p:nvPr/>
        </p:nvSpPr>
        <p:spPr bwMode="auto">
          <a:xfrm>
            <a:off x="388938" y="1135063"/>
            <a:ext cx="71310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GB">
                <a:latin typeface="Calibri" pitchFamily="34" charset="0"/>
                <a:cs typeface="Times New Roman" pitchFamily="18" charset="0"/>
              </a:rPr>
              <a:t>TASS International employs  worldwide over 200 people and has offices and facilities in 12 countries.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1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4C1CD40-2C68-47EA-9FFC-A4198337AD5A}" type="datetime1">
              <a:rPr lang="nl-N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21-8-2013</a:t>
            </a:fld>
            <a:endParaRPr lang="nl-NL" smtClean="0"/>
          </a:p>
        </p:txBody>
      </p:sp>
      <p:sp>
        <p:nvSpPr>
          <p:cNvPr id="34819" name="Slide Number Placeholder 2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CB951C-5808-40D2-8C56-AA624218A1AC}" type="slidenum">
              <a:rPr lang="nl-N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514350" y="669925"/>
            <a:ext cx="8228013" cy="868363"/>
          </a:xfrm>
        </p:spPr>
        <p:txBody>
          <a:bodyPr/>
          <a:lstStyle/>
          <a:p>
            <a:pPr eaLnBrk="1" hangingPunct="1"/>
            <a:r>
              <a:rPr lang="nl-NL" smtClean="0"/>
              <a:t>Simulation Software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B3F87D7-C2D8-479E-B79E-C6F2BE3D26F1}" type="datetime1">
              <a:rPr lang="nl-NL" smtClean="0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F3669A8-FBAA-4F36-B550-EAA1504B55A5}" type="slidenum">
              <a:rPr lang="nl-NL" smtClean="0"/>
              <a:pPr>
                <a:defRPr/>
              </a:pPr>
              <a:t>8</a:t>
            </a:fld>
            <a:endParaRPr lang="nl-NL"/>
          </a:p>
        </p:txBody>
      </p:sp>
      <p:grpSp>
        <p:nvGrpSpPr>
          <p:cNvPr id="59397" name="Group 18"/>
          <p:cNvGrpSpPr>
            <a:grpSpLocks/>
          </p:cNvGrpSpPr>
          <p:nvPr/>
        </p:nvGrpSpPr>
        <p:grpSpPr bwMode="auto">
          <a:xfrm>
            <a:off x="4524375" y="3754438"/>
            <a:ext cx="3479800" cy="2608262"/>
            <a:chOff x="4524376" y="3754438"/>
            <a:chExt cx="3480228" cy="2608262"/>
          </a:xfrm>
        </p:grpSpPr>
        <p:sp>
          <p:nvSpPr>
            <p:cNvPr id="11" name="TextBox 10"/>
            <p:cNvSpPr txBox="1"/>
            <p:nvPr/>
          </p:nvSpPr>
          <p:spPr>
            <a:xfrm>
              <a:off x="4562481" y="3754438"/>
              <a:ext cx="2210072" cy="4000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nl-NL" sz="2000" dirty="0">
                  <a:latin typeface="+mj-lt"/>
                </a:rPr>
                <a:t>SIMCAT</a:t>
              </a:r>
            </a:p>
          </p:txBody>
        </p:sp>
        <p:pic>
          <p:nvPicPr>
            <p:cNvPr id="59408" name="Picture 13" descr="SIMCAT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4376" y="4154488"/>
              <a:ext cx="3480228" cy="2208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9398" name="Group 17"/>
          <p:cNvGrpSpPr>
            <a:grpSpLocks/>
          </p:cNvGrpSpPr>
          <p:nvPr/>
        </p:nvGrpSpPr>
        <p:grpSpPr bwMode="auto">
          <a:xfrm>
            <a:off x="4549775" y="1185863"/>
            <a:ext cx="3454400" cy="2492375"/>
            <a:chOff x="4549775" y="1185863"/>
            <a:chExt cx="3454828" cy="2492375"/>
          </a:xfrm>
        </p:grpSpPr>
        <p:sp>
          <p:nvSpPr>
            <p:cNvPr id="9" name="TextBox 8"/>
            <p:cNvSpPr txBox="1"/>
            <p:nvPr/>
          </p:nvSpPr>
          <p:spPr>
            <a:xfrm>
              <a:off x="4562477" y="1185863"/>
              <a:ext cx="2210074" cy="4000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nl-NL" sz="2000" dirty="0">
                  <a:latin typeface="+mj-lt"/>
                </a:rPr>
                <a:t>MADYMO</a:t>
              </a:r>
            </a:p>
          </p:txBody>
        </p:sp>
        <p:pic>
          <p:nvPicPr>
            <p:cNvPr id="5940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9775" y="1650251"/>
              <a:ext cx="3454828" cy="202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9399" name="Group 19"/>
          <p:cNvGrpSpPr>
            <a:grpSpLocks/>
          </p:cNvGrpSpPr>
          <p:nvPr/>
        </p:nvGrpSpPr>
        <p:grpSpPr bwMode="auto">
          <a:xfrm>
            <a:off x="428625" y="3754438"/>
            <a:ext cx="3733800" cy="2674937"/>
            <a:chOff x="428625" y="3754438"/>
            <a:chExt cx="3733800" cy="2674937"/>
          </a:xfrm>
        </p:grpSpPr>
        <p:sp>
          <p:nvSpPr>
            <p:cNvPr id="10" name="TextBox 9"/>
            <p:cNvSpPr txBox="1"/>
            <p:nvPr/>
          </p:nvSpPr>
          <p:spPr>
            <a:xfrm>
              <a:off x="428625" y="3754438"/>
              <a:ext cx="2209800" cy="4000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nl-NL" sz="2000" dirty="0">
                  <a:latin typeface="+mj-lt"/>
                </a:rPr>
                <a:t>Delft-Tyre</a:t>
              </a:r>
            </a:p>
          </p:txBody>
        </p:sp>
        <p:pic>
          <p:nvPicPr>
            <p:cNvPr id="59404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350" y="4143375"/>
              <a:ext cx="3648075" cy="228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9400" name="Group 16"/>
          <p:cNvGrpSpPr>
            <a:grpSpLocks/>
          </p:cNvGrpSpPr>
          <p:nvPr/>
        </p:nvGrpSpPr>
        <p:grpSpPr bwMode="auto">
          <a:xfrm>
            <a:off x="409575" y="1185863"/>
            <a:ext cx="3752850" cy="2503487"/>
            <a:chOff x="409575" y="1185863"/>
            <a:chExt cx="3752850" cy="2504237"/>
          </a:xfrm>
        </p:grpSpPr>
        <p:sp>
          <p:nvSpPr>
            <p:cNvPr id="8" name="TextBox 7"/>
            <p:cNvSpPr txBox="1"/>
            <p:nvPr/>
          </p:nvSpPr>
          <p:spPr>
            <a:xfrm>
              <a:off x="409575" y="1185863"/>
              <a:ext cx="2209800" cy="4001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nl-NL" sz="2000" dirty="0">
                  <a:latin typeface="+mj-lt"/>
                </a:rPr>
                <a:t>PreScan</a:t>
              </a:r>
            </a:p>
          </p:txBody>
        </p:sp>
        <p:pic>
          <p:nvPicPr>
            <p:cNvPr id="59402" name="Picture 15" descr="PreScan_V54_image3_SensorVisual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234" y="1585913"/>
              <a:ext cx="3666191" cy="2104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0D05769-E6AD-448B-AA70-9181A9CF2E8B}" type="datetime1">
              <a:rPr lang="nl-NL" smtClean="0"/>
              <a:pPr>
                <a:defRPr/>
              </a:pPr>
              <a:t>21-8-2013</a:t>
            </a:fld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D362615-FF2B-4D81-9F28-0FBD5C840293}" type="slidenum">
              <a:rPr lang="nl-NL" smtClean="0"/>
              <a:pPr>
                <a:defRPr/>
              </a:pPr>
              <a:t>9</a:t>
            </a:fld>
            <a:endParaRPr lang="nl-NL"/>
          </a:p>
        </p:txBody>
      </p:sp>
      <p:grpSp>
        <p:nvGrpSpPr>
          <p:cNvPr id="1030" name="Group 17"/>
          <p:cNvGrpSpPr>
            <a:grpSpLocks/>
          </p:cNvGrpSpPr>
          <p:nvPr/>
        </p:nvGrpSpPr>
        <p:grpSpPr bwMode="auto">
          <a:xfrm>
            <a:off x="169863" y="1330325"/>
            <a:ext cx="8880475" cy="2530475"/>
            <a:chOff x="169863" y="1158875"/>
            <a:chExt cx="8880475" cy="2530475"/>
          </a:xfrm>
        </p:grpSpPr>
        <p:pic>
          <p:nvPicPr>
            <p:cNvPr id="1042" name="Picture 7" descr="pre-brake-Dummy-disp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863" y="1158875"/>
              <a:ext cx="4286250" cy="2530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3" name="Picture 8" descr="pre-brake-HBM-disp-spineact0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4088" y="1158875"/>
              <a:ext cx="4286250" cy="2530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026" name="Object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930775" y="4225925"/>
          <a:ext cx="4075113" cy="172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Video Clip" r:id="rId5" imgW="8802329" imgH="3723810" progId="Package">
                  <p:embed/>
                </p:oleObj>
              </mc:Choice>
              <mc:Fallback>
                <p:oleObj name="Video Clip" r:id="rId5" imgW="8802329" imgH="3723810" progId="Packag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0775" y="4225925"/>
                        <a:ext cx="4075113" cy="172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69863" y="4225925"/>
          <a:ext cx="433070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Video Clip" r:id="rId7" imgW="9790476" imgH="3877216" progId="Package">
                  <p:embed/>
                </p:oleObj>
              </mc:Choice>
              <mc:Fallback>
                <p:oleObj name="Video Clip" r:id="rId7" imgW="9790476" imgH="3877216" progId="Packag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863" y="4225925"/>
                        <a:ext cx="4330700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6" name="Text Box 13"/>
          <p:cNvSpPr txBox="1">
            <a:spLocks noChangeArrowheads="1"/>
          </p:cNvSpPr>
          <p:nvPr/>
        </p:nvSpPr>
        <p:spPr bwMode="auto">
          <a:xfrm>
            <a:off x="68263" y="5997575"/>
            <a:ext cx="3922712" cy="338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14400" eaLnBrk="1" hangingPunct="1">
              <a:defRPr/>
            </a:pPr>
            <a:r>
              <a:rPr lang="en-US" sz="1600" b="1" dirty="0" err="1">
                <a:latin typeface="+mn-lt"/>
              </a:rPr>
              <a:t>Prescan</a:t>
            </a:r>
            <a:r>
              <a:rPr lang="en-US" sz="1600" b="1" dirty="0">
                <a:latin typeface="+mn-lt"/>
              </a:rPr>
              <a:t> + </a:t>
            </a:r>
            <a:r>
              <a:rPr lang="en-US" sz="1600" b="1" dirty="0" err="1">
                <a:latin typeface="+mn-lt"/>
              </a:rPr>
              <a:t>Madymo</a:t>
            </a:r>
            <a:r>
              <a:rPr lang="en-US" sz="1600" b="1" dirty="0">
                <a:latin typeface="+mn-lt"/>
              </a:rPr>
              <a:t> + Passive Dummy model</a:t>
            </a:r>
          </a:p>
        </p:txBody>
      </p:sp>
      <p:sp>
        <p:nvSpPr>
          <p:cNvPr id="37897" name="Text Box 14"/>
          <p:cNvSpPr txBox="1">
            <a:spLocks noChangeArrowheads="1"/>
          </p:cNvSpPr>
          <p:nvPr/>
        </p:nvSpPr>
        <p:spPr bwMode="auto">
          <a:xfrm>
            <a:off x="4854575" y="5972175"/>
            <a:ext cx="4267200" cy="338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1600" b="1" dirty="0" err="1">
                <a:latin typeface="+mn-lt"/>
              </a:rPr>
              <a:t>Prescan</a:t>
            </a:r>
            <a:r>
              <a:rPr lang="en-US" sz="1600" b="1" dirty="0">
                <a:latin typeface="+mn-lt"/>
              </a:rPr>
              <a:t> + </a:t>
            </a:r>
            <a:r>
              <a:rPr lang="en-US" sz="1600" b="1" dirty="0" err="1">
                <a:latin typeface="+mn-lt"/>
              </a:rPr>
              <a:t>Madymo</a:t>
            </a:r>
            <a:r>
              <a:rPr lang="en-US" sz="1600" b="1" dirty="0">
                <a:latin typeface="+mn-lt"/>
              </a:rPr>
              <a:t> + Active Human Body model</a:t>
            </a:r>
          </a:p>
        </p:txBody>
      </p:sp>
      <p:sp>
        <p:nvSpPr>
          <p:cNvPr id="1033" name="Rectangle 15"/>
          <p:cNvSpPr>
            <a:spLocks noChangeArrowheads="1"/>
          </p:cNvSpPr>
          <p:nvPr/>
        </p:nvSpPr>
        <p:spPr bwMode="auto">
          <a:xfrm>
            <a:off x="276225" y="1158875"/>
            <a:ext cx="88900" cy="1193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4" name="Rectangle 16"/>
          <p:cNvSpPr>
            <a:spLocks noChangeArrowheads="1"/>
          </p:cNvSpPr>
          <p:nvPr/>
        </p:nvSpPr>
        <p:spPr bwMode="auto">
          <a:xfrm>
            <a:off x="4868863" y="1230313"/>
            <a:ext cx="88900" cy="1193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5" name="Rectangle 17"/>
          <p:cNvSpPr>
            <a:spLocks noChangeArrowheads="1"/>
          </p:cNvSpPr>
          <p:nvPr/>
        </p:nvSpPr>
        <p:spPr bwMode="auto">
          <a:xfrm>
            <a:off x="2419350" y="1158875"/>
            <a:ext cx="88900" cy="1193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6" name="Rectangle 18"/>
          <p:cNvSpPr>
            <a:spLocks noChangeArrowheads="1"/>
          </p:cNvSpPr>
          <p:nvPr/>
        </p:nvSpPr>
        <p:spPr bwMode="auto">
          <a:xfrm>
            <a:off x="7008813" y="1209675"/>
            <a:ext cx="88900" cy="1193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7" name="Rectangle 19"/>
          <p:cNvSpPr>
            <a:spLocks noChangeArrowheads="1"/>
          </p:cNvSpPr>
          <p:nvPr/>
        </p:nvSpPr>
        <p:spPr bwMode="auto">
          <a:xfrm>
            <a:off x="276225" y="2495550"/>
            <a:ext cx="88900" cy="1193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8" name="Rectangle 22"/>
          <p:cNvSpPr>
            <a:spLocks noChangeArrowheads="1"/>
          </p:cNvSpPr>
          <p:nvPr/>
        </p:nvSpPr>
        <p:spPr bwMode="auto">
          <a:xfrm>
            <a:off x="6997700" y="2568575"/>
            <a:ext cx="66675" cy="1193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9" name="Rectangle 23"/>
          <p:cNvSpPr>
            <a:spLocks noChangeArrowheads="1"/>
          </p:cNvSpPr>
          <p:nvPr/>
        </p:nvSpPr>
        <p:spPr bwMode="auto">
          <a:xfrm>
            <a:off x="2386013" y="2495550"/>
            <a:ext cx="66675" cy="1193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0" name="Rectangle 24"/>
          <p:cNvSpPr>
            <a:spLocks noChangeArrowheads="1"/>
          </p:cNvSpPr>
          <p:nvPr/>
        </p:nvSpPr>
        <p:spPr bwMode="auto">
          <a:xfrm>
            <a:off x="4886325" y="2495550"/>
            <a:ext cx="66675" cy="1193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1" name="Title 1"/>
          <p:cNvSpPr>
            <a:spLocks noGrp="1"/>
          </p:cNvSpPr>
          <p:nvPr>
            <p:ph type="title"/>
          </p:nvPr>
        </p:nvSpPr>
        <p:spPr>
          <a:xfrm>
            <a:off x="376238" y="585788"/>
            <a:ext cx="8229600" cy="868362"/>
          </a:xfrm>
        </p:spPr>
        <p:txBody>
          <a:bodyPr/>
          <a:lstStyle/>
          <a:p>
            <a:pPr eaLnBrk="1" hangingPunct="1"/>
            <a:r>
              <a:rPr lang="nl-NL" smtClean="0"/>
              <a:t>Integrated Safety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1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9612C6-4266-4243-B1A8-07AAEA2301CA}" type="datetime1">
              <a:rPr lang="nl-N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21-8-2013</a:t>
            </a:fld>
            <a:endParaRPr lang="nl-NL" smtClean="0"/>
          </a:p>
        </p:txBody>
      </p:sp>
      <p:sp>
        <p:nvSpPr>
          <p:cNvPr id="37891" name="Slide Number Placeholder 2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CB7AEF-F4AA-4C3B-8143-6EA14ED0BFA3}" type="slidenum">
              <a:rPr lang="nl-N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nl-NL" smtClean="0"/>
          </a:p>
        </p:txBody>
      </p:sp>
      <p:sp>
        <p:nvSpPr>
          <p:cNvPr id="4" name="Rectangle 3"/>
          <p:cNvSpPr/>
          <p:nvPr/>
        </p:nvSpPr>
        <p:spPr>
          <a:xfrm>
            <a:off x="422275" y="3189288"/>
            <a:ext cx="4135438" cy="4206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nl-NL" b="1" dirty="0" smtClean="0"/>
              <a:t>Context-driven community</a:t>
            </a:r>
            <a:endParaRPr lang="nl-NL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Inhoud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Wat</a:t>
            </a:r>
            <a:r>
              <a:rPr lang="en-US" dirty="0" smtClean="0"/>
              <a:t> </a:t>
            </a:r>
            <a:r>
              <a:rPr lang="en-US" dirty="0" err="1" smtClean="0"/>
              <a:t>biedt</a:t>
            </a:r>
            <a:r>
              <a:rPr lang="en-US" dirty="0" smtClean="0"/>
              <a:t> de context driven </a:t>
            </a:r>
            <a:r>
              <a:rPr lang="en-US" dirty="0" err="1" smtClean="0"/>
              <a:t>manier</a:t>
            </a:r>
            <a:r>
              <a:rPr lang="en-US" dirty="0" smtClean="0"/>
              <a:t> van </a:t>
            </a:r>
            <a:r>
              <a:rPr lang="en-US" dirty="0" err="1" smtClean="0"/>
              <a:t>testen</a:t>
            </a:r>
            <a:r>
              <a:rPr lang="en-US" dirty="0" smtClean="0"/>
              <a:t> </a:t>
            </a:r>
            <a:r>
              <a:rPr lang="en-US" dirty="0" err="1" smtClean="0"/>
              <a:t>mij</a:t>
            </a:r>
            <a:r>
              <a:rPr lang="en-US" dirty="0" smtClean="0"/>
              <a:t>?</a:t>
            </a:r>
          </a:p>
          <a:p>
            <a:r>
              <a:rPr lang="en-US" dirty="0" smtClean="0"/>
              <a:t>Hoe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ik</a:t>
            </a:r>
            <a:r>
              <a:rPr lang="en-US" dirty="0" smtClean="0"/>
              <a:t> </a:t>
            </a:r>
            <a:r>
              <a:rPr lang="en-US" dirty="0" err="1" smtClean="0"/>
              <a:t>mezelf</a:t>
            </a:r>
            <a:r>
              <a:rPr lang="en-US" dirty="0" smtClean="0"/>
              <a:t> </a:t>
            </a:r>
            <a:r>
              <a:rPr lang="en-US" dirty="0" err="1" smtClean="0"/>
              <a:t>ontwikkelen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context driven tester?</a:t>
            </a:r>
          </a:p>
          <a:p>
            <a:r>
              <a:rPr lang="en-US" dirty="0" err="1" smtClean="0"/>
              <a:t>Wat</a:t>
            </a:r>
            <a:r>
              <a:rPr lang="en-US" dirty="0" smtClean="0"/>
              <a:t> </a:t>
            </a:r>
            <a:r>
              <a:rPr lang="en-US" dirty="0" err="1" smtClean="0"/>
              <a:t>kenmerkt</a:t>
            </a:r>
            <a:r>
              <a:rPr lang="en-US" dirty="0" smtClean="0"/>
              <a:t> context driven testers?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B2B473-D3F1-4288-A495-A7CCB86A2C76}" type="datetime1">
              <a:rPr lang="nl-NL" smtClean="0"/>
              <a:pPr>
                <a:defRPr/>
              </a:pPr>
              <a:t>6-9-2013</a:t>
            </a:fld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A1A841D-A841-40D0-978F-7AE2AE197C30}" type="slidenum">
              <a:rPr lang="nl-NL" smtClean="0"/>
              <a:pPr>
                <a:defRPr/>
              </a:pPr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349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Uit</a:t>
            </a:r>
            <a:r>
              <a:rPr lang="en-US" dirty="0" smtClean="0"/>
              <a:t> den </a:t>
            </a:r>
            <a:r>
              <a:rPr lang="en-US" dirty="0" err="1" smtClean="0"/>
              <a:t>ouden</a:t>
            </a:r>
            <a:r>
              <a:rPr lang="en-US" dirty="0" smtClean="0"/>
              <a:t> </a:t>
            </a:r>
            <a:r>
              <a:rPr lang="en-US" dirty="0" err="1" smtClean="0"/>
              <a:t>doosch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Lang </a:t>
            </a:r>
            <a:r>
              <a:rPr lang="en-US" dirty="0" err="1" smtClean="0"/>
              <a:t>geleden</a:t>
            </a:r>
            <a:r>
              <a:rPr lang="en-US" dirty="0" smtClean="0"/>
              <a:t>… </a:t>
            </a:r>
            <a:r>
              <a:rPr lang="en-US" dirty="0" err="1" smtClean="0"/>
              <a:t>Romeinse</a:t>
            </a:r>
            <a:r>
              <a:rPr lang="en-US" dirty="0" smtClean="0"/>
              <a:t> </a:t>
            </a:r>
            <a:r>
              <a:rPr lang="en-US" dirty="0" err="1" smtClean="0"/>
              <a:t>tijd</a:t>
            </a:r>
            <a:r>
              <a:rPr lang="en-US" dirty="0" smtClean="0"/>
              <a:t>/Renaissance</a:t>
            </a:r>
          </a:p>
          <a:p>
            <a:r>
              <a:rPr lang="en-US" dirty="0" smtClean="0"/>
              <a:t>De </a:t>
            </a:r>
            <a:r>
              <a:rPr lang="en-US" dirty="0" err="1" smtClean="0"/>
              <a:t>trits</a:t>
            </a:r>
            <a:r>
              <a:rPr lang="en-US" dirty="0" smtClean="0"/>
              <a:t>: </a:t>
            </a:r>
            <a:r>
              <a:rPr lang="en-US" dirty="0" err="1" smtClean="0"/>
              <a:t>Translatio</a:t>
            </a:r>
            <a:r>
              <a:rPr lang="en-US" dirty="0" smtClean="0"/>
              <a:t>, </a:t>
            </a:r>
            <a:r>
              <a:rPr lang="en-US" dirty="0" err="1" smtClean="0"/>
              <a:t>Imitatio</a:t>
            </a:r>
            <a:r>
              <a:rPr lang="en-US" dirty="0" smtClean="0"/>
              <a:t>, </a:t>
            </a:r>
            <a:r>
              <a:rPr lang="en-US" dirty="0" err="1" smtClean="0"/>
              <a:t>Aemulatio</a:t>
            </a:r>
            <a:endParaRPr lang="en-US" dirty="0" smtClean="0"/>
          </a:p>
          <a:p>
            <a:r>
              <a:rPr lang="en-US" dirty="0" err="1" smtClean="0"/>
              <a:t>Beproefd</a:t>
            </a:r>
            <a:r>
              <a:rPr lang="en-US" dirty="0" smtClean="0"/>
              <a:t> model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kunstenaars</a:t>
            </a:r>
            <a:r>
              <a:rPr lang="en-US" dirty="0" smtClean="0"/>
              <a:t> en </a:t>
            </a:r>
            <a:r>
              <a:rPr lang="en-US" dirty="0" err="1" smtClean="0"/>
              <a:t>schrijvers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Testen</a:t>
            </a:r>
            <a:r>
              <a:rPr lang="en-US" dirty="0" smtClean="0"/>
              <a:t> is </a:t>
            </a:r>
            <a:r>
              <a:rPr lang="en-US" b="1" dirty="0" err="1" smtClean="0"/>
              <a:t>geen</a:t>
            </a:r>
            <a:r>
              <a:rPr lang="en-US" dirty="0" smtClean="0"/>
              <a:t> </a:t>
            </a:r>
            <a:r>
              <a:rPr lang="en-US" dirty="0" err="1" smtClean="0"/>
              <a:t>technische</a:t>
            </a:r>
            <a:r>
              <a:rPr lang="en-US" dirty="0" smtClean="0"/>
              <a:t> </a:t>
            </a:r>
            <a:r>
              <a:rPr lang="en-US" dirty="0" err="1" smtClean="0"/>
              <a:t>vingeroefening</a:t>
            </a:r>
            <a:r>
              <a:rPr lang="en-US" dirty="0" smtClean="0"/>
              <a:t> (maar </a:t>
            </a:r>
            <a:r>
              <a:rPr lang="en-US" dirty="0" err="1" smtClean="0"/>
              <a:t>profiteert</a:t>
            </a:r>
            <a:r>
              <a:rPr lang="en-US" dirty="0" smtClean="0"/>
              <a:t> </a:t>
            </a:r>
            <a:r>
              <a:rPr lang="en-US" dirty="0" err="1" smtClean="0"/>
              <a:t>wel</a:t>
            </a:r>
            <a:r>
              <a:rPr lang="en-US" dirty="0" smtClean="0"/>
              <a:t> van </a:t>
            </a:r>
            <a:r>
              <a:rPr lang="en-US" dirty="0" err="1" smtClean="0"/>
              <a:t>techniek</a:t>
            </a:r>
            <a:r>
              <a:rPr lang="en-US" dirty="0" smtClean="0"/>
              <a:t>)</a:t>
            </a:r>
            <a:endParaRPr lang="en-US" b="1" dirty="0" smtClean="0"/>
          </a:p>
          <a:p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B2B473-D3F1-4288-A495-A7CCB86A2C76}" type="datetime1">
              <a:rPr lang="nl-NL" smtClean="0"/>
              <a:pPr>
                <a:defRPr/>
              </a:pPr>
              <a:t>6-9-2013</a:t>
            </a:fld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A1A841D-A841-40D0-978F-7AE2AE197C30}" type="slidenum">
              <a:rPr lang="nl-NL" smtClean="0"/>
              <a:pPr>
                <a:defRPr/>
              </a:pPr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349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driven: </a:t>
            </a:r>
            <a:r>
              <a:rPr lang="en-US" dirty="0" err="1" smtClean="0"/>
              <a:t>moderne</a:t>
            </a:r>
            <a:r>
              <a:rPr lang="en-US" dirty="0" smtClean="0"/>
              <a:t> </a:t>
            </a:r>
            <a:r>
              <a:rPr lang="en-US" dirty="0" err="1" smtClean="0"/>
              <a:t>trits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Leer: </a:t>
            </a:r>
            <a:r>
              <a:rPr lang="en-US" dirty="0" err="1" smtClean="0"/>
              <a:t>spons</a:t>
            </a:r>
            <a:r>
              <a:rPr lang="en-US" dirty="0" smtClean="0"/>
              <a:t> op </a:t>
            </a:r>
            <a:r>
              <a:rPr lang="en-US" dirty="0" err="1" smtClean="0"/>
              <a:t>wat</a:t>
            </a:r>
            <a:r>
              <a:rPr lang="en-US" dirty="0" smtClean="0"/>
              <a:t> je </a:t>
            </a:r>
            <a:r>
              <a:rPr lang="en-US" dirty="0" err="1" smtClean="0"/>
              <a:t>kan</a:t>
            </a:r>
            <a:endParaRPr lang="en-US" dirty="0" smtClean="0"/>
          </a:p>
          <a:p>
            <a:r>
              <a:rPr lang="en-US" dirty="0" smtClean="0"/>
              <a:t>Doe: </a:t>
            </a:r>
            <a:r>
              <a:rPr lang="en-US" dirty="0" err="1" smtClean="0"/>
              <a:t>breng</a:t>
            </a:r>
            <a:r>
              <a:rPr lang="en-US" dirty="0" smtClean="0"/>
              <a:t> in </a:t>
            </a:r>
            <a:r>
              <a:rPr lang="en-US" dirty="0" err="1" smtClean="0"/>
              <a:t>praktijk</a:t>
            </a:r>
            <a:r>
              <a:rPr lang="en-US" dirty="0" smtClean="0"/>
              <a:t> </a:t>
            </a:r>
            <a:r>
              <a:rPr lang="en-US" dirty="0" err="1" smtClean="0"/>
              <a:t>wat</a:t>
            </a:r>
            <a:r>
              <a:rPr lang="en-US" dirty="0" smtClean="0"/>
              <a:t> je </a:t>
            </a:r>
            <a:r>
              <a:rPr lang="en-US" dirty="0" err="1" smtClean="0"/>
              <a:t>leert</a:t>
            </a:r>
            <a:endParaRPr lang="en-US" dirty="0" smtClean="0"/>
          </a:p>
          <a:p>
            <a:r>
              <a:rPr lang="en-US" dirty="0" err="1" smtClean="0"/>
              <a:t>Deel</a:t>
            </a:r>
            <a:r>
              <a:rPr lang="en-US" dirty="0" smtClean="0"/>
              <a:t>: help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ander</a:t>
            </a:r>
            <a:r>
              <a:rPr lang="en-US" dirty="0" smtClean="0"/>
              <a:t> </a:t>
            </a:r>
            <a:r>
              <a:rPr lang="en-US" dirty="0" err="1" smtClean="0"/>
              <a:t>beter</a:t>
            </a:r>
            <a:r>
              <a:rPr lang="en-US" dirty="0" smtClean="0"/>
              <a:t> </a:t>
            </a:r>
            <a:r>
              <a:rPr lang="en-US" dirty="0" err="1" smtClean="0"/>
              <a:t>worden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dan</a:t>
            </a:r>
            <a:r>
              <a:rPr lang="en-US" dirty="0"/>
              <a:t> word </a:t>
            </a:r>
            <a:r>
              <a:rPr lang="en-US" dirty="0" err="1"/>
              <a:t>jij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ook</a:t>
            </a:r>
            <a:r>
              <a:rPr lang="en-US" dirty="0"/>
              <a:t>!)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B2B473-D3F1-4288-A495-A7CCB86A2C76}" type="datetime1">
              <a:rPr lang="nl-NL" smtClean="0"/>
              <a:pPr>
                <a:defRPr/>
              </a:pPr>
              <a:t>6-9-2013</a:t>
            </a:fld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A1A841D-A841-40D0-978F-7AE2AE197C30}" type="slidenum">
              <a:rPr lang="nl-NL" smtClean="0"/>
              <a:pPr>
                <a:defRPr/>
              </a:pPr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268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driven: </a:t>
            </a:r>
            <a:r>
              <a:rPr lang="en-US" dirty="0" err="1" smtClean="0"/>
              <a:t>leren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Testen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Black Box Software testing </a:t>
            </a:r>
            <a:r>
              <a:rPr lang="en-US" dirty="0" err="1" smtClean="0"/>
              <a:t>bij</a:t>
            </a:r>
            <a:r>
              <a:rPr lang="en-US" dirty="0" smtClean="0"/>
              <a:t> Association for Software Testing</a:t>
            </a:r>
          </a:p>
          <a:p>
            <a:pPr lvl="2"/>
            <a:r>
              <a:rPr lang="en-US" dirty="0" smtClean="0"/>
              <a:t>Foundations, Bug Advocacy, Test Design, Instructor’s course</a:t>
            </a:r>
          </a:p>
          <a:p>
            <a:pPr lvl="1"/>
            <a:r>
              <a:rPr lang="en-US" dirty="0" smtClean="0"/>
              <a:t>Rapid Software Testing (James Bach)</a:t>
            </a:r>
          </a:p>
          <a:p>
            <a:r>
              <a:rPr lang="en-US" dirty="0" err="1" smtClean="0"/>
              <a:t>Boeken</a:t>
            </a:r>
            <a:endParaRPr lang="en-US" dirty="0"/>
          </a:p>
          <a:p>
            <a:pPr lvl="1"/>
            <a:r>
              <a:rPr lang="en-US" dirty="0" smtClean="0"/>
              <a:t>Jerry Weinberg (</a:t>
            </a:r>
            <a:r>
              <a:rPr lang="en-US" dirty="0" err="1" smtClean="0"/>
              <a:t>eigenlijk</a:t>
            </a:r>
            <a:r>
              <a:rPr lang="en-US" dirty="0" smtClean="0"/>
              <a:t> </a:t>
            </a:r>
            <a:r>
              <a:rPr lang="en-US" dirty="0" err="1" smtClean="0"/>
              <a:t>alles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James Bach (Secrets of a Buccaneer Scholar)</a:t>
            </a:r>
          </a:p>
          <a:p>
            <a:pPr lvl="1"/>
            <a:r>
              <a:rPr lang="en-US" dirty="0" smtClean="0"/>
              <a:t>Harry Collins (Tacit and Explicit Knowledge)</a:t>
            </a:r>
          </a:p>
          <a:p>
            <a:pPr lvl="1"/>
            <a:r>
              <a:rPr lang="en-US" dirty="0" smtClean="0"/>
              <a:t>Daniel </a:t>
            </a:r>
            <a:r>
              <a:rPr lang="en-US" dirty="0" err="1" smtClean="0"/>
              <a:t>Kahneman</a:t>
            </a:r>
            <a:r>
              <a:rPr lang="en-US" dirty="0" smtClean="0"/>
              <a:t> (Thinking, Fast and Slow)</a:t>
            </a:r>
          </a:p>
          <a:p>
            <a:pPr lvl="1"/>
            <a:r>
              <a:rPr lang="en-US" dirty="0" smtClean="0"/>
              <a:t>Meer </a:t>
            </a:r>
            <a:r>
              <a:rPr lang="en-US" dirty="0" err="1" smtClean="0"/>
              <a:t>inspiratie</a:t>
            </a:r>
            <a:r>
              <a:rPr lang="en-US" dirty="0" smtClean="0"/>
              <a:t>: </a:t>
            </a:r>
            <a:r>
              <a:rPr lang="en-US" dirty="0">
                <a:hlinkClick r:id="rId3"/>
              </a:rPr>
              <a:t>http://www.huibschoots.nl/wordpress/?p=1361</a:t>
            </a:r>
            <a:endParaRPr lang="en-US" dirty="0" smtClean="0"/>
          </a:p>
          <a:p>
            <a:r>
              <a:rPr lang="en-US" dirty="0" smtClean="0"/>
              <a:t>Blogs</a:t>
            </a:r>
          </a:p>
          <a:p>
            <a:pPr lvl="1"/>
            <a:r>
              <a:rPr lang="en-US" dirty="0" err="1" smtClean="0"/>
              <a:t>Veel</a:t>
            </a:r>
            <a:r>
              <a:rPr lang="en-US" dirty="0" smtClean="0"/>
              <a:t> blogs die de </a:t>
            </a:r>
            <a:r>
              <a:rPr lang="en-US" dirty="0" err="1" smtClean="0"/>
              <a:t>moeite</a:t>
            </a:r>
            <a:r>
              <a:rPr lang="en-US" dirty="0" smtClean="0"/>
              <a:t> </a:t>
            </a:r>
            <a:r>
              <a:rPr lang="en-US" dirty="0" err="1" smtClean="0"/>
              <a:t>waard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. </a:t>
            </a:r>
            <a:r>
              <a:rPr lang="en-US" dirty="0" err="1" smtClean="0"/>
              <a:t>Wat</a:t>
            </a:r>
            <a:r>
              <a:rPr lang="en-US" dirty="0" smtClean="0"/>
              <a:t> </a:t>
            </a:r>
            <a:r>
              <a:rPr lang="en-US" dirty="0" err="1" smtClean="0"/>
              <a:t>interesseert</a:t>
            </a:r>
            <a:r>
              <a:rPr lang="en-US" dirty="0" smtClean="0"/>
              <a:t> </a:t>
            </a:r>
            <a:r>
              <a:rPr lang="en-US" dirty="0" err="1" smtClean="0"/>
              <a:t>jou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5blogs: </a:t>
            </a:r>
            <a:r>
              <a:rPr lang="en-US" dirty="0">
                <a:hlinkClick r:id="rId4"/>
              </a:rPr>
              <a:t>http://5blogs.wordpress.com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pPr lvl="1"/>
            <a:r>
              <a:rPr lang="en-US" dirty="0" smtClean="0"/>
              <a:t>Popular blogs for testers: </a:t>
            </a:r>
            <a:r>
              <a:rPr lang="en-US" dirty="0">
                <a:hlinkClick r:id="rId5"/>
              </a:rPr>
              <a:t>http://www.huibschoots.nl/wordpress/?p=1450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B2B473-D3F1-4288-A495-A7CCB86A2C76}" type="datetime1">
              <a:rPr lang="nl-NL" smtClean="0"/>
              <a:pPr>
                <a:defRPr/>
              </a:pPr>
              <a:t>6-9-2013</a:t>
            </a:fld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A1A841D-A841-40D0-978F-7AE2AE197C30}" type="slidenum">
              <a:rPr lang="nl-NL" smtClean="0"/>
              <a:pPr>
                <a:defRPr/>
              </a:pPr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804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driven: </a:t>
            </a:r>
            <a:r>
              <a:rPr lang="en-US" dirty="0" err="1" smtClean="0"/>
              <a:t>leren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Scripting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Als</a:t>
            </a:r>
            <a:r>
              <a:rPr lang="en-US" dirty="0" smtClean="0"/>
              <a:t> je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geen</a:t>
            </a:r>
            <a:r>
              <a:rPr lang="en-US" dirty="0" smtClean="0"/>
              <a:t> script </a:t>
            </a:r>
            <a:r>
              <a:rPr lang="en-US" dirty="0" err="1" smtClean="0"/>
              <a:t>schrijft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grote</a:t>
            </a:r>
            <a:r>
              <a:rPr lang="en-US" dirty="0" smtClean="0"/>
              <a:t> </a:t>
            </a:r>
            <a:r>
              <a:rPr lang="en-US" dirty="0" err="1" smtClean="0"/>
              <a:t>taak</a:t>
            </a:r>
            <a:r>
              <a:rPr lang="en-US" dirty="0" smtClean="0"/>
              <a:t>, ben je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lui</a:t>
            </a:r>
            <a:r>
              <a:rPr lang="en-US" dirty="0" smtClean="0"/>
              <a:t> </a:t>
            </a:r>
            <a:r>
              <a:rPr lang="en-US" dirty="0" err="1" smtClean="0"/>
              <a:t>genoeg</a:t>
            </a:r>
            <a:r>
              <a:rPr lang="en-US" dirty="0" smtClean="0"/>
              <a:t> (AJA)”</a:t>
            </a:r>
          </a:p>
          <a:p>
            <a:pPr lvl="1"/>
            <a:r>
              <a:rPr lang="en-US" dirty="0" err="1" smtClean="0"/>
              <a:t>Kinderen</a:t>
            </a:r>
            <a:r>
              <a:rPr lang="en-US" dirty="0" smtClean="0"/>
              <a:t> van </a:t>
            </a:r>
            <a:r>
              <a:rPr lang="en-US" dirty="0" err="1" smtClean="0"/>
              <a:t>onder</a:t>
            </a:r>
            <a:r>
              <a:rPr lang="en-US" dirty="0" smtClean="0"/>
              <a:t> de 10 </a:t>
            </a:r>
            <a:r>
              <a:rPr lang="en-US" dirty="0" err="1" smtClean="0"/>
              <a:t>leren</a:t>
            </a:r>
            <a:r>
              <a:rPr lang="en-US" dirty="0" smtClean="0"/>
              <a:t> </a:t>
            </a:r>
            <a:r>
              <a:rPr lang="en-US" dirty="0" err="1" smtClean="0"/>
              <a:t>tegenwoordig</a:t>
            </a:r>
            <a:r>
              <a:rPr lang="en-US" dirty="0" smtClean="0"/>
              <a:t> Ruby en python</a:t>
            </a:r>
          </a:p>
          <a:p>
            <a:pPr lvl="1"/>
            <a:r>
              <a:rPr lang="en-US" dirty="0" smtClean="0"/>
              <a:t>Codeacademy.com, </a:t>
            </a:r>
            <a:r>
              <a:rPr lang="en-US" dirty="0" err="1" smtClean="0"/>
              <a:t>Udacity</a:t>
            </a:r>
            <a:r>
              <a:rPr lang="en-US" dirty="0" smtClean="0"/>
              <a:t> (Stanford)</a:t>
            </a:r>
          </a:p>
          <a:p>
            <a:pPr lvl="1"/>
            <a:r>
              <a:rPr lang="en-US" dirty="0" err="1" smtClean="0"/>
              <a:t>Zie</a:t>
            </a:r>
            <a:r>
              <a:rPr lang="en-US" dirty="0" smtClean="0"/>
              <a:t> </a:t>
            </a:r>
            <a:r>
              <a:rPr lang="en-US" dirty="0" err="1" smtClean="0"/>
              <a:t>ook</a:t>
            </a:r>
            <a:r>
              <a:rPr lang="en-US" dirty="0" smtClean="0"/>
              <a:t>: </a:t>
            </a:r>
            <a:r>
              <a:rPr lang="en-US" dirty="0">
                <a:hlinkClick r:id="rId3"/>
              </a:rPr>
              <a:t>http://djdegrood.files.wordpress.com/2013/06/bc-ta-is-inevitable-june-2013.pdf</a:t>
            </a:r>
            <a:endParaRPr lang="en-US" dirty="0" smtClean="0"/>
          </a:p>
          <a:p>
            <a:pPr lvl="1"/>
            <a:r>
              <a:rPr lang="en-US" dirty="0" smtClean="0"/>
              <a:t>Meer: </a:t>
            </a:r>
            <a:r>
              <a:rPr lang="en-US" dirty="0">
                <a:hlinkClick r:id="rId4"/>
              </a:rPr>
              <a:t>http://blog.ted.com/2013/01/29/10-places-where-anyone-can-learn-to-code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r>
              <a:rPr lang="en-US" dirty="0" smtClean="0"/>
              <a:t>Online</a:t>
            </a:r>
          </a:p>
          <a:p>
            <a:pPr lvl="1"/>
            <a:r>
              <a:rPr lang="en-US" dirty="0" err="1" smtClean="0"/>
              <a:t>Coursera</a:t>
            </a:r>
            <a:r>
              <a:rPr lang="en-US" dirty="0" smtClean="0"/>
              <a:t>: </a:t>
            </a:r>
            <a:r>
              <a:rPr lang="en-US" dirty="0" err="1" smtClean="0"/>
              <a:t>psychologie</a:t>
            </a:r>
            <a:r>
              <a:rPr lang="en-US" dirty="0" smtClean="0"/>
              <a:t>, </a:t>
            </a:r>
            <a:r>
              <a:rPr lang="en-US" dirty="0" err="1" smtClean="0"/>
              <a:t>filosofie</a:t>
            </a:r>
            <a:r>
              <a:rPr lang="en-US" dirty="0" smtClean="0"/>
              <a:t>, </a:t>
            </a:r>
            <a:r>
              <a:rPr lang="en-US" dirty="0" err="1" smtClean="0"/>
              <a:t>sociologie</a:t>
            </a:r>
            <a:r>
              <a:rPr lang="en-US" dirty="0" smtClean="0"/>
              <a:t>  (Stanford)</a:t>
            </a:r>
          </a:p>
          <a:p>
            <a:pPr lvl="1"/>
            <a:r>
              <a:rPr lang="en-US" dirty="0" err="1" smtClean="0"/>
              <a:t>OpenCourseWare</a:t>
            </a:r>
            <a:r>
              <a:rPr lang="en-US" dirty="0" smtClean="0"/>
              <a:t> (MIT, </a:t>
            </a:r>
            <a:r>
              <a:rPr lang="en-US" dirty="0" err="1" smtClean="0"/>
              <a:t>TUDelft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Open Yale Courses (Yale)</a:t>
            </a:r>
          </a:p>
          <a:p>
            <a:r>
              <a:rPr lang="en-US" dirty="0" err="1" smtClean="0"/>
              <a:t>Kritisch</a:t>
            </a:r>
            <a:r>
              <a:rPr lang="en-US" dirty="0" smtClean="0"/>
              <a:t> (</a:t>
            </a:r>
            <a:r>
              <a:rPr lang="en-US" dirty="0" err="1" smtClean="0"/>
              <a:t>na</a:t>
            </a:r>
            <a:r>
              <a:rPr lang="en-US" dirty="0" smtClean="0"/>
              <a:t>)</a:t>
            </a:r>
            <a:r>
              <a:rPr lang="en-US" dirty="0" err="1" smtClean="0"/>
              <a:t>denken</a:t>
            </a:r>
            <a:endParaRPr lang="en-US" dirty="0" smtClean="0"/>
          </a:p>
          <a:p>
            <a:pPr lvl="1"/>
            <a:r>
              <a:rPr lang="en-US" dirty="0" smtClean="0"/>
              <a:t>Huh? Really? So?!</a:t>
            </a:r>
          </a:p>
          <a:p>
            <a:pPr lvl="1"/>
            <a:r>
              <a:rPr lang="en-US" dirty="0" err="1" smtClean="0"/>
              <a:t>Skepticisme</a:t>
            </a:r>
            <a:r>
              <a:rPr lang="en-US" dirty="0"/>
              <a:t> </a:t>
            </a:r>
            <a:r>
              <a:rPr lang="en-US" dirty="0" smtClean="0"/>
              <a:t>(is </a:t>
            </a:r>
            <a:r>
              <a:rPr lang="en-US" dirty="0" err="1" smtClean="0"/>
              <a:t>geen</a:t>
            </a:r>
            <a:r>
              <a:rPr lang="en-US" dirty="0" smtClean="0"/>
              <a:t> </a:t>
            </a:r>
            <a:r>
              <a:rPr lang="en-US" dirty="0" err="1" smtClean="0"/>
              <a:t>cynisme</a:t>
            </a:r>
            <a:r>
              <a:rPr lang="en-US" dirty="0" smtClean="0"/>
              <a:t>…, maar let op je </a:t>
            </a:r>
            <a:r>
              <a:rPr lang="en-US" dirty="0" err="1" smtClean="0"/>
              <a:t>toon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Bertrand Russell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B2B473-D3F1-4288-A495-A7CCB86A2C76}" type="datetime1">
              <a:rPr lang="nl-NL" smtClean="0"/>
              <a:pPr>
                <a:defRPr/>
              </a:pPr>
              <a:t>6-9-2013</a:t>
            </a:fld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A1A841D-A841-40D0-978F-7AE2AE197C30}" type="slidenum">
              <a:rPr lang="nl-NL" smtClean="0"/>
              <a:pPr>
                <a:defRPr/>
              </a:pPr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731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driven: </a:t>
            </a:r>
            <a:r>
              <a:rPr lang="en-US" dirty="0" err="1" smtClean="0"/>
              <a:t>doen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Challenges: </a:t>
            </a:r>
            <a:r>
              <a:rPr lang="en-US" dirty="0" err="1" smtClean="0"/>
              <a:t>jezelf</a:t>
            </a:r>
            <a:r>
              <a:rPr lang="en-US" dirty="0" smtClean="0"/>
              <a:t>,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ander</a:t>
            </a:r>
            <a:r>
              <a:rPr lang="en-US" dirty="0" smtClean="0"/>
              <a:t>, door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ander</a:t>
            </a:r>
            <a:endParaRPr lang="en-US" dirty="0" smtClean="0"/>
          </a:p>
          <a:p>
            <a:pPr lvl="1"/>
            <a:r>
              <a:rPr lang="en-US" dirty="0" smtClean="0"/>
              <a:t>Skype coaching</a:t>
            </a:r>
          </a:p>
          <a:p>
            <a:pPr lvl="1"/>
            <a:endParaRPr lang="en-US" dirty="0" smtClean="0"/>
          </a:p>
          <a:p>
            <a:r>
              <a:rPr lang="en-US" dirty="0" err="1" smtClean="0"/>
              <a:t>Oefenen</a:t>
            </a:r>
            <a:endParaRPr lang="en-US" dirty="0"/>
          </a:p>
          <a:p>
            <a:pPr lvl="1"/>
            <a:r>
              <a:rPr lang="en-US" dirty="0" smtClean="0"/>
              <a:t>Black Box Machines (James </a:t>
            </a:r>
            <a:r>
              <a:rPr lang="en-US" dirty="0" err="1" smtClean="0"/>
              <a:t>Lyndsay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Weekend Testing (India, Americas) (Skype)</a:t>
            </a:r>
          </a:p>
          <a:p>
            <a:pPr lvl="1"/>
            <a:r>
              <a:rPr lang="en-US" dirty="0" err="1" smtClean="0"/>
              <a:t>Kies</a:t>
            </a:r>
            <a:r>
              <a:rPr lang="en-US" dirty="0" smtClean="0"/>
              <a:t> </a:t>
            </a:r>
            <a:r>
              <a:rPr lang="en-US" dirty="0" err="1" smtClean="0"/>
              <a:t>zelf</a:t>
            </a:r>
            <a:r>
              <a:rPr lang="en-US" dirty="0" smtClean="0"/>
              <a:t> </a:t>
            </a:r>
            <a:r>
              <a:rPr lang="en-US" dirty="0" err="1" smtClean="0"/>
              <a:t>iets</a:t>
            </a:r>
            <a:r>
              <a:rPr lang="en-US" dirty="0" smtClean="0"/>
              <a:t> en </a:t>
            </a:r>
            <a:r>
              <a:rPr lang="en-US" dirty="0" err="1" smtClean="0"/>
              <a:t>ga</a:t>
            </a:r>
            <a:r>
              <a:rPr lang="en-US" dirty="0" smtClean="0"/>
              <a:t> het </a:t>
            </a:r>
            <a:r>
              <a:rPr lang="en-US" dirty="0" err="1" smtClean="0"/>
              <a:t>testen</a:t>
            </a:r>
            <a:r>
              <a:rPr lang="en-US" dirty="0" smtClean="0"/>
              <a:t> (tip: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fysiek</a:t>
            </a:r>
            <a:r>
              <a:rPr lang="en-US" dirty="0" smtClean="0"/>
              <a:t> object)</a:t>
            </a:r>
          </a:p>
          <a:p>
            <a:pPr lvl="1"/>
            <a:endParaRPr lang="en-US" dirty="0" smtClean="0"/>
          </a:p>
          <a:p>
            <a:r>
              <a:rPr lang="en-US" dirty="0" err="1" smtClean="0"/>
              <a:t>MeetUp</a:t>
            </a:r>
            <a:endParaRPr lang="en-US" dirty="0" smtClean="0"/>
          </a:p>
          <a:p>
            <a:pPr lvl="1"/>
            <a:r>
              <a:rPr lang="en-US" dirty="0" err="1" smtClean="0"/>
              <a:t>Zoek</a:t>
            </a:r>
            <a:r>
              <a:rPr lang="en-US" dirty="0" smtClean="0"/>
              <a:t> </a:t>
            </a:r>
            <a:r>
              <a:rPr lang="en-US" dirty="0" err="1" smtClean="0"/>
              <a:t>mensen</a:t>
            </a:r>
            <a:r>
              <a:rPr lang="en-US" dirty="0" smtClean="0"/>
              <a:t> in je </a:t>
            </a:r>
            <a:r>
              <a:rPr lang="en-US" dirty="0" err="1" smtClean="0"/>
              <a:t>omgeving</a:t>
            </a:r>
            <a:endParaRPr lang="en-US" dirty="0" smtClean="0"/>
          </a:p>
          <a:p>
            <a:pPr lvl="1"/>
            <a:r>
              <a:rPr lang="en-US" dirty="0" err="1" smtClean="0"/>
              <a:t>Kom</a:t>
            </a:r>
            <a:r>
              <a:rPr lang="en-US" dirty="0" smtClean="0"/>
              <a:t> </a:t>
            </a:r>
            <a:r>
              <a:rPr lang="en-US" dirty="0" err="1" smtClean="0"/>
              <a:t>bij</a:t>
            </a:r>
            <a:r>
              <a:rPr lang="en-US" dirty="0" smtClean="0"/>
              <a:t> </a:t>
            </a:r>
            <a:r>
              <a:rPr lang="en-US" dirty="0" err="1" smtClean="0"/>
              <a:t>elkaar</a:t>
            </a:r>
            <a:endParaRPr lang="en-US" dirty="0" smtClean="0"/>
          </a:p>
          <a:p>
            <a:pPr lvl="1"/>
            <a:r>
              <a:rPr lang="en-US" dirty="0" err="1" smtClean="0"/>
              <a:t>Deel</a:t>
            </a:r>
            <a:r>
              <a:rPr lang="en-US" dirty="0" smtClean="0"/>
              <a:t> </a:t>
            </a:r>
            <a:r>
              <a:rPr lang="en-US" dirty="0" err="1" smtClean="0"/>
              <a:t>ervaringen</a:t>
            </a:r>
            <a:endParaRPr lang="en-US" dirty="0" smtClean="0"/>
          </a:p>
          <a:p>
            <a:pPr lvl="1"/>
            <a:r>
              <a:rPr lang="en-US" dirty="0" err="1" smtClean="0"/>
              <a:t>Staar</a:t>
            </a:r>
            <a:r>
              <a:rPr lang="en-US" dirty="0" smtClean="0"/>
              <a:t> je </a:t>
            </a:r>
            <a:r>
              <a:rPr lang="en-US" dirty="0" err="1" smtClean="0"/>
              <a:t>niet</a:t>
            </a:r>
            <a:r>
              <a:rPr lang="en-US" dirty="0" smtClean="0"/>
              <a:t> blind op “</a:t>
            </a:r>
            <a:r>
              <a:rPr lang="en-US" dirty="0" err="1" smtClean="0"/>
              <a:t>testen</a:t>
            </a:r>
            <a:r>
              <a:rPr lang="en-US" dirty="0" smtClean="0"/>
              <a:t>”</a:t>
            </a:r>
          </a:p>
          <a:p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B2B473-D3F1-4288-A495-A7CCB86A2C76}" type="datetime1">
              <a:rPr lang="nl-NL" smtClean="0"/>
              <a:pPr>
                <a:defRPr/>
              </a:pPr>
              <a:t>6-9-2013</a:t>
            </a:fld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A1A841D-A841-40D0-978F-7AE2AE197C30}" type="slidenum">
              <a:rPr lang="nl-NL" smtClean="0"/>
              <a:pPr>
                <a:defRPr/>
              </a:pPr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315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driven: </a:t>
            </a:r>
            <a:r>
              <a:rPr lang="en-US" dirty="0" err="1" smtClean="0"/>
              <a:t>delen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Schrijven</a:t>
            </a:r>
            <a:endParaRPr lang="en-US" dirty="0" smtClean="0"/>
          </a:p>
          <a:p>
            <a:pPr lvl="1"/>
            <a:r>
              <a:rPr lang="en-US" dirty="0" smtClean="0"/>
              <a:t>Blog</a:t>
            </a:r>
          </a:p>
          <a:p>
            <a:pPr lvl="1"/>
            <a:r>
              <a:rPr lang="en-US" dirty="0" smtClean="0"/>
              <a:t>Twitter</a:t>
            </a:r>
          </a:p>
          <a:p>
            <a:endParaRPr lang="en-US" dirty="0" smtClean="0"/>
          </a:p>
          <a:p>
            <a:r>
              <a:rPr lang="en-US" dirty="0" err="1" smtClean="0"/>
              <a:t>Spreken</a:t>
            </a:r>
            <a:endParaRPr lang="en-US" dirty="0" smtClean="0"/>
          </a:p>
          <a:p>
            <a:pPr lvl="1"/>
            <a:r>
              <a:rPr lang="en-US" dirty="0" err="1" smtClean="0"/>
              <a:t>Bij</a:t>
            </a:r>
            <a:r>
              <a:rPr lang="en-US" dirty="0" smtClean="0"/>
              <a:t> </a:t>
            </a:r>
            <a:r>
              <a:rPr lang="en-US" dirty="0" err="1" smtClean="0"/>
              <a:t>jou</a:t>
            </a:r>
            <a:r>
              <a:rPr lang="en-US" dirty="0" smtClean="0"/>
              <a:t> op je </a:t>
            </a:r>
            <a:r>
              <a:rPr lang="en-US" dirty="0" err="1" smtClean="0"/>
              <a:t>werk</a:t>
            </a:r>
            <a:endParaRPr lang="en-US" dirty="0" smtClean="0"/>
          </a:p>
          <a:p>
            <a:pPr lvl="1"/>
            <a:r>
              <a:rPr lang="en-US" dirty="0" smtClean="0"/>
              <a:t>In het </a:t>
            </a:r>
            <a:r>
              <a:rPr lang="en-US" dirty="0" err="1" smtClean="0"/>
              <a:t>openbaar</a:t>
            </a:r>
            <a:endParaRPr lang="en-US" dirty="0"/>
          </a:p>
          <a:p>
            <a:pPr lvl="1"/>
            <a:r>
              <a:rPr lang="en-US" dirty="0" err="1" smtClean="0"/>
              <a:t>Conferenties</a:t>
            </a:r>
            <a:r>
              <a:rPr lang="en-US" dirty="0" smtClean="0"/>
              <a:t>: </a:t>
            </a:r>
            <a:r>
              <a:rPr lang="en-US" dirty="0" err="1" smtClean="0"/>
              <a:t>TestNet</a:t>
            </a:r>
            <a:r>
              <a:rPr lang="en-US" dirty="0" smtClean="0"/>
              <a:t>, Let’s Test, CAST</a:t>
            </a:r>
          </a:p>
          <a:p>
            <a:pPr lvl="1"/>
            <a:endParaRPr lang="en-US" dirty="0"/>
          </a:p>
          <a:p>
            <a:r>
              <a:rPr lang="en-US" dirty="0" smtClean="0"/>
              <a:t>Coaching</a:t>
            </a:r>
          </a:p>
          <a:p>
            <a:pPr lvl="1"/>
            <a:r>
              <a:rPr lang="en-US" dirty="0" err="1" smtClean="0"/>
              <a:t>Deel</a:t>
            </a:r>
            <a:r>
              <a:rPr lang="en-US" dirty="0" smtClean="0"/>
              <a:t> je </a:t>
            </a:r>
            <a:r>
              <a:rPr lang="en-US" dirty="0" err="1" smtClean="0"/>
              <a:t>kennis</a:t>
            </a:r>
            <a:endParaRPr lang="en-US" dirty="0" smtClean="0"/>
          </a:p>
          <a:p>
            <a:pPr lvl="1"/>
            <a:r>
              <a:rPr lang="en-US" dirty="0" smtClean="0"/>
              <a:t>Help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ander</a:t>
            </a:r>
            <a:r>
              <a:rPr lang="en-US" dirty="0" smtClean="0"/>
              <a:t> </a:t>
            </a:r>
            <a:r>
              <a:rPr lang="en-US" dirty="0" err="1" smtClean="0"/>
              <a:t>groeien</a:t>
            </a:r>
            <a:endParaRPr lang="en-US" dirty="0" smtClean="0"/>
          </a:p>
          <a:p>
            <a:pPr lvl="1"/>
            <a:r>
              <a:rPr lang="en-US" dirty="0" err="1" smtClean="0"/>
              <a:t>Verruim</a:t>
            </a:r>
            <a:r>
              <a:rPr lang="en-US" dirty="0" smtClean="0"/>
              <a:t> je </a:t>
            </a:r>
            <a:r>
              <a:rPr lang="en-US" dirty="0" err="1" smtClean="0"/>
              <a:t>perspectief</a:t>
            </a:r>
            <a:r>
              <a:rPr lang="en-US" dirty="0" smtClean="0"/>
              <a:t> door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zien</a:t>
            </a:r>
            <a:r>
              <a:rPr lang="en-US" dirty="0" smtClean="0"/>
              <a:t> hoe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ander</a:t>
            </a:r>
            <a:r>
              <a:rPr lang="en-US" dirty="0" smtClean="0"/>
              <a:t> </a:t>
            </a:r>
            <a:r>
              <a:rPr lang="en-US" dirty="0" err="1" smtClean="0"/>
              <a:t>leert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B2B473-D3F1-4288-A495-A7CCB86A2C76}" type="datetime1">
              <a:rPr lang="nl-NL" smtClean="0"/>
              <a:pPr>
                <a:defRPr/>
              </a:pPr>
              <a:t>6-9-2013</a:t>
            </a:fld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A1A841D-A841-40D0-978F-7AE2AE197C30}" type="slidenum">
              <a:rPr lang="nl-NL" smtClean="0"/>
              <a:pPr>
                <a:defRPr/>
              </a:pPr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972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driven: en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nog</a:t>
            </a:r>
            <a:r>
              <a:rPr lang="en-US" dirty="0" smtClean="0"/>
              <a:t> </a:t>
            </a:r>
            <a:r>
              <a:rPr lang="en-US" dirty="0" err="1" smtClean="0"/>
              <a:t>dit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Communities</a:t>
            </a:r>
          </a:p>
          <a:p>
            <a:pPr lvl="1"/>
            <a:r>
              <a:rPr lang="en-US" dirty="0" smtClean="0"/>
              <a:t>DEWT: Dutch Exploratory Workshop on Testing</a:t>
            </a:r>
          </a:p>
          <a:p>
            <a:pPr lvl="1"/>
            <a:r>
              <a:rPr lang="en-US" dirty="0" smtClean="0"/>
              <a:t>Association for Software Testing</a:t>
            </a:r>
          </a:p>
          <a:p>
            <a:pPr lvl="1"/>
            <a:r>
              <a:rPr lang="en-US" dirty="0" smtClean="0"/>
              <a:t>ISST: International Society for Software Testing</a:t>
            </a:r>
          </a:p>
          <a:p>
            <a:pPr lvl="1"/>
            <a:r>
              <a:rPr lang="en-US" dirty="0" err="1" smtClean="0"/>
              <a:t>Internationaal</a:t>
            </a:r>
            <a:r>
              <a:rPr lang="en-US" dirty="0" smtClean="0"/>
              <a:t>: </a:t>
            </a:r>
            <a:r>
              <a:rPr lang="en-US" dirty="0" err="1" smtClean="0"/>
              <a:t>zie</a:t>
            </a:r>
            <a:r>
              <a:rPr lang="en-US" dirty="0" smtClean="0"/>
              <a:t> Twitter</a:t>
            </a:r>
          </a:p>
          <a:p>
            <a:pPr lvl="1"/>
            <a:endParaRPr lang="en-US" dirty="0"/>
          </a:p>
          <a:p>
            <a:r>
              <a:rPr lang="en-US" dirty="0" err="1" smtClean="0"/>
              <a:t>Sta</a:t>
            </a:r>
            <a:r>
              <a:rPr lang="en-US" dirty="0" smtClean="0"/>
              <a:t> open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nieuwe</a:t>
            </a:r>
            <a:r>
              <a:rPr lang="en-US" dirty="0" smtClean="0"/>
              <a:t> </a:t>
            </a:r>
            <a:r>
              <a:rPr lang="en-US" dirty="0" err="1" smtClean="0"/>
              <a:t>ideeen</a:t>
            </a:r>
            <a:endParaRPr lang="en-US" dirty="0" smtClean="0"/>
          </a:p>
          <a:p>
            <a:pPr lvl="1"/>
            <a:r>
              <a:rPr lang="en-US" dirty="0" err="1" smtClean="0"/>
              <a:t>Vorm</a:t>
            </a:r>
            <a:r>
              <a:rPr lang="en-US" dirty="0" smtClean="0"/>
              <a:t> je </a:t>
            </a:r>
            <a:r>
              <a:rPr lang="en-US" dirty="0" err="1" smtClean="0"/>
              <a:t>eigen</a:t>
            </a:r>
            <a:r>
              <a:rPr lang="en-US" dirty="0" smtClean="0"/>
              <a:t> </a:t>
            </a:r>
            <a:r>
              <a:rPr lang="en-US" dirty="0" err="1" smtClean="0"/>
              <a:t>mening</a:t>
            </a:r>
            <a:endParaRPr lang="en-US" dirty="0" smtClean="0"/>
          </a:p>
          <a:p>
            <a:pPr lvl="1"/>
            <a:r>
              <a:rPr lang="en-US" dirty="0" err="1" smtClean="0"/>
              <a:t>Wijs</a:t>
            </a:r>
            <a:r>
              <a:rPr lang="en-US" dirty="0" smtClean="0"/>
              <a:t> </a:t>
            </a:r>
            <a:r>
              <a:rPr lang="en-US" dirty="0" err="1" smtClean="0"/>
              <a:t>iets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op </a:t>
            </a:r>
            <a:r>
              <a:rPr lang="en-US" dirty="0" err="1" smtClean="0"/>
              <a:t>voorhand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(</a:t>
            </a:r>
            <a:r>
              <a:rPr lang="en-US" dirty="0" err="1" smtClean="0"/>
              <a:t>zelfs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het </a:t>
            </a:r>
            <a:r>
              <a:rPr lang="en-US" dirty="0" err="1" smtClean="0"/>
              <a:t>niet</a:t>
            </a:r>
            <a:r>
              <a:rPr lang="en-US" dirty="0" smtClean="0"/>
              <a:t> context driven is)</a:t>
            </a:r>
          </a:p>
          <a:p>
            <a:pPr lvl="1"/>
            <a:endParaRPr lang="en-US" dirty="0"/>
          </a:p>
          <a:p>
            <a:r>
              <a:rPr lang="en-US" dirty="0" err="1" smtClean="0"/>
              <a:t>Er</a:t>
            </a:r>
            <a:r>
              <a:rPr lang="en-US" dirty="0" smtClean="0"/>
              <a:t> is </a:t>
            </a:r>
            <a:r>
              <a:rPr lang="en-US" dirty="0" err="1" smtClean="0"/>
              <a:t>geen</a:t>
            </a:r>
            <a:r>
              <a:rPr lang="en-US" dirty="0" smtClean="0"/>
              <a:t> </a:t>
            </a:r>
            <a:r>
              <a:rPr lang="en-US" dirty="0" err="1" smtClean="0"/>
              <a:t>recept</a:t>
            </a:r>
            <a:r>
              <a:rPr lang="en-US" dirty="0" smtClean="0"/>
              <a:t>!</a:t>
            </a:r>
          </a:p>
          <a:p>
            <a:pPr lvl="1"/>
            <a:r>
              <a:rPr lang="en-US" dirty="0" err="1" smtClean="0"/>
              <a:t>Zoek</a:t>
            </a:r>
            <a:r>
              <a:rPr lang="en-US" dirty="0" smtClean="0"/>
              <a:t> je </a:t>
            </a:r>
            <a:r>
              <a:rPr lang="en-US" dirty="0" err="1" smtClean="0"/>
              <a:t>eigen</a:t>
            </a:r>
            <a:r>
              <a:rPr lang="en-US" dirty="0" smtClean="0"/>
              <a:t> </a:t>
            </a:r>
            <a:r>
              <a:rPr lang="en-US" dirty="0" err="1" smtClean="0"/>
              <a:t>weg</a:t>
            </a:r>
            <a:r>
              <a:rPr lang="en-US" dirty="0" smtClean="0"/>
              <a:t>, </a:t>
            </a:r>
            <a:r>
              <a:rPr lang="en-US" dirty="0" err="1" smtClean="0"/>
              <a:t>zoek</a:t>
            </a:r>
            <a:r>
              <a:rPr lang="en-US" dirty="0" smtClean="0"/>
              <a:t> </a:t>
            </a:r>
            <a:r>
              <a:rPr lang="en-US" dirty="0" err="1" smtClean="0"/>
              <a:t>hulp</a:t>
            </a:r>
            <a:r>
              <a:rPr lang="en-US" dirty="0" smtClean="0"/>
              <a:t>, </a:t>
            </a:r>
            <a:r>
              <a:rPr lang="en-US" dirty="0" err="1" smtClean="0"/>
              <a:t>zoek</a:t>
            </a:r>
            <a:r>
              <a:rPr lang="en-US" dirty="0" smtClean="0"/>
              <a:t> </a:t>
            </a:r>
            <a:r>
              <a:rPr lang="en-US" dirty="0" err="1" smtClean="0"/>
              <a:t>wat</a:t>
            </a:r>
            <a:r>
              <a:rPr lang="en-US" dirty="0" smtClean="0"/>
              <a:t> </a:t>
            </a:r>
            <a:r>
              <a:rPr lang="en-US" dirty="0" err="1" smtClean="0"/>
              <a:t>werkt</a:t>
            </a:r>
            <a:endParaRPr lang="en-US" dirty="0" smtClean="0"/>
          </a:p>
          <a:p>
            <a:pPr lvl="1"/>
            <a:r>
              <a:rPr lang="en-US" dirty="0"/>
              <a:t>"The illiterate of the 21st century will not be those who cannot read and write, but those who cannot learn, unlearn, and relearn" </a:t>
            </a:r>
            <a:r>
              <a:rPr lang="en-US" dirty="0" smtClean="0"/>
              <a:t>– Alvin Toffler</a:t>
            </a:r>
            <a:r>
              <a:rPr lang="en-US" dirty="0"/>
              <a:t>.</a:t>
            </a:r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B2B473-D3F1-4288-A495-A7CCB86A2C76}" type="datetime1">
              <a:rPr lang="nl-NL" smtClean="0"/>
              <a:pPr>
                <a:defRPr/>
              </a:pPr>
              <a:t>7-9-2013</a:t>
            </a:fld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A1A841D-A841-40D0-978F-7AE2AE197C30}" type="slidenum">
              <a:rPr lang="nl-NL" smtClean="0"/>
              <a:pPr>
                <a:defRPr/>
              </a:pPr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716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jdelijke aanduiding voor datum 2"/>
          <p:cNvSpPr txBox="1">
            <a:spLocks noGrp="1"/>
          </p:cNvSpPr>
          <p:nvPr/>
        </p:nvSpPr>
        <p:spPr bwMode="auto">
          <a:xfrm>
            <a:off x="7519988" y="6497638"/>
            <a:ext cx="635000" cy="2825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/>
          <a:lstStyle/>
          <a:p>
            <a:pPr algn="r">
              <a:defRPr/>
            </a:pPr>
            <a:fld id="{2B6214F7-6472-4401-88FD-C814E2DD0777}" type="datetime1">
              <a:rPr lang="nl-NL" sz="800">
                <a:solidFill>
                  <a:schemeClr val="accent2"/>
                </a:solidFill>
                <a:latin typeface="+mn-lt"/>
                <a:cs typeface="+mn-cs"/>
              </a:rPr>
              <a:pPr algn="r">
                <a:defRPr/>
              </a:pPr>
              <a:t>21-8-2013</a:t>
            </a:fld>
            <a:endParaRPr lang="nl-NL" sz="800">
              <a:solidFill>
                <a:schemeClr val="accent2"/>
              </a:solidFill>
              <a:latin typeface="+mn-lt"/>
              <a:cs typeface="+mn-cs"/>
            </a:endParaRPr>
          </a:p>
        </p:txBody>
      </p:sp>
      <p:sp>
        <p:nvSpPr>
          <p:cNvPr id="17410" name="Tijdelijke aanduiding voor dianummer 4"/>
          <p:cNvSpPr txBox="1">
            <a:spLocks noGrp="1"/>
          </p:cNvSpPr>
          <p:nvPr/>
        </p:nvSpPr>
        <p:spPr bwMode="auto">
          <a:xfrm>
            <a:off x="8359775" y="6497638"/>
            <a:ext cx="327025" cy="2825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/>
          <a:lstStyle/>
          <a:p>
            <a:pPr algn="r">
              <a:defRPr/>
            </a:pPr>
            <a:fld id="{F9C0F8EC-FC36-4D23-BBB1-FBF084A3AC0B}" type="slidenum">
              <a:rPr lang="nl-NL" sz="800">
                <a:solidFill>
                  <a:schemeClr val="accent2"/>
                </a:solidFill>
                <a:latin typeface="+mn-lt"/>
                <a:cs typeface="+mn-cs"/>
              </a:rPr>
              <a:pPr algn="r">
                <a:defRPr/>
              </a:pPr>
              <a:t>19</a:t>
            </a:fld>
            <a:endParaRPr lang="nl-NL" sz="800">
              <a:solidFill>
                <a:schemeClr val="accent2"/>
              </a:solidFill>
              <a:latin typeface="+mn-lt"/>
              <a:cs typeface="+mn-cs"/>
            </a:endParaRPr>
          </a:p>
        </p:txBody>
      </p:sp>
      <p:sp>
        <p:nvSpPr>
          <p:cNvPr id="76804" name="Title 3"/>
          <p:cNvSpPr>
            <a:spLocks noGrp="1"/>
          </p:cNvSpPr>
          <p:nvPr>
            <p:ph type="title" idx="4294967295"/>
          </p:nvPr>
        </p:nvSpPr>
        <p:spPr>
          <a:xfrm>
            <a:off x="428625" y="611188"/>
            <a:ext cx="8228013" cy="509587"/>
          </a:xfrm>
        </p:spPr>
        <p:txBody>
          <a:bodyPr anchor="ctr"/>
          <a:lstStyle/>
          <a:p>
            <a:pPr eaLnBrk="1" hangingPunct="1"/>
            <a:r>
              <a:rPr lang="nl-NL" smtClean="0">
                <a:solidFill>
                  <a:schemeClr val="tx1"/>
                </a:solidFill>
              </a:rPr>
              <a:t>Questions?</a:t>
            </a:r>
          </a:p>
        </p:txBody>
      </p:sp>
      <p:pic>
        <p:nvPicPr>
          <p:cNvPr id="76805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628775"/>
            <a:ext cx="7188200" cy="464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850" y="3994150"/>
            <a:ext cx="7937500" cy="1066800"/>
          </a:xfrm>
        </p:spPr>
        <p:txBody>
          <a:bodyPr/>
          <a:lstStyle/>
          <a:p>
            <a:pPr eaLnBrk="1" hangingPunct="1">
              <a:defRPr/>
            </a:pPr>
            <a:r>
              <a:rPr lang="nl-NL" dirty="0" smtClean="0"/>
              <a:t>Thanks for your attention!</a:t>
            </a:r>
            <a:endParaRPr lang="nl-NL" dirty="0"/>
          </a:p>
        </p:txBody>
      </p:sp>
      <p:sp>
        <p:nvSpPr>
          <p:cNvPr id="77827" name="Subtitle 2"/>
          <p:cNvSpPr>
            <a:spLocks noGrp="1"/>
          </p:cNvSpPr>
          <p:nvPr>
            <p:ph type="subTitle" idx="1"/>
          </p:nvPr>
        </p:nvSpPr>
        <p:spPr>
          <a:xfrm>
            <a:off x="447675" y="5141913"/>
            <a:ext cx="7940675" cy="86677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nl-NL" dirty="0" smtClean="0"/>
              <a:t>Arjen Verweij</a:t>
            </a:r>
            <a:endParaRPr lang="nl-NL" dirty="0" smtClean="0"/>
          </a:p>
          <a:p>
            <a:pPr eaLnBrk="1" hangingPunct="1">
              <a:spcBef>
                <a:spcPct val="0"/>
              </a:spcBef>
            </a:pPr>
            <a:r>
              <a:rPr lang="nl-NL" dirty="0" smtClean="0"/>
              <a:t>@arjenv_</a:t>
            </a:r>
            <a:endParaRPr lang="nl-NL" dirty="0" smtClean="0"/>
          </a:p>
          <a:p>
            <a:pPr eaLnBrk="1" hangingPunct="1">
              <a:spcBef>
                <a:spcPct val="0"/>
              </a:spcBef>
            </a:pPr>
            <a:r>
              <a:rPr lang="nl-NL" dirty="0" smtClean="0"/>
              <a:t>http://huhreallyso.wordpress.com</a:t>
            </a:r>
            <a:endParaRPr lang="nl-NL" dirty="0" smtClean="0"/>
          </a:p>
        </p:txBody>
      </p:sp>
      <p:sp>
        <p:nvSpPr>
          <p:cNvPr id="7782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705225" y="6146800"/>
            <a:ext cx="2971800" cy="277813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nl-NL" dirty="0" smtClean="0"/>
              <a:t>For more information, please visit:</a:t>
            </a:r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vMaLtdEDkgShcpdlGFym"/>
</p:tagLst>
</file>

<file path=ppt/theme/theme1.xml><?xml version="1.0" encoding="utf-8"?>
<a:theme xmlns:a="http://schemas.openxmlformats.org/drawingml/2006/main" name="Company presentation TASS International_final">
  <a:themeElements>
    <a:clrScheme name="TASS 1">
      <a:dk1>
        <a:sysClr val="windowText" lastClr="000000"/>
      </a:dk1>
      <a:lt1>
        <a:sysClr val="window" lastClr="FFFFFF"/>
      </a:lt1>
      <a:dk2>
        <a:srgbClr val="FF8300"/>
      </a:dk2>
      <a:lt2>
        <a:srgbClr val="000000"/>
      </a:lt2>
      <a:accent1>
        <a:srgbClr val="FF8300"/>
      </a:accent1>
      <a:accent2>
        <a:srgbClr val="9C9E9F"/>
      </a:accent2>
      <a:accent3>
        <a:srgbClr val="333333"/>
      </a:accent3>
      <a:accent4>
        <a:srgbClr val="666666"/>
      </a:accent4>
      <a:accent5>
        <a:srgbClr val="CCCCCC"/>
      </a:accent5>
      <a:accent6>
        <a:srgbClr val="E6E6E6"/>
      </a:accent6>
      <a:hlink>
        <a:srgbClr val="FF83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Company presentation TASS International_final</Template>
  <TotalTime>23696</TotalTime>
  <Words>863</Words>
  <Application>Microsoft Office PowerPoint</Application>
  <PresentationFormat>On-screen Show (4:3)</PresentationFormat>
  <Paragraphs>212</Paragraphs>
  <Slides>20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Times New Roman</vt:lpstr>
      <vt:lpstr>Tahoma</vt:lpstr>
      <vt:lpstr>Company presentation TASS International_final</vt:lpstr>
      <vt:lpstr>Video Clip</vt:lpstr>
      <vt:lpstr>PowerPoint Presentation</vt:lpstr>
      <vt:lpstr>Bouwen aan jezelf  Als context-driven tester</vt:lpstr>
      <vt:lpstr>Arjens Context</vt:lpstr>
      <vt:lpstr>About us</vt:lpstr>
      <vt:lpstr>PowerPoint Presentation</vt:lpstr>
      <vt:lpstr>Our Global Presence</vt:lpstr>
      <vt:lpstr>PowerPoint Presentation</vt:lpstr>
      <vt:lpstr>Simulation Software</vt:lpstr>
      <vt:lpstr>Integrated Safety</vt:lpstr>
      <vt:lpstr>PowerPoint Presentation</vt:lpstr>
      <vt:lpstr>Inhoud</vt:lpstr>
      <vt:lpstr>Uit den ouden doosch</vt:lpstr>
      <vt:lpstr>Context driven: moderne trits</vt:lpstr>
      <vt:lpstr>Context driven: leren</vt:lpstr>
      <vt:lpstr>Context driven: leren</vt:lpstr>
      <vt:lpstr>Context driven: doen</vt:lpstr>
      <vt:lpstr>Context driven: delen</vt:lpstr>
      <vt:lpstr>Context driven: en dan nog dit</vt:lpstr>
      <vt:lpstr>Questions?</vt:lpstr>
      <vt:lpstr>Thanks for your attention!</vt:lpstr>
    </vt:vector>
  </TitlesOfParts>
  <Company>Microsoft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Janssen, Angelique</dc:creator>
  <cp:lastModifiedBy>Verweij, Arjen</cp:lastModifiedBy>
  <cp:revision>22</cp:revision>
  <dcterms:created xsi:type="dcterms:W3CDTF">2013-02-25T14:48:45Z</dcterms:created>
  <dcterms:modified xsi:type="dcterms:W3CDTF">2013-09-06T22:13:13Z</dcterms:modified>
</cp:coreProperties>
</file>