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</p:sldMasterIdLst>
  <p:notesMasterIdLst>
    <p:notesMasterId r:id="rId25"/>
  </p:notesMasterIdLst>
  <p:sldIdLst>
    <p:sldId id="256" r:id="rId3"/>
    <p:sldId id="271" r:id="rId4"/>
    <p:sldId id="269" r:id="rId5"/>
    <p:sldId id="270" r:id="rId6"/>
    <p:sldId id="257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3" r:id="rId16"/>
    <p:sldId id="281" r:id="rId17"/>
    <p:sldId id="274" r:id="rId18"/>
    <p:sldId id="275" r:id="rId19"/>
    <p:sldId id="276" r:id="rId20"/>
    <p:sldId id="277" r:id="rId21"/>
    <p:sldId id="280" r:id="rId22"/>
    <p:sldId id="278" r:id="rId23"/>
    <p:sldId id="279" r:id="rId24"/>
  </p:sldIdLst>
  <p:sldSz cx="9144000" cy="6858000" type="screen4x3"/>
  <p:notesSz cx="6797675" cy="9928225"/>
  <p:defaultTextStyle>
    <a:defPPr>
      <a:defRPr lang="nl-NL"/>
    </a:defPPr>
    <a:lvl1pPr algn="r" rtl="0" fontAlgn="base">
      <a:spcBef>
        <a:spcPct val="0"/>
      </a:spcBef>
      <a:spcAft>
        <a:spcPct val="0"/>
      </a:spcAft>
      <a:defRPr sz="1400" b="1" kern="1200">
        <a:solidFill>
          <a:srgbClr val="044EA0"/>
        </a:solidFill>
        <a:latin typeface="Verdana" pitchFamily="34" charset="0"/>
        <a:ea typeface="+mn-ea"/>
        <a:cs typeface="Arial" charset="0"/>
      </a:defRPr>
    </a:lvl1pPr>
    <a:lvl2pPr marL="457200" algn="r" rtl="0" fontAlgn="base">
      <a:spcBef>
        <a:spcPct val="0"/>
      </a:spcBef>
      <a:spcAft>
        <a:spcPct val="0"/>
      </a:spcAft>
      <a:defRPr sz="1400" b="1" kern="1200">
        <a:solidFill>
          <a:srgbClr val="044EA0"/>
        </a:solidFill>
        <a:latin typeface="Verdana" pitchFamily="34" charset="0"/>
        <a:ea typeface="+mn-ea"/>
        <a:cs typeface="Arial" charset="0"/>
      </a:defRPr>
    </a:lvl2pPr>
    <a:lvl3pPr marL="914400" algn="r" rtl="0" fontAlgn="base">
      <a:spcBef>
        <a:spcPct val="0"/>
      </a:spcBef>
      <a:spcAft>
        <a:spcPct val="0"/>
      </a:spcAft>
      <a:defRPr sz="1400" b="1" kern="1200">
        <a:solidFill>
          <a:srgbClr val="044EA0"/>
        </a:solidFill>
        <a:latin typeface="Verdana" pitchFamily="34" charset="0"/>
        <a:ea typeface="+mn-ea"/>
        <a:cs typeface="Arial" charset="0"/>
      </a:defRPr>
    </a:lvl3pPr>
    <a:lvl4pPr marL="1371600" algn="r" rtl="0" fontAlgn="base">
      <a:spcBef>
        <a:spcPct val="0"/>
      </a:spcBef>
      <a:spcAft>
        <a:spcPct val="0"/>
      </a:spcAft>
      <a:defRPr sz="1400" b="1" kern="1200">
        <a:solidFill>
          <a:srgbClr val="044EA0"/>
        </a:solidFill>
        <a:latin typeface="Verdana" pitchFamily="34" charset="0"/>
        <a:ea typeface="+mn-ea"/>
        <a:cs typeface="Arial" charset="0"/>
      </a:defRPr>
    </a:lvl4pPr>
    <a:lvl5pPr marL="1828800" algn="r" rtl="0" fontAlgn="base">
      <a:spcBef>
        <a:spcPct val="0"/>
      </a:spcBef>
      <a:spcAft>
        <a:spcPct val="0"/>
      </a:spcAft>
      <a:defRPr sz="1400" b="1" kern="1200">
        <a:solidFill>
          <a:srgbClr val="044EA0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400" b="1" kern="1200">
        <a:solidFill>
          <a:srgbClr val="044EA0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1400" b="1" kern="1200">
        <a:solidFill>
          <a:srgbClr val="044EA0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1400" b="1" kern="1200">
        <a:solidFill>
          <a:srgbClr val="044EA0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1400" b="1" kern="1200">
        <a:solidFill>
          <a:srgbClr val="044EA0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44EA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 autoAdjust="0"/>
    <p:restoredTop sz="94636" autoAdjust="0"/>
  </p:normalViewPr>
  <p:slideViewPr>
    <p:cSldViewPr>
      <p:cViewPr varScale="1">
        <p:scale>
          <a:sx n="47" d="100"/>
          <a:sy n="47" d="100"/>
        </p:scale>
        <p:origin x="-128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D5895E-2934-4BB4-AE04-21D3CFC3AB3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22A92D-82B4-41E0-BF2E-B4EDB855C9D5}" type="slidenum">
              <a:rPr lang="nl-NL" smtClean="0">
                <a:cs typeface="Arial" charset="0"/>
              </a:rPr>
              <a:pPr/>
              <a:t>1</a:t>
            </a:fld>
            <a:endParaRPr lang="nl-NL" smtClean="0">
              <a:cs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16E92A-CF58-4B26-9B6B-12A1859BF97E}" type="slidenum">
              <a:rPr lang="nl-NL" smtClean="0">
                <a:cs typeface="Arial" charset="0"/>
              </a:rPr>
              <a:pPr/>
              <a:t>5</a:t>
            </a:fld>
            <a:endParaRPr lang="nl-NL" smtClean="0">
              <a:cs typeface="Arial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22A92D-82B4-41E0-BF2E-B4EDB855C9D5}" type="slidenum">
              <a:rPr lang="nl-NL" smtClean="0">
                <a:cs typeface="Arial" charset="0"/>
              </a:rPr>
              <a:pPr/>
              <a:t>6</a:t>
            </a:fld>
            <a:endParaRPr lang="nl-NL" smtClean="0">
              <a:cs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nl-NL" sz="1200" dirty="0" smtClean="0"/>
              <a:t>Binnen een methode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sz="1200" dirty="0" smtClean="0"/>
              <a:t>Een methode aanvullen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sz="1200" dirty="0" smtClean="0"/>
              <a:t>Bepaalde onderdelen van een methode wel of niet gebruiken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sz="1200" dirty="0" smtClean="0"/>
              <a:t>Meerdere methoden combineren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sz="1200" dirty="0" smtClean="0"/>
              <a:t>Los van een methode uit best </a:t>
            </a:r>
            <a:r>
              <a:rPr lang="nl-NL" sz="1200" dirty="0" err="1" smtClean="0"/>
              <a:t>practices</a:t>
            </a:r>
            <a:r>
              <a:rPr lang="nl-NL" sz="1200" dirty="0" smtClean="0"/>
              <a:t> een aanpak samenstellen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sz="1200" dirty="0" smtClean="0"/>
              <a:t>Naast best </a:t>
            </a:r>
            <a:r>
              <a:rPr lang="nl-NL" sz="1200" dirty="0" err="1" smtClean="0"/>
              <a:t>practices</a:t>
            </a:r>
            <a:r>
              <a:rPr lang="nl-NL" sz="1200" dirty="0" smtClean="0"/>
              <a:t> ook eigen creativiteit gebruiken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D5895E-2934-4BB4-AE04-21D3CFC3AB3E}" type="slidenum">
              <a:rPr lang="nl-NL" smtClean="0"/>
              <a:pPr>
                <a:defRPr/>
              </a:pPr>
              <a:t>7</a:t>
            </a:fld>
            <a:endParaRPr 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D5895E-2934-4BB4-AE04-21D3CFC3AB3E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22A92D-82B4-41E0-BF2E-B4EDB855C9D5}" type="slidenum">
              <a:rPr lang="nl-NL" smtClean="0">
                <a:cs typeface="Arial" charset="0"/>
              </a:rPr>
              <a:pPr/>
              <a:t>14</a:t>
            </a:fld>
            <a:endParaRPr lang="nl-NL" smtClean="0">
              <a:cs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ysqalogo-g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5388" y="5843588"/>
            <a:ext cx="2314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31913" y="1052513"/>
            <a:ext cx="6696075" cy="1008062"/>
          </a:xfrm>
        </p:spPr>
        <p:txBody>
          <a:bodyPr/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411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2133600"/>
            <a:ext cx="6408737" cy="119856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468313" y="6092825"/>
            <a:ext cx="1447800" cy="3524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29A28-7119-45F1-AADB-00043B947BA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05FCA-8706-435B-9122-D504908DD9E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9763" y="1341438"/>
            <a:ext cx="4038600" cy="3622675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30763" y="1341438"/>
            <a:ext cx="4038600" cy="3622675"/>
          </a:xfr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nl-NL" sz="2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nl-NL" sz="2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nl-NL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nl-NL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nl-NL" sz="14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9927C-6631-4B68-A362-05A1008ABAE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075E65-F7B5-454A-80D0-2B4E283B211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C519A-29BE-48F9-A988-FBBC3B58DB7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5A97D-3F91-4C8C-A9EC-1AD176CE6CE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6A9ED-9CFE-429E-96B5-55EF2C1DF72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4F125-64B0-4C33-B2E5-B7890A7AFF6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BFDB5-8C8A-4A0F-96AB-9E833FE341D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018338" y="530225"/>
            <a:ext cx="2125662" cy="443388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39763" y="530225"/>
            <a:ext cx="6226175" cy="443388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DAF7D-AB13-4900-9518-CAA139230E6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ysqalogo-g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5388" y="5843588"/>
            <a:ext cx="2314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18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31913" y="1052513"/>
            <a:ext cx="6696075" cy="1008062"/>
          </a:xfrm>
        </p:spPr>
        <p:txBody>
          <a:bodyPr/>
          <a:lstStyle>
            <a:lvl1pPr>
              <a:defRPr sz="3000">
                <a:solidFill>
                  <a:srgbClr val="044EA0"/>
                </a:solidFill>
              </a:defRPr>
            </a:lvl1pPr>
          </a:lstStyle>
          <a:p>
            <a:r>
              <a:rPr lang="nl-NL"/>
              <a:t>Klik om het opmaakprofiel te bewerken</a:t>
            </a:r>
          </a:p>
        </p:txBody>
      </p:sp>
      <p:sp>
        <p:nvSpPr>
          <p:cNvPr id="4218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2133600"/>
            <a:ext cx="6408737" cy="119856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468313" y="6092825"/>
            <a:ext cx="1447800" cy="3524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67D45-CB54-4F66-9CAB-985B2080B8D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889ED-4023-4007-99D6-F57DC5C5E02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9763" y="1341438"/>
            <a:ext cx="4038600" cy="3622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30763" y="1341438"/>
            <a:ext cx="4038600" cy="3622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D83DE-AF75-46D7-92DD-8BA7F906F00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54934-F8E0-44CF-B02A-781CF20B683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4268C-1B8C-4940-8A1A-1B5165EEBE7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BACD3-F394-4C59-ADD4-A0234D91319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F2C82-2E7A-499E-91C3-193B36810D4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AD90E-1992-440C-8DD5-7BFF34BCBD7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241B3-0481-4DBD-88A8-C6088123C51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018338" y="530225"/>
            <a:ext cx="2125662" cy="443388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39763" y="530225"/>
            <a:ext cx="6226175" cy="443388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53E74-ABC8-4CED-8AEE-0D6D23C7BB9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ysqalogo-k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4525" y="6245225"/>
            <a:ext cx="14192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black">
          <a:xfrm>
            <a:off x="639763" y="530225"/>
            <a:ext cx="8504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639763" y="1341438"/>
            <a:ext cx="8229600" cy="362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410629" name="Text Box 5"/>
          <p:cNvSpPr txBox="1">
            <a:spLocks noChangeArrowheads="1"/>
          </p:cNvSpPr>
          <p:nvPr/>
        </p:nvSpPr>
        <p:spPr bwMode="auto">
          <a:xfrm rot="-5400000">
            <a:off x="7939882" y="4415631"/>
            <a:ext cx="2089150" cy="214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800">
                <a:solidFill>
                  <a:schemeClr val="bg1"/>
                </a:solidFill>
                <a:cs typeface="+mn-cs"/>
              </a:rPr>
              <a:t>© </a:t>
            </a:r>
            <a:r>
              <a:rPr lang="nl-NL" sz="800">
                <a:solidFill>
                  <a:schemeClr val="bg1"/>
                </a:solidFill>
                <a:cs typeface="+mn-cs"/>
              </a:rPr>
              <a:t>SYSQA Almere</a:t>
            </a:r>
          </a:p>
        </p:txBody>
      </p:sp>
      <p:sp>
        <p:nvSpPr>
          <p:cNvPr id="4106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7063" y="63484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6A62EF9A-7C8F-42B7-BA79-941B39F3DBA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Verdana" pitchFamily="34" charset="0"/>
          <a:cs typeface="Arial" charset="0"/>
        </a:defRPr>
      </a:lvl9pPr>
    </p:titleStyle>
    <p:bodyStyle>
      <a:lvl1pPr marL="266700" indent="-2667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554038" indent="-28575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cs typeface="+mn-cs"/>
        </a:defRPr>
      </a:lvl2pPr>
      <a:lvl3pPr marL="784225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  <a:cs typeface="+mn-cs"/>
        </a:defRPr>
      </a:lvl3pPr>
      <a:lvl4pPr marL="1014413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1"/>
          </a:solidFill>
          <a:latin typeface="+mn-lt"/>
          <a:cs typeface="+mn-cs"/>
        </a:defRPr>
      </a:lvl4pPr>
      <a:lvl5pPr marL="124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1"/>
          </a:solidFill>
          <a:latin typeface="+mn-lt"/>
          <a:cs typeface="+mn-cs"/>
        </a:defRPr>
      </a:lvl5pPr>
      <a:lvl6pPr marL="170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CC"/>
          </a:solidFill>
          <a:latin typeface="+mn-lt"/>
          <a:cs typeface="+mn-cs"/>
        </a:defRPr>
      </a:lvl6pPr>
      <a:lvl7pPr marL="215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CC"/>
          </a:solidFill>
          <a:latin typeface="+mn-lt"/>
          <a:cs typeface="+mn-cs"/>
        </a:defRPr>
      </a:lvl7pPr>
      <a:lvl8pPr marL="261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CC"/>
          </a:solidFill>
          <a:latin typeface="+mn-lt"/>
          <a:cs typeface="+mn-cs"/>
        </a:defRPr>
      </a:lvl8pPr>
      <a:lvl9pPr marL="3073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CC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ysqalogo-k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4525" y="6245225"/>
            <a:ext cx="14192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black">
          <a:xfrm>
            <a:off x="639763" y="530225"/>
            <a:ext cx="8504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639763" y="1341438"/>
            <a:ext cx="8229600" cy="362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420869" name="Text Box 5"/>
          <p:cNvSpPr txBox="1">
            <a:spLocks noChangeArrowheads="1"/>
          </p:cNvSpPr>
          <p:nvPr/>
        </p:nvSpPr>
        <p:spPr bwMode="auto">
          <a:xfrm rot="-5400000">
            <a:off x="7939882" y="4415631"/>
            <a:ext cx="2089150" cy="214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800">
                <a:solidFill>
                  <a:schemeClr val="bg1"/>
                </a:solidFill>
                <a:cs typeface="+mn-cs"/>
              </a:rPr>
              <a:t>© </a:t>
            </a:r>
            <a:r>
              <a:rPr lang="nl-NL" sz="800">
                <a:solidFill>
                  <a:schemeClr val="bg1"/>
                </a:solidFill>
                <a:cs typeface="+mn-cs"/>
              </a:rPr>
              <a:t>SYSQA Almere</a:t>
            </a:r>
          </a:p>
        </p:txBody>
      </p:sp>
      <p:sp>
        <p:nvSpPr>
          <p:cNvPr id="420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7063" y="63484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629712A5-2A46-4511-B5BC-D728F8E358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Verdana" pitchFamily="34" charset="0"/>
          <a:cs typeface="Arial" charset="0"/>
        </a:defRPr>
      </a:lvl9pPr>
    </p:titleStyle>
    <p:bodyStyle>
      <a:lvl1pPr marL="266700" indent="-2667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554038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cs typeface="+mn-cs"/>
        </a:defRPr>
      </a:lvl2pPr>
      <a:lvl3pPr marL="784225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  <a:cs typeface="+mn-cs"/>
        </a:defRPr>
      </a:lvl3pPr>
      <a:lvl4pPr marL="101441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bg1"/>
          </a:solidFill>
          <a:latin typeface="+mn-lt"/>
          <a:cs typeface="+mn-cs"/>
        </a:defRPr>
      </a:lvl4pPr>
      <a:lvl5pPr marL="124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bg1"/>
          </a:solidFill>
          <a:latin typeface="+mn-lt"/>
          <a:cs typeface="+mn-cs"/>
        </a:defRPr>
      </a:lvl5pPr>
      <a:lvl6pPr marL="170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CC"/>
          </a:solidFill>
          <a:latin typeface="+mn-lt"/>
          <a:cs typeface="+mn-cs"/>
        </a:defRPr>
      </a:lvl6pPr>
      <a:lvl7pPr marL="215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CC"/>
          </a:solidFill>
          <a:latin typeface="+mn-lt"/>
          <a:cs typeface="+mn-cs"/>
        </a:defRPr>
      </a:lvl7pPr>
      <a:lvl8pPr marL="261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CC"/>
          </a:solidFill>
          <a:latin typeface="+mn-lt"/>
          <a:cs typeface="+mn-cs"/>
        </a:defRPr>
      </a:lvl8pPr>
      <a:lvl9pPr marL="3073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CC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Iedereen is context </a:t>
            </a:r>
            <a:r>
              <a:rPr lang="nl-NL" dirty="0" err="1" smtClean="0"/>
              <a:t>driven</a:t>
            </a:r>
            <a:r>
              <a:rPr lang="nl-NL" dirty="0" smtClean="0"/>
              <a:t>!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2133600"/>
            <a:ext cx="6768479" cy="1198563"/>
          </a:xfrm>
        </p:spPr>
        <p:txBody>
          <a:bodyPr/>
          <a:lstStyle/>
          <a:p>
            <a:r>
              <a:rPr lang="nl-NL" dirty="0" smtClean="0"/>
              <a:t>Jan Jaap Cannegieter</a:t>
            </a:r>
          </a:p>
          <a:p>
            <a:r>
              <a:rPr lang="nl-NL" dirty="0" smtClean="0"/>
              <a:t>Directeur Product Management SYSQA B.V.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Principes van context </a:t>
            </a:r>
            <a:r>
              <a:rPr lang="nl-NL" dirty="0" err="1" smtClean="0"/>
              <a:t>driven</a:t>
            </a:r>
            <a:r>
              <a:rPr lang="nl-NL" dirty="0" smtClean="0"/>
              <a:t> testen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9762" y="1052736"/>
            <a:ext cx="8504237" cy="362267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l-NL" sz="2000" dirty="0" smtClean="0"/>
              <a:t>De waarde van een </a:t>
            </a:r>
            <a:r>
              <a:rPr lang="nl-NL" sz="2000" dirty="0" err="1" smtClean="0"/>
              <a:t>practice</a:t>
            </a:r>
            <a:r>
              <a:rPr lang="nl-NL" sz="2000" dirty="0" smtClean="0"/>
              <a:t> hangt af van de context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 smtClean="0"/>
              <a:t>Er zijn goede </a:t>
            </a:r>
            <a:r>
              <a:rPr lang="nl-NL" sz="2000" dirty="0" err="1" smtClean="0"/>
              <a:t>practices</a:t>
            </a:r>
            <a:r>
              <a:rPr lang="nl-NL" sz="2000" dirty="0" smtClean="0"/>
              <a:t> in een context, er zijn geen best </a:t>
            </a:r>
            <a:r>
              <a:rPr lang="nl-NL" sz="2000" dirty="0" err="1" smtClean="0"/>
              <a:t>practices</a:t>
            </a:r>
            <a:endParaRPr lang="nl-NL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nl-NL" sz="2000" dirty="0" smtClean="0"/>
              <a:t>Mensen die samenwerken zijn het meest belangrijke deel van de context van een project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 smtClean="0"/>
              <a:t>Projecten ontwikkelen zich in de tijd op een onverwachte manier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 smtClean="0"/>
              <a:t>Producten zijn oplossingen, als het probleem niet wordt opgelost werkt het product niet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 smtClean="0"/>
              <a:t>Goed software testen is een uitdagend intellectueel proces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 smtClean="0"/>
              <a:t>Alleen door beoordeling en vaardigheden, uitgevoerd in samenwerking met het hele project, zijn we in staat de juiste dingen op het juiste moment te doen om effectief onze producten testen</a:t>
            </a:r>
          </a:p>
          <a:p>
            <a:pPr marL="457200" indent="-457200">
              <a:buFont typeface="+mj-lt"/>
              <a:buAutoNum type="arabicPeriod"/>
            </a:pPr>
            <a:endParaRPr lang="nl-NL" sz="20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A37ABB-6340-4388-A296-1D2EFAFBC98A}" type="slidenum">
              <a:rPr lang="nl-NL" smtClean="0"/>
              <a:pPr>
                <a:defRPr/>
              </a:pPr>
              <a:t>2</a:t>
            </a:fld>
            <a:endParaRPr lang="nl-NL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530225"/>
            <a:ext cx="8504237" cy="522288"/>
          </a:xfrm>
        </p:spPr>
        <p:txBody>
          <a:bodyPr/>
          <a:lstStyle/>
          <a:p>
            <a:r>
              <a:rPr lang="nl-NL" sz="2400" dirty="0" smtClean="0"/>
              <a:t>To </a:t>
            </a:r>
            <a:r>
              <a:rPr lang="nl-NL" sz="2400" dirty="0" err="1" smtClean="0"/>
              <a:t>be</a:t>
            </a:r>
            <a:r>
              <a:rPr lang="nl-NL" sz="2400" dirty="0" smtClean="0"/>
              <a:t> context </a:t>
            </a:r>
            <a:r>
              <a:rPr lang="nl-NL" sz="2400" dirty="0" err="1" smtClean="0"/>
              <a:t>driven</a:t>
            </a:r>
            <a:r>
              <a:rPr lang="nl-NL" sz="2400" dirty="0" smtClean="0"/>
              <a:t> </a:t>
            </a:r>
            <a:r>
              <a:rPr lang="nl-NL" sz="2400" dirty="0" err="1" smtClean="0"/>
              <a:t>or</a:t>
            </a:r>
            <a:r>
              <a:rPr lang="nl-NL" sz="2400" dirty="0" smtClean="0"/>
              <a:t> </a:t>
            </a:r>
            <a:r>
              <a:rPr lang="nl-NL" sz="2400" dirty="0" err="1" smtClean="0"/>
              <a:t>not</a:t>
            </a:r>
            <a:r>
              <a:rPr lang="nl-NL" sz="2400" dirty="0" smtClean="0"/>
              <a:t> to </a:t>
            </a:r>
            <a:r>
              <a:rPr lang="nl-NL" sz="2400" dirty="0" err="1" smtClean="0"/>
              <a:t>be</a:t>
            </a:r>
            <a:r>
              <a:rPr lang="nl-NL" sz="2400" dirty="0" smtClean="0"/>
              <a:t> context </a:t>
            </a:r>
            <a:r>
              <a:rPr lang="nl-NL" sz="2400" dirty="0" err="1" smtClean="0"/>
              <a:t>driven</a:t>
            </a:r>
            <a:r>
              <a:rPr lang="nl-NL" sz="2400" dirty="0" smtClean="0"/>
              <a:t>?</a:t>
            </a:r>
            <a:endParaRPr lang="nl-NL" sz="2400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2C519A-29BE-48F9-A988-FBBC3B58DB7B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  <p:pic>
        <p:nvPicPr>
          <p:cNvPr id="34818" name="Picture 2" descr="http://t2.gstatic.com/images?q=tbn:ANd9GcThigcK1UBOYQ4Nnv1Rq7IVK-kQE2Ig-HAyOPCt3RIKcpEIfJH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556792"/>
            <a:ext cx="5861690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5A97D-3F91-4C8C-A9EC-1AD176CE6CE4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  <p:pic>
        <p:nvPicPr>
          <p:cNvPr id="3" name="Picture 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2935239" cy="410445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4" name="Ovale toelichting 3"/>
          <p:cNvSpPr/>
          <p:nvPr/>
        </p:nvSpPr>
        <p:spPr bwMode="auto">
          <a:xfrm>
            <a:off x="4644008" y="1556792"/>
            <a:ext cx="4032448" cy="2088232"/>
          </a:xfrm>
          <a:prstGeom prst="wedgeEllipseCallout">
            <a:avLst>
              <a:gd name="adj1" fmla="val -71585"/>
              <a:gd name="adj2" fmla="val -18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2000" dirty="0" smtClean="0"/>
              <a:t>W</a:t>
            </a:r>
            <a:r>
              <a:rPr kumimoji="0" lang="nl-NL" sz="2000" b="1" i="0" u="none" strike="noStrike" cap="none" normalizeH="0" baseline="0" dirty="0" smtClean="0">
                <a:ln>
                  <a:noFill/>
                </a:ln>
                <a:solidFill>
                  <a:srgbClr val="044EA0"/>
                </a:solidFill>
                <a:effectLst/>
                <a:latin typeface="Verdana" pitchFamily="34" charset="0"/>
              </a:rPr>
              <a:t>at ik je vandaag geleerd</a:t>
            </a:r>
            <a:r>
              <a:rPr kumimoji="0" lang="nl-NL" sz="2000" b="1" i="0" u="none" strike="noStrike" cap="none" normalizeH="0" dirty="0" smtClean="0">
                <a:ln>
                  <a:noFill/>
                </a:ln>
                <a:solidFill>
                  <a:srgbClr val="044EA0"/>
                </a:solidFill>
                <a:effectLst/>
                <a:latin typeface="Verdana" pitchFamily="34" charset="0"/>
              </a:rPr>
              <a:t> heb moet je nooit toepassen zoals ik het je geleerd heb!</a:t>
            </a:r>
            <a:endParaRPr kumimoji="0" lang="nl-NL" sz="2000" b="1" i="0" u="none" strike="noStrike" cap="none" normalizeH="0" baseline="0" dirty="0" smtClean="0">
              <a:ln>
                <a:noFill/>
              </a:ln>
              <a:solidFill>
                <a:srgbClr val="044EA0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FDCBBC-95CF-431A-BE19-DB8C1FBFBA2A}" type="slidenum">
              <a:rPr lang="nl-NL"/>
              <a:pPr>
                <a:defRPr/>
              </a:pPr>
              <a:t>5</a:t>
            </a:fld>
            <a:endParaRPr lang="nl-NL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Centrale vragen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Welke niveaus van context </a:t>
            </a:r>
            <a:r>
              <a:rPr lang="nl-NL" dirty="0" err="1" smtClean="0"/>
              <a:t>driven</a:t>
            </a:r>
            <a:r>
              <a:rPr lang="nl-NL" dirty="0" smtClean="0"/>
              <a:t> heb je?</a:t>
            </a:r>
          </a:p>
          <a:p>
            <a:r>
              <a:rPr lang="nl-NL" dirty="0" smtClean="0"/>
              <a:t>Hoe wordt jij meer context </a:t>
            </a:r>
            <a:r>
              <a:rPr lang="nl-NL" dirty="0" err="1" smtClean="0"/>
              <a:t>driven</a:t>
            </a:r>
            <a:r>
              <a:rPr lang="nl-NL" dirty="0" smtClean="0"/>
              <a:t>? (Of eigenlijk hoe ben ik meer context </a:t>
            </a:r>
            <a:r>
              <a:rPr lang="nl-NL" dirty="0" err="1" smtClean="0"/>
              <a:t>driven</a:t>
            </a:r>
            <a:r>
              <a:rPr lang="nl-NL" dirty="0" smtClean="0"/>
              <a:t> geworden?)</a:t>
            </a:r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Welke niveaus van context </a:t>
            </a:r>
            <a:r>
              <a:rPr lang="nl-NL" dirty="0" err="1" smtClean="0"/>
              <a:t>driven</a:t>
            </a:r>
            <a:r>
              <a:rPr lang="nl-NL" dirty="0" smtClean="0"/>
              <a:t> heb je?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Niveaus van context </a:t>
            </a:r>
            <a:r>
              <a:rPr lang="nl-NL" dirty="0" err="1" smtClean="0"/>
              <a:t>driven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729A28-7119-45F1-AADB-00043B947BAF}" type="slidenum">
              <a:rPr lang="nl-NL" smtClean="0"/>
              <a:pPr>
                <a:defRPr/>
              </a:pPr>
              <a:t>7</a:t>
            </a:fld>
            <a:endParaRPr lang="nl-NL"/>
          </a:p>
        </p:txBody>
      </p:sp>
      <p:sp>
        <p:nvSpPr>
          <p:cNvPr id="5" name="Rechthoekige driehoek 4"/>
          <p:cNvSpPr/>
          <p:nvPr/>
        </p:nvSpPr>
        <p:spPr bwMode="auto">
          <a:xfrm rot="10800000" flipV="1">
            <a:off x="683567" y="3140968"/>
            <a:ext cx="8019891" cy="1296145"/>
          </a:xfrm>
          <a:prstGeom prst="rtTriangle">
            <a:avLst/>
          </a:prstGeom>
          <a:solidFill>
            <a:srgbClr val="FFC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400" b="1" i="0" u="none" strike="noStrike" cap="none" normalizeH="0" baseline="0" smtClean="0">
              <a:ln>
                <a:noFill/>
              </a:ln>
              <a:solidFill>
                <a:srgbClr val="044EA0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323528" y="2204863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Binnen methode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1763688" y="2204863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Methode aanvullen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3203848" y="2204863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Methode aanpassen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644008" y="2204863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Methoden combineren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6012160" y="2204863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Meerdere bronnen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7524328" y="2204863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Bronnen + creativiteit</a:t>
            </a:r>
            <a:endParaRPr lang="nl-NL" dirty="0">
              <a:solidFill>
                <a:schemeClr val="bg1"/>
              </a:solidFill>
            </a:endParaRPr>
          </a:p>
        </p:txBody>
      </p:sp>
      <p:cxnSp>
        <p:nvCxnSpPr>
          <p:cNvPr id="13" name="Rechte verbindingslijn met pijl 12"/>
          <p:cNvCxnSpPr>
            <a:stCxn id="11" idx="2"/>
          </p:cNvCxnSpPr>
          <p:nvPr/>
        </p:nvCxnSpPr>
        <p:spPr bwMode="auto">
          <a:xfrm>
            <a:off x="8244408" y="2728083"/>
            <a:ext cx="0" cy="340876"/>
          </a:xfrm>
          <a:prstGeom prst="straightConnector1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Rechte verbindingslijn met pijl 13"/>
          <p:cNvCxnSpPr/>
          <p:nvPr/>
        </p:nvCxnSpPr>
        <p:spPr bwMode="auto">
          <a:xfrm>
            <a:off x="6732240" y="2708919"/>
            <a:ext cx="0" cy="576065"/>
          </a:xfrm>
          <a:prstGeom prst="straightConnector1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Rechte verbindingslijn met pijl 15"/>
          <p:cNvCxnSpPr/>
          <p:nvPr/>
        </p:nvCxnSpPr>
        <p:spPr bwMode="auto">
          <a:xfrm>
            <a:off x="5364088" y="2708919"/>
            <a:ext cx="0" cy="792089"/>
          </a:xfrm>
          <a:prstGeom prst="straightConnector1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Rechte verbindingslijn met pijl 17"/>
          <p:cNvCxnSpPr/>
          <p:nvPr/>
        </p:nvCxnSpPr>
        <p:spPr bwMode="auto">
          <a:xfrm>
            <a:off x="3923928" y="2708919"/>
            <a:ext cx="0" cy="1008113"/>
          </a:xfrm>
          <a:prstGeom prst="straightConnector1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Rechte verbindingslijn met pijl 19"/>
          <p:cNvCxnSpPr/>
          <p:nvPr/>
        </p:nvCxnSpPr>
        <p:spPr bwMode="auto">
          <a:xfrm>
            <a:off x="2483768" y="2708919"/>
            <a:ext cx="0" cy="1224137"/>
          </a:xfrm>
          <a:prstGeom prst="straightConnector1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Rechte verbindingslijn met pijl 21"/>
          <p:cNvCxnSpPr/>
          <p:nvPr/>
        </p:nvCxnSpPr>
        <p:spPr bwMode="auto">
          <a:xfrm>
            <a:off x="1043608" y="2708919"/>
            <a:ext cx="0" cy="1440161"/>
          </a:xfrm>
          <a:prstGeom prst="straightConnector1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Tekstvak 31"/>
          <p:cNvSpPr txBox="1"/>
          <p:nvPr/>
        </p:nvSpPr>
        <p:spPr>
          <a:xfrm>
            <a:off x="4499992" y="385175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dirty="0" smtClean="0"/>
              <a:t>Mate van context </a:t>
            </a:r>
            <a:r>
              <a:rPr lang="nl-NL" sz="1800" dirty="0" err="1" smtClean="0"/>
              <a:t>driven</a:t>
            </a:r>
            <a:endParaRPr lang="nl-NL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1: </a:t>
            </a:r>
            <a:r>
              <a:rPr lang="nl-NL" dirty="0" smtClean="0"/>
              <a:t>Binnen </a:t>
            </a:r>
            <a:r>
              <a:rPr lang="nl-NL" dirty="0" smtClean="0"/>
              <a:t>een methode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729A28-7119-45F1-AADB-00043B947BAF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  <p:pic>
        <p:nvPicPr>
          <p:cNvPr id="2050" name="Picture 2" descr="http://opjestrepen.files.wordpress.com/2010/04/keuze_250x201_tcm8-1848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268760"/>
            <a:ext cx="4968552" cy="39947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2: Een methode aanvullen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2C519A-29BE-48F9-A988-FBBC3B58DB7B}" type="slidenum">
              <a:rPr lang="nl-NL" smtClean="0"/>
              <a:pPr>
                <a:defRPr/>
              </a:pPr>
              <a:t>9</a:t>
            </a:fld>
            <a:endParaRPr lang="nl-NL"/>
          </a:p>
        </p:txBody>
      </p:sp>
      <p:pic>
        <p:nvPicPr>
          <p:cNvPr id="1026" name="Picture 2" descr="Bouwen en verbouw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12776"/>
            <a:ext cx="5040560" cy="37552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3: methode aanpassen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729A28-7119-45F1-AADB-00043B947BAF}" type="slidenum">
              <a:rPr lang="nl-NL" smtClean="0"/>
              <a:pPr>
                <a:defRPr/>
              </a:pPr>
              <a:t>10</a:t>
            </a:fld>
            <a:endParaRPr lang="nl-NL"/>
          </a:p>
        </p:txBody>
      </p:sp>
      <p:pic>
        <p:nvPicPr>
          <p:cNvPr id="37890" name="Picture 2" descr="Technische dienst onderhoud De Gro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484784"/>
            <a:ext cx="5544616" cy="3702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4: Methoden combineren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2C519A-29BE-48F9-A988-FBBC3B58DB7B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  <p:pic>
        <p:nvPicPr>
          <p:cNvPr id="38914" name="Picture 2" descr="http://static.fashionchick.nl/images/uploads/oneindig_combineren_spijkershor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44824"/>
            <a:ext cx="3674207" cy="1872208"/>
          </a:xfrm>
          <a:prstGeom prst="rect">
            <a:avLst/>
          </a:prstGeom>
          <a:noFill/>
        </p:spPr>
      </p:pic>
      <p:pic>
        <p:nvPicPr>
          <p:cNvPr id="38916" name="Picture 4" descr="http://static.fashionchick.nl/uploads/2012/zwarte_enkellaarzen_oneind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501008"/>
            <a:ext cx="3685908" cy="1872207"/>
          </a:xfrm>
          <a:prstGeom prst="rect">
            <a:avLst/>
          </a:prstGeom>
          <a:noFill/>
        </p:spPr>
      </p:pic>
      <p:sp>
        <p:nvSpPr>
          <p:cNvPr id="6" name="Tekstvak 5"/>
          <p:cNvSpPr txBox="1"/>
          <p:nvPr/>
        </p:nvSpPr>
        <p:spPr>
          <a:xfrm>
            <a:off x="827584" y="1412776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Organisaties A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4716016" y="2996952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Organisaties B</a:t>
            </a:r>
            <a:endParaRPr lang="nl-NL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50plusser.nl/pictures/28-890-1710061307-kitesurf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052736"/>
            <a:ext cx="6096000" cy="4572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5: Meerdere bronnen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2C519A-29BE-48F9-A988-FBBC3B58DB7B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  <p:sp>
        <p:nvSpPr>
          <p:cNvPr id="9" name="Rechthoek 8"/>
          <p:cNvSpPr/>
          <p:nvPr/>
        </p:nvSpPr>
        <p:spPr>
          <a:xfrm rot="19842352">
            <a:off x="796367" y="3020003"/>
            <a:ext cx="73995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300" dirty="0" err="1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Steal</a:t>
            </a:r>
            <a:r>
              <a:rPr lang="nl-NL" sz="5400" b="1" cap="none" spc="300" dirty="0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and </a:t>
            </a:r>
            <a:r>
              <a:rPr lang="nl-NL" sz="5400" b="1" cap="none" spc="300" dirty="0" err="1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tweak</a:t>
            </a:r>
            <a:endParaRPr lang="nl-NL" sz="5400" b="1" cap="none" spc="300" dirty="0">
              <a:ln w="1143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6: Bronnen + creativiteit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2C519A-29BE-48F9-A988-FBBC3B58DB7B}" type="slidenum">
              <a:rPr lang="nl-NL" smtClean="0"/>
              <a:pPr>
                <a:defRPr/>
              </a:pPr>
              <a:t>13</a:t>
            </a:fld>
            <a:endParaRPr lang="nl-NL"/>
          </a:p>
        </p:txBody>
      </p:sp>
      <p:pic>
        <p:nvPicPr>
          <p:cNvPr id="4" name="Picture 8" descr="Tweak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924944"/>
            <a:ext cx="4762500" cy="2381250"/>
          </a:xfrm>
          <a:prstGeom prst="rect">
            <a:avLst/>
          </a:prstGeom>
          <a:noFill/>
        </p:spPr>
      </p:pic>
      <p:pic>
        <p:nvPicPr>
          <p:cNvPr id="40962" name="Picture 2" descr="http://t2.gstatic.com/images?q=tbn:ANd9GcRUiGFcKf7F11n7tNM4KzcuUX7WZlfHpbr8mMNRqpBtG-VVBTC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772816"/>
            <a:ext cx="2287513" cy="31762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Hoe wordt jij meer context </a:t>
            </a:r>
            <a:r>
              <a:rPr lang="nl-NL" dirty="0" err="1" smtClean="0"/>
              <a:t>driven</a:t>
            </a:r>
            <a:r>
              <a:rPr lang="nl-NL" dirty="0" smtClean="0"/>
              <a:t>? 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A </a:t>
            </a:r>
            <a:r>
              <a:rPr lang="nl-NL" dirty="0" err="1" smtClean="0"/>
              <a:t>personal</a:t>
            </a:r>
            <a:r>
              <a:rPr lang="nl-NL" dirty="0" smtClean="0"/>
              <a:t> story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Hoe testen we?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BA64BF-20D5-4A6E-8CD6-7B63E17ECE69}" type="slidenum">
              <a:rPr lang="nl-NL" smtClean="0"/>
              <a:pPr>
                <a:defRPr/>
              </a:pPr>
              <a:t>15</a:t>
            </a:fld>
            <a:endParaRPr lang="nl-NL"/>
          </a:p>
        </p:txBody>
      </p:sp>
      <p:cxnSp>
        <p:nvCxnSpPr>
          <p:cNvPr id="15" name="Rechte verbindingslijn 14"/>
          <p:cNvCxnSpPr/>
          <p:nvPr/>
        </p:nvCxnSpPr>
        <p:spPr bwMode="auto">
          <a:xfrm flipH="1">
            <a:off x="2123728" y="980728"/>
            <a:ext cx="2448272" cy="72008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Rechte verbindingslijn 16"/>
          <p:cNvCxnSpPr/>
          <p:nvPr/>
        </p:nvCxnSpPr>
        <p:spPr bwMode="auto">
          <a:xfrm>
            <a:off x="4572000" y="980728"/>
            <a:ext cx="2448272" cy="72008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kstvak 17"/>
          <p:cNvSpPr txBox="1"/>
          <p:nvPr/>
        </p:nvSpPr>
        <p:spPr>
          <a:xfrm>
            <a:off x="827584" y="1753066"/>
            <a:ext cx="44644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800" b="1" dirty="0" err="1" smtClean="0">
                <a:solidFill>
                  <a:schemeClr val="bg1"/>
                </a:solidFill>
                <a:latin typeface="+mn-lt"/>
              </a:rPr>
              <a:t>Scripted</a:t>
            </a:r>
            <a:r>
              <a:rPr lang="nl-NL" sz="1800" b="1" dirty="0" smtClean="0">
                <a:solidFill>
                  <a:schemeClr val="bg1"/>
                </a:solidFill>
                <a:latin typeface="+mn-lt"/>
              </a:rPr>
              <a:t> testen</a:t>
            </a:r>
          </a:p>
          <a:p>
            <a:pPr algn="l"/>
            <a:r>
              <a:rPr lang="nl-NL" sz="1200" b="1" dirty="0" smtClean="0">
                <a:solidFill>
                  <a:schemeClr val="bg1"/>
                </a:solidFill>
                <a:latin typeface="+mn-lt"/>
              </a:rPr>
              <a:t>Gebaseerd op bijvoorbeeld </a:t>
            </a:r>
            <a:r>
              <a:rPr lang="nl-NL" sz="1200" b="1" dirty="0" err="1" smtClean="0">
                <a:solidFill>
                  <a:schemeClr val="bg1"/>
                </a:solidFill>
                <a:latin typeface="+mn-lt"/>
              </a:rPr>
              <a:t>TMapNext</a:t>
            </a:r>
            <a:r>
              <a:rPr lang="nl-NL" sz="1200" b="1" dirty="0" smtClean="0">
                <a:solidFill>
                  <a:schemeClr val="bg1"/>
                </a:solidFill>
                <a:latin typeface="+mn-lt"/>
              </a:rPr>
              <a:t>, ISTQB etc. </a:t>
            </a:r>
          </a:p>
          <a:p>
            <a:pPr algn="l">
              <a:lnSpc>
                <a:spcPct val="100000"/>
              </a:lnSpc>
            </a:pPr>
            <a:endParaRPr lang="nl-NL" sz="1200" dirty="0" smtClean="0">
              <a:solidFill>
                <a:schemeClr val="bg1"/>
              </a:solidFill>
              <a:latin typeface="+mn-lt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1" dirty="0" err="1" smtClean="0">
                <a:solidFill>
                  <a:schemeClr val="bg1"/>
                </a:solidFill>
                <a:latin typeface="+mn-lt"/>
              </a:rPr>
              <a:t>Randvoorwaarden</a:t>
            </a:r>
            <a:endParaRPr lang="en-US" sz="1400" b="1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Specificaties</a:t>
            </a: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vroegtijdig</a:t>
            </a: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af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Specificaties</a:t>
            </a: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juist</a:t>
            </a: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en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volledig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Requirements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stabiel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Testers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starten</a:t>
            </a: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vroeg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</a:pPr>
            <a:r>
              <a:rPr lang="en-US" sz="1400" b="1" dirty="0" err="1" smtClean="0">
                <a:solidFill>
                  <a:schemeClr val="bg1"/>
                </a:solidFill>
                <a:latin typeface="+mn-lt"/>
              </a:rPr>
              <a:t>Kenmerken</a:t>
            </a:r>
            <a:endParaRPr lang="en-US" sz="1400" b="1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Voorbereidingsgericht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Planmatig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Methode</a:t>
            </a: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gedreven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Langere</a:t>
            </a: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doorlooptijd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algn="l">
              <a:spcBef>
                <a:spcPts val="0"/>
              </a:spcBef>
            </a:pPr>
            <a:endParaRPr lang="nl-NL" sz="1400" dirty="0" smtClean="0">
              <a:solidFill>
                <a:schemeClr val="bg1"/>
              </a:solidFill>
              <a:latin typeface="+mn-lt"/>
            </a:endParaRPr>
          </a:p>
          <a:p>
            <a:pPr algn="l">
              <a:spcBef>
                <a:spcPts val="0"/>
              </a:spcBef>
            </a:pPr>
            <a:endParaRPr lang="nl-NL" sz="1400" dirty="0" smtClean="0">
              <a:solidFill>
                <a:schemeClr val="bg1"/>
              </a:solidFill>
              <a:latin typeface="+mn-lt"/>
            </a:endParaRPr>
          </a:p>
          <a:p>
            <a:pPr algn="l">
              <a:spcBef>
                <a:spcPts val="0"/>
              </a:spcBef>
            </a:pPr>
            <a:endParaRPr lang="nl-NL" sz="1400" dirty="0" smtClean="0">
              <a:solidFill>
                <a:schemeClr val="bg1"/>
              </a:solidFill>
              <a:latin typeface="+mn-lt"/>
            </a:endParaRPr>
          </a:p>
          <a:p>
            <a:pPr algn="l">
              <a:spcBef>
                <a:spcPts val="0"/>
              </a:spcBef>
            </a:pPr>
            <a:endParaRPr lang="nl-NL" sz="1400" dirty="0" smtClean="0">
              <a:solidFill>
                <a:schemeClr val="bg1"/>
              </a:solidFill>
              <a:latin typeface="+mn-lt"/>
            </a:endParaRPr>
          </a:p>
          <a:p>
            <a:pPr algn="l">
              <a:spcBef>
                <a:spcPts val="0"/>
              </a:spcBef>
            </a:pPr>
            <a:endParaRPr lang="nl-NL" sz="1400" dirty="0" smtClean="0">
              <a:solidFill>
                <a:schemeClr val="bg1"/>
              </a:solidFill>
              <a:latin typeface="+mn-lt"/>
            </a:endParaRPr>
          </a:p>
          <a:p>
            <a:pPr algn="l">
              <a:spcBef>
                <a:spcPts val="0"/>
              </a:spcBef>
            </a:pPr>
            <a:endParaRPr lang="nl-NL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5292080" y="1784600"/>
            <a:ext cx="3456384" cy="322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800" b="1" dirty="0" smtClean="0">
                <a:solidFill>
                  <a:schemeClr val="bg1"/>
                </a:solidFill>
                <a:latin typeface="+mn-lt"/>
              </a:rPr>
              <a:t>Non </a:t>
            </a:r>
            <a:r>
              <a:rPr lang="nl-NL" sz="1800" b="1" dirty="0" err="1" smtClean="0">
                <a:solidFill>
                  <a:schemeClr val="bg1"/>
                </a:solidFill>
                <a:latin typeface="+mn-lt"/>
              </a:rPr>
              <a:t>scripted</a:t>
            </a:r>
            <a:r>
              <a:rPr lang="nl-NL" sz="1800" b="1" dirty="0" smtClean="0">
                <a:solidFill>
                  <a:schemeClr val="bg1"/>
                </a:solidFill>
                <a:latin typeface="+mn-lt"/>
              </a:rPr>
              <a:t> testen</a:t>
            </a:r>
          </a:p>
          <a:p>
            <a:pPr algn="l"/>
            <a:r>
              <a:rPr lang="nl-NL" sz="1200" b="1" dirty="0" smtClean="0">
                <a:solidFill>
                  <a:schemeClr val="bg1"/>
                </a:solidFill>
                <a:latin typeface="+mn-lt"/>
              </a:rPr>
              <a:t>Gebaseerd op </a:t>
            </a:r>
            <a:r>
              <a:rPr lang="nl-NL" sz="1200" b="1" dirty="0" err="1" smtClean="0">
                <a:solidFill>
                  <a:schemeClr val="bg1"/>
                </a:solidFill>
                <a:latin typeface="+mn-lt"/>
              </a:rPr>
              <a:t>exploratory</a:t>
            </a:r>
            <a:r>
              <a:rPr lang="nl-NL" sz="1200" b="1" dirty="0" smtClean="0">
                <a:solidFill>
                  <a:schemeClr val="bg1"/>
                </a:solidFill>
                <a:latin typeface="+mn-lt"/>
              </a:rPr>
              <a:t> testen</a:t>
            </a:r>
          </a:p>
          <a:p>
            <a:pPr algn="l"/>
            <a:endParaRPr lang="nl-NL" sz="1200" dirty="0" smtClean="0">
              <a:solidFill>
                <a:schemeClr val="bg1"/>
              </a:solidFill>
              <a:latin typeface="+mn-lt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1" dirty="0" err="1" smtClean="0">
                <a:solidFill>
                  <a:schemeClr val="bg1"/>
                </a:solidFill>
                <a:latin typeface="+mn-lt"/>
              </a:rPr>
              <a:t>Randvoorwaarden</a:t>
            </a:r>
            <a:endParaRPr lang="en-US" sz="1400" b="1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Korte</a:t>
            </a: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lijnen</a:t>
            </a: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in de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organisatie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Flexibiliteit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Besluitvaardige</a:t>
            </a: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organisatie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Professionele</a:t>
            </a: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testers</a:t>
            </a: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</a:pPr>
            <a:r>
              <a:rPr lang="en-US" sz="1400" b="1" dirty="0" err="1" smtClean="0">
                <a:solidFill>
                  <a:schemeClr val="bg1"/>
                </a:solidFill>
                <a:latin typeface="+mn-lt"/>
              </a:rPr>
              <a:t>Kenmerken</a:t>
            </a:r>
            <a:endParaRPr lang="en-US" sz="1400" b="1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Actiegericht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Flexibel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Pragmatisch</a:t>
            </a:r>
            <a:endParaRPr lang="en-US" sz="1400" b="0" dirty="0" smtClean="0">
              <a:solidFill>
                <a:schemeClr val="bg1"/>
              </a:solidFill>
              <a:latin typeface="+mn-lt"/>
            </a:endParaRPr>
          </a:p>
          <a:p>
            <a:pPr marL="0" lvl="1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Kortere</a:t>
            </a:r>
            <a:r>
              <a:rPr lang="en-US" sz="14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0" dirty="0" err="1" smtClean="0">
                <a:solidFill>
                  <a:schemeClr val="bg1"/>
                </a:solidFill>
                <a:latin typeface="+mn-lt"/>
              </a:rPr>
              <a:t>doorlooptijd</a:t>
            </a:r>
            <a:endParaRPr lang="nl-NL" sz="14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Rechthoekige driehoek 9"/>
          <p:cNvSpPr/>
          <p:nvPr/>
        </p:nvSpPr>
        <p:spPr bwMode="auto">
          <a:xfrm>
            <a:off x="987602" y="5085184"/>
            <a:ext cx="7128792" cy="576064"/>
          </a:xfrm>
          <a:prstGeom prst="rtTriangle">
            <a:avLst/>
          </a:prstGeom>
          <a:solidFill>
            <a:schemeClr val="accent1">
              <a:lumMod val="9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400" b="1" i="0" u="none" strike="noStrike" cap="none" normalizeH="0" baseline="0" smtClean="0">
              <a:ln>
                <a:noFill/>
              </a:ln>
              <a:solidFill>
                <a:srgbClr val="044EA0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hthoekige driehoek 10"/>
          <p:cNvSpPr/>
          <p:nvPr/>
        </p:nvSpPr>
        <p:spPr bwMode="auto">
          <a:xfrm rot="10800000">
            <a:off x="987602" y="5013176"/>
            <a:ext cx="7128792" cy="576064"/>
          </a:xfrm>
          <a:prstGeom prst="rtTriangle">
            <a:avLst/>
          </a:prstGeom>
          <a:solidFill>
            <a:srgbClr val="FFC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400" b="1" i="0" u="none" strike="noStrike" cap="none" normalizeH="0" baseline="0" smtClean="0">
              <a:ln>
                <a:noFill/>
              </a:ln>
              <a:solidFill>
                <a:srgbClr val="044EA0"/>
              </a:solidFill>
              <a:effectLst/>
              <a:latin typeface="Verdana" pitchFamily="34" charset="0"/>
            </a:endParaRPr>
          </a:p>
        </p:txBody>
      </p:sp>
      <p:sp>
        <p:nvSpPr>
          <p:cNvPr id="12" name="Afgeronde rechthoek 11"/>
          <p:cNvSpPr/>
          <p:nvPr/>
        </p:nvSpPr>
        <p:spPr bwMode="auto">
          <a:xfrm>
            <a:off x="4644008" y="1700808"/>
            <a:ext cx="3816424" cy="324036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400" b="1" i="0" u="none" strike="noStrike" cap="none" normalizeH="0" baseline="0" smtClean="0">
              <a:ln>
                <a:noFill/>
              </a:ln>
              <a:solidFill>
                <a:srgbClr val="044EA0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Situationeel testen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43206-9843-4A3C-A258-85BA9410EB68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251520" y="2276872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err="1" smtClean="0">
                <a:solidFill>
                  <a:schemeClr val="bg1"/>
                </a:solidFill>
              </a:rPr>
              <a:t>Factory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based</a:t>
            </a:r>
            <a:r>
              <a:rPr lang="nl-NL" dirty="0" smtClean="0">
                <a:solidFill>
                  <a:schemeClr val="bg1"/>
                </a:solidFill>
              </a:rPr>
              <a:t> testing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1763688" y="249289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Global</a:t>
            </a:r>
          </a:p>
          <a:p>
            <a:pPr algn="ctr"/>
            <a:r>
              <a:rPr lang="nl-NL" dirty="0" err="1" smtClean="0">
                <a:solidFill>
                  <a:schemeClr val="bg1"/>
                </a:solidFill>
              </a:rPr>
              <a:t>scripting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4139952" y="2204864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err="1" smtClean="0">
                <a:solidFill>
                  <a:schemeClr val="bg1"/>
                </a:solidFill>
              </a:rPr>
              <a:t>Session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based</a:t>
            </a:r>
            <a:r>
              <a:rPr lang="nl-NL" dirty="0" smtClean="0">
                <a:solidFill>
                  <a:schemeClr val="bg1"/>
                </a:solidFill>
              </a:rPr>
              <a:t> testen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5508104" y="261389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Bug </a:t>
            </a:r>
            <a:r>
              <a:rPr lang="nl-NL" dirty="0" err="1" smtClean="0">
                <a:solidFill>
                  <a:schemeClr val="bg1"/>
                </a:solidFill>
              </a:rPr>
              <a:t>hunts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6516216" y="248042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Test </a:t>
            </a:r>
            <a:br>
              <a:rPr lang="nl-NL" dirty="0" smtClean="0">
                <a:solidFill>
                  <a:schemeClr val="bg1"/>
                </a:solidFill>
              </a:rPr>
            </a:br>
            <a:r>
              <a:rPr lang="nl-NL" dirty="0" smtClean="0">
                <a:solidFill>
                  <a:schemeClr val="bg1"/>
                </a:solidFill>
              </a:rPr>
              <a:t>tours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7775077" y="2276872"/>
            <a:ext cx="1368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Freestyle </a:t>
            </a:r>
            <a:r>
              <a:rPr lang="nl-NL" dirty="0" err="1" smtClean="0">
                <a:solidFill>
                  <a:schemeClr val="bg1"/>
                </a:solidFill>
              </a:rPr>
              <a:t>exploratory</a:t>
            </a:r>
            <a:endParaRPr lang="nl-NL" dirty="0" smtClean="0">
              <a:solidFill>
                <a:schemeClr val="bg1"/>
              </a:solidFill>
            </a:endParaRPr>
          </a:p>
          <a:p>
            <a:pPr algn="ctr"/>
            <a:r>
              <a:rPr lang="nl-NL" dirty="0" smtClean="0">
                <a:solidFill>
                  <a:schemeClr val="bg1"/>
                </a:solidFill>
              </a:rPr>
              <a:t>testing</a:t>
            </a:r>
            <a:endParaRPr lang="nl-NL" dirty="0">
              <a:solidFill>
                <a:schemeClr val="bg1"/>
              </a:solidFill>
            </a:endParaRPr>
          </a:p>
        </p:txBody>
      </p:sp>
      <p:grpSp>
        <p:nvGrpSpPr>
          <p:cNvPr id="25" name="Groep 24"/>
          <p:cNvGrpSpPr/>
          <p:nvPr/>
        </p:nvGrpSpPr>
        <p:grpSpPr>
          <a:xfrm>
            <a:off x="683568" y="3004541"/>
            <a:ext cx="8064896" cy="2603863"/>
            <a:chOff x="683568" y="3004541"/>
            <a:chExt cx="8064896" cy="2603863"/>
          </a:xfrm>
        </p:grpSpPr>
        <p:cxnSp>
          <p:nvCxnSpPr>
            <p:cNvPr id="13" name="Rechte verbindingslijn met pijl 12"/>
            <p:cNvCxnSpPr>
              <a:stCxn id="6" idx="2"/>
            </p:cNvCxnSpPr>
            <p:nvPr/>
          </p:nvCxnSpPr>
          <p:spPr bwMode="auto">
            <a:xfrm>
              <a:off x="899592" y="3015536"/>
              <a:ext cx="0" cy="485472"/>
            </a:xfrm>
            <a:prstGeom prst="straightConnector1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" name="Rechte verbindingslijn met pijl 14"/>
            <p:cNvCxnSpPr/>
            <p:nvPr/>
          </p:nvCxnSpPr>
          <p:spPr bwMode="auto">
            <a:xfrm>
              <a:off x="2400185" y="3008527"/>
              <a:ext cx="0" cy="484892"/>
            </a:xfrm>
            <a:prstGeom prst="straightConnector1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Rechte verbindingslijn met pijl 15"/>
            <p:cNvCxnSpPr/>
            <p:nvPr/>
          </p:nvCxnSpPr>
          <p:spPr bwMode="auto">
            <a:xfrm>
              <a:off x="4788024" y="3016116"/>
              <a:ext cx="0" cy="484892"/>
            </a:xfrm>
            <a:prstGeom prst="straightConnector1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Rechte verbindingslijn met pijl 16"/>
            <p:cNvCxnSpPr/>
            <p:nvPr/>
          </p:nvCxnSpPr>
          <p:spPr bwMode="auto">
            <a:xfrm>
              <a:off x="6156176" y="3004541"/>
              <a:ext cx="0" cy="484892"/>
            </a:xfrm>
            <a:prstGeom prst="straightConnector1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Rechte verbindingslijn met pijl 17"/>
            <p:cNvCxnSpPr/>
            <p:nvPr/>
          </p:nvCxnSpPr>
          <p:spPr bwMode="auto">
            <a:xfrm>
              <a:off x="7164288" y="3008527"/>
              <a:ext cx="0" cy="484892"/>
            </a:xfrm>
            <a:prstGeom prst="straightConnector1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Rechte verbindingslijn met pijl 18"/>
            <p:cNvCxnSpPr/>
            <p:nvPr/>
          </p:nvCxnSpPr>
          <p:spPr bwMode="auto">
            <a:xfrm>
              <a:off x="8460432" y="3008527"/>
              <a:ext cx="0" cy="484892"/>
            </a:xfrm>
            <a:prstGeom prst="straightConnector1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" name="Tekstvak 20"/>
            <p:cNvSpPr txBox="1"/>
            <p:nvPr/>
          </p:nvSpPr>
          <p:spPr>
            <a:xfrm>
              <a:off x="3203848" y="5085184"/>
              <a:ext cx="54726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>
                  <a:solidFill>
                    <a:schemeClr val="bg1"/>
                  </a:solidFill>
                </a:rPr>
                <a:t>Gebaseerd op ‘Telling </a:t>
              </a:r>
              <a:r>
                <a:rPr lang="nl-NL" dirty="0" err="1" smtClean="0">
                  <a:solidFill>
                    <a:schemeClr val="bg1"/>
                  </a:solidFill>
                </a:rPr>
                <a:t>your</a:t>
              </a:r>
              <a:r>
                <a:rPr lang="nl-NL" dirty="0" smtClean="0">
                  <a:solidFill>
                    <a:schemeClr val="bg1"/>
                  </a:solidFill>
                </a:rPr>
                <a:t> </a:t>
              </a:r>
              <a:r>
                <a:rPr lang="nl-NL" dirty="0" err="1" smtClean="0">
                  <a:solidFill>
                    <a:schemeClr val="bg1"/>
                  </a:solidFill>
                </a:rPr>
                <a:t>exploratory</a:t>
              </a:r>
              <a:r>
                <a:rPr lang="nl-NL" dirty="0" smtClean="0">
                  <a:solidFill>
                    <a:schemeClr val="bg1"/>
                  </a:solidFill>
                </a:rPr>
                <a:t> story’ </a:t>
              </a:r>
              <a:br>
                <a:rPr lang="nl-NL" dirty="0" smtClean="0">
                  <a:solidFill>
                    <a:schemeClr val="bg1"/>
                  </a:solidFill>
                </a:rPr>
              </a:br>
              <a:r>
                <a:rPr lang="nl-NL" dirty="0" err="1" smtClean="0">
                  <a:solidFill>
                    <a:schemeClr val="bg1"/>
                  </a:solidFill>
                </a:rPr>
                <a:t>by</a:t>
              </a:r>
              <a:r>
                <a:rPr lang="nl-NL" dirty="0" smtClean="0">
                  <a:solidFill>
                    <a:schemeClr val="bg1"/>
                  </a:solidFill>
                </a:rPr>
                <a:t> Jon </a:t>
              </a:r>
              <a:r>
                <a:rPr lang="nl-NL" dirty="0" err="1" smtClean="0">
                  <a:solidFill>
                    <a:schemeClr val="bg1"/>
                  </a:solidFill>
                </a:rPr>
                <a:t>Bach</a:t>
              </a:r>
              <a:r>
                <a:rPr lang="nl-NL" dirty="0" smtClean="0">
                  <a:solidFill>
                    <a:schemeClr val="bg1"/>
                  </a:solidFill>
                </a:rPr>
                <a:t>, </a:t>
              </a:r>
              <a:r>
                <a:rPr lang="nl-NL" dirty="0" err="1" smtClean="0">
                  <a:solidFill>
                    <a:schemeClr val="bg1"/>
                  </a:solidFill>
                </a:rPr>
                <a:t>Agile</a:t>
              </a:r>
              <a:r>
                <a:rPr lang="nl-NL" dirty="0" smtClean="0">
                  <a:solidFill>
                    <a:schemeClr val="bg1"/>
                  </a:solidFill>
                </a:rPr>
                <a:t> 2010 conference</a:t>
              </a:r>
              <a:endParaRPr lang="nl-NL" dirty="0">
                <a:solidFill>
                  <a:schemeClr val="bg1"/>
                </a:solidFill>
              </a:endParaRPr>
            </a:p>
          </p:txBody>
        </p:sp>
        <p:sp>
          <p:nvSpPr>
            <p:cNvPr id="4" name="Rechthoekige driehoek 3"/>
            <p:cNvSpPr/>
            <p:nvPr/>
          </p:nvSpPr>
          <p:spPr bwMode="auto">
            <a:xfrm>
              <a:off x="683568" y="3645024"/>
              <a:ext cx="8019891" cy="576064"/>
            </a:xfrm>
            <a:prstGeom prst="rtTriangle">
              <a:avLst/>
            </a:prstGeom>
            <a:solidFill>
              <a:schemeClr val="accent1">
                <a:lumMod val="90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1400" b="1" i="0" u="none" strike="noStrike" cap="none" normalizeH="0" baseline="0" smtClean="0">
                <a:ln>
                  <a:noFill/>
                </a:ln>
                <a:solidFill>
                  <a:srgbClr val="044EA0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5" name="Rechthoekige driehoek 4"/>
            <p:cNvSpPr/>
            <p:nvPr/>
          </p:nvSpPr>
          <p:spPr bwMode="auto">
            <a:xfrm rot="10800000">
              <a:off x="683568" y="3573016"/>
              <a:ext cx="8019891" cy="576064"/>
            </a:xfrm>
            <a:prstGeom prst="rtTriangle">
              <a:avLst/>
            </a:prstGeom>
            <a:solidFill>
              <a:srgbClr val="FFC0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1400" b="1" i="0" u="none" strike="noStrike" cap="none" normalizeH="0" baseline="0" smtClean="0">
                <a:ln>
                  <a:noFill/>
                </a:ln>
                <a:solidFill>
                  <a:srgbClr val="044EA0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22" name="Tekstvak 21"/>
            <p:cNvSpPr txBox="1"/>
            <p:nvPr/>
          </p:nvSpPr>
          <p:spPr>
            <a:xfrm>
              <a:off x="683568" y="3861048"/>
              <a:ext cx="1872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l-NL" dirty="0" err="1" smtClean="0">
                  <a:solidFill>
                    <a:schemeClr val="tx1"/>
                  </a:solidFill>
                </a:rPr>
                <a:t>Scripted</a:t>
              </a:r>
              <a:r>
                <a:rPr lang="nl-NL" dirty="0" smtClean="0">
                  <a:solidFill>
                    <a:schemeClr val="tx1"/>
                  </a:solidFill>
                </a:rPr>
                <a:t> testen</a:t>
              </a:r>
              <a:endParaRPr lang="nl-NL" dirty="0">
                <a:solidFill>
                  <a:schemeClr val="tx1"/>
                </a:solidFill>
              </a:endParaRPr>
            </a:p>
          </p:txBody>
        </p:sp>
        <p:sp>
          <p:nvSpPr>
            <p:cNvPr id="23" name="Tekstvak 22"/>
            <p:cNvSpPr txBox="1"/>
            <p:nvPr/>
          </p:nvSpPr>
          <p:spPr>
            <a:xfrm>
              <a:off x="6300192" y="364502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>
                  <a:solidFill>
                    <a:schemeClr val="tx1"/>
                  </a:solidFill>
                </a:rPr>
                <a:t>Non </a:t>
              </a:r>
              <a:r>
                <a:rPr lang="nl-NL" dirty="0" err="1" smtClean="0">
                  <a:solidFill>
                    <a:schemeClr val="tx1"/>
                  </a:solidFill>
                </a:rPr>
                <a:t>scripted</a:t>
              </a:r>
              <a:r>
                <a:rPr lang="nl-NL" dirty="0" smtClean="0">
                  <a:solidFill>
                    <a:schemeClr val="tx1"/>
                  </a:solidFill>
                </a:rPr>
                <a:t> testen</a:t>
              </a:r>
              <a:endParaRPr lang="nl-NL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Tekstvak 25"/>
          <p:cNvSpPr txBox="1"/>
          <p:nvPr/>
        </p:nvSpPr>
        <p:spPr>
          <a:xfrm>
            <a:off x="683568" y="5085184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dirty="0" smtClean="0">
                <a:solidFill>
                  <a:schemeClr val="bg1"/>
                </a:solidFill>
              </a:rPr>
              <a:t>Meer weten?</a:t>
            </a:r>
          </a:p>
          <a:p>
            <a:pPr algn="l"/>
            <a:r>
              <a:rPr lang="nl-NL" dirty="0" smtClean="0">
                <a:solidFill>
                  <a:schemeClr val="bg1"/>
                </a:solidFill>
              </a:rPr>
              <a:t>Boekje of </a:t>
            </a:r>
            <a:r>
              <a:rPr lang="nl-NL" dirty="0" err="1" smtClean="0">
                <a:solidFill>
                  <a:schemeClr val="bg1"/>
                </a:solidFill>
              </a:rPr>
              <a:t>www.sysqa.nl</a:t>
            </a:r>
            <a:endParaRPr lang="nl-NL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Meer context </a:t>
            </a:r>
            <a:r>
              <a:rPr lang="nl-NL" dirty="0" err="1" smtClean="0"/>
              <a:t>driven</a:t>
            </a:r>
            <a:r>
              <a:rPr lang="nl-NL" dirty="0" smtClean="0"/>
              <a:t> worden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2C519A-29BE-48F9-A988-FBBC3B58DB7B}" type="slidenum">
              <a:rPr lang="nl-NL" smtClean="0"/>
              <a:pPr>
                <a:defRPr/>
              </a:pPr>
              <a:t>17</a:t>
            </a:fld>
            <a:endParaRPr lang="nl-NL"/>
          </a:p>
        </p:txBody>
      </p:sp>
      <p:pic>
        <p:nvPicPr>
          <p:cNvPr id="1026" name="Picture 2" descr="http://www.livingleeuwarden.nl/wp-content/uploads/2010/12/Studeren-in-Leeuwarden-NHL-Hogeschool-Studer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9"/>
            <a:ext cx="2374106" cy="1584176"/>
          </a:xfrm>
          <a:prstGeom prst="rect">
            <a:avLst/>
          </a:prstGeom>
          <a:noFill/>
        </p:spPr>
      </p:pic>
      <p:pic>
        <p:nvPicPr>
          <p:cNvPr id="1028" name="Picture 4" descr="http://www.rtvzoo.nl/wp-content/uploads/2011/09/studer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56992"/>
            <a:ext cx="1872208" cy="1872208"/>
          </a:xfrm>
          <a:prstGeom prst="rect">
            <a:avLst/>
          </a:prstGeom>
          <a:noFill/>
        </p:spPr>
      </p:pic>
      <p:pic>
        <p:nvPicPr>
          <p:cNvPr id="1030" name="Picture 6" descr="http://www.ihoesjes.nl/media/blog/blo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3356992"/>
            <a:ext cx="2808312" cy="2076231"/>
          </a:xfrm>
          <a:prstGeom prst="rect">
            <a:avLst/>
          </a:prstGeom>
          <a:noFill/>
        </p:spPr>
      </p:pic>
      <p:pic>
        <p:nvPicPr>
          <p:cNvPr id="1032" name="Picture 8" descr="http://www.clipperms.nl/uploads/images/projecten/conferentie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1268760"/>
            <a:ext cx="2659875" cy="1771675"/>
          </a:xfrm>
          <a:prstGeom prst="rect">
            <a:avLst/>
          </a:prstGeom>
          <a:noFill/>
        </p:spPr>
      </p:pic>
      <p:pic>
        <p:nvPicPr>
          <p:cNvPr id="1034" name="Picture 10" descr="http://plzcdn.com/ZillaIMG/6848ed029c39bc95551f0f7e1cd4f44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1052736"/>
            <a:ext cx="2857500" cy="2305050"/>
          </a:xfrm>
          <a:prstGeom prst="rect">
            <a:avLst/>
          </a:prstGeom>
          <a:noFill/>
        </p:spPr>
      </p:pic>
      <p:pic>
        <p:nvPicPr>
          <p:cNvPr id="1038" name="Picture 14" descr="http://www.salarisnet.nl/Resizes/mainarticleimage/PageFiles/09/88/8809/001_RBIAdam-image-1148453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3501008"/>
            <a:ext cx="257175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 smtClean="0"/>
              <a:t>Final</a:t>
            </a:r>
            <a:r>
              <a:rPr lang="nl-NL" dirty="0" smtClean="0"/>
              <a:t> </a:t>
            </a:r>
            <a:r>
              <a:rPr lang="nl-NL" dirty="0" err="1" smtClean="0"/>
              <a:t>thoughts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5A97D-3F91-4C8C-A9EC-1AD176CE6CE4}" type="slidenum">
              <a:rPr lang="nl-NL" smtClean="0"/>
              <a:pPr>
                <a:defRPr/>
              </a:pPr>
              <a:t>19</a:t>
            </a:fld>
            <a:endParaRPr lang="nl-NL"/>
          </a:p>
        </p:txBody>
      </p:sp>
      <p:sp>
        <p:nvSpPr>
          <p:cNvPr id="3" name="Tekstvak 2"/>
          <p:cNvSpPr txBox="1"/>
          <p:nvPr/>
        </p:nvSpPr>
        <p:spPr>
          <a:xfrm>
            <a:off x="971600" y="1196752"/>
            <a:ext cx="763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Exploring context-driven testing - a new hype or here to stay?</a:t>
            </a:r>
            <a:endParaRPr lang="nl-NL" sz="3200" dirty="0">
              <a:solidFill>
                <a:schemeClr val="bg1"/>
              </a:solidFill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1115616" y="3212976"/>
            <a:ext cx="703910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Het hangt er vanaf </a:t>
            </a:r>
          </a:p>
          <a:p>
            <a:pPr algn="ctr"/>
            <a:r>
              <a:rPr lang="nl-NL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hoe je het bekijkt</a:t>
            </a:r>
            <a:endParaRPr lang="nl-NL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5A97D-3F91-4C8C-A9EC-1AD176CE6CE4}" type="slidenum">
              <a:rPr lang="nl-NL" smtClean="0"/>
              <a:pPr>
                <a:defRPr/>
              </a:pPr>
              <a:t>20</a:t>
            </a:fld>
            <a:endParaRPr lang="nl-NL"/>
          </a:p>
        </p:txBody>
      </p:sp>
      <p:pic>
        <p:nvPicPr>
          <p:cNvPr id="3" name="Picture 2" descr="http://www.web-score.nl/attachments/Image/ontwikkeling-webscor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836712"/>
            <a:ext cx="5544616" cy="45379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5A97D-3F91-4C8C-A9EC-1AD176CE6CE4}" type="slidenum">
              <a:rPr lang="nl-NL" smtClean="0"/>
              <a:pPr>
                <a:defRPr/>
              </a:pPr>
              <a:t>21</a:t>
            </a:fld>
            <a:endParaRPr lang="nl-NL"/>
          </a:p>
        </p:txBody>
      </p:sp>
      <p:sp>
        <p:nvSpPr>
          <p:cNvPr id="4" name="Rechthoek 3"/>
          <p:cNvSpPr/>
          <p:nvPr/>
        </p:nvSpPr>
        <p:spPr>
          <a:xfrm>
            <a:off x="971600" y="3356992"/>
            <a:ext cx="7571303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nl-NL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Flexibeler</a:t>
            </a:r>
          </a:p>
          <a:p>
            <a:pPr algn="l"/>
            <a:r>
              <a:rPr lang="nl-NL" sz="44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	Goedkoper</a:t>
            </a:r>
          </a:p>
          <a:p>
            <a:pPr algn="l"/>
            <a:r>
              <a:rPr lang="nl-NL" sz="44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		Pragmatischer</a:t>
            </a:r>
            <a:r>
              <a:rPr lang="nl-NL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	</a:t>
            </a:r>
            <a:endParaRPr lang="nl-NL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1202" name="Picture 2" descr="http://www.paperdroids.com/wp-content/uploads/2013/02/spock-leornard-nimoy-star-trek-t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547754"/>
            <a:ext cx="2876203" cy="2593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5A97D-3F91-4C8C-A9EC-1AD176CE6CE4}" type="slidenum">
              <a:rPr lang="nl-NL" smtClean="0"/>
              <a:pPr>
                <a:defRPr/>
              </a:pPr>
              <a:t>22</a:t>
            </a:fld>
            <a:endParaRPr lang="nl-NL"/>
          </a:p>
        </p:txBody>
      </p:sp>
      <p:pic>
        <p:nvPicPr>
          <p:cNvPr id="3" name="Picture 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2935239" cy="410445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4" name="Ovale toelichting 3"/>
          <p:cNvSpPr/>
          <p:nvPr/>
        </p:nvSpPr>
        <p:spPr bwMode="auto">
          <a:xfrm>
            <a:off x="4860032" y="1268760"/>
            <a:ext cx="4032448" cy="1440160"/>
          </a:xfrm>
          <a:prstGeom prst="wedgeEllipseCallout">
            <a:avLst>
              <a:gd name="adj1" fmla="val -72800"/>
              <a:gd name="adj2" fmla="val 24563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2000" dirty="0" smtClean="0"/>
              <a:t>Dank voor je aandacht en tot snel!</a:t>
            </a:r>
            <a:endParaRPr kumimoji="0" lang="nl-NL" sz="2000" b="1" i="0" u="none" strike="noStrike" cap="none" normalizeH="0" baseline="0" dirty="0" smtClean="0">
              <a:ln>
                <a:noFill/>
              </a:ln>
              <a:solidFill>
                <a:srgbClr val="044EA0"/>
              </a:solidFill>
              <a:effectLst/>
              <a:latin typeface="Verdana" pitchFamily="34" charset="0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3995936" y="3429000"/>
            <a:ext cx="51480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600" dirty="0" smtClean="0">
                <a:solidFill>
                  <a:schemeClr val="bg1"/>
                </a:solidFill>
              </a:rPr>
              <a:t>Jan Jaap Cannegieter</a:t>
            </a:r>
          </a:p>
          <a:p>
            <a:pPr algn="l"/>
            <a:r>
              <a:rPr lang="nl-NL" sz="1600" dirty="0" smtClean="0">
                <a:solidFill>
                  <a:schemeClr val="bg1"/>
                </a:solidFill>
              </a:rPr>
              <a:t>Directeur Product Management SYSQA B.V.</a:t>
            </a:r>
          </a:p>
          <a:p>
            <a:pPr algn="l"/>
            <a:r>
              <a:rPr lang="nl-NL" sz="1600" dirty="0" err="1" smtClean="0">
                <a:solidFill>
                  <a:schemeClr val="bg1"/>
                </a:solidFill>
              </a:rPr>
              <a:t>jcannegieter</a:t>
            </a:r>
            <a:r>
              <a:rPr lang="nl-NL" sz="1600" dirty="0" smtClean="0">
                <a:solidFill>
                  <a:schemeClr val="bg1"/>
                </a:solidFill>
              </a:rPr>
              <a:t>@</a:t>
            </a:r>
            <a:r>
              <a:rPr lang="nl-NL" sz="1600" dirty="0" err="1" smtClean="0">
                <a:solidFill>
                  <a:schemeClr val="bg1"/>
                </a:solidFill>
              </a:rPr>
              <a:t>sysqa.nl</a:t>
            </a:r>
            <a:endParaRPr lang="nl-NL" sz="1600" dirty="0" smtClean="0">
              <a:solidFill>
                <a:schemeClr val="bg1"/>
              </a:solidFill>
            </a:endParaRPr>
          </a:p>
          <a:p>
            <a:pPr algn="l"/>
            <a:r>
              <a:rPr lang="nl-NL" sz="1600" dirty="0" smtClean="0">
                <a:solidFill>
                  <a:schemeClr val="bg1"/>
                </a:solidFill>
              </a:rPr>
              <a:t>@</a:t>
            </a:r>
            <a:r>
              <a:rPr lang="nl-NL" sz="1600" dirty="0" err="1" smtClean="0">
                <a:solidFill>
                  <a:schemeClr val="bg1"/>
                </a:solidFill>
              </a:rPr>
              <a:t>jjcannegieter</a:t>
            </a:r>
            <a:endParaRPr lang="nl-NL" sz="1600" dirty="0" smtClean="0">
              <a:solidFill>
                <a:schemeClr val="bg1"/>
              </a:solidFill>
            </a:endParaRPr>
          </a:p>
          <a:p>
            <a:pPr algn="l"/>
            <a:r>
              <a:rPr lang="nl-NL" sz="1600" dirty="0" smtClean="0">
                <a:solidFill>
                  <a:schemeClr val="bg1"/>
                </a:solidFill>
              </a:rPr>
              <a:t>06-27038827</a:t>
            </a:r>
          </a:p>
          <a:p>
            <a:pPr algn="l"/>
            <a:endParaRPr lang="nl-NL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e_SYSQA_4x3_standaard_v4">
  <a:themeElements>
    <a:clrScheme name="1_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andaardontwerp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400" b="1" i="0" u="none" strike="noStrike" cap="none" normalizeH="0" baseline="0" smtClean="0">
            <a:ln>
              <a:noFill/>
            </a:ln>
            <a:solidFill>
              <a:srgbClr val="044EA0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400" b="1" i="0" u="none" strike="noStrike" cap="none" normalizeH="0" baseline="0" smtClean="0">
            <a:ln>
              <a:noFill/>
            </a:ln>
            <a:solidFill>
              <a:srgbClr val="044EA0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andaardontwerp">
  <a:themeElements>
    <a:clrScheme name="2_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Standaardontwerp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400" b="1" i="0" u="none" strike="noStrike" cap="none" normalizeH="0" baseline="0" smtClean="0">
            <a:ln>
              <a:noFill/>
            </a:ln>
            <a:solidFill>
              <a:srgbClr val="044EA0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400" b="1" i="0" u="none" strike="noStrike" cap="none" normalizeH="0" baseline="0" smtClean="0">
            <a:ln>
              <a:noFill/>
            </a:ln>
            <a:solidFill>
              <a:srgbClr val="044EA0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Presentatie_SYSQA_4x3_standaard_v4</Template>
  <TotalTime>346</TotalTime>
  <Words>465</Words>
  <Application>Microsoft Office PowerPoint</Application>
  <PresentationFormat>Diavoorstelling (4:3)</PresentationFormat>
  <Paragraphs>127</Paragraphs>
  <Slides>22</Slides>
  <Notes>6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22</vt:i4>
      </vt:variant>
    </vt:vector>
  </HeadingPairs>
  <TitlesOfParts>
    <vt:vector size="24" baseType="lpstr">
      <vt:lpstr>Presentatie_SYSQA_4x3_standaard_v4</vt:lpstr>
      <vt:lpstr>2_Standaardontwerp</vt:lpstr>
      <vt:lpstr>Iedereen is context driven!</vt:lpstr>
      <vt:lpstr>Principes van context driven testen</vt:lpstr>
      <vt:lpstr>To be context driven or not to be context driven?</vt:lpstr>
      <vt:lpstr>Dia 4</vt:lpstr>
      <vt:lpstr>Centrale vragen</vt:lpstr>
      <vt:lpstr>Welke niveaus van context driven heb je?</vt:lpstr>
      <vt:lpstr>Niveaus van context driven</vt:lpstr>
      <vt:lpstr>1: Binnen een methode</vt:lpstr>
      <vt:lpstr>2: Een methode aanvullen</vt:lpstr>
      <vt:lpstr>3: methode aanpassen</vt:lpstr>
      <vt:lpstr>4: Methoden combineren</vt:lpstr>
      <vt:lpstr>5: Meerdere bronnen</vt:lpstr>
      <vt:lpstr>6: Bronnen + creativiteit</vt:lpstr>
      <vt:lpstr>Hoe wordt jij meer context driven? </vt:lpstr>
      <vt:lpstr>Hoe testen we?</vt:lpstr>
      <vt:lpstr>Situationeel testen</vt:lpstr>
      <vt:lpstr>Meer context driven worden</vt:lpstr>
      <vt:lpstr>Final thoughts</vt:lpstr>
      <vt:lpstr>Dia 19</vt:lpstr>
      <vt:lpstr>Dia 20</vt:lpstr>
      <vt:lpstr>Dia 21</vt:lpstr>
      <vt:lpstr>Dia 22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Iedereen is context driven!</dc:title>
  <dc:creator>Jan Jaap Cannegieter</dc:creator>
  <cp:lastModifiedBy>Jan Jaap Cannegieter</cp:lastModifiedBy>
  <cp:revision>29</cp:revision>
  <dcterms:created xsi:type="dcterms:W3CDTF">2013-07-18T13:20:44Z</dcterms:created>
  <dcterms:modified xsi:type="dcterms:W3CDTF">2013-08-28T08:45:49Z</dcterms:modified>
</cp:coreProperties>
</file>