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5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2" r:id="rId6"/>
    <p:sldId id="257" r:id="rId7"/>
    <p:sldId id="262" r:id="rId8"/>
    <p:sldId id="274" r:id="rId9"/>
    <p:sldId id="258" r:id="rId10"/>
    <p:sldId id="266" r:id="rId11"/>
    <p:sldId id="261" r:id="rId12"/>
    <p:sldId id="268" r:id="rId13"/>
    <p:sldId id="284" r:id="rId14"/>
    <p:sldId id="283" r:id="rId15"/>
    <p:sldId id="280" r:id="rId16"/>
    <p:sldId id="281" r:id="rId17"/>
    <p:sldId id="259" r:id="rId18"/>
  </p:sldIdLst>
  <p:sldSz cx="9144000" cy="6858000" type="screen4x3"/>
  <p:notesSz cx="6797675" cy="9926638"/>
  <p:embeddedFontLst>
    <p:embeddedFont>
      <p:font typeface="NS Sans" panose="02000400000000000000" pitchFamily="2" charset="0"/>
      <p:regular r:id="rId21"/>
      <p:bold r:id="rId22"/>
      <p:italic r:id="rId23"/>
      <p:boldItalic r:id="rId24"/>
    </p:embeddedFont>
    <p:embeddedFont>
      <p:font typeface="Aharoni" panose="02010803020104030203" pitchFamily="2" charset="-79"/>
      <p:bold r:id="rId25"/>
    </p:embeddedFont>
  </p:embeddedFontLst>
  <p:custDataLst>
    <p:tags r:id="rId26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619">
          <p15:clr>
            <a:srgbClr val="A4A3A4"/>
          </p15:clr>
        </p15:guide>
        <p15:guide id="3" orient="horz" pos="1077">
          <p15:clr>
            <a:srgbClr val="A4A3A4"/>
          </p15:clr>
        </p15:guide>
        <p15:guide id="4" orient="horz" pos="542">
          <p15:clr>
            <a:srgbClr val="A4A3A4"/>
          </p15:clr>
        </p15:guide>
        <p15:guide id="5" orient="horz" pos="2703">
          <p15:clr>
            <a:srgbClr val="A4A3A4"/>
          </p15:clr>
        </p15:guide>
        <p15:guide id="6" orient="horz" pos="3244">
          <p15:clr>
            <a:srgbClr val="A4A3A4"/>
          </p15:clr>
        </p15:guide>
        <p15:guide id="7" orient="horz" pos="3780">
          <p15:clr>
            <a:srgbClr val="A4A3A4"/>
          </p15:clr>
        </p15:guide>
        <p15:guide id="8" pos="2880">
          <p15:clr>
            <a:srgbClr val="A4A3A4"/>
          </p15:clr>
        </p15:guide>
        <p15:guide id="9" pos="2523">
          <p15:clr>
            <a:srgbClr val="A4A3A4"/>
          </p15:clr>
        </p15:guide>
        <p15:guide id="10" pos="2161">
          <p15:clr>
            <a:srgbClr val="A4A3A4"/>
          </p15:clr>
        </p15:guide>
        <p15:guide id="11" pos="1795">
          <p15:clr>
            <a:srgbClr val="A4A3A4"/>
          </p15:clr>
        </p15:guide>
        <p15:guide id="12" pos="1443">
          <p15:clr>
            <a:srgbClr val="A4A3A4"/>
          </p15:clr>
        </p15:guide>
        <p15:guide id="13" pos="1084">
          <p15:clr>
            <a:srgbClr val="A4A3A4"/>
          </p15:clr>
        </p15:guide>
        <p15:guide id="14" pos="725">
          <p15:clr>
            <a:srgbClr val="A4A3A4"/>
          </p15:clr>
        </p15:guide>
        <p15:guide id="15" pos="358">
          <p15:clr>
            <a:srgbClr val="A4A3A4"/>
          </p15:clr>
        </p15:guide>
        <p15:guide id="16" pos="3240">
          <p15:clr>
            <a:srgbClr val="A4A3A4"/>
          </p15:clr>
        </p15:guide>
        <p15:guide id="17" pos="3598">
          <p15:clr>
            <a:srgbClr val="A4A3A4"/>
          </p15:clr>
        </p15:guide>
        <p15:guide id="18" pos="3964">
          <p15:clr>
            <a:srgbClr val="A4A3A4"/>
          </p15:clr>
        </p15:guide>
        <p15:guide id="19" pos="4323">
          <p15:clr>
            <a:srgbClr val="A4A3A4"/>
          </p15:clr>
        </p15:guide>
        <p15:guide id="20" pos="4677">
          <p15:clr>
            <a:srgbClr val="A4A3A4"/>
          </p15:clr>
        </p15:guide>
        <p15:guide id="21" pos="5036">
          <p15:clr>
            <a:srgbClr val="A4A3A4"/>
          </p15:clr>
        </p15:guide>
        <p15:guide id="22" pos="5401">
          <p15:clr>
            <a:srgbClr val="A4A3A4"/>
          </p15:clr>
        </p15:guide>
        <p15:guide id="23" pos="27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orient="horz" pos="5897" userDrawn="1">
          <p15:clr>
            <a:srgbClr val="A4A3A4"/>
          </p15:clr>
        </p15:guide>
        <p15:guide id="3" pos="2141" userDrawn="1">
          <p15:clr>
            <a:srgbClr val="A4A3A4"/>
          </p15:clr>
        </p15:guide>
        <p15:guide id="4" pos="342" userDrawn="1">
          <p15:clr>
            <a:srgbClr val="A4A3A4"/>
          </p15:clr>
        </p15:guide>
        <p15:guide id="5" pos="3041" userDrawn="1">
          <p15:clr>
            <a:srgbClr val="A4A3A4"/>
          </p15:clr>
        </p15:guide>
        <p15:guide id="6" pos="39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kze, Niels N (NSR)" initials="RNN(" lastIdx="2" clrIdx="0">
    <p:extLst>
      <p:ext uri="{19B8F6BF-5375-455C-9EA6-DF929625EA0E}">
        <p15:presenceInfo xmlns:p15="http://schemas.microsoft.com/office/powerpoint/2012/main" userId="S-1-5-21-1789817007-1866477785-1476319429-281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06" autoAdjust="0"/>
    <p:restoredTop sz="68023" autoAdjust="0"/>
  </p:normalViewPr>
  <p:slideViewPr>
    <p:cSldViewPr snapToGrid="0" snapToObjects="1">
      <p:cViewPr varScale="1">
        <p:scale>
          <a:sx n="59" d="100"/>
          <a:sy n="59" d="100"/>
        </p:scale>
        <p:origin x="1170" y="60"/>
      </p:cViewPr>
      <p:guideLst>
        <p:guide orient="horz" pos="2160"/>
        <p:guide orient="horz" pos="1619"/>
        <p:guide orient="horz" pos="1077"/>
        <p:guide orient="horz" pos="542"/>
        <p:guide orient="horz" pos="2703"/>
        <p:guide orient="horz" pos="3244"/>
        <p:guide orient="horz" pos="3780"/>
        <p:guide pos="2880"/>
        <p:guide pos="2523"/>
        <p:guide pos="2161"/>
        <p:guide pos="1795"/>
        <p:guide pos="1443"/>
        <p:guide pos="1084"/>
        <p:guide pos="725"/>
        <p:guide pos="358"/>
        <p:guide pos="3240"/>
        <p:guide pos="3598"/>
        <p:guide pos="3964"/>
        <p:guide pos="4323"/>
        <p:guide pos="4677"/>
        <p:guide pos="5036"/>
        <p:guide pos="5401"/>
        <p:guide pos="2700"/>
      </p:guideLst>
    </p:cSldViewPr>
  </p:slideViewPr>
  <p:outlineViewPr>
    <p:cViewPr>
      <p:scale>
        <a:sx n="33" d="100"/>
        <a:sy n="33" d="100"/>
      </p:scale>
      <p:origin x="0" y="-10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2436" y="90"/>
      </p:cViewPr>
      <p:guideLst>
        <p:guide orient="horz" pos="3127"/>
        <p:guide orient="horz" pos="5897"/>
        <p:guide pos="2141"/>
        <p:guide pos="342"/>
        <p:guide pos="3041"/>
        <p:guide pos="39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453178" y="8947762"/>
            <a:ext cx="4374431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 smtClean="0"/>
              <a:t>Testteams NS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398838" y="26195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AE99F-D356-4A1B-918A-8E56A2B4A65C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logovoor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72" y="9174384"/>
            <a:ext cx="438463" cy="18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3047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l-NL" smtClean="0"/>
              <a:t>4 mei 2017</a:t>
            </a:r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 smtClean="0"/>
              <a:t>Testteams NS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6F938-192C-4562-AF91-4BD6009E97D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782408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Welkom allemaal. </a:t>
            </a:r>
          </a:p>
          <a:p>
            <a:r>
              <a:rPr lang="nl-NL" dirty="0" smtClean="0"/>
              <a:t>Wij willen jullie vanavond iets vertellen</a:t>
            </a:r>
            <a:r>
              <a:rPr lang="nl-NL" baseline="0" dirty="0" smtClean="0"/>
              <a:t> over continous test improvement. </a:t>
            </a:r>
          </a:p>
          <a:p>
            <a:r>
              <a:rPr lang="nl-NL" baseline="0" dirty="0" smtClean="0"/>
              <a:t>Oftewel hoe wij SCRUM gebruiken om constant te blijven verbeteren aan onze test competentie bij NS.</a:t>
            </a:r>
          </a:p>
          <a:p>
            <a:r>
              <a:rPr lang="nl-NL" dirty="0" smtClean="0"/>
              <a:t>Aan de hand van praktijkvoorbeelden laten we zien hoe wij als testmanagers van het NS Test Competence Center het testproces continu verbeteren en daarbij anticiperen op het veranderde IT-landschap.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</a:t>
            </a:fld>
            <a:endParaRPr lang="nl-NL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9724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2EC7AF6-B24C-4B2B-860C-AC083C0F7D5A}" type="datetime1">
              <a:rPr lang="nl-NL"/>
              <a:pPr/>
              <a:t>9-2-2018</a:t>
            </a:fld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650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Presentatie</a:t>
            </a:r>
            <a:r>
              <a:rPr lang="en-US" dirty="0" smtClean="0"/>
              <a:t>: Ramiye</a:t>
            </a:r>
          </a:p>
          <a:p>
            <a:r>
              <a:rPr lang="nl-NL" b="1" u="sng" dirty="0" smtClean="0"/>
              <a:t>Stel tussendoor vooral vragen!</a:t>
            </a:r>
            <a:endParaRPr lang="en-US" b="1" u="sn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031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Niels</a:t>
            </a:r>
          </a:p>
          <a:p>
            <a:r>
              <a:rPr lang="nl-NL" baseline="0" dirty="0" smtClean="0"/>
              <a:t>Iedereen kent de NS natuurlijk, maar nog even opfrissen:</a:t>
            </a:r>
          </a:p>
          <a:p>
            <a:r>
              <a:rPr lang="nl-NL" baseline="0" dirty="0" smtClean="0"/>
              <a:t>Wat is het belangrijkste voor ons: </a:t>
            </a:r>
          </a:p>
          <a:p>
            <a:r>
              <a:rPr lang="nl-NL" baseline="0" dirty="0" smtClean="0"/>
              <a:t>	een goede treinreis;</a:t>
            </a:r>
          </a:p>
          <a:p>
            <a:r>
              <a:rPr lang="nl-NL" baseline="0" dirty="0" smtClean="0"/>
              <a:t>	mooie stations;</a:t>
            </a:r>
          </a:p>
          <a:p>
            <a:r>
              <a:rPr lang="nl-NL" baseline="0" dirty="0" smtClean="0"/>
              <a:t>	bijdragen aan </a:t>
            </a:r>
            <a:r>
              <a:rPr lang="nl-NL" baseline="0" dirty="0" err="1" smtClean="0"/>
              <a:t>aan</a:t>
            </a:r>
            <a:r>
              <a:rPr lang="nl-NL" baseline="0" dirty="0" smtClean="0"/>
              <a:t> een reis van deur tot deur.</a:t>
            </a:r>
          </a:p>
          <a:p>
            <a:r>
              <a:rPr lang="nl-NL" baseline="0" dirty="0" smtClean="0"/>
              <a:t>Naast NL zijn we ook nog in twee andere landen actief.</a:t>
            </a:r>
            <a:endParaRPr lang="en-US" baseline="0" dirty="0" smtClean="0"/>
          </a:p>
          <a:p>
            <a:r>
              <a:rPr lang="nl-NL" baseline="0" dirty="0" smtClean="0"/>
              <a:t>Wendbaarheid en time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market is ook voor ons vanuit IT heel belangrijk. </a:t>
            </a:r>
          </a:p>
          <a:p>
            <a:r>
              <a:rPr lang="nl-NL" baseline="0" dirty="0" smtClean="0"/>
              <a:t>Ook wij moeten als commercieel bedrijf snel kunnen reageren op veranderende omstandigheden.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8205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Presentatie</a:t>
            </a:r>
            <a:r>
              <a:rPr lang="en-US" dirty="0" smtClean="0"/>
              <a:t>: Ramiye: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Wij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van het NS TCC,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testers </a:t>
            </a:r>
            <a:r>
              <a:rPr lang="en-US" baseline="0" dirty="0" err="1" smtClean="0"/>
              <a:t>binnen</a:t>
            </a:r>
            <a:r>
              <a:rPr lang="en-US" baseline="0" dirty="0" smtClean="0"/>
              <a:t> NS </a:t>
            </a:r>
            <a:r>
              <a:rPr lang="nl-NL" baseline="0" dirty="0" smtClean="0"/>
              <a:t>vallen onder het TCC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Paul Custers is de lead en Onno, Stijn en Rob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domein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eigenaren</a:t>
            </a:r>
            <a:endParaRPr lang="en-US" baseline="0" dirty="0" smtClean="0"/>
          </a:p>
          <a:p>
            <a:endParaRPr lang="nl-NL" dirty="0" smtClean="0"/>
          </a:p>
          <a:p>
            <a:pPr marL="171450" indent="-171450">
              <a:buFontTx/>
              <a:buChar char="-"/>
            </a:pPr>
            <a:r>
              <a:rPr lang="nl-NL" dirty="0" smtClean="0"/>
              <a:t>Onze partners: alle afdelingen binnen</a:t>
            </a:r>
            <a:r>
              <a:rPr lang="nl-NL" baseline="0" dirty="0" smtClean="0"/>
              <a:t> NS</a:t>
            </a:r>
          </a:p>
          <a:p>
            <a:pPr marL="0" indent="0">
              <a:buFontTx/>
              <a:buNone/>
            </a:pPr>
            <a:r>
              <a:rPr lang="nl-NL" baseline="0" dirty="0" smtClean="0"/>
              <a:t>	* </a:t>
            </a:r>
            <a:r>
              <a:rPr lang="nl-NL" dirty="0" smtClean="0"/>
              <a:t>Met de Klanttevredenheidsmeting leggen we focus op die punten die voor de BO (klant) van belang zijn;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	* Let op:  TCC heeft geen alleenrecht op testen. Kwaliteit is van het hele team;</a:t>
            </a:r>
          </a:p>
          <a:p>
            <a:pPr marL="171450" indent="-171450">
              <a:buFontTx/>
              <a:buChar char="-"/>
            </a:pPr>
            <a:endParaRPr lang="nl-NL" baseline="0" dirty="0" smtClean="0"/>
          </a:p>
          <a:p>
            <a:pPr marL="171450" indent="-171450">
              <a:buFontTx/>
              <a:buChar char="-"/>
            </a:pPr>
            <a:r>
              <a:rPr lang="nl-NL" baseline="0" dirty="0" smtClean="0"/>
              <a:t>Onze werkwijze: standaards (</a:t>
            </a:r>
            <a:r>
              <a:rPr lang="nl-NL" baseline="0" dirty="0" err="1" smtClean="0"/>
              <a:t>Tmap</a:t>
            </a:r>
            <a:r>
              <a:rPr lang="nl-NL" baseline="0" dirty="0" smtClean="0"/>
              <a:t>), handboeken (automatisering) </a:t>
            </a:r>
            <a:r>
              <a:rPr lang="nl-NL" baseline="0" dirty="0" err="1" smtClean="0"/>
              <a:t>etc</a:t>
            </a:r>
            <a:endParaRPr lang="nl-NL" baseline="0" dirty="0" smtClean="0"/>
          </a:p>
          <a:p>
            <a:pPr marL="171450" indent="-171450">
              <a:buFontTx/>
              <a:buChar char="-"/>
            </a:pPr>
            <a:r>
              <a:rPr lang="nl-NL" dirty="0" smtClean="0"/>
              <a:t>Onze mensen: TCC heeft 65 interne en ongeveer 110 externe testprofessionals in dienst.  We hebben 3 </a:t>
            </a:r>
            <a:r>
              <a:rPr lang="nl-NL" dirty="0" err="1" smtClean="0"/>
              <a:t>preferred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suppliers</a:t>
            </a:r>
            <a:r>
              <a:rPr lang="nl-NL" baseline="0" dirty="0" smtClean="0"/>
              <a:t>  </a:t>
            </a:r>
            <a:r>
              <a:rPr lang="nl-NL" dirty="0" smtClean="0"/>
              <a:t> waar we nauw mee samenwerken.</a:t>
            </a:r>
          </a:p>
          <a:p>
            <a:r>
              <a:rPr lang="nl-NL" dirty="0" smtClean="0"/>
              <a:t>Veel kennis van en aandacht voor non-functional testen zoals: Performance testen, Security testen, </a:t>
            </a:r>
            <a:r>
              <a:rPr lang="nl-NL" dirty="0" err="1" smtClean="0"/>
              <a:t>Testautomation</a:t>
            </a:r>
            <a:r>
              <a:rPr lang="nl-NL" dirty="0" smtClean="0"/>
              <a:t> is speerpunt in 2018.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We werken op basis van schaarste. Er is in de BO een behoefte aan testcapaciteit die TCC invult; Alle inhuur van testcapaciteit gaat via TCC. Zowel de functionele testers als de non-functionele testers (</a:t>
            </a:r>
            <a:r>
              <a:rPr lang="nl-NL" dirty="0" err="1" smtClean="0"/>
              <a:t>incl</a:t>
            </a:r>
            <a:r>
              <a:rPr lang="nl-NL" dirty="0" smtClean="0"/>
              <a:t> </a:t>
            </a:r>
            <a:r>
              <a:rPr lang="nl-NL" dirty="0" err="1" smtClean="0"/>
              <a:t>testautomation</a:t>
            </a:r>
            <a:r>
              <a:rPr lang="nl-NL" dirty="0" smtClean="0"/>
              <a:t>). De BO wordt nauw bij de selectie betrokken;</a:t>
            </a:r>
          </a:p>
          <a:p>
            <a:r>
              <a:rPr lang="nl-NL" dirty="0" smtClean="0"/>
              <a:t>* HR van interne medewerkers ligt bij manager TCC met input van BO;</a:t>
            </a:r>
          </a:p>
          <a:p>
            <a:r>
              <a:rPr lang="nl-NL" dirty="0" smtClean="0"/>
              <a:t>* Diversiteit aan opleidingen beschikbaar (Major en Minors);</a:t>
            </a:r>
          </a:p>
          <a:p>
            <a:endParaRPr lang="en-US" dirty="0" smtClean="0"/>
          </a:p>
          <a:p>
            <a:r>
              <a:rPr lang="en-US" dirty="0" err="1" smtClean="0"/>
              <a:t>Ons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beleid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erop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gericht</a:t>
            </a:r>
            <a:r>
              <a:rPr lang="en-US" baseline="0" dirty="0" smtClean="0"/>
              <a:t> op </a:t>
            </a:r>
            <a:r>
              <a:rPr lang="en-US" baseline="0" dirty="0" err="1" smtClean="0"/>
              <a:t>continu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verbeteren</a:t>
            </a:r>
            <a:endParaRPr lang="en-US" dirty="0" smtClean="0"/>
          </a:p>
          <a:p>
            <a:r>
              <a:rPr lang="en-US" u="sng" dirty="0" err="1" smtClean="0"/>
              <a:t>Eindigen</a:t>
            </a:r>
            <a:r>
              <a:rPr lang="en-US" u="sng" dirty="0" smtClean="0"/>
              <a:t> met: </a:t>
            </a:r>
            <a:r>
              <a:rPr lang="en-US" u="sng" dirty="0" err="1" smtClean="0"/>
              <a:t>Continu</a:t>
            </a:r>
            <a:r>
              <a:rPr lang="en-US" u="sng" baseline="0" dirty="0" smtClean="0"/>
              <a:t> </a:t>
            </a:r>
            <a:r>
              <a:rPr lang="en-US" u="sng" baseline="0" dirty="0" err="1" smtClean="0"/>
              <a:t>verbeteren</a:t>
            </a:r>
            <a:endParaRPr lang="en-US" u="sng" dirty="0" smtClean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2185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Presentatie</a:t>
            </a:r>
            <a:r>
              <a:rPr lang="en-US" dirty="0" smtClean="0"/>
              <a:t>: Niels</a:t>
            </a:r>
          </a:p>
          <a:p>
            <a:endParaRPr lang="en-US" dirty="0" smtClean="0"/>
          </a:p>
          <a:p>
            <a:r>
              <a:rPr lang="en-US" dirty="0" err="1" smtClean="0"/>
              <a:t>Continu</a:t>
            </a:r>
            <a:r>
              <a:rPr lang="en-US" dirty="0" smtClean="0"/>
              <a:t> </a:t>
            </a:r>
            <a:r>
              <a:rPr lang="en-US" dirty="0" err="1" smtClean="0"/>
              <a:t>verbeteren</a:t>
            </a:r>
            <a:r>
              <a:rPr lang="en-US" dirty="0" smtClean="0"/>
              <a:t> is voor </a:t>
            </a:r>
            <a:r>
              <a:rPr lang="en-US" dirty="0" err="1" smtClean="0"/>
              <a:t>ons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TCC </a:t>
            </a:r>
            <a:r>
              <a:rPr lang="en-US" dirty="0" err="1" smtClean="0"/>
              <a:t>dus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belangrijk</a:t>
            </a:r>
            <a:r>
              <a:rPr lang="en-US" dirty="0" smtClean="0"/>
              <a:t> LEAN </a:t>
            </a:r>
            <a:r>
              <a:rPr lang="en-US" dirty="0" err="1" smtClean="0"/>
              <a:t>principe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wij</a:t>
            </a:r>
            <a:r>
              <a:rPr lang="en-US" dirty="0" smtClean="0"/>
              <a:t> nu op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aanpak</a:t>
            </a:r>
            <a:r>
              <a:rPr lang="en-US" baseline="0" dirty="0" smtClean="0"/>
              <a:t> van </a:t>
            </a:r>
            <a:r>
              <a:rPr lang="nl-NL" dirty="0" smtClean="0"/>
              <a:t>continous test improvement uitgekomen?</a:t>
            </a:r>
            <a:endParaRPr lang="en-US" dirty="0" smtClean="0"/>
          </a:p>
          <a:p>
            <a:r>
              <a:rPr lang="en-US" dirty="0" err="1" smtClean="0"/>
              <a:t>Toen</a:t>
            </a:r>
            <a:r>
              <a:rPr lang="en-US" dirty="0" smtClean="0"/>
              <a:t> TCC net </a:t>
            </a:r>
            <a:r>
              <a:rPr lang="en-US" dirty="0" err="1" smtClean="0"/>
              <a:t>opgericht</a:t>
            </a:r>
            <a:r>
              <a:rPr lang="en-US" dirty="0" smtClean="0"/>
              <a:t> bij NS (</a:t>
            </a:r>
            <a:r>
              <a:rPr lang="en-US" baseline="0" dirty="0" smtClean="0"/>
              <a:t>3 </a:t>
            </a:r>
            <a:r>
              <a:rPr lang="en-US" baseline="0" dirty="0" err="1" smtClean="0"/>
              <a:t>jaar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geleden</a:t>
            </a:r>
            <a:r>
              <a:rPr lang="en-US" baseline="0" dirty="0" smtClean="0"/>
              <a:t>) </a:t>
            </a:r>
            <a:r>
              <a:rPr lang="en-US" baseline="0" dirty="0" err="1" smtClean="0"/>
              <a:t>zaten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testmanagers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keer</a:t>
            </a:r>
            <a:r>
              <a:rPr lang="en-US" baseline="0" dirty="0" smtClean="0"/>
              <a:t> per </a:t>
            </a:r>
            <a:r>
              <a:rPr lang="en-US" baseline="0" dirty="0" err="1" smtClean="0"/>
              <a:t>maand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elkaar</a:t>
            </a:r>
            <a:r>
              <a:rPr lang="en-US" baseline="0" dirty="0" smtClean="0"/>
              <a:t> met MT TCC. </a:t>
            </a:r>
            <a:r>
              <a:rPr lang="en-US" baseline="0" dirty="0" err="1" smtClean="0"/>
              <a:t>Heette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toen</a:t>
            </a:r>
            <a:r>
              <a:rPr lang="en-US" baseline="0" dirty="0" smtClean="0"/>
              <a:t> MT Plus</a:t>
            </a:r>
          </a:p>
          <a:p>
            <a:r>
              <a:rPr lang="en-US" baseline="0" dirty="0" smtClean="0"/>
              <a:t>	</a:t>
            </a:r>
            <a:r>
              <a:rPr lang="en-US" u="sng" baseline="0" dirty="0" smtClean="0"/>
              <a:t>MT van TCC plus de </a:t>
            </a:r>
            <a:r>
              <a:rPr lang="en-US" u="sng" baseline="0" dirty="0" err="1" smtClean="0"/>
              <a:t>testmanagers</a:t>
            </a:r>
            <a:r>
              <a:rPr lang="en-US" u="sng" baseline="0" dirty="0" smtClean="0"/>
              <a:t>.</a:t>
            </a:r>
          </a:p>
          <a:p>
            <a:r>
              <a:rPr lang="en-US" baseline="0" dirty="0" err="1" smtClean="0"/>
              <a:t>Onderwer</a:t>
            </a:r>
            <a:r>
              <a:rPr lang="en-US" baseline="0" dirty="0" smtClean="0"/>
              <a:t> pen</a:t>
            </a:r>
          </a:p>
          <a:p>
            <a:r>
              <a:rPr lang="en-US" baseline="0" dirty="0" smtClean="0"/>
              <a:t>	</a:t>
            </a:r>
            <a:r>
              <a:rPr lang="en-US" baseline="0" dirty="0" err="1" smtClean="0"/>
              <a:t>nieuw</a:t>
            </a:r>
            <a:r>
              <a:rPr lang="en-US" baseline="0" dirty="0" smtClean="0"/>
              <a:t> template voor het MTP;</a:t>
            </a:r>
          </a:p>
          <a:p>
            <a:r>
              <a:rPr lang="en-US" baseline="0" dirty="0" smtClean="0"/>
              <a:t>	</a:t>
            </a:r>
            <a:r>
              <a:rPr lang="en-US" baseline="0" dirty="0" err="1" smtClean="0"/>
              <a:t>aanpak</a:t>
            </a:r>
            <a:r>
              <a:rPr lang="en-US" baseline="0" dirty="0" smtClean="0"/>
              <a:t> PRA etc.</a:t>
            </a:r>
          </a:p>
          <a:p>
            <a:r>
              <a:rPr lang="en-US" baseline="0" dirty="0" err="1" smtClean="0"/>
              <a:t>Goede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dingen</a:t>
            </a:r>
            <a:r>
              <a:rPr lang="en-US" baseline="0" dirty="0" smtClean="0"/>
              <a:t>, maar </a:t>
            </a:r>
            <a:r>
              <a:rPr lang="en-US" baseline="0" dirty="0" err="1" smtClean="0"/>
              <a:t>zoals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ziet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soms</a:t>
            </a:r>
            <a:r>
              <a:rPr lang="en-US" baseline="0" dirty="0" smtClean="0"/>
              <a:t> best </a:t>
            </a:r>
            <a:r>
              <a:rPr lang="en-US" baseline="0" dirty="0" err="1" smtClean="0"/>
              <a:t>moeilijk</a:t>
            </a:r>
            <a:r>
              <a:rPr lang="en-US" baseline="0" dirty="0" smtClean="0"/>
              <a:t> om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aandacht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erbij</a:t>
            </a:r>
            <a:r>
              <a:rPr lang="en-US" baseline="0" dirty="0" smtClean="0"/>
              <a:t> te </a:t>
            </a:r>
            <a:r>
              <a:rPr lang="en-US" baseline="0" dirty="0" err="1" smtClean="0"/>
              <a:t>houden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Wens om </a:t>
            </a:r>
            <a:r>
              <a:rPr lang="en-US" baseline="0" dirty="0" err="1" smtClean="0"/>
              <a:t>continu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verbeteren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aanhaken</a:t>
            </a:r>
            <a:r>
              <a:rPr lang="en-US" baseline="0" dirty="0" smtClean="0"/>
              <a:t> bij de agile </a:t>
            </a:r>
            <a:r>
              <a:rPr lang="en-US" baseline="0" dirty="0" err="1" smtClean="0"/>
              <a:t>beweging</a:t>
            </a:r>
            <a:r>
              <a:rPr lang="en-US" baseline="0" dirty="0" smtClean="0"/>
              <a:t> bij NS in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werkvorm</a:t>
            </a:r>
            <a:r>
              <a:rPr lang="en-US" baseline="0" dirty="0" smtClean="0"/>
              <a:t> die </a:t>
            </a:r>
            <a:r>
              <a:rPr lang="en-US" baseline="0" dirty="0" err="1" smtClean="0"/>
              <a:t>veel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energie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geeft</a:t>
            </a:r>
            <a:endParaRPr lang="en-US" baseline="0" dirty="0" smtClean="0"/>
          </a:p>
          <a:p>
            <a:r>
              <a:rPr lang="nl-NL" baseline="0" dirty="0" smtClean="0"/>
              <a:t>Het antwoord was eigenlijk heel simpel: Waarom </a:t>
            </a:r>
            <a:r>
              <a:rPr lang="nl-NL" dirty="0" smtClean="0"/>
              <a:t>haken we niet aan bij het delivery model namelijk,</a:t>
            </a:r>
            <a:r>
              <a:rPr lang="nl-NL" baseline="0" dirty="0" smtClean="0"/>
              <a:t> SCRUM. Zo </a:t>
            </a:r>
            <a:r>
              <a:rPr lang="nl-NL" baseline="0" dirty="0" err="1" smtClean="0"/>
              <a:t>onstond</a:t>
            </a:r>
            <a:r>
              <a:rPr lang="nl-NL" baseline="0" dirty="0" smtClean="0"/>
              <a:t> het Agile Mt+</a:t>
            </a:r>
            <a:endParaRPr lang="nl-NL" dirty="0" smtClean="0"/>
          </a:p>
          <a:p>
            <a:endParaRPr lang="en-US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4050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Presentatie</a:t>
            </a:r>
            <a:r>
              <a:rPr lang="en-US" dirty="0" smtClean="0"/>
              <a:t>:</a:t>
            </a:r>
            <a:r>
              <a:rPr lang="en-US" baseline="0" dirty="0" smtClean="0"/>
              <a:t> Niels. We </a:t>
            </a:r>
            <a:r>
              <a:rPr lang="en-US" baseline="0" dirty="0" err="1" smtClean="0"/>
              <a:t>gebruiken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rollen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artefacten</a:t>
            </a:r>
            <a:r>
              <a:rPr lang="en-US" baseline="0" dirty="0" smtClean="0"/>
              <a:t> van scrum.</a:t>
            </a:r>
          </a:p>
          <a:p>
            <a:r>
              <a:rPr lang="nl-NL" baseline="0" dirty="0" smtClean="0"/>
              <a:t>Rondje van scrum plaat maken</a:t>
            </a:r>
            <a:endParaRPr lang="en-US" baseline="0" dirty="0" smtClean="0"/>
          </a:p>
          <a:p>
            <a:r>
              <a:rPr lang="en-US" baseline="0" dirty="0" smtClean="0"/>
              <a:t>We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product Owner. 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is Paul Custers,</a:t>
            </a:r>
          </a:p>
          <a:p>
            <a:r>
              <a:rPr lang="en-US" baseline="0" dirty="0" smtClean="0"/>
              <a:t>2 scrum teams: de Angels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ANDON. </a:t>
            </a:r>
            <a:r>
              <a:rPr lang="en-US" baseline="0" dirty="0" err="1" smtClean="0"/>
              <a:t>Ieder</a:t>
            </a:r>
            <a:r>
              <a:rPr lang="en-US" baseline="0" dirty="0" smtClean="0"/>
              <a:t> team </a:t>
            </a:r>
            <a:r>
              <a:rPr lang="en-US" baseline="0" dirty="0" err="1" smtClean="0"/>
              <a:t>heeft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aanpak</a:t>
            </a:r>
            <a:r>
              <a:rPr lang="en-US" baseline="0" dirty="0" smtClean="0"/>
              <a:t>.;</a:t>
            </a:r>
          </a:p>
          <a:p>
            <a:r>
              <a:rPr lang="en-US" baseline="0" dirty="0" smtClean="0"/>
              <a:t>	Angels </a:t>
            </a:r>
            <a:r>
              <a:rPr lang="en-US" baseline="0" dirty="0" err="1" smtClean="0"/>
              <a:t>eens</a:t>
            </a:r>
            <a:r>
              <a:rPr lang="en-US" baseline="0" dirty="0" smtClean="0"/>
              <a:t> per </a:t>
            </a:r>
            <a:r>
              <a:rPr lang="en-US" baseline="0" dirty="0" err="1" smtClean="0"/>
              <a:t>maand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zgn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Testathon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waarin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zowel</a:t>
            </a:r>
            <a:r>
              <a:rPr lang="en-US" baseline="0" dirty="0" smtClean="0"/>
              <a:t> refinement </a:t>
            </a:r>
            <a:r>
              <a:rPr lang="en-US" baseline="0" dirty="0" err="1" smtClean="0"/>
              <a:t>doen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zoveel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mogelijk</a:t>
            </a:r>
            <a:r>
              <a:rPr lang="en-US" baseline="0" dirty="0" smtClean="0"/>
              <a:t> de story’s </a:t>
            </a:r>
            <a:r>
              <a:rPr lang="en-US" baseline="0" dirty="0" err="1" smtClean="0"/>
              <a:t>uitwerken</a:t>
            </a:r>
            <a:r>
              <a:rPr lang="en-US" baseline="0" dirty="0" smtClean="0"/>
              <a:t>.  </a:t>
            </a:r>
          </a:p>
          <a:p>
            <a:r>
              <a:rPr lang="en-US" baseline="0" dirty="0" smtClean="0"/>
              <a:t>	ANDON </a:t>
            </a:r>
            <a:r>
              <a:rPr lang="en-US" baseline="0" dirty="0" err="1" smtClean="0"/>
              <a:t>heeft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refinement meeting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meerdere</a:t>
            </a:r>
            <a:r>
              <a:rPr lang="en-US" baseline="0" dirty="0" smtClean="0"/>
              <a:t> meetings </a:t>
            </a:r>
            <a:r>
              <a:rPr lang="en-US" baseline="0" dirty="0" err="1" smtClean="0"/>
              <a:t>daarna</a:t>
            </a:r>
            <a:r>
              <a:rPr lang="en-US" baseline="0" dirty="0" smtClean="0"/>
              <a:t> om story’s </a:t>
            </a:r>
            <a:r>
              <a:rPr lang="en-US" baseline="0" dirty="0" err="1" smtClean="0"/>
              <a:t>uit</a:t>
            </a:r>
            <a:r>
              <a:rPr lang="en-US" baseline="0" dirty="0" smtClean="0"/>
              <a:t> te </a:t>
            </a:r>
            <a:r>
              <a:rPr lang="en-US" baseline="0" dirty="0" err="1" smtClean="0"/>
              <a:t>werken</a:t>
            </a:r>
            <a:r>
              <a:rPr lang="en-US" baseline="0" dirty="0" smtClean="0"/>
              <a:t>;</a:t>
            </a:r>
          </a:p>
          <a:p>
            <a:r>
              <a:rPr lang="en-US" baseline="0" dirty="0" err="1" smtClean="0"/>
              <a:t>Helaas</a:t>
            </a:r>
            <a:r>
              <a:rPr lang="en-US" baseline="0" dirty="0" smtClean="0"/>
              <a:t> GEEN daily scrum maar </a:t>
            </a:r>
            <a:r>
              <a:rPr lang="en-US" baseline="0" dirty="0" err="1" smtClean="0"/>
              <a:t>houden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elkaar</a:t>
            </a:r>
            <a:r>
              <a:rPr lang="en-US" baseline="0" dirty="0" smtClean="0"/>
              <a:t> via mail op de </a:t>
            </a:r>
            <a:r>
              <a:rPr lang="en-US" baseline="0" dirty="0" err="1" smtClean="0"/>
              <a:t>hoogte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Niet</a:t>
            </a:r>
            <a:r>
              <a:rPr lang="en-US" baseline="0" dirty="0" smtClean="0"/>
              <a:t> ideal maar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test managers </a:t>
            </a:r>
            <a:r>
              <a:rPr lang="en-US" baseline="0" dirty="0" err="1" smtClean="0"/>
              <a:t>werken</a:t>
            </a:r>
            <a:r>
              <a:rPr lang="en-US" baseline="0" dirty="0" smtClean="0"/>
              <a:t> op </a:t>
            </a:r>
            <a:r>
              <a:rPr lang="en-US" baseline="0" dirty="0" err="1" smtClean="0"/>
              <a:t>verschillende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locaties</a:t>
            </a:r>
            <a:r>
              <a:rPr lang="en-US" baseline="0" dirty="0" smtClean="0"/>
              <a:t> met </a:t>
            </a:r>
            <a:r>
              <a:rPr lang="en-US" baseline="0" dirty="0" err="1" smtClean="0"/>
              <a:t>als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belangrijkste</a:t>
            </a:r>
            <a:r>
              <a:rPr lang="en-US" baseline="0" dirty="0" smtClean="0"/>
              <a:t> focus </a:t>
            </a:r>
            <a:r>
              <a:rPr lang="en-US" baseline="0" dirty="0" err="1" smtClean="0"/>
              <a:t>hun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domein</a:t>
            </a:r>
            <a:r>
              <a:rPr lang="en-US" baseline="0" dirty="0" smtClean="0"/>
              <a:t>. We </a:t>
            </a:r>
            <a:r>
              <a:rPr lang="en-US" baseline="0" dirty="0" err="1" smtClean="0"/>
              <a:t>doen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naast</a:t>
            </a: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 smtClean="0"/>
              <a:t>Tijdsbesteding lastig maar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van de test managers </a:t>
            </a:r>
            <a:r>
              <a:rPr lang="en-US" baseline="0" dirty="0" err="1" smtClean="0"/>
              <a:t>ondersteunt</a:t>
            </a:r>
            <a:r>
              <a:rPr lang="en-US" baseline="0" dirty="0" smtClean="0"/>
              <a:t> in de </a:t>
            </a:r>
            <a:r>
              <a:rPr lang="en-US" baseline="0" dirty="0" err="1" smtClean="0"/>
              <a:t>rol</a:t>
            </a:r>
            <a:r>
              <a:rPr lang="en-US" baseline="0" dirty="0" smtClean="0"/>
              <a:t> van scrum master;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Backlog is </a:t>
            </a:r>
            <a:r>
              <a:rPr lang="en-US" baseline="0" dirty="0" err="1" smtClean="0"/>
              <a:t>samengesteld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onderdelen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strategie</a:t>
            </a:r>
            <a:r>
              <a:rPr lang="en-US" baseline="0" dirty="0" smtClean="0"/>
              <a:t> voor het </a:t>
            </a:r>
            <a:r>
              <a:rPr lang="en-US" baseline="0" dirty="0" err="1" smtClean="0"/>
              <a:t>komende</a:t>
            </a:r>
            <a:r>
              <a:rPr lang="en-US" baseline="0" dirty="0" smtClean="0"/>
              <a:t> 2 </a:t>
            </a:r>
            <a:r>
              <a:rPr lang="en-US" baseline="0" dirty="0" err="1" smtClean="0"/>
              <a:t>jaar</a:t>
            </a:r>
            <a:r>
              <a:rPr lang="en-US" baseline="0" dirty="0" smtClean="0"/>
              <a:t> die we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omgezet</a:t>
            </a:r>
            <a:r>
              <a:rPr lang="en-US" baseline="0" dirty="0" smtClean="0"/>
              <a:t> in Epics op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backlog (</a:t>
            </a:r>
            <a:r>
              <a:rPr lang="nl-NL" baseline="0" dirty="0" err="1" smtClean="0"/>
              <a:t>Jira</a:t>
            </a:r>
            <a:r>
              <a:rPr lang="nl-NL" baseline="0" dirty="0" smtClean="0"/>
              <a:t>) </a:t>
            </a:r>
            <a:r>
              <a:rPr lang="nl-NL" baseline="0" smtClean="0"/>
              <a:t>en plannen </a:t>
            </a:r>
            <a:r>
              <a:rPr lang="nl-NL" baseline="0" dirty="0" smtClean="0"/>
              <a:t>we van daaruit in de sprint. De prioriteit wordt daarbij uiteraard bepaald door de product owner</a:t>
            </a:r>
          </a:p>
          <a:p>
            <a:r>
              <a:rPr lang="nl-NL" dirty="0" smtClean="0"/>
              <a:t>Sprint duurt  4 weken. per 4 weken ongeveer 1 uur per week om eraan te werken.</a:t>
            </a:r>
          </a:p>
          <a:p>
            <a:r>
              <a:rPr lang="en-US" dirty="0" err="1" smtClean="0"/>
              <a:t>Daarna</a:t>
            </a:r>
            <a:r>
              <a:rPr lang="en-US" dirty="0" smtClean="0"/>
              <a:t> sprint review </a:t>
            </a:r>
            <a:r>
              <a:rPr lang="en-US" dirty="0" err="1" smtClean="0"/>
              <a:t>oftewel</a:t>
            </a:r>
            <a:r>
              <a:rPr lang="en-US" baseline="0" dirty="0" smtClean="0"/>
              <a:t> demo. </a:t>
            </a:r>
            <a:r>
              <a:rPr lang="en-US" baseline="0" dirty="0" err="1" smtClean="0"/>
              <a:t>Feedbacl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product owner.</a:t>
            </a:r>
          </a:p>
          <a:p>
            <a:r>
              <a:rPr lang="en-US" baseline="0" dirty="0" smtClean="0"/>
              <a:t>We </a:t>
            </a:r>
            <a:r>
              <a:rPr lang="en-US" baseline="0" dirty="0" err="1" smtClean="0"/>
              <a:t>houden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retrospective.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heel </a:t>
            </a:r>
            <a:r>
              <a:rPr lang="en-US" baseline="0" dirty="0" err="1" smtClean="0"/>
              <a:t>belangrijk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onderdeel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zeker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ook</a:t>
            </a:r>
            <a:r>
              <a:rPr lang="en-US" baseline="0" dirty="0" smtClean="0"/>
              <a:t> om het </a:t>
            </a:r>
            <a:r>
              <a:rPr lang="en-US" baseline="0" dirty="0" err="1" smtClean="0"/>
              <a:t>leuk</a:t>
            </a:r>
            <a:r>
              <a:rPr lang="en-US" baseline="0" dirty="0" smtClean="0"/>
              <a:t> te </a:t>
            </a:r>
            <a:r>
              <a:rPr lang="en-US" baseline="0" dirty="0" err="1" smtClean="0"/>
              <a:t>houden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Creativiteit</a:t>
            </a:r>
            <a:r>
              <a:rPr lang="en-US" baseline="0" dirty="0" smtClean="0"/>
              <a:t>.</a:t>
            </a:r>
            <a:endParaRPr lang="nl-NL" dirty="0" smtClean="0"/>
          </a:p>
          <a:p>
            <a:r>
              <a:rPr lang="nl-NL" dirty="0" smtClean="0"/>
              <a:t>En, heel belangrijk: pokeren ook User story’s voordat we ze in de sprint plaatsen. In het begin lijkt dit</a:t>
            </a:r>
            <a:r>
              <a:rPr lang="nl-NL" baseline="0" dirty="0" smtClean="0"/>
              <a:t> wat geforceerd maar helpt om te bepalen of iets haalbaar is binnen de sprint. </a:t>
            </a:r>
          </a:p>
          <a:p>
            <a:r>
              <a:rPr lang="nl-NL" baseline="0" dirty="0" smtClean="0"/>
              <a:t>alleen maar 3, 5 en 7 (S, M, L). Het voordeel hiervan is dat we ook onze </a:t>
            </a:r>
            <a:r>
              <a:rPr lang="nl-NL" baseline="0" dirty="0" err="1" smtClean="0"/>
              <a:t>velocity</a:t>
            </a:r>
            <a:r>
              <a:rPr lang="nl-NL" baseline="0" dirty="0" smtClean="0"/>
              <a:t> kunnen meten.</a:t>
            </a:r>
            <a:endParaRPr lang="nl-NL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3520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Presentatie</a:t>
            </a:r>
            <a:r>
              <a:rPr lang="en-US" dirty="0" smtClean="0"/>
              <a:t>: Ramiye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 smtClean="0"/>
              <a:t>Medewerkers bijeenkomsten;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 smtClean="0"/>
              <a:t>Sharepoint aanpassingen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 smtClean="0"/>
              <a:t>GDPR/AVG richtlijnen (beleid en opvolging);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 smtClean="0"/>
              <a:t>Ketentestbeleid NS;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 err="1" smtClean="0"/>
              <a:t>Specification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example</a:t>
            </a:r>
            <a:r>
              <a:rPr lang="nl-NL" dirty="0" smtClean="0"/>
              <a:t> test strategie;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 smtClean="0"/>
              <a:t>Sessie zoals BYOS; Diversiteit;, Security testing; Blockchain;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 smtClean="0"/>
              <a:t>Deze presentatie en workshop ook in sprint opgeleverd door hele team;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3780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vind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zelf</a:t>
            </a:r>
            <a:r>
              <a:rPr lang="en-US" dirty="0" smtClean="0"/>
              <a:t> </a:t>
            </a:r>
            <a:r>
              <a:rPr lang="en-US" dirty="0" err="1" smtClean="0"/>
              <a:t>altijd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heel </a:t>
            </a:r>
            <a:r>
              <a:rPr lang="en-US" dirty="0" err="1" smtClean="0"/>
              <a:t>mooi</a:t>
            </a:r>
            <a:r>
              <a:rPr lang="en-US" dirty="0" smtClean="0"/>
              <a:t> </a:t>
            </a:r>
            <a:r>
              <a:rPr lang="en-US" dirty="0" err="1" smtClean="0"/>
              <a:t>voorbeeld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testmanagers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we </a:t>
            </a:r>
            <a:r>
              <a:rPr lang="en-US" dirty="0" err="1" smtClean="0"/>
              <a:t>veel</a:t>
            </a:r>
            <a:r>
              <a:rPr lang="en-US" dirty="0" smtClean="0"/>
              <a:t> met </a:t>
            </a:r>
            <a:r>
              <a:rPr lang="en-US" dirty="0" err="1" smtClean="0"/>
              <a:t>elkaar</a:t>
            </a:r>
            <a:r>
              <a:rPr lang="en-US" dirty="0" smtClean="0"/>
              <a:t> te </a:t>
            </a:r>
            <a:r>
              <a:rPr lang="en-US" dirty="0" err="1" smtClean="0"/>
              <a:t>maken</a:t>
            </a:r>
            <a:r>
              <a:rPr lang="en-US" dirty="0" smtClean="0"/>
              <a:t> in de </a:t>
            </a:r>
            <a:r>
              <a:rPr lang="en-US" dirty="0" err="1" smtClean="0"/>
              <a:t>keten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we </a:t>
            </a:r>
            <a:r>
              <a:rPr lang="en-US" dirty="0" err="1" smtClean="0"/>
              <a:t>cosntateerden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we </a:t>
            </a:r>
            <a:r>
              <a:rPr lang="en-US" dirty="0" err="1" smtClean="0"/>
              <a:t>daar</a:t>
            </a:r>
            <a:r>
              <a:rPr lang="en-US" dirty="0" smtClean="0"/>
              <a:t>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overkoelende</a:t>
            </a:r>
            <a:r>
              <a:rPr lang="en-US" dirty="0" smtClean="0"/>
              <a:t> </a:t>
            </a:r>
            <a:r>
              <a:rPr lang="en-US" dirty="0" err="1" smtClean="0"/>
              <a:t>visie</a:t>
            </a:r>
            <a:r>
              <a:rPr lang="en-US" baseline="0" dirty="0" smtClean="0"/>
              <a:t> op </a:t>
            </a:r>
            <a:r>
              <a:rPr lang="en-US" baseline="0" dirty="0" err="1" smtClean="0"/>
              <a:t>hadden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we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Epic </a:t>
            </a:r>
            <a:r>
              <a:rPr lang="en-US" baseline="0" dirty="0" err="1" smtClean="0"/>
              <a:t>aangemaakt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keten</a:t>
            </a:r>
            <a:r>
              <a:rPr lang="en-US" baseline="0" dirty="0" smtClean="0"/>
              <a:t> test </a:t>
            </a:r>
            <a:r>
              <a:rPr lang="en-US" baseline="0" dirty="0" err="1" smtClean="0"/>
              <a:t>beleid</a:t>
            </a:r>
            <a:endParaRPr lang="en-US" baseline="0" dirty="0" smtClean="0"/>
          </a:p>
          <a:p>
            <a:r>
              <a:rPr lang="en-US" baseline="0" dirty="0" err="1" smtClean="0"/>
              <a:t>Als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eerste</a:t>
            </a:r>
            <a:r>
              <a:rPr lang="en-US" baseline="0" dirty="0" smtClean="0"/>
              <a:t> story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we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geraamte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gemaakt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Die </a:t>
            </a:r>
            <a:r>
              <a:rPr lang="en-US" baseline="0" dirty="0" err="1" smtClean="0"/>
              <a:t>onderdelen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uit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geraamte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we </a:t>
            </a:r>
            <a:r>
              <a:rPr lang="en-US" baseline="0" dirty="0" err="1" smtClean="0"/>
              <a:t>omgezet</a:t>
            </a:r>
            <a:r>
              <a:rPr lang="en-US" baseline="0" dirty="0" smtClean="0"/>
              <a:t> in </a:t>
            </a:r>
            <a:r>
              <a:rPr lang="en-US" baseline="0" dirty="0" err="1" smtClean="0"/>
              <a:t>individuele</a:t>
            </a:r>
            <a:r>
              <a:rPr lang="en-US" baseline="0" dirty="0" smtClean="0"/>
              <a:t> story’s. </a:t>
            </a:r>
            <a:r>
              <a:rPr lang="en-US" baseline="0" dirty="0" err="1" smtClean="0"/>
              <a:t>Ongeveer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story per slide.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story voor het logo.</a:t>
            </a:r>
            <a:endParaRPr lang="nl-NL" dirty="0" smtClean="0"/>
          </a:p>
          <a:p>
            <a:r>
              <a:rPr lang="en-US" dirty="0" err="1" smtClean="0"/>
              <a:t>Ieder</a:t>
            </a:r>
            <a:r>
              <a:rPr lang="en-US" dirty="0" smtClean="0"/>
              <a:t> sprint warden </a:t>
            </a:r>
            <a:r>
              <a:rPr lang="en-US" dirty="0" err="1" smtClean="0"/>
              <a:t>er</a:t>
            </a:r>
            <a:r>
              <a:rPr lang="en-US" dirty="0" smtClean="0"/>
              <a:t> 2 a 3 story’s van de Epic </a:t>
            </a:r>
            <a:r>
              <a:rPr lang="en-US" dirty="0" err="1" smtClean="0"/>
              <a:t>opgeleverd</a:t>
            </a:r>
            <a:r>
              <a:rPr lang="en-US" dirty="0" smtClean="0"/>
              <a:t> met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eindresultaat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volledig</a:t>
            </a:r>
            <a:r>
              <a:rPr lang="en-US" dirty="0" smtClean="0"/>
              <a:t> </a:t>
            </a:r>
            <a:r>
              <a:rPr lang="en-US" dirty="0" err="1" smtClean="0"/>
              <a:t>ketentest</a:t>
            </a:r>
            <a:r>
              <a:rPr lang="en-US" dirty="0" smtClean="0"/>
              <a:t> </a:t>
            </a:r>
            <a:r>
              <a:rPr lang="en-US" dirty="0" err="1" smtClean="0"/>
              <a:t>beleid</a:t>
            </a:r>
            <a:r>
              <a:rPr lang="en-US" dirty="0" smtClean="0"/>
              <a:t>. </a:t>
            </a:r>
            <a:r>
              <a:rPr lang="en-US" dirty="0" err="1" smtClean="0"/>
              <a:t>Hiermee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we </a:t>
            </a:r>
            <a:r>
              <a:rPr lang="en-US" baseline="0" dirty="0" err="1" smtClean="0"/>
              <a:t>vanuit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ons</a:t>
            </a:r>
            <a:r>
              <a:rPr lang="en-US" baseline="0" dirty="0" smtClean="0"/>
              <a:t> continuous test improvement process </a:t>
            </a:r>
            <a:r>
              <a:rPr lang="en-US" baseline="0" dirty="0" err="1" smtClean="0"/>
              <a:t>enorm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toegevoegde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waarde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geleverd</a:t>
            </a:r>
            <a:r>
              <a:rPr lang="en-US" baseline="0" dirty="0" smtClean="0"/>
              <a:t>.</a:t>
            </a:r>
            <a:endParaRPr lang="en-US" dirty="0" smtClean="0"/>
          </a:p>
          <a:p>
            <a:r>
              <a:rPr lang="en-US" dirty="0" err="1" smtClean="0"/>
              <a:t>Iedere</a:t>
            </a:r>
            <a:r>
              <a:rPr lang="en-US" dirty="0" smtClean="0"/>
              <a:t> test manager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zo van </a:t>
            </a:r>
            <a:r>
              <a:rPr lang="en-US" dirty="0" err="1" smtClean="0"/>
              <a:t>sharepoint</a:t>
            </a:r>
            <a:r>
              <a:rPr lang="en-US" dirty="0" smtClean="0"/>
              <a:t> </a:t>
            </a:r>
            <a:r>
              <a:rPr lang="en-US" dirty="0" err="1" smtClean="0"/>
              <a:t>afhalen</a:t>
            </a:r>
            <a:r>
              <a:rPr lang="en-US" dirty="0" smtClean="0"/>
              <a:t> (we </a:t>
            </a:r>
            <a:r>
              <a:rPr lang="en-US" dirty="0" err="1" smtClean="0"/>
              <a:t>gebruiken</a:t>
            </a:r>
            <a:r>
              <a:rPr lang="en-US" dirty="0" smtClean="0"/>
              <a:t> </a:t>
            </a:r>
            <a:r>
              <a:rPr lang="en-US" dirty="0" err="1" smtClean="0"/>
              <a:t>sharepoint</a:t>
            </a:r>
            <a:r>
              <a:rPr lang="en-US" dirty="0" smtClean="0"/>
              <a:t> heel </a:t>
            </a:r>
            <a:r>
              <a:rPr lang="en-US" dirty="0" err="1" smtClean="0"/>
              <a:t>vaak</a:t>
            </a:r>
            <a:r>
              <a:rPr lang="en-US" dirty="0" smtClean="0"/>
              <a:t> om </a:t>
            </a:r>
            <a:r>
              <a:rPr lang="en-US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producten</a:t>
            </a:r>
            <a:r>
              <a:rPr lang="en-US" baseline="0" dirty="0" smtClean="0"/>
              <a:t> te </a:t>
            </a:r>
            <a:r>
              <a:rPr lang="en-US" baseline="0" dirty="0" err="1" smtClean="0"/>
              <a:t>publiceren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onderdeel</a:t>
            </a:r>
            <a:r>
              <a:rPr lang="en-US" baseline="0" dirty="0" smtClean="0"/>
              <a:t> van de DoD.</a:t>
            </a:r>
            <a:endParaRPr lang="nl-NL" dirty="0" smtClean="0"/>
          </a:p>
          <a:p>
            <a:r>
              <a:rPr lang="nl-NL" dirty="0" smtClean="0"/>
              <a:t>Het</a:t>
            </a:r>
            <a:r>
              <a:rPr lang="nl-NL" baseline="0" dirty="0" smtClean="0"/>
              <a:t> is </a:t>
            </a:r>
            <a:r>
              <a:rPr lang="nl-NL" dirty="0" smtClean="0"/>
              <a:t>direct toepasbaar in Agile- en waterval trajecten.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ontwikkeling</a:t>
            </a:r>
            <a:r>
              <a:rPr lang="en-US" baseline="0" dirty="0" smtClean="0"/>
              <a:t> is, </a:t>
            </a:r>
            <a:r>
              <a:rPr lang="en-US" baseline="0" dirty="0" err="1" smtClean="0"/>
              <a:t>bijvoorbeeld</a:t>
            </a:r>
            <a:r>
              <a:rPr lang="en-US" baseline="0" dirty="0" smtClean="0"/>
              <a:t> CD, </a:t>
            </a:r>
            <a:r>
              <a:rPr lang="en-US" baseline="0" dirty="0" err="1" smtClean="0"/>
              <a:t>voegen</a:t>
            </a:r>
            <a:r>
              <a:rPr lang="en-US" baseline="0" dirty="0" smtClean="0"/>
              <a:t> we 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als</a:t>
            </a:r>
            <a:r>
              <a:rPr lang="en-US" baseline="0" dirty="0" smtClean="0"/>
              <a:t> story toe</a:t>
            </a:r>
            <a:endParaRPr lang="en-US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1736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defRPr/>
            </a:pPr>
            <a:r>
              <a:rPr lang="nl-NL" altLang="nl-NL" sz="1600" dirty="0" smtClean="0"/>
              <a:t>Virtueel Ontmoeten </a:t>
            </a:r>
          </a:p>
          <a:p>
            <a:pPr lvl="1">
              <a:defRPr/>
            </a:pPr>
            <a:r>
              <a:rPr lang="nl-NL" altLang="nl-NL" sz="1200" dirty="0" err="1" smtClean="0"/>
              <a:t>Yammer</a:t>
            </a:r>
            <a:r>
              <a:rPr lang="nl-NL" altLang="nl-NL" sz="1200" dirty="0" smtClean="0"/>
              <a:t> testtijgers meer aandacht geven</a:t>
            </a:r>
          </a:p>
          <a:p>
            <a:pPr lvl="1">
              <a:defRPr/>
            </a:pPr>
            <a:r>
              <a:rPr lang="nl-NL" altLang="nl-NL" sz="1200" dirty="0" smtClean="0"/>
              <a:t>Iedereen lid maken</a:t>
            </a:r>
          </a:p>
          <a:p>
            <a:pPr lvl="1">
              <a:defRPr/>
            </a:pPr>
            <a:r>
              <a:rPr lang="nl-NL" altLang="nl-NL" sz="1200" dirty="0" smtClean="0"/>
              <a:t>QA test topics (wie kent tool X)</a:t>
            </a:r>
          </a:p>
          <a:p>
            <a:pPr lvl="1">
              <a:defRPr/>
            </a:pPr>
            <a:endParaRPr lang="nl-NL" altLang="nl-NL" sz="1200" dirty="0" smtClean="0"/>
          </a:p>
          <a:p>
            <a:pPr>
              <a:defRPr/>
            </a:pPr>
            <a:r>
              <a:rPr lang="nl-NL" altLang="nl-NL" sz="1600" dirty="0" smtClean="0"/>
              <a:t>Lunchsessies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(BYOS, </a:t>
            </a:r>
            <a:r>
              <a:rPr lang="nl-NL" altLang="nl-NL" sz="1200" dirty="0" err="1" smtClean="0"/>
              <a:t>Bring</a:t>
            </a:r>
            <a:r>
              <a:rPr lang="nl-NL" altLang="nl-NL" sz="1200" dirty="0" smtClean="0"/>
              <a:t> </a:t>
            </a:r>
            <a:r>
              <a:rPr lang="nl-NL" altLang="nl-NL" sz="1200" dirty="0" err="1" smtClean="0"/>
              <a:t>Your</a:t>
            </a:r>
            <a:r>
              <a:rPr lang="nl-NL" altLang="nl-NL" sz="1200" dirty="0" smtClean="0"/>
              <a:t> </a:t>
            </a:r>
            <a:r>
              <a:rPr lang="nl-NL" altLang="nl-NL" sz="1200" dirty="0" err="1" smtClean="0"/>
              <a:t>Own</a:t>
            </a:r>
            <a:r>
              <a:rPr lang="nl-NL" altLang="nl-NL" sz="1200" dirty="0" smtClean="0"/>
              <a:t> Sandwich)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Elke maand vaste dag een sessie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Vast organisatie comité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Per sessie aparte agenda/programma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Agenda/programma items backlog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Testprofessionals moeten zelf agenda punten inbrengen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nl-NL" altLang="nl-NL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dirty="0" smtClean="0"/>
              <a:t>Eerste was</a:t>
            </a:r>
            <a:r>
              <a:rPr lang="nl-NL" altLang="nl-NL" sz="1200" baseline="0" dirty="0" smtClean="0"/>
              <a:t> een groot succes (Magie van testautomatisering)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baseline="0" dirty="0" smtClean="0"/>
              <a:t>Tweede ontstond door vragen van Dennis over de noodzaak van automatisering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l-NL" altLang="nl-NL" sz="1200" baseline="0" dirty="0" smtClean="0"/>
              <a:t>Later nog Security Testing en binnenkort Blockchain</a:t>
            </a:r>
            <a:endParaRPr lang="nl-NL" altLang="nl-NL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nl-NL" altLang="nl-NL" sz="120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endParaRPr lang="nl-NL" altLang="nl-NL" sz="1200" dirty="0" smtClean="0"/>
          </a:p>
          <a:p>
            <a:endParaRPr lang="en-US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972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Voorzichtig</a:t>
            </a:r>
          </a:p>
          <a:p>
            <a:r>
              <a:rPr lang="nl-NL" dirty="0" smtClean="0"/>
              <a:t>Onderhoudbaarheid, herhaalbaarheid</a:t>
            </a:r>
          </a:p>
          <a:p>
            <a:r>
              <a:rPr lang="nl-NL" dirty="0" smtClean="0"/>
              <a:t>Sterk afhankelijk van externen</a:t>
            </a:r>
          </a:p>
          <a:p>
            <a:r>
              <a:rPr lang="nl-NL" dirty="0" smtClean="0"/>
              <a:t>Management bepaalde toolkeuze</a:t>
            </a:r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smtClean="0"/>
              <a:t>Omslag laatste 5 jaar</a:t>
            </a:r>
          </a:p>
          <a:p>
            <a:r>
              <a:rPr lang="nl-NL" dirty="0" smtClean="0"/>
              <a:t>Testers hebben meer invloed op toolkeuze</a:t>
            </a:r>
          </a:p>
          <a:p>
            <a:r>
              <a:rPr lang="nl-NL" dirty="0" smtClean="0"/>
              <a:t>Tooling sluit beter aan bij competenties en wensen van de tester (ik hoor testers minder klagen </a:t>
            </a:r>
            <a:r>
              <a:rPr lang="nl-NL" dirty="0" smtClean="0">
                <a:sym typeface="Wingdings" panose="05000000000000000000" pitchFamily="2" charset="2"/>
              </a:rPr>
              <a:t>)</a:t>
            </a:r>
          </a:p>
          <a:p>
            <a:r>
              <a:rPr lang="nl-NL" dirty="0" smtClean="0">
                <a:sym typeface="Wingdings" panose="05000000000000000000" pitchFamily="2" charset="2"/>
              </a:rPr>
              <a:t>Vaker regressie (change kleiner, regressie steeds groter)</a:t>
            </a:r>
          </a:p>
          <a:p>
            <a:r>
              <a:rPr lang="nl-NL" dirty="0" smtClean="0">
                <a:sym typeface="Wingdings" panose="05000000000000000000" pitchFamily="2" charset="2"/>
              </a:rPr>
              <a:t>Onderhoud makkelijker (mits goede basis!)</a:t>
            </a:r>
            <a:endParaRPr lang="nl-NL" dirty="0" smtClean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9094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Ervaringen</a:t>
            </a:r>
          </a:p>
          <a:p>
            <a:endParaRPr lang="en-US" dirty="0" smtClean="0"/>
          </a:p>
          <a:p>
            <a:r>
              <a:rPr lang="en-US" dirty="0" smtClean="0"/>
              <a:t>Conform agile </a:t>
            </a:r>
            <a:r>
              <a:rPr lang="en-US" dirty="0" err="1" smtClean="0"/>
              <a:t>werken</a:t>
            </a:r>
            <a:r>
              <a:rPr lang="en-US" dirty="0" smtClean="0"/>
              <a:t> </a:t>
            </a:r>
            <a:r>
              <a:rPr lang="en-US" dirty="0" err="1" smtClean="0"/>
              <a:t>vind</a:t>
            </a:r>
            <a:r>
              <a:rPr lang="en-US" dirty="0" smtClean="0"/>
              <a:t> je </a:t>
            </a:r>
            <a:r>
              <a:rPr lang="en-US" i="1" dirty="0" smtClean="0"/>
              <a:t>patterns;</a:t>
            </a:r>
          </a:p>
          <a:p>
            <a:pPr lvl="1"/>
            <a:r>
              <a:rPr lang="en-US" dirty="0" err="1" smtClean="0"/>
              <a:t>Waarom</a:t>
            </a:r>
            <a:r>
              <a:rPr lang="en-US" dirty="0" smtClean="0"/>
              <a:t> </a:t>
            </a:r>
            <a:r>
              <a:rPr lang="en-US" dirty="0" err="1" smtClean="0"/>
              <a:t>belangrijk</a:t>
            </a:r>
            <a:r>
              <a:rPr lang="en-US" dirty="0" smtClean="0"/>
              <a:t>: sprint planning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makkelijker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Grotere</a:t>
            </a:r>
            <a:r>
              <a:rPr lang="en-US" dirty="0" smtClean="0"/>
              <a:t> taken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opgedeeld</a:t>
            </a:r>
            <a:r>
              <a:rPr lang="en-US" dirty="0" smtClean="0"/>
              <a:t>, </a:t>
            </a:r>
            <a:r>
              <a:rPr lang="en-US" dirty="0" err="1" smtClean="0"/>
              <a:t>bijvoorbeeld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 smtClean="0"/>
              <a:t>Eerste</a:t>
            </a:r>
            <a:r>
              <a:rPr lang="en-US" dirty="0" smtClean="0"/>
              <a:t> </a:t>
            </a:r>
            <a:r>
              <a:rPr lang="en-US" dirty="0" err="1" smtClean="0"/>
              <a:t>versie</a:t>
            </a:r>
            <a:r>
              <a:rPr lang="en-US" dirty="0" smtClean="0"/>
              <a:t> van de </a:t>
            </a:r>
            <a:r>
              <a:rPr lang="en-US" dirty="0" err="1" smtClean="0"/>
              <a:t>tekst</a:t>
            </a:r>
            <a:r>
              <a:rPr lang="en-US" dirty="0" smtClean="0"/>
              <a:t> </a:t>
            </a:r>
            <a:r>
              <a:rPr lang="en-US" dirty="0" err="1" smtClean="0"/>
              <a:t>duurt</a:t>
            </a:r>
            <a:r>
              <a:rPr lang="en-US" dirty="0" smtClean="0"/>
              <a:t> </a:t>
            </a:r>
            <a:r>
              <a:rPr lang="en-US" dirty="0" err="1" smtClean="0"/>
              <a:t>ongeveer</a:t>
            </a:r>
            <a:r>
              <a:rPr lang="en-US" dirty="0" smtClean="0"/>
              <a:t> X </a:t>
            </a:r>
            <a:r>
              <a:rPr lang="en-US" dirty="0" err="1" smtClean="0"/>
              <a:t>aantal</a:t>
            </a:r>
            <a:r>
              <a:rPr lang="en-US" dirty="0" smtClean="0"/>
              <a:t> </a:t>
            </a:r>
            <a:r>
              <a:rPr lang="en-US" dirty="0" err="1" smtClean="0"/>
              <a:t>dagen</a:t>
            </a:r>
            <a:r>
              <a:rPr lang="en-US" dirty="0" smtClean="0"/>
              <a:t>;</a:t>
            </a:r>
          </a:p>
          <a:p>
            <a:pPr lvl="2"/>
            <a:r>
              <a:rPr lang="en-US" dirty="0" smtClean="0"/>
              <a:t>De lay-out </a:t>
            </a:r>
            <a:r>
              <a:rPr lang="en-US" dirty="0" err="1" smtClean="0"/>
              <a:t>duurt</a:t>
            </a:r>
            <a:r>
              <a:rPr lang="en-US" dirty="0" smtClean="0"/>
              <a:t> </a:t>
            </a:r>
            <a:r>
              <a:rPr lang="en-US" dirty="0" err="1" smtClean="0"/>
              <a:t>ongeveer</a:t>
            </a:r>
            <a:r>
              <a:rPr lang="en-US" dirty="0" smtClean="0"/>
              <a:t> Y </a:t>
            </a:r>
            <a:r>
              <a:rPr lang="en-US" dirty="0" err="1" smtClean="0"/>
              <a:t>dagen</a:t>
            </a:r>
            <a:r>
              <a:rPr lang="en-US" dirty="0" smtClean="0"/>
              <a:t>;</a:t>
            </a:r>
          </a:p>
          <a:p>
            <a:pPr lvl="2"/>
            <a:r>
              <a:rPr lang="en-US" dirty="0" err="1" smtClean="0"/>
              <a:t>Goedkeuring</a:t>
            </a:r>
            <a:r>
              <a:rPr lang="en-US" dirty="0" smtClean="0"/>
              <a:t> door management </a:t>
            </a:r>
            <a:r>
              <a:rPr lang="en-US" dirty="0" err="1" smtClean="0"/>
              <a:t>ongeveer</a:t>
            </a:r>
            <a:r>
              <a:rPr lang="en-US" dirty="0" smtClean="0"/>
              <a:t> Z </a:t>
            </a:r>
            <a:r>
              <a:rPr lang="en-US" dirty="0" err="1" smtClean="0"/>
              <a:t>dagen</a:t>
            </a:r>
            <a:r>
              <a:rPr lang="en-US" dirty="0" smtClean="0"/>
              <a:t>;</a:t>
            </a:r>
          </a:p>
          <a:p>
            <a:r>
              <a:rPr lang="nl-NL" dirty="0" smtClean="0"/>
              <a:t>Je leert elkaar beter kennen;</a:t>
            </a:r>
          </a:p>
          <a:p>
            <a:r>
              <a:rPr lang="nl-NL" dirty="0" smtClean="0"/>
              <a:t>Er worden mooie producten opgeleverd;</a:t>
            </a:r>
          </a:p>
          <a:p>
            <a:r>
              <a:rPr lang="nl-NL" dirty="0" smtClean="0"/>
              <a:t>Soms lastig om tijd vrij te maken naast je dagelijkse werkzaamheden; inschattingen en</a:t>
            </a:r>
            <a:r>
              <a:rPr lang="nl-NL" baseline="0" dirty="0" smtClean="0"/>
              <a:t> punten toekennen lastig in het begin</a:t>
            </a:r>
            <a:endParaRPr lang="nl-NL" dirty="0" smtClean="0"/>
          </a:p>
          <a:p>
            <a:r>
              <a:rPr lang="nl-NL" dirty="0" smtClean="0"/>
              <a:t>Creativiteit wordt gestimuleerd;</a:t>
            </a:r>
          </a:p>
          <a:p>
            <a:endParaRPr lang="en-US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5893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011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Aanwezigen vormen zelf teams (van max. 10 personen);</a:t>
            </a:r>
          </a:p>
          <a:p>
            <a:r>
              <a:rPr lang="nl-NL" dirty="0" smtClean="0"/>
              <a:t>1 scrum master / product owner;</a:t>
            </a:r>
          </a:p>
          <a:p>
            <a:r>
              <a:rPr lang="en-US" dirty="0" smtClean="0"/>
              <a:t>We </a:t>
            </a:r>
            <a:r>
              <a:rPr lang="en-US" dirty="0" err="1" smtClean="0"/>
              <a:t>gaan</a:t>
            </a:r>
            <a:r>
              <a:rPr lang="en-US" dirty="0" smtClean="0"/>
              <a:t> in </a:t>
            </a:r>
            <a:r>
              <a:rPr lang="en-US" dirty="0" err="1" smtClean="0"/>
              <a:t>deze</a:t>
            </a:r>
            <a:r>
              <a:rPr lang="en-US" dirty="0" smtClean="0"/>
              <a:t> </a:t>
            </a:r>
            <a:r>
              <a:rPr lang="en-US" dirty="0" err="1" smtClean="0"/>
              <a:t>sessie</a:t>
            </a:r>
            <a:r>
              <a:rPr lang="en-US" dirty="0" smtClean="0"/>
              <a:t>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echte</a:t>
            </a:r>
            <a:r>
              <a:rPr lang="en-US" dirty="0" smtClean="0"/>
              <a:t> sprint </a:t>
            </a:r>
            <a:r>
              <a:rPr lang="en-US" dirty="0" err="1" smtClean="0"/>
              <a:t>simuleren</a:t>
            </a:r>
            <a:endParaRPr lang="en-US" dirty="0" smtClean="0"/>
          </a:p>
          <a:p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moeten</a:t>
            </a:r>
            <a:r>
              <a:rPr lang="en-US" dirty="0" smtClean="0"/>
              <a:t> </a:t>
            </a:r>
            <a:r>
              <a:rPr lang="en-US" dirty="0" err="1" smtClean="0"/>
              <a:t>jullie</a:t>
            </a:r>
            <a:r>
              <a:rPr lang="en-US" baseline="0" dirty="0" smtClean="0"/>
              <a:t> maar </a:t>
            </a:r>
            <a:r>
              <a:rPr lang="en-US" baseline="0" dirty="0" err="1" smtClean="0"/>
              <a:t>zelf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ervaren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als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weer</a:t>
            </a:r>
            <a:r>
              <a:rPr lang="en-US" baseline="0" dirty="0" smtClean="0"/>
              <a:t> op je </a:t>
            </a:r>
            <a:r>
              <a:rPr lang="en-US" baseline="0" dirty="0" err="1" smtClean="0"/>
              <a:t>werk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komt</a:t>
            </a:r>
            <a:r>
              <a:rPr lang="en-US" baseline="0" dirty="0" smtClean="0"/>
              <a:t>.</a:t>
            </a:r>
            <a:endParaRPr lang="en-US" dirty="0" smtClean="0"/>
          </a:p>
          <a:p>
            <a:r>
              <a:rPr lang="en-US" dirty="0" smtClean="0"/>
              <a:t>maar </a:t>
            </a:r>
            <a:r>
              <a:rPr lang="en-US" dirty="0" err="1" smtClean="0"/>
              <a:t>wel</a:t>
            </a:r>
            <a:r>
              <a:rPr lang="en-US" dirty="0" smtClean="0"/>
              <a:t>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hoe je </a:t>
            </a:r>
            <a:r>
              <a:rPr lang="en-US" dirty="0" err="1" smtClean="0"/>
              <a:t>een</a:t>
            </a:r>
            <a:r>
              <a:rPr lang="en-US" dirty="0" smtClean="0"/>
              <a:t> backlog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vormen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roadmap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plannen</a:t>
            </a:r>
            <a:r>
              <a:rPr lang="en-US" baseline="0" dirty="0" smtClean="0"/>
              <a:t>;</a:t>
            </a:r>
          </a:p>
          <a:p>
            <a:r>
              <a:rPr lang="en-US" dirty="0" smtClean="0"/>
              <a:t>https://www.timeanddate.com/timer/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956F938-192C-4562-AF91-4BD6009E97D6}" type="slidenum">
              <a:rPr lang="nl-NL" smtClean="0"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6516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856800"/>
            <a:ext cx="9144000" cy="171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8220" y="1316470"/>
            <a:ext cx="8005867" cy="1092901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900"/>
              </a:lnSpc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69454" y="2778164"/>
            <a:ext cx="8003271" cy="71807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2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0" y="856800"/>
            <a:ext cx="9144000" cy="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spreker"/>
          <p:cNvSpPr txBox="1"/>
          <p:nvPr/>
        </p:nvSpPr>
        <p:spPr>
          <a:xfrm>
            <a:off x="568307" y="5143500"/>
            <a:ext cx="5160977" cy="6975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600"/>
              </a:lnSpc>
            </a:pPr>
            <a:endParaRPr lang="nl-NL" sz="1400" b="1" dirty="0" smtClean="0">
              <a:solidFill>
                <a:schemeClr val="accent1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>
          <a:xfrm>
            <a:off x="569106" y="5834660"/>
            <a:ext cx="5145893" cy="218481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00"/>
              </a:lnSpc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4 mei 2017</a:t>
            </a:r>
            <a:endParaRPr lang="nl-NL" dirty="0"/>
          </a:p>
        </p:txBody>
      </p:sp>
      <p:sp>
        <p:nvSpPr>
          <p:cNvPr id="19" name="rubriceringvoor"/>
          <p:cNvSpPr txBox="1"/>
          <p:nvPr/>
        </p:nvSpPr>
        <p:spPr>
          <a:xfrm>
            <a:off x="2849563" y="133122"/>
            <a:ext cx="572452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nl-NL" sz="1600" b="1" cap="all" baseline="0" dirty="0">
              <a:solidFill>
                <a:schemeClr val="bg2"/>
              </a:solidFill>
            </a:endParaRPr>
          </a:p>
        </p:txBody>
      </p:sp>
      <p:pic>
        <p:nvPicPr>
          <p:cNvPr id="11" name="logovoor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174" y="6349594"/>
            <a:ext cx="431190" cy="16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0068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0" y="1714050"/>
            <a:ext cx="9144000" cy="171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0" y="1709288"/>
            <a:ext cx="9144000" cy="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8762" y="546867"/>
            <a:ext cx="8002839" cy="942917"/>
          </a:xfrm>
        </p:spPr>
        <p:txBody>
          <a:bodyPr anchor="t">
            <a:normAutofit/>
          </a:bodyPr>
          <a:lstStyle>
            <a:lvl1pPr algn="l">
              <a:defRPr sz="2800" b="0" i="0" u="none" cap="none" baseline="0">
                <a:solidFill>
                  <a:schemeClr val="accent1"/>
                </a:solidFill>
                <a:latin typeface="NS Sans" panose="02000400000000000000" pitchFamily="2" charset="0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568162" y="2326479"/>
            <a:ext cx="8003439" cy="892972"/>
          </a:xfrm>
        </p:spPr>
        <p:txBody>
          <a:bodyPr/>
          <a:lstStyle>
            <a:lvl1pPr marL="0" indent="0">
              <a:buNone/>
              <a:defRPr sz="22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569117" y="5836444"/>
            <a:ext cx="6855621" cy="255587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 b="1" i="0" baseline="0">
                <a:solidFill>
                  <a:schemeClr val="accent1"/>
                </a:solidFill>
                <a:latin typeface="NS Sans" panose="02000400000000000000" pitchFamily="2" charset="0"/>
              </a:defRPr>
            </a:lvl1pPr>
            <a:lvl2pPr marL="288000" indent="0">
              <a:lnSpc>
                <a:spcPts val="1600"/>
              </a:lnSpc>
              <a:buNone/>
              <a:defRPr sz="1400" b="1" i="0" baseline="0">
                <a:solidFill>
                  <a:schemeClr val="accent1"/>
                </a:solidFill>
                <a:latin typeface="NS Sans" panose="02000400000000000000" pitchFamily="2" charset="0"/>
              </a:defRPr>
            </a:lvl2pPr>
            <a:lvl3pPr marL="576000" indent="0">
              <a:lnSpc>
                <a:spcPts val="1600"/>
              </a:lnSpc>
              <a:buNone/>
              <a:defRPr sz="1400" b="1" i="0" baseline="0">
                <a:solidFill>
                  <a:schemeClr val="accent1"/>
                </a:solidFill>
                <a:latin typeface="NS Sans" panose="02000400000000000000" pitchFamily="2" charset="0"/>
              </a:defRPr>
            </a:lvl3pPr>
            <a:lvl4pPr marL="576000" indent="0">
              <a:lnSpc>
                <a:spcPts val="1600"/>
              </a:lnSpc>
              <a:buNone/>
              <a:defRPr sz="1400" b="1" i="0" baseline="0">
                <a:solidFill>
                  <a:schemeClr val="accent1"/>
                </a:solidFill>
                <a:latin typeface="NS Sans" panose="02000400000000000000" pitchFamily="2" charset="0"/>
              </a:defRPr>
            </a:lvl4pPr>
            <a:lvl5pPr marL="576000" indent="0">
              <a:lnSpc>
                <a:spcPts val="1600"/>
              </a:lnSpc>
              <a:buNone/>
              <a:defRPr sz="1400" b="1" i="0" baseline="0">
                <a:solidFill>
                  <a:schemeClr val="accent1"/>
                </a:solidFill>
                <a:latin typeface="NS Sans" panose="02000400000000000000" pitchFamily="2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2" name="rubriceringvolg"/>
          <p:cNvSpPr txBox="1"/>
          <p:nvPr/>
        </p:nvSpPr>
        <p:spPr>
          <a:xfrm>
            <a:off x="2849563" y="142124"/>
            <a:ext cx="572452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nl-NL" sz="1600" b="1" cap="all" baseline="0" dirty="0">
              <a:solidFill>
                <a:schemeClr val="bg2"/>
              </a:solidFill>
            </a:endParaRPr>
          </a:p>
        </p:txBody>
      </p:sp>
      <p:pic>
        <p:nvPicPr>
          <p:cNvPr id="13" name="logovol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63" y="6571346"/>
            <a:ext cx="375337" cy="1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06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0"/>
          </p:nvPr>
        </p:nvSpPr>
        <p:spPr>
          <a:xfrm>
            <a:off x="0" y="1800450"/>
            <a:ext cx="9144000" cy="3772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Rechthoek 9"/>
          <p:cNvSpPr/>
          <p:nvPr/>
        </p:nvSpPr>
        <p:spPr>
          <a:xfrm>
            <a:off x="0" y="1714050"/>
            <a:ext cx="9144000" cy="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8324" y="544925"/>
            <a:ext cx="8003277" cy="773335"/>
          </a:xfrm>
        </p:spPr>
        <p:txBody>
          <a:bodyPr anchor="t">
            <a:normAutofit/>
          </a:bodyPr>
          <a:lstStyle>
            <a:lvl1pPr algn="l">
              <a:defRPr sz="2800" b="0" i="0" cap="none" baseline="0">
                <a:solidFill>
                  <a:schemeClr val="accent1"/>
                </a:solidFill>
                <a:latin typeface="NS Sans" panose="02000400000000000000" pitchFamily="2" charset="0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570186" y="5835655"/>
            <a:ext cx="8024178" cy="243684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  <a:latin typeface="NS Sans" panose="02000400000000000000" pitchFamily="2" charset="0"/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rubriceringvolg"/>
          <p:cNvSpPr txBox="1"/>
          <p:nvPr/>
        </p:nvSpPr>
        <p:spPr>
          <a:xfrm>
            <a:off x="2862263" y="133122"/>
            <a:ext cx="571182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nl-NL" sz="1600" b="1" cap="all" baseline="0" dirty="0">
              <a:solidFill>
                <a:schemeClr val="bg2"/>
              </a:solidFill>
            </a:endParaRPr>
          </a:p>
        </p:txBody>
      </p:sp>
      <p:pic>
        <p:nvPicPr>
          <p:cNvPr id="9" name="logovol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63" y="6571346"/>
            <a:ext cx="375337" cy="1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41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0" y="946825"/>
            <a:ext cx="9144000" cy="5053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860425"/>
            <a:ext cx="9144000" cy="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ubriceringvolg"/>
          <p:cNvSpPr txBox="1"/>
          <p:nvPr userDrawn="1"/>
        </p:nvSpPr>
        <p:spPr>
          <a:xfrm>
            <a:off x="2849563" y="134623"/>
            <a:ext cx="57268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nl-NL" sz="1600" b="1" cap="all" baseline="0" dirty="0">
              <a:solidFill>
                <a:schemeClr val="bg2"/>
              </a:solidFill>
            </a:endParaRPr>
          </a:p>
        </p:txBody>
      </p:sp>
      <p:pic>
        <p:nvPicPr>
          <p:cNvPr id="10" name="logovoor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174" y="6349594"/>
            <a:ext cx="431190" cy="16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6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133" y="546240"/>
            <a:ext cx="8002288" cy="86567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8958" y="1647028"/>
            <a:ext cx="7999468" cy="439340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604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019" y="542356"/>
            <a:ext cx="8007344" cy="86567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68313" y="1641995"/>
            <a:ext cx="3717937" cy="4441003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>
                <a:latin typeface="+mj-lt"/>
              </a:defRPr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latin typeface="NS Sans" panose="02000400000000000000" pitchFamily="2" charset="0"/>
              </a:defRPr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NS Sans" panose="02000400000000000000" pitchFamily="2" charset="0"/>
              </a:defRPr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NS Sans" panose="02000400000000000000" pitchFamily="2" charset="0"/>
              </a:defRPr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NS Sans" panose="020004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1998" y="1644381"/>
            <a:ext cx="4002090" cy="4441003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>
                <a:latin typeface="+mj-lt"/>
              </a:defRPr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latin typeface="+mj-lt"/>
              </a:defRPr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+mj-lt"/>
              </a:defRPr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+mj-lt"/>
              </a:defRPr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NS Sans" panose="02000400000000000000" pitchFamily="2" charset="0"/>
              <a:buChar char="-"/>
              <a:tabLst/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2091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kader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5542"/>
            <a:ext cx="8006093" cy="867600"/>
          </a:xfrm>
        </p:spPr>
        <p:txBody>
          <a:bodyPr anchor="t" anchorCtr="0">
            <a:normAutofit/>
          </a:bodyPr>
          <a:lstStyle>
            <a:lvl1pPr algn="l">
              <a:defRPr sz="2800" b="0"/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0" y="1646762"/>
            <a:ext cx="4002088" cy="4441003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/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9106" y="1644377"/>
            <a:ext cx="3717144" cy="4441003"/>
          </a:xfrm>
          <a:solidFill>
            <a:srgbClr val="D0D9DB"/>
          </a:solidFill>
        </p:spPr>
        <p:txBody>
          <a:bodyPr lIns="288000" tIns="144000" rIns="288000" bIns="14400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9898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ka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5542"/>
            <a:ext cx="8006094" cy="867600"/>
          </a:xfrm>
        </p:spPr>
        <p:txBody>
          <a:bodyPr anchor="t" anchorCtr="0">
            <a:normAutofit/>
          </a:bodyPr>
          <a:lstStyle>
            <a:lvl1pPr algn="l">
              <a:defRPr sz="2800" b="0">
                <a:latin typeface="+mj-lt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9105" y="1646319"/>
            <a:ext cx="3717145" cy="4441003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/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1" y="1648704"/>
            <a:ext cx="4002087" cy="4441003"/>
          </a:xfrm>
          <a:solidFill>
            <a:srgbClr val="D0D9DB"/>
          </a:solidFill>
        </p:spPr>
        <p:txBody>
          <a:bodyPr lIns="288000" tIns="144000" rIns="288000" bIns="14400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61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kader o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5542"/>
            <a:ext cx="8006094" cy="867600"/>
          </a:xfrm>
        </p:spPr>
        <p:txBody>
          <a:bodyPr anchor="t" anchorCtr="0">
            <a:normAutofit/>
          </a:bodyPr>
          <a:lstStyle>
            <a:lvl1pPr algn="l">
              <a:defRPr sz="2800" b="0">
                <a:latin typeface="+mj-lt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9106" y="1644295"/>
            <a:ext cx="8004982" cy="1782763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>
                <a:solidFill>
                  <a:schemeClr val="accent1"/>
                </a:solidFill>
              </a:defRPr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solidFill>
                  <a:schemeClr val="accent1"/>
                </a:solidFill>
              </a:defRPr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8325" y="3429001"/>
            <a:ext cx="8006875" cy="1720850"/>
          </a:xfrm>
          <a:solidFill>
            <a:srgbClr val="D0D9DB"/>
          </a:solidFill>
        </p:spPr>
        <p:txBody>
          <a:bodyPr lIns="288000" tIns="144000" rIns="288000" bIns="14400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635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kader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3600"/>
            <a:ext cx="8006094" cy="867600"/>
          </a:xfrm>
        </p:spPr>
        <p:txBody>
          <a:bodyPr anchor="t" anchorCtr="0">
            <a:normAutofit/>
          </a:bodyPr>
          <a:lstStyle>
            <a:lvl1pPr algn="l">
              <a:defRPr sz="2800" b="0">
                <a:latin typeface="+mj-lt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8325" y="3428999"/>
            <a:ext cx="8005763" cy="1698625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 baseline="0">
                <a:solidFill>
                  <a:schemeClr val="accent1"/>
                </a:solidFill>
              </a:defRPr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solidFill>
                  <a:schemeClr val="accent1"/>
                </a:solidFill>
              </a:defRPr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8325" y="1709739"/>
            <a:ext cx="8006875" cy="1719260"/>
          </a:xfrm>
          <a:solidFill>
            <a:srgbClr val="D0D9DB"/>
          </a:solidFill>
        </p:spPr>
        <p:txBody>
          <a:bodyPr lIns="288000" tIns="144000" rIns="288000" bIns="14400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776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9106" y="1709738"/>
            <a:ext cx="8004982" cy="2581275"/>
          </a:xfrm>
        </p:spPr>
        <p:txBody>
          <a:bodyPr/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3600"/>
            <a:ext cx="8006094" cy="983027"/>
          </a:xfrm>
        </p:spPr>
        <p:txBody>
          <a:bodyPr anchor="t" anchorCtr="0">
            <a:normAutofit/>
          </a:bodyPr>
          <a:lstStyle>
            <a:lvl1pPr algn="l">
              <a:defRPr sz="2800" b="0">
                <a:latin typeface="+mj-lt"/>
                <a:cs typeface="Aharoni" panose="02010803020104030203" pitchFamily="2" charset="-79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8324" y="4464425"/>
            <a:ext cx="8006875" cy="1590115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>
                <a:latin typeface="+mn-lt"/>
              </a:defRPr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latin typeface="+mn-lt"/>
              </a:defRPr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+mn-lt"/>
              </a:defRPr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+mn-lt"/>
              </a:defRPr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+mn-lt"/>
              </a:defRPr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6433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8324" y="3417888"/>
            <a:ext cx="8004982" cy="2581275"/>
          </a:xfrm>
        </p:spPr>
        <p:txBody>
          <a:bodyPr/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3600"/>
            <a:ext cx="8006094" cy="983027"/>
          </a:xfrm>
        </p:spPr>
        <p:txBody>
          <a:bodyPr anchor="t" anchorCtr="0">
            <a:normAutofit/>
          </a:bodyPr>
          <a:lstStyle>
            <a:lvl1pPr algn="l">
              <a:defRPr sz="2800" b="0">
                <a:latin typeface="+mj-lt"/>
              </a:defRPr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8324" y="1709738"/>
            <a:ext cx="8006875" cy="1590115"/>
          </a:xfrm>
        </p:spPr>
        <p:txBody>
          <a:bodyPr/>
          <a:lstStyle>
            <a:lvl1pPr marL="288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CC33"/>
              </a:buClr>
              <a:buSzPct val="80000"/>
              <a:buFontTx/>
              <a:buChar char="■"/>
              <a:tabLst/>
              <a:defRPr sz="2000"/>
            </a:lvl1pPr>
            <a:lvl2pPr marL="576000" marR="0" indent="-288000" algn="l" defTabSz="914400" rtl="0" eaLnBrk="1" fontAlgn="auto" latinLnBrk="0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rgbClr val="000066"/>
              </a:buClr>
              <a:buSzTx/>
              <a:buFontTx/>
              <a:buChar char="-"/>
              <a:tabLst/>
              <a:defRPr sz="1800"/>
            </a:lvl3pPr>
            <a:lvl4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rgbClr val="000066"/>
              </a:buClr>
              <a:buSzTx/>
              <a:buFontTx/>
              <a:buChar char="-"/>
              <a:tabLst/>
              <a:defRPr sz="1800"/>
            </a:lvl4pPr>
            <a:lvl5pPr marL="720000" marR="0" indent="-144000" algn="l" defTabSz="914400" rtl="0" eaLnBrk="1" fontAlgn="auto" latinLnBrk="0" hangingPunct="1">
              <a:lnSpc>
                <a:spcPts val="2200"/>
              </a:lnSpc>
              <a:spcBef>
                <a:spcPts val="800"/>
              </a:spcBef>
              <a:spcAft>
                <a:spcPts val="0"/>
              </a:spcAft>
              <a:buClr>
                <a:srgbClr val="000066"/>
              </a:buClr>
              <a:buSzTx/>
              <a:buFontTx/>
              <a:buChar char="-"/>
              <a:tabLst/>
              <a:defRPr sz="18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3390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9106" y="1709738"/>
            <a:ext cx="8004982" cy="429101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106" y="543600"/>
            <a:ext cx="8006094" cy="983027"/>
          </a:xfrm>
        </p:spPr>
        <p:txBody>
          <a:bodyPr anchor="t" anchorCtr="0">
            <a:normAutofit/>
          </a:bodyPr>
          <a:lstStyle>
            <a:lvl1pPr algn="l">
              <a:defRPr sz="2800" b="0"/>
            </a:lvl1pPr>
          </a:lstStyle>
          <a:p>
            <a:r>
              <a:rPr kumimoji="0" lang="nl-NL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Klik om de stijl te bewerken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Testteams NS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878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6428B-80AB-47DF-B708-56EE28C3ADCD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2547000" y="914402"/>
            <a:ext cx="4050000" cy="284957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nl-NL" dirty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62544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69019" y="542356"/>
            <a:ext cx="8007344" cy="86567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2133" y="1640678"/>
            <a:ext cx="7999468" cy="43934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69106" y="6567806"/>
            <a:ext cx="6416675" cy="2063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Testteams NS</a:t>
            </a:r>
            <a:endParaRPr lang="nl-NL" dirty="0"/>
          </a:p>
        </p:txBody>
      </p:sp>
      <p:sp>
        <p:nvSpPr>
          <p:cNvPr id="31" name="Rechthoek 30"/>
          <p:cNvSpPr/>
          <p:nvPr/>
        </p:nvSpPr>
        <p:spPr>
          <a:xfrm>
            <a:off x="0" y="6357600"/>
            <a:ext cx="9144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rubriceringvolg"/>
          <p:cNvSpPr txBox="1"/>
          <p:nvPr/>
        </p:nvSpPr>
        <p:spPr>
          <a:xfrm>
            <a:off x="2849563" y="134623"/>
            <a:ext cx="57268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nl-NL" sz="1600" b="1" cap="all" baseline="0" dirty="0">
              <a:solidFill>
                <a:schemeClr val="bg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0" y="6566400"/>
            <a:ext cx="537269" cy="205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fld id="{8FC039F0-3688-4D6E-8627-099442050809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4" name="logovolg"/>
          <p:cNvPicPr>
            <a:picLocks noChangeAspect="1"/>
          </p:cNvPicPr>
          <p:nvPr userDrawn="1"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63" y="6571346"/>
            <a:ext cx="375337" cy="1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7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89" r:id="rId3"/>
    <p:sldLayoutId id="2147483699" r:id="rId4"/>
    <p:sldLayoutId id="2147483687" r:id="rId5"/>
    <p:sldLayoutId id="2147483690" r:id="rId6"/>
    <p:sldLayoutId id="2147483693" r:id="rId7"/>
    <p:sldLayoutId id="2147483696" r:id="rId8"/>
    <p:sldLayoutId id="2147483692" r:id="rId9"/>
    <p:sldLayoutId id="2147483697" r:id="rId10"/>
    <p:sldLayoutId id="2147483695" r:id="rId11"/>
    <p:sldLayoutId id="2147483698" r:id="rId12"/>
    <p:sldLayoutId id="2147483694" r:id="rId13"/>
    <p:sldLayoutId id="2147483700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ts val="2400"/>
        </a:lnSpc>
        <a:spcBef>
          <a:spcPts val="600"/>
        </a:spcBef>
        <a:buClr>
          <a:schemeClr val="accent2"/>
        </a:buClr>
        <a:buSzPct val="80000"/>
        <a:buFontTx/>
        <a:buChar char="■"/>
        <a:defRPr sz="200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ts val="2400"/>
        </a:lnSpc>
        <a:spcBef>
          <a:spcPts val="600"/>
        </a:spcBef>
        <a:buFont typeface="Arial" panose="020B0604020202020204" pitchFamily="34" charset="0"/>
        <a:buChar char="•"/>
        <a:defRPr sz="2000" kern="12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720000" indent="-144000" algn="l" defTabSz="914400" rtl="0" eaLnBrk="1" latinLnBrk="0" hangingPunct="1">
        <a:lnSpc>
          <a:spcPts val="2200"/>
        </a:lnSpc>
        <a:spcBef>
          <a:spcPts val="800"/>
        </a:spcBef>
        <a:buClr>
          <a:schemeClr val="accent1"/>
        </a:buClr>
        <a:buFont typeface="NS Sans" panose="02000400000000000000" pitchFamily="2" charset="0"/>
        <a:buChar char="-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720000" indent="-144000" algn="l" defTabSz="914400" rtl="0" eaLnBrk="1" latinLnBrk="0" hangingPunct="1">
        <a:lnSpc>
          <a:spcPts val="2200"/>
        </a:lnSpc>
        <a:spcBef>
          <a:spcPts val="800"/>
        </a:spcBef>
        <a:buClr>
          <a:schemeClr val="accent1"/>
        </a:buClr>
        <a:buFont typeface="NS Sans" panose="02000400000000000000" pitchFamily="2" charset="0"/>
        <a:buChar char="-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720000" indent="-144000" algn="l" defTabSz="914400" rtl="0" eaLnBrk="1" latinLnBrk="0" hangingPunct="1">
        <a:lnSpc>
          <a:spcPts val="2200"/>
        </a:lnSpc>
        <a:spcBef>
          <a:spcPts val="800"/>
        </a:spcBef>
        <a:buClr>
          <a:schemeClr val="accent1"/>
        </a:buClr>
        <a:buFont typeface="NS Sans" panose="02000400000000000000" pitchFamily="2" charset="0"/>
        <a:buChar char="-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toon.com/m/ePWxxwQvluV/1/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accent1"/>
                </a:solidFill>
              </a:rPr>
              <a:t>Thema-avond Testnet</a:t>
            </a:r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Continuous Test Improvement</a:t>
            </a:r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 smtClean="0"/>
              <a:t>08-02-2018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8618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55" y="1032468"/>
            <a:ext cx="3110845" cy="24808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Voorstellen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Niels Rikze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Ramiye Noordhoek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Continuous Test Improvement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52" y="4099995"/>
            <a:ext cx="3833676" cy="105032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80680">
            <a:off x="1101565" y="4162581"/>
            <a:ext cx="1698566" cy="196500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4663">
            <a:off x="6357262" y="4145572"/>
            <a:ext cx="2001642" cy="17907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040" y="629640"/>
            <a:ext cx="7120244" cy="28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4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el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  <p:sp>
        <p:nvSpPr>
          <p:cNvPr id="112" name="Tijdelijke aanduiding voor inhoud 1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dirty="0" smtClean="0"/>
              <a:t>19:00 - 19:40	Continuous Test Improvement NS TCC</a:t>
            </a:r>
          </a:p>
          <a:p>
            <a:pPr lvl="1"/>
            <a:r>
              <a:rPr lang="nl-NL" dirty="0" smtClean="0"/>
              <a:t>19:40 - 19:45	Toelichting </a:t>
            </a:r>
            <a:r>
              <a:rPr lang="nl-NL" dirty="0"/>
              <a:t>workshop</a:t>
            </a:r>
            <a:endParaRPr lang="nl-NL" dirty="0" smtClean="0"/>
          </a:p>
          <a:p>
            <a:pPr lvl="1"/>
            <a:r>
              <a:rPr lang="nl-NL" dirty="0" smtClean="0"/>
              <a:t>19.45 - 20:00	Pauze</a:t>
            </a:r>
            <a:endParaRPr lang="nl-NL" dirty="0"/>
          </a:p>
          <a:p>
            <a:pPr lvl="1"/>
            <a:r>
              <a:rPr lang="nl-NL" dirty="0" smtClean="0"/>
              <a:t>20:00 </a:t>
            </a:r>
            <a:r>
              <a:rPr lang="nl-NL" dirty="0"/>
              <a:t>-</a:t>
            </a:r>
            <a:r>
              <a:rPr lang="nl-NL" dirty="0" smtClean="0"/>
              <a:t> 20:45	Interactieve workshop</a:t>
            </a:r>
          </a:p>
          <a:p>
            <a:pPr lvl="1"/>
            <a:r>
              <a:rPr lang="nl-NL" dirty="0" smtClean="0"/>
              <a:t>20:45 - 21:00	Afsluiting</a:t>
            </a:r>
          </a:p>
          <a:p>
            <a:endParaRPr lang="nl-NL" dirty="0"/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201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4</a:t>
            </a:fld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8" y="807485"/>
            <a:ext cx="9144000" cy="491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2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Testbeleid NS TCC</a:t>
            </a:r>
            <a:br>
              <a:rPr lang="nl-NL" dirty="0"/>
            </a:br>
            <a:endParaRPr lang="nl-N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232" y="1646238"/>
            <a:ext cx="6211599" cy="4394200"/>
          </a:xfr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PIJL-OMLAAG 2"/>
          <p:cNvSpPr/>
          <p:nvPr/>
        </p:nvSpPr>
        <p:spPr>
          <a:xfrm>
            <a:off x="6818811" y="914400"/>
            <a:ext cx="374469" cy="94052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145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Tijd voor iets nieuws….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pPr lvl="1"/>
            <a:endParaRPr lang="nl-NL" dirty="0" smtClean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6</a:t>
            </a:fld>
            <a:endParaRPr lang="nl-NL" dirty="0"/>
          </a:p>
        </p:txBody>
      </p:sp>
      <p:pic>
        <p:nvPicPr>
          <p:cNvPr id="1026" name="Picture 2" descr="http://letstalkagile.com/wp-content/uploads/2017/02/boring-mee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2858"/>
            <a:ext cx="9144000" cy="424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56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crum framework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34" y="1259634"/>
            <a:ext cx="7845066" cy="5076219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034" y="517670"/>
            <a:ext cx="8002288" cy="865673"/>
          </a:xfrm>
        </p:spPr>
        <p:txBody>
          <a:bodyPr/>
          <a:lstStyle/>
          <a:p>
            <a:r>
              <a:rPr lang="nl-NL" dirty="0" smtClean="0"/>
              <a:t>Agile MT+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7</a:t>
            </a:fld>
            <a:endParaRPr lang="nl-NL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44" y="1259634"/>
            <a:ext cx="6499575" cy="4868081"/>
          </a:xfrm>
          <a:prstGeom prst="rect">
            <a:avLst/>
          </a:prstGeom>
        </p:spPr>
      </p:pic>
      <p:pic>
        <p:nvPicPr>
          <p:cNvPr id="1026" name="de wilfred star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45" y="598183"/>
            <a:ext cx="419563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e wilfred titel"/>
          <p:cNvSpPr/>
          <p:nvPr/>
        </p:nvSpPr>
        <p:spPr>
          <a:xfrm>
            <a:off x="3548454" y="181740"/>
            <a:ext cx="416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De ‘Wilfred’</a:t>
            </a:r>
            <a:endParaRPr lang="nl-NL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" name="De boot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730" y="1017750"/>
            <a:ext cx="3925390" cy="5233853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3685222" y="919239"/>
            <a:ext cx="4027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De Zeilboot</a:t>
            </a:r>
            <a:endParaRPr lang="nl-NL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PIJL-RECHTS RETRO"/>
          <p:cNvSpPr/>
          <p:nvPr/>
        </p:nvSpPr>
        <p:spPr>
          <a:xfrm>
            <a:off x="2324100" y="2125307"/>
            <a:ext cx="1453343" cy="713143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064" y="279870"/>
            <a:ext cx="6054137" cy="4365732"/>
          </a:xfrm>
          <a:prstGeom prst="rect">
            <a:avLst/>
          </a:prstGeom>
        </p:spPr>
      </p:pic>
      <p:sp>
        <p:nvSpPr>
          <p:cNvPr id="12" name="PIJL-OMHOOG Planning"/>
          <p:cNvSpPr/>
          <p:nvPr/>
        </p:nvSpPr>
        <p:spPr>
          <a:xfrm>
            <a:off x="1948729" y="4560583"/>
            <a:ext cx="896112" cy="16060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Afbeelding 5"/>
          <p:cNvPicPr/>
          <p:nvPr/>
        </p:nvPicPr>
        <p:blipFill>
          <a:blip r:embed="rId8"/>
          <a:stretch>
            <a:fillRect/>
          </a:stretch>
        </p:blipFill>
        <p:spPr>
          <a:xfrm>
            <a:off x="3506145" y="3462023"/>
            <a:ext cx="1587516" cy="1611190"/>
          </a:xfrm>
          <a:prstGeom prst="rect">
            <a:avLst/>
          </a:prstGeom>
        </p:spPr>
      </p:pic>
      <p:pic>
        <p:nvPicPr>
          <p:cNvPr id="14" name="Afbeelding 6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79" y="3401235"/>
            <a:ext cx="1276808" cy="13346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4598" y="0"/>
            <a:ext cx="5725324" cy="844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8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hebben we gedaan binnen het Agile MT+</a:t>
            </a:r>
            <a:endParaRPr lang="nl-N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69" y="1411913"/>
            <a:ext cx="7811911" cy="4394200"/>
          </a:xfr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73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3" name="ketentest belei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87"/>
            <a:ext cx="9555819" cy="6754713"/>
          </a:xfrm>
          <a:prstGeom prst="rect">
            <a:avLst/>
          </a:prstGeom>
        </p:spPr>
      </p:pic>
      <p:pic>
        <p:nvPicPr>
          <p:cNvPr id="6" name="Zo testen wij ketens logo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995" y="1743754"/>
            <a:ext cx="3956453" cy="3129399"/>
          </a:xfrm>
        </p:spPr>
      </p:pic>
    </p:spTree>
    <p:extLst>
      <p:ext uri="{BB962C8B-B14F-4D97-AF65-F5344CB8AC3E}">
        <p14:creationId xmlns:p14="http://schemas.microsoft.com/office/powerpoint/2010/main" val="279387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Van idee tot ‘product’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Epic ‘Wat kunnen we verbeteren om gevoel van community te behouden’</a:t>
            </a:r>
          </a:p>
          <a:p>
            <a:r>
              <a:rPr lang="nl-NL" dirty="0" smtClean="0"/>
              <a:t>Story: Plan maken “Verbinden door ontmoeten”</a:t>
            </a:r>
          </a:p>
          <a:p>
            <a:r>
              <a:rPr lang="nl-NL" dirty="0" smtClean="0"/>
              <a:t>Refinement</a:t>
            </a:r>
          </a:p>
          <a:p>
            <a:r>
              <a:rPr lang="nl-NL" dirty="0" smtClean="0"/>
              <a:t>Diverse nieuwe story’s waaronder ‘BYOS’</a:t>
            </a:r>
          </a:p>
          <a:p>
            <a:r>
              <a:rPr lang="nl-NL" dirty="0" smtClean="0"/>
              <a:t>Eerste BYOS gepland</a:t>
            </a:r>
          </a:p>
          <a:p>
            <a:endParaRPr lang="nl-NL" dirty="0" smtClean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Continuous Test Improvement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10</a:t>
            </a:fld>
            <a:endParaRPr lang="nl-NL" dirty="0"/>
          </a:p>
        </p:txBody>
      </p:sp>
      <p:pic>
        <p:nvPicPr>
          <p:cNvPr id="6" name="Afbeelding 5"/>
          <p:cNvPicPr/>
          <p:nvPr/>
        </p:nvPicPr>
        <p:blipFill>
          <a:blip r:embed="rId3"/>
          <a:stretch>
            <a:fillRect/>
          </a:stretch>
        </p:blipFill>
        <p:spPr>
          <a:xfrm>
            <a:off x="1065212" y="1621148"/>
            <a:ext cx="1994980" cy="1853572"/>
          </a:xfrm>
          <a:prstGeom prst="rect">
            <a:avLst/>
          </a:prstGeom>
        </p:spPr>
      </p:pic>
      <p:pic>
        <p:nvPicPr>
          <p:cNvPr id="7" name="Afbeelding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47" y="1780215"/>
            <a:ext cx="1604523" cy="15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6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BYOS: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voorbeeld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11</a:t>
            </a:fld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27" y="4209688"/>
            <a:ext cx="3810330" cy="1182727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43" y="2534657"/>
            <a:ext cx="1714286" cy="1342857"/>
          </a:xfrm>
          <a:prstGeom prst="rect">
            <a:avLst/>
          </a:prstGeom>
        </p:spPr>
      </p:pic>
      <p:pic>
        <p:nvPicPr>
          <p:cNvPr id="11" name="Afbeelding 10"/>
          <p:cNvPicPr/>
          <p:nvPr/>
        </p:nvPicPr>
        <p:blipFill>
          <a:blip r:embed="rId5"/>
          <a:stretch>
            <a:fillRect/>
          </a:stretch>
        </p:blipFill>
        <p:spPr>
          <a:xfrm>
            <a:off x="1768831" y="979076"/>
            <a:ext cx="5731510" cy="427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3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Ervaringen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 smtClean="0"/>
              <a:t>Hoe ervaren wij het MT Plus</a:t>
            </a:r>
          </a:p>
          <a:p>
            <a:r>
              <a:rPr lang="nl-NL" dirty="0" smtClean="0"/>
              <a:t>Wat was ons doel met deze </a:t>
            </a:r>
            <a:r>
              <a:rPr lang="nl-NL" dirty="0" smtClean="0">
                <a:hlinkClick r:id="rId3"/>
              </a:rPr>
              <a:t>presentatie </a:t>
            </a:r>
            <a:endParaRPr lang="nl-NL" dirty="0" smtClean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Continuous Test Improvement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826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3622398" y="3209177"/>
            <a:ext cx="1899204" cy="742950"/>
          </a:xfrm>
          <a:custGeom>
            <a:avLst/>
            <a:gdLst>
              <a:gd name="T0" fmla="*/ 2218 w 4495"/>
              <a:gd name="T1" fmla="*/ 110 h 1758"/>
              <a:gd name="T2" fmla="*/ 2125 w 4495"/>
              <a:gd name="T3" fmla="*/ 50 h 1758"/>
              <a:gd name="T4" fmla="*/ 2023 w 4495"/>
              <a:gd name="T5" fmla="*/ 13 h 1758"/>
              <a:gd name="T6" fmla="*/ 1914 w 4495"/>
              <a:gd name="T7" fmla="*/ 0 h 1758"/>
              <a:gd name="T8" fmla="*/ 0 w 4495"/>
              <a:gd name="T9" fmla="*/ 873 h 1758"/>
              <a:gd name="T10" fmla="*/ 1379 w 4495"/>
              <a:gd name="T11" fmla="*/ 1758 h 1758"/>
              <a:gd name="T12" fmla="*/ 1617 w 4495"/>
              <a:gd name="T13" fmla="*/ 1053 h 1758"/>
              <a:gd name="T14" fmla="*/ 1675 w 4495"/>
              <a:gd name="T15" fmla="*/ 1061 h 1758"/>
              <a:gd name="T16" fmla="*/ 1726 w 4495"/>
              <a:gd name="T17" fmla="*/ 1092 h 1758"/>
              <a:gd name="T18" fmla="*/ 2276 w 4495"/>
              <a:gd name="T19" fmla="*/ 1648 h 1758"/>
              <a:gd name="T20" fmla="*/ 2370 w 4495"/>
              <a:gd name="T21" fmla="*/ 1708 h 1758"/>
              <a:gd name="T22" fmla="*/ 2472 w 4495"/>
              <a:gd name="T23" fmla="*/ 1745 h 1758"/>
              <a:gd name="T24" fmla="*/ 2580 w 4495"/>
              <a:gd name="T25" fmla="*/ 1758 h 1758"/>
              <a:gd name="T26" fmla="*/ 4495 w 4495"/>
              <a:gd name="T27" fmla="*/ 873 h 1758"/>
              <a:gd name="T28" fmla="*/ 3116 w 4495"/>
              <a:gd name="T29" fmla="*/ 0 h 1758"/>
              <a:gd name="T30" fmla="*/ 2878 w 4495"/>
              <a:gd name="T31" fmla="*/ 705 h 1758"/>
              <a:gd name="T32" fmla="*/ 2824 w 4495"/>
              <a:gd name="T33" fmla="*/ 693 h 1758"/>
              <a:gd name="T34" fmla="*/ 2779 w 4495"/>
              <a:gd name="T35" fmla="*/ 666 h 1758"/>
              <a:gd name="T36" fmla="*/ 1914 w 4495"/>
              <a:gd name="T37" fmla="*/ 348 h 1758"/>
              <a:gd name="T38" fmla="*/ 1968 w 4495"/>
              <a:gd name="T39" fmla="*/ 362 h 1758"/>
              <a:gd name="T40" fmla="*/ 2014 w 4495"/>
              <a:gd name="T41" fmla="*/ 397 h 1758"/>
              <a:gd name="T42" fmla="*/ 2564 w 4495"/>
              <a:gd name="T43" fmla="*/ 943 h 1758"/>
              <a:gd name="T44" fmla="*/ 2656 w 4495"/>
              <a:gd name="T45" fmla="*/ 1003 h 1758"/>
              <a:gd name="T46" fmla="*/ 2759 w 4495"/>
              <a:gd name="T47" fmla="*/ 1040 h 1758"/>
              <a:gd name="T48" fmla="*/ 2878 w 4495"/>
              <a:gd name="T49" fmla="*/ 1053 h 1758"/>
              <a:gd name="T50" fmla="*/ 3472 w 4495"/>
              <a:gd name="T51" fmla="*/ 1400 h 1758"/>
              <a:gd name="T52" fmla="*/ 2555 w 4495"/>
              <a:gd name="T53" fmla="*/ 1397 h 1758"/>
              <a:gd name="T54" fmla="*/ 2503 w 4495"/>
              <a:gd name="T55" fmla="*/ 1379 h 1758"/>
              <a:gd name="T56" fmla="*/ 1975 w 4495"/>
              <a:gd name="T57" fmla="*/ 854 h 1758"/>
              <a:gd name="T58" fmla="*/ 1886 w 4495"/>
              <a:gd name="T59" fmla="*/ 782 h 1758"/>
              <a:gd name="T60" fmla="*/ 1788 w 4495"/>
              <a:gd name="T61" fmla="*/ 732 h 1758"/>
              <a:gd name="T62" fmla="*/ 1678 w 4495"/>
              <a:gd name="T63" fmla="*/ 708 h 1758"/>
              <a:gd name="T64" fmla="*/ 674 w 4495"/>
              <a:gd name="T65" fmla="*/ 705 h 1758"/>
              <a:gd name="T66" fmla="*/ 1914 w 4495"/>
              <a:gd name="T67" fmla="*/ 348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5" h="1758">
                <a:moveTo>
                  <a:pt x="2262" y="150"/>
                </a:moveTo>
                <a:lnTo>
                  <a:pt x="2218" y="110"/>
                </a:lnTo>
                <a:lnTo>
                  <a:pt x="2173" y="77"/>
                </a:lnTo>
                <a:lnTo>
                  <a:pt x="2125" y="50"/>
                </a:lnTo>
                <a:lnTo>
                  <a:pt x="2074" y="29"/>
                </a:lnTo>
                <a:lnTo>
                  <a:pt x="2023" y="13"/>
                </a:lnTo>
                <a:lnTo>
                  <a:pt x="1969" y="3"/>
                </a:lnTo>
                <a:lnTo>
                  <a:pt x="1914" y="0"/>
                </a:lnTo>
                <a:lnTo>
                  <a:pt x="883" y="0"/>
                </a:lnTo>
                <a:lnTo>
                  <a:pt x="0" y="873"/>
                </a:lnTo>
                <a:lnTo>
                  <a:pt x="883" y="1758"/>
                </a:lnTo>
                <a:lnTo>
                  <a:pt x="1379" y="1758"/>
                </a:lnTo>
                <a:lnTo>
                  <a:pt x="674" y="1053"/>
                </a:lnTo>
                <a:lnTo>
                  <a:pt x="1617" y="1053"/>
                </a:lnTo>
                <a:lnTo>
                  <a:pt x="1647" y="1054"/>
                </a:lnTo>
                <a:lnTo>
                  <a:pt x="1675" y="1061"/>
                </a:lnTo>
                <a:lnTo>
                  <a:pt x="1702" y="1074"/>
                </a:lnTo>
                <a:lnTo>
                  <a:pt x="1726" y="1092"/>
                </a:lnTo>
                <a:lnTo>
                  <a:pt x="2232" y="1608"/>
                </a:lnTo>
                <a:lnTo>
                  <a:pt x="2276" y="1648"/>
                </a:lnTo>
                <a:lnTo>
                  <a:pt x="2322" y="1681"/>
                </a:lnTo>
                <a:lnTo>
                  <a:pt x="2370" y="1708"/>
                </a:lnTo>
                <a:lnTo>
                  <a:pt x="2420" y="1729"/>
                </a:lnTo>
                <a:lnTo>
                  <a:pt x="2472" y="1745"/>
                </a:lnTo>
                <a:lnTo>
                  <a:pt x="2524" y="1755"/>
                </a:lnTo>
                <a:lnTo>
                  <a:pt x="2580" y="1758"/>
                </a:lnTo>
                <a:lnTo>
                  <a:pt x="3622" y="1758"/>
                </a:lnTo>
                <a:lnTo>
                  <a:pt x="4495" y="873"/>
                </a:lnTo>
                <a:lnTo>
                  <a:pt x="3622" y="0"/>
                </a:lnTo>
                <a:lnTo>
                  <a:pt x="3116" y="0"/>
                </a:lnTo>
                <a:lnTo>
                  <a:pt x="3820" y="705"/>
                </a:lnTo>
                <a:lnTo>
                  <a:pt x="2878" y="705"/>
                </a:lnTo>
                <a:lnTo>
                  <a:pt x="2849" y="702"/>
                </a:lnTo>
                <a:lnTo>
                  <a:pt x="2824" y="693"/>
                </a:lnTo>
                <a:lnTo>
                  <a:pt x="2801" y="680"/>
                </a:lnTo>
                <a:lnTo>
                  <a:pt x="2779" y="666"/>
                </a:lnTo>
                <a:lnTo>
                  <a:pt x="2262" y="150"/>
                </a:lnTo>
                <a:close/>
                <a:moveTo>
                  <a:pt x="1914" y="348"/>
                </a:moveTo>
                <a:lnTo>
                  <a:pt x="1942" y="352"/>
                </a:lnTo>
                <a:lnTo>
                  <a:pt x="1968" y="362"/>
                </a:lnTo>
                <a:lnTo>
                  <a:pt x="1992" y="377"/>
                </a:lnTo>
                <a:lnTo>
                  <a:pt x="2014" y="397"/>
                </a:lnTo>
                <a:lnTo>
                  <a:pt x="2520" y="903"/>
                </a:lnTo>
                <a:lnTo>
                  <a:pt x="2564" y="943"/>
                </a:lnTo>
                <a:lnTo>
                  <a:pt x="2608" y="976"/>
                </a:lnTo>
                <a:lnTo>
                  <a:pt x="2656" y="1003"/>
                </a:lnTo>
                <a:lnTo>
                  <a:pt x="2705" y="1025"/>
                </a:lnTo>
                <a:lnTo>
                  <a:pt x="2759" y="1040"/>
                </a:lnTo>
                <a:lnTo>
                  <a:pt x="2815" y="1050"/>
                </a:lnTo>
                <a:lnTo>
                  <a:pt x="2878" y="1053"/>
                </a:lnTo>
                <a:lnTo>
                  <a:pt x="3820" y="1053"/>
                </a:lnTo>
                <a:lnTo>
                  <a:pt x="3472" y="1400"/>
                </a:lnTo>
                <a:lnTo>
                  <a:pt x="2589" y="1400"/>
                </a:lnTo>
                <a:lnTo>
                  <a:pt x="2555" y="1397"/>
                </a:lnTo>
                <a:lnTo>
                  <a:pt x="2527" y="1392"/>
                </a:lnTo>
                <a:lnTo>
                  <a:pt x="2503" y="1379"/>
                </a:lnTo>
                <a:lnTo>
                  <a:pt x="2481" y="1361"/>
                </a:lnTo>
                <a:lnTo>
                  <a:pt x="1975" y="854"/>
                </a:lnTo>
                <a:lnTo>
                  <a:pt x="1931" y="814"/>
                </a:lnTo>
                <a:lnTo>
                  <a:pt x="1886" y="782"/>
                </a:lnTo>
                <a:lnTo>
                  <a:pt x="1839" y="753"/>
                </a:lnTo>
                <a:lnTo>
                  <a:pt x="1788" y="732"/>
                </a:lnTo>
                <a:lnTo>
                  <a:pt x="1736" y="718"/>
                </a:lnTo>
                <a:lnTo>
                  <a:pt x="1678" y="708"/>
                </a:lnTo>
                <a:lnTo>
                  <a:pt x="1617" y="705"/>
                </a:lnTo>
                <a:lnTo>
                  <a:pt x="674" y="705"/>
                </a:lnTo>
                <a:lnTo>
                  <a:pt x="1021" y="348"/>
                </a:lnTo>
                <a:lnTo>
                  <a:pt x="1914" y="34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nl-NL" sz="1799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68328" y="1699092"/>
            <a:ext cx="8007344" cy="865673"/>
          </a:xfrm>
        </p:spPr>
        <p:txBody>
          <a:bodyPr>
            <a:normAutofit/>
          </a:bodyPr>
          <a:lstStyle/>
          <a:p>
            <a:pPr algn="ctr"/>
            <a:r>
              <a:rPr lang="nl-NL" sz="4000" dirty="0" smtClean="0"/>
              <a:t>Zijn er nog vragen?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271132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</a:t>
            </a:r>
            <a:endParaRPr lang="nl-NL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127133"/>
              </p:ext>
            </p:extLst>
          </p:nvPr>
        </p:nvGraphicFramePr>
        <p:xfrm>
          <a:off x="648687" y="2316480"/>
          <a:ext cx="784662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6745">
                  <a:extLst>
                    <a:ext uri="{9D8B030D-6E8A-4147-A177-3AD203B41FA5}">
                      <a16:colId xmlns="" xmlns:a16="http://schemas.microsoft.com/office/drawing/2014/main" val="1868306103"/>
                    </a:ext>
                  </a:extLst>
                </a:gridCol>
                <a:gridCol w="1519881">
                  <a:extLst>
                    <a:ext uri="{9D8B030D-6E8A-4147-A177-3AD203B41FA5}">
                      <a16:colId xmlns="" xmlns:a16="http://schemas.microsoft.com/office/drawing/2014/main" val="1305648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Onderdeel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Tijd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314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Genereren ideeën op </a:t>
                      </a:r>
                      <a:r>
                        <a:rPr lang="nl-NL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backlog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min.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553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Prioriteren </a:t>
                      </a:r>
                      <a:r>
                        <a:rPr lang="nl-NL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backlog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min.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19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Refinement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de </a:t>
                      </a:r>
                      <a:r>
                        <a:rPr lang="nl-NL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Epic</a:t>
                      </a:r>
                      <a:r>
                        <a:rPr lang="nl-NL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nl-NL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Definition of </a:t>
                      </a:r>
                      <a:r>
                        <a:rPr lang="nl-NL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min.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308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Story mapping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min.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921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Volledigheid </a:t>
                      </a:r>
                      <a:r>
                        <a:rPr lang="nl-NL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epic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</a:t>
                      </a:r>
                      <a:r>
                        <a:rPr lang="nl-NL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roadmap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min.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8628661"/>
                  </a:ext>
                </a:extLst>
              </a:tr>
            </a:tbl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Continuous Test Improvement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039F0-3688-4D6E-8627-099442050809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14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RMA DOCSYS~XML" val="&lt;?xml version=&quot;1.0&quot;?&gt;&#10;&lt;data customer=&quot;ns&quot; profile=&quot;ns&quot; model=&quot;Presentaties/presentatie_2010.xml&quot; country-code=&quot;31&quot; target=&quot;Microsoft PowerPoint&quot; target-version=&quot;15.0.4903&quot;&gt;&lt;presentatie_2010 template=&quot;Presentaties/presentatie_2010.potm&quot; id=&quot;d49c375ccfa042768d3388cd2aab519e&quot; version=&quot;&quot; lcid=&quot;1043&quot;&gt;&lt;PAPER/&gt;&lt;version_xml value=&quot;1.2-2016-02-10&quot;/&gt;&lt;titel value=&quot;Testteams NS&quot; formatted-value=&quot;Testteams NS&quot; format-disabled=&quot;true&quot;/&gt;&lt;subtitel/&gt;&lt;spreker/&gt;&lt;sprekernaam/&gt;&lt;sprekerfunctie/&gt;&lt;datum value=&quot;4 mei 2017&quot; formatted-value=&quot;4 mei 2017&quot; format-disabled=&quot;true&quot;/&gt;&lt;afdeling/&gt;&lt;bedrijfsonderdeel/&gt;&lt;company/&gt;&lt;nhtitle/&gt;&lt;footertext value=&quot;Testteams NS&quot; formatted-value=&quot;Testteams NS&quot;/&gt;&lt;footer formatted-value=&quot;Testteams NS&quot;/&gt;&lt;intro value=&quot;1&quot; formatted-value=&quot;Geen voorloopdia&quot;/&gt;&lt;introfile value=&quot;&quot; formatted-value=&quot;&quot; change=&quot;false&quot;/&gt;&lt;titleimage value=&quot;1&quot; formatted-value=&quot;Geen afbeelding invoegen&quot;/&gt;&lt;titleimagefile value=&quot;&quot; formatted-value=&quot;&quot; change=&quot;false&quot;/&gt;&lt;partner value=&quot;1&quot; formatted-value=&quot;Geen partnerlogo invoegen&quot;/&gt;&lt;partnerfile value=&quot;&quot; formatted-value=&quot;&quot; change=&quot;false&quot;/&gt;&lt;cobrand1 value=&quot;1&quot; formatted-value=&quot;Geen co-brand logo invoegen&quot;/&gt;&lt;cobrand1file value=&quot;&quot; formatted-value=&quot;&quot; change=&quot;false&quot;/&gt;&lt;cobrand2 value=&quot;1&quot; formatted-value=&quot;Geen co-brand logo invoegen&quot;/&gt;&lt;cobrand2file value=&quot;&quot; formatted-value=&quot;&quot; change=&quot;false&quot;/&gt;&lt;embed value=&quot;1&quot;/&gt;&lt;isnew value=&quot;1&quot; formatted-value=&quot;true&quot;/&gt;&lt;taal/&gt;&lt;rubricering value=&quot;1&quot; formatted-value=&quot;&quot;/&gt;&lt;/presentatie_2010&gt;&lt;/data&gt;&#10;"/>
</p:tagLst>
</file>

<file path=ppt/theme/theme1.xml><?xml version="1.0" encoding="utf-8"?>
<a:theme xmlns:a="http://schemas.openxmlformats.org/drawingml/2006/main" name="NS Standaard">
  <a:themeElements>
    <a:clrScheme name="NS standaard">
      <a:dk1>
        <a:srgbClr val="000000"/>
      </a:dk1>
      <a:lt1>
        <a:srgbClr val="FFFFFF"/>
      </a:lt1>
      <a:dk2>
        <a:srgbClr val="92A3AB"/>
      </a:dk2>
      <a:lt2>
        <a:srgbClr val="D0D9DB"/>
      </a:lt2>
      <a:accent1>
        <a:srgbClr val="003082"/>
      </a:accent1>
      <a:accent2>
        <a:srgbClr val="FFC917"/>
      </a:accent2>
      <a:accent3>
        <a:srgbClr val="6666CC"/>
      </a:accent3>
      <a:accent4>
        <a:srgbClr val="FFE394"/>
      </a:accent4>
      <a:accent5>
        <a:srgbClr val="C10019"/>
      </a:accent5>
      <a:accent6>
        <a:srgbClr val="19A133"/>
      </a:accent6>
      <a:hlink>
        <a:srgbClr val="000066"/>
      </a:hlink>
      <a:folHlink>
        <a:srgbClr val="B5BAE1"/>
      </a:folHlink>
    </a:clrScheme>
    <a:fontScheme name="NS standaard">
      <a:majorFont>
        <a:latin typeface="NS Sans"/>
        <a:ea typeface=""/>
        <a:cs typeface=""/>
      </a:majorFont>
      <a:minorFont>
        <a:latin typeface="NS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NS standaard">
      <a:dk1>
        <a:srgbClr val="000000"/>
      </a:dk1>
      <a:lt1>
        <a:srgbClr val="FFFFFF"/>
      </a:lt1>
      <a:dk2>
        <a:srgbClr val="92A3AB"/>
      </a:dk2>
      <a:lt2>
        <a:srgbClr val="D0D9DB"/>
      </a:lt2>
      <a:accent1>
        <a:srgbClr val="003082"/>
      </a:accent1>
      <a:accent2>
        <a:srgbClr val="FFC917"/>
      </a:accent2>
      <a:accent3>
        <a:srgbClr val="6666CC"/>
      </a:accent3>
      <a:accent4>
        <a:srgbClr val="FFE394"/>
      </a:accent4>
      <a:accent5>
        <a:srgbClr val="C10019"/>
      </a:accent5>
      <a:accent6>
        <a:srgbClr val="19A133"/>
      </a:accent6>
      <a:hlink>
        <a:srgbClr val="000066"/>
      </a:hlink>
      <a:folHlink>
        <a:srgbClr val="B5BAE1"/>
      </a:folHlink>
    </a:clrScheme>
    <a:fontScheme name="NS standaard">
      <a:majorFont>
        <a:latin typeface="NS Sans"/>
        <a:ea typeface=""/>
        <a:cs typeface=""/>
      </a:majorFont>
      <a:minorFont>
        <a:latin typeface="NS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NS standaard">
      <a:dk1>
        <a:srgbClr val="000000"/>
      </a:dk1>
      <a:lt1>
        <a:srgbClr val="FFFFFF"/>
      </a:lt1>
      <a:dk2>
        <a:srgbClr val="92A3AB"/>
      </a:dk2>
      <a:lt2>
        <a:srgbClr val="D0D9DB"/>
      </a:lt2>
      <a:accent1>
        <a:srgbClr val="003082"/>
      </a:accent1>
      <a:accent2>
        <a:srgbClr val="FFC917"/>
      </a:accent2>
      <a:accent3>
        <a:srgbClr val="6666CC"/>
      </a:accent3>
      <a:accent4>
        <a:srgbClr val="FFE394"/>
      </a:accent4>
      <a:accent5>
        <a:srgbClr val="C10019"/>
      </a:accent5>
      <a:accent6>
        <a:srgbClr val="19A133"/>
      </a:accent6>
      <a:hlink>
        <a:srgbClr val="000066"/>
      </a:hlink>
      <a:folHlink>
        <a:srgbClr val="B5BAE1"/>
      </a:folHlink>
    </a:clrScheme>
    <a:fontScheme name="NS standaard">
      <a:majorFont>
        <a:latin typeface="NS Sans"/>
        <a:ea typeface=""/>
        <a:cs typeface=""/>
      </a:majorFont>
      <a:minorFont>
        <a:latin typeface="NS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OPAAS Document" ma:contentTypeID="0x010100184E76E0CFAE9B43B6665F29D48C9E1E008FEF02DAA241F84CAA16B57FA79ED7B2" ma:contentTypeVersion="5" ma:contentTypeDescription="Inhoudstype voor TOPAAS document bibliotheken met als voordeel gebruik te kunnen maken van de TOPAAS document template en document eigenschappen." ma:contentTypeScope="" ma:versionID="f6772a8d79a12b5725c0b698efdae1f6">
  <xsd:schema xmlns:xsd="http://www.w3.org/2001/XMLSchema" xmlns:xs="http://www.w3.org/2001/XMLSchema" xmlns:p="http://schemas.microsoft.com/office/2006/metadata/properties" xmlns:ns2="ea014331-b317-4cbb-b2c4-648d3c7e2d32" targetNamespace="http://schemas.microsoft.com/office/2006/metadata/properties" ma:root="true" ma:fieldsID="2fb84ce54eeca8502f6236e80949f735" ns2:_="">
    <xsd:import namespace="ea014331-b317-4cbb-b2c4-648d3c7e2d32"/>
    <xsd:element name="properties">
      <xsd:complexType>
        <xsd:sequence>
          <xsd:element name="documentManagement">
            <xsd:complexType>
              <xsd:all>
                <xsd:element ref="ns2:DocumentStatus"/>
                <xsd:element ref="ns2:DocumentVersi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014331-b317-4cbb-b2c4-648d3c7e2d32" elementFormDefault="qualified">
    <xsd:import namespace="http://schemas.microsoft.com/office/2006/documentManagement/types"/>
    <xsd:import namespace="http://schemas.microsoft.com/office/infopath/2007/PartnerControls"/>
    <xsd:element name="DocumentStatus" ma:index="8" ma:displayName="DocumentStatus" ma:default="Concept" ma:format="Dropdown" ma:internalName="DocumentStatus" ma:readOnly="false">
      <xsd:simpleType>
        <xsd:restriction base="dms:Choice">
          <xsd:enumeration value="Template"/>
          <xsd:enumeration value="Concept"/>
          <xsd:enumeration value="Intern Concept"/>
          <xsd:enumeration value="Extern Concept"/>
          <xsd:enumeration value="Voorstel"/>
          <xsd:enumeration value="Goedgekeurd"/>
        </xsd:restriction>
      </xsd:simpleType>
    </xsd:element>
    <xsd:element name="DocumentVersie" ma:index="9" ma:displayName="DocumentVersie" ma:default="0.1" ma:internalName="DocumentVersie" ma:readOnly="false">
      <xsd:simpleType>
        <xsd:restriction base="dms:Text">
          <xsd:maxLength value="1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Omschrijving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Status xmlns="ea014331-b317-4cbb-b2c4-648d3c7e2d32">Concept</DocumentStatus>
    <DocumentVersie xmlns="ea014331-b317-4cbb-b2c4-648d3c7e2d32">0.8</DocumentVersie>
  </documentManagement>
</p:properties>
</file>

<file path=customXml/itemProps1.xml><?xml version="1.0" encoding="utf-8"?>
<ds:datastoreItem xmlns:ds="http://schemas.openxmlformats.org/officeDocument/2006/customXml" ds:itemID="{E3A17F0A-3000-4FB9-BA14-86B1E42A21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74050A-F6E7-44FA-AA57-5D52C18C63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014331-b317-4cbb-b2c4-648d3c7e2d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DEF3DD-BB96-42CE-AC5C-B68E77B3BD19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ea014331-b317-4cbb-b2c4-648d3c7e2d3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presentatie_2010</Template>
  <TotalTime>195</TotalTime>
  <Words>933</Words>
  <Application>Microsoft Office PowerPoint</Application>
  <PresentationFormat>Diavoorstelling (4:3)</PresentationFormat>
  <Paragraphs>214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NS Sans</vt:lpstr>
      <vt:lpstr>Aharoni</vt:lpstr>
      <vt:lpstr>Arial</vt:lpstr>
      <vt:lpstr>Wingdings</vt:lpstr>
      <vt:lpstr>NS Standaard</vt:lpstr>
      <vt:lpstr>Thema-avond Testnet</vt:lpstr>
      <vt:lpstr>Voorstellen</vt:lpstr>
      <vt:lpstr>Agenda</vt:lpstr>
      <vt:lpstr>PowerPoint-presentatie</vt:lpstr>
      <vt:lpstr>Testbeleid NS TCC </vt:lpstr>
      <vt:lpstr>Tijd voor iets nieuws….</vt:lpstr>
      <vt:lpstr>Agile MT+</vt:lpstr>
      <vt:lpstr>Wat hebben we gedaan binnen het Agile MT+</vt:lpstr>
      <vt:lpstr>PowerPoint-presentatie</vt:lpstr>
      <vt:lpstr>Van idee tot ‘product’</vt:lpstr>
      <vt:lpstr>BYOS: een voorbeeld</vt:lpstr>
      <vt:lpstr>Ervaringen</vt:lpstr>
      <vt:lpstr>Zijn er nog vragen?</vt:lpstr>
      <vt:lpstr>Workshop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Testteams NS</dc:title>
  <dc:creator>Noordhoek, Ramiye R (NSC)</dc:creator>
  <cp:lastModifiedBy>Niels Rikze</cp:lastModifiedBy>
  <cp:revision>129</cp:revision>
  <cp:lastPrinted>2018-02-08T15:05:04Z</cp:lastPrinted>
  <dcterms:created xsi:type="dcterms:W3CDTF">2017-05-04T10:42:50Z</dcterms:created>
  <dcterms:modified xsi:type="dcterms:W3CDTF">2018-02-09T13:53:36Z</dcterms:modified>
  <cp:contentStatus>Definitief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0x010100184E76E0CFAE9B43B6665F29D48C9E1E008FEF02DAA241F84CAA16B57FA79ED7B2</vt:lpwstr>
  </property>
  <property fmtid="{D5CDD505-2E9C-101B-9397-08002B2CF9AE}" pid="3" name="Order">
    <vt:r8>20700</vt:r8>
  </property>
  <property fmtid="{D5CDD505-2E9C-101B-9397-08002B2CF9AE}" pid="4" name="_CopySource">
    <vt:lpwstr>https://nsr-it-ops.dev.infosupport.net/TCC/ATCC/Gedeelde documenten/Werkdocumenten/Thema-avond Testnet_0.2.pptx</vt:lpwstr>
  </property>
  <property fmtid="{D5CDD505-2E9C-101B-9397-08002B2CF9AE}" pid="5" name="xd_ProgID">
    <vt:lpwstr/>
  </property>
  <property fmtid="{D5CDD505-2E9C-101B-9397-08002B2CF9AE}" pid="6" name="TemplateUrl">
    <vt:lpwstr/>
  </property>
  <property fmtid="{D5CDD505-2E9C-101B-9397-08002B2CF9AE}" pid="7" name="_MarkAsFinal">
    <vt:bool>true</vt:bool>
  </property>
</Properties>
</file>