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306" r:id="rId4"/>
    <p:sldId id="262" r:id="rId5"/>
    <p:sldId id="297" r:id="rId6"/>
    <p:sldId id="263" r:id="rId7"/>
    <p:sldId id="305" r:id="rId8"/>
    <p:sldId id="348" r:id="rId9"/>
    <p:sldId id="264" r:id="rId10"/>
    <p:sldId id="349" r:id="rId11"/>
    <p:sldId id="265" r:id="rId12"/>
    <p:sldId id="267" r:id="rId13"/>
    <p:sldId id="268" r:id="rId14"/>
    <p:sldId id="269" r:id="rId15"/>
    <p:sldId id="276" r:id="rId16"/>
    <p:sldId id="273" r:id="rId17"/>
    <p:sldId id="270" r:id="rId18"/>
    <p:sldId id="271" r:id="rId19"/>
    <p:sldId id="274" r:id="rId20"/>
    <p:sldId id="272" r:id="rId21"/>
    <p:sldId id="277" r:id="rId22"/>
    <p:sldId id="279" r:id="rId23"/>
    <p:sldId id="280" r:id="rId24"/>
    <p:sldId id="281" r:id="rId25"/>
    <p:sldId id="282" r:id="rId26"/>
    <p:sldId id="292" r:id="rId27"/>
    <p:sldId id="293" r:id="rId28"/>
    <p:sldId id="298" r:id="rId29"/>
    <p:sldId id="299" r:id="rId30"/>
    <p:sldId id="294" r:id="rId31"/>
    <p:sldId id="283" r:id="rId32"/>
    <p:sldId id="284" r:id="rId33"/>
    <p:sldId id="285" r:id="rId34"/>
    <p:sldId id="287" r:id="rId35"/>
    <p:sldId id="288" r:id="rId36"/>
    <p:sldId id="286" r:id="rId37"/>
    <p:sldId id="291" r:id="rId38"/>
    <p:sldId id="301" r:id="rId39"/>
    <p:sldId id="302" r:id="rId40"/>
    <p:sldId id="309" r:id="rId41"/>
    <p:sldId id="303" r:id="rId42"/>
    <p:sldId id="308" r:id="rId43"/>
    <p:sldId id="307" r:id="rId44"/>
    <p:sldId id="350" r:id="rId45"/>
    <p:sldId id="290" r:id="rId4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96" y="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8-11-2017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0831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8-11-2017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1550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8-11-2017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196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8-11-2017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801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8-11-2017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2902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8-11-2017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25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8-11-2017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8345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8-11-2017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4415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8-11-2017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4386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8-11-2017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998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8-11-2017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1117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786E2-A2AD-407F-A096-CEC047B7C616}" type="datetimeFigureOut">
              <a:rPr lang="nl-NL" smtClean="0"/>
              <a:t>8-11-2017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377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51102"/>
            <a:ext cx="9144000" cy="2387600"/>
          </a:xfrm>
        </p:spPr>
        <p:txBody>
          <a:bodyPr>
            <a:normAutofit/>
          </a:bodyPr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RESTful API testing met REST Assured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8125" y="2700067"/>
            <a:ext cx="11706225" cy="4157933"/>
          </a:xfrm>
        </p:spPr>
        <p:txBody>
          <a:bodyPr>
            <a:normAutofit fontScale="92500" lnSpcReduction="10000"/>
          </a:bodyPr>
          <a:lstStyle/>
          <a:p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Workshop TestNet thema-avond 8 november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r"/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r"/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r"/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r"/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r"/>
            <a:endParaRPr lang="nl-NL" sz="18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r"/>
            <a:r>
              <a:rPr lang="nl-NL" sz="17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 Dijkstra</a:t>
            </a:r>
          </a:p>
          <a:p>
            <a:pPr algn="r"/>
            <a:r>
              <a:rPr lang="nl-NL" sz="17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bas@ontestautomation.com</a:t>
            </a:r>
          </a:p>
          <a:p>
            <a:pPr algn="r"/>
            <a:r>
              <a:rPr lang="nl-NL" sz="17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www.ontestautomation.com</a:t>
            </a:r>
          </a:p>
          <a:p>
            <a:pPr algn="r"/>
            <a:r>
              <a:rPr lang="nl-NL" sz="17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  <a:endParaRPr lang="nl-NL" sz="17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49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Voorbereiding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92132" cy="4351338"/>
          </a:xfrm>
        </p:spPr>
        <p:txBody>
          <a:bodyPr>
            <a:normAutofit fontScale="92500" lnSpcReduction="10000"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Setup a JDK (1.8 strongly preferred)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Install an IDE (IntelliJ, Eclipse, …)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Also install Maven and TestNG support (for Eclipse)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Download and import the Maven project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z="20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https://</a:t>
            </a:r>
            <a:r>
              <a:rPr lang="nl-NL" sz="20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github.com/basdijkstra/testnetapitesting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z="20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https://www.ontestautomation.com/files/testnetapitestingworkshop.zip</a:t>
            </a:r>
            <a:endParaRPr lang="nl-NL" sz="20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 tests in RestAssuredSmokeTest.java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08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gaan we doen?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RESTful APIs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 Assured</a:t>
            </a:r>
          </a:p>
          <a:p>
            <a:pPr marL="0" indent="0">
              <a:buNone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Zelf doen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Andere testtools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29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zijn</a:t>
            </a: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RESTful APIs?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1143891" cy="4351338"/>
          </a:xfrm>
        </p:spPr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 request methods (GET, POST, PUT, …)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URI’s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CRUD operations on data</a:t>
            </a:r>
          </a:p>
          <a:p>
            <a:pPr marL="457200" lvl="1" indent="0">
              <a:buNone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POST	Create</a:t>
            </a:r>
          </a:p>
          <a:p>
            <a:pPr marL="457200" lvl="1" indent="0">
              <a:buNone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	Read</a:t>
            </a:r>
          </a:p>
          <a:p>
            <a:pPr marL="457200" lvl="1" indent="0">
              <a:buNone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PUT	Update</a:t>
            </a:r>
          </a:p>
          <a:p>
            <a:pPr marL="457200" lvl="1" indent="0">
              <a:buNone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DELETE	Delete</a:t>
            </a:r>
          </a:p>
          <a:p>
            <a:pPr marL="457200" lvl="1" indent="0">
              <a:buNone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		…</a:t>
            </a:r>
          </a:p>
          <a:p>
            <a:pPr marL="0" indent="0">
              <a:buNone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10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rmAutofit/>
          </a:bodyPr>
          <a:lstStyle/>
          <a:p>
            <a:r>
              <a:rPr lang="nl-NL" sz="40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Waar worden RESTful </a:t>
            </a:r>
            <a:r>
              <a:rPr lang="nl-NL" sz="40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APIs </a:t>
            </a:r>
            <a:r>
              <a:rPr lang="nl-NL" sz="40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gebruikt?</a:t>
            </a:r>
            <a:endParaRPr lang="nl-NL" sz="40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026" name="Picture 2" descr="Afbeeldingsresultaat voor mobile icon gree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02924"/>
            <a:ext cx="3511820" cy="409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fbeeldingsresultaat voor internet icon green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090" y="1802923"/>
            <a:ext cx="3511820" cy="409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dn.mysitemyway.com/etc-mysitemyway/icons/legacy-previews/icons/green-metallic-orbs-icons-business/082491-green-metallic-orb-icon-business-currency-euro1-sc3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1910" y="1802922"/>
            <a:ext cx="3511820" cy="409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8200" y="5376828"/>
            <a:ext cx="3511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Mobile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40090" y="5376828"/>
            <a:ext cx="35118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Internet of Things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1910" y="5376828"/>
            <a:ext cx="3511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API economy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72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Een voorbeeld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 http://api.zippopotam.us/us/90210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68" y="2940589"/>
            <a:ext cx="5177787" cy="348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4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willen we testen?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Connectiviteit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 de API ‘live’? 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Syntactische correctheid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Statuscodes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Headers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Schema’s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Dataformaten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6172200" y="1825625"/>
            <a:ext cx="5181600" cy="4351338"/>
          </a:xfrm>
        </p:spPr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Semantische correctheid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Worden de juiste gegevens teruggegeven?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Worden gegevens goed opgeslagen?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Verwerking verzoeken door service provider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Individueel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Scenario’s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16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willen we dan testen?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Vergeet ook de nonfunctionals niet…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Performance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Security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Authenticatie (mag ik de API gebruiken?)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Autorisatie (CRUD + rechten)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28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59790"/>
            <a:ext cx="12192000" cy="3234816"/>
          </a:xfrm>
        </p:spPr>
        <p:txBody>
          <a:bodyPr>
            <a:normAutofit/>
          </a:bodyPr>
          <a:lstStyle/>
          <a:p>
            <a:pPr algn="ctr"/>
            <a:r>
              <a:rPr lang="nl-NL" sz="9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study</a:t>
            </a: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How applying API testing saved us from thousands</a:t>
            </a:r>
            <a:b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of slow end-to-end tests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17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Tools for testing RESTful APIs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Browser (using plugins like Postman for Chrome)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Open source (SoapUI, REST Assured, …)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COTS (Parasoft SOAtest, SoapUI Pro, …)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Build your own (using HTTP libraries for your favourite programming language)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08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 Assured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 DSL for writing tests for RESTful APIs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Removes a lot of boilerplate code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Powerful, readable and maintainable tests</a:t>
            </a:r>
          </a:p>
          <a:p>
            <a:pPr lvl="1"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Developed and maintained by Johan Haleby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21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Een voorbeeldtest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65" y="3920171"/>
            <a:ext cx="11786870" cy="22287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006" y="365125"/>
            <a:ext cx="4622611" cy="310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20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 Assured features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Support for HTTP methods (GET, POST, PUT, …)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BDD/Gherkin – like syntax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 of Hamcrest matchers for checks (equalTo)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 of JsonPath for</a:t>
            </a:r>
          </a:p>
          <a:p>
            <a:pPr marL="0" indent="0">
              <a:buNone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selecting elements from</a:t>
            </a:r>
          </a:p>
          <a:p>
            <a:pPr marL="0" indent="0">
              <a:buNone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JSON response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2480" y="4450960"/>
            <a:ext cx="5276850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97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About Hamcrest matchers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Express expectations in readable language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Examples:</a:t>
            </a:r>
          </a:p>
          <a:p>
            <a:pPr marL="0" indent="0">
              <a:buNone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z="18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z="1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</a:t>
            </a:r>
            <a:r>
              <a:rPr lang="nl-NL" sz="18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://hamcrest.org/JavaHamcrest/javadoc/1.3/org/hamcrest/Matchers.html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015425"/>
              </p:ext>
            </p:extLst>
          </p:nvPr>
        </p:nvGraphicFramePr>
        <p:xfrm>
          <a:off x="1673525" y="3342097"/>
          <a:ext cx="9307900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9132"/>
                <a:gridCol w="6978768"/>
              </a:tblGrid>
              <a:tr h="370840">
                <a:tc>
                  <a:txBody>
                    <a:bodyPr/>
                    <a:lstStyle/>
                    <a:p>
                      <a:r>
                        <a:rPr lang="nl-NL" smtClean="0">
                          <a:solidFill>
                            <a:srgbClr val="00FF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equalTo(X)</a:t>
                      </a:r>
                      <a:endParaRPr lang="nl-NL">
                        <a:solidFill>
                          <a:srgbClr val="00FF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mtClean="0">
                          <a:solidFill>
                            <a:srgbClr val="00FF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Does the object equal X?</a:t>
                      </a:r>
                      <a:endParaRPr lang="nl-NL">
                        <a:solidFill>
                          <a:srgbClr val="00FF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smtClean="0">
                          <a:solidFill>
                            <a:srgbClr val="00FF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hasItem(“Rome”)</a:t>
                      </a:r>
                      <a:endParaRPr lang="nl-NL">
                        <a:solidFill>
                          <a:srgbClr val="00FF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mtClean="0">
                          <a:solidFill>
                            <a:srgbClr val="00FF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Does the collection contain</a:t>
                      </a:r>
                      <a:r>
                        <a:rPr lang="nl-NL" baseline="0" smtClean="0">
                          <a:solidFill>
                            <a:srgbClr val="00FF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an item “Rome”?</a:t>
                      </a:r>
                      <a:endParaRPr lang="nl-NL">
                        <a:solidFill>
                          <a:srgbClr val="00FF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smtClean="0">
                          <a:solidFill>
                            <a:srgbClr val="00FF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hasSize(3)</a:t>
                      </a:r>
                      <a:endParaRPr lang="nl-NL">
                        <a:solidFill>
                          <a:srgbClr val="00FF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mtClean="0">
                          <a:solidFill>
                            <a:srgbClr val="00FF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Does the</a:t>
                      </a:r>
                      <a:r>
                        <a:rPr lang="nl-NL" baseline="0" smtClean="0">
                          <a:solidFill>
                            <a:srgbClr val="00FF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size of the collection equal 3?</a:t>
                      </a:r>
                      <a:endParaRPr lang="nl-NL">
                        <a:solidFill>
                          <a:srgbClr val="00FF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smtClean="0">
                          <a:solidFill>
                            <a:srgbClr val="00FF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not(equalTo(X))</a:t>
                      </a:r>
                      <a:endParaRPr lang="nl-NL">
                        <a:solidFill>
                          <a:srgbClr val="00FF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mtClean="0">
                          <a:solidFill>
                            <a:srgbClr val="00FF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Inverts</a:t>
                      </a:r>
                      <a:r>
                        <a:rPr lang="nl-NL" baseline="0" smtClean="0">
                          <a:solidFill>
                            <a:srgbClr val="00FF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matcher equalTo()</a:t>
                      </a:r>
                      <a:endParaRPr lang="nl-NL">
                        <a:solidFill>
                          <a:srgbClr val="00FF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298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JsonPath example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11253" y="3244334"/>
            <a:ext cx="3769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/>
              <a:t>http://goessner.net/articles/JsonPath/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975" y="6121005"/>
            <a:ext cx="8124825" cy="5905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279488"/>
            <a:ext cx="8005161" cy="4858127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1298220" y="3608673"/>
            <a:ext cx="1226506" cy="165256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540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Validating technical response data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 status code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MIME-type of received responses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Cookies and their value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8294" y="4347083"/>
            <a:ext cx="5153025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83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Ons ‘system under test’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Ergast F1 API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Offers historical data of Formula 1 races, drivers, circuits, etc.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API documentation at http</a:t>
            </a: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://ergast.com/mrd</a:t>
            </a: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Mocked for demo effect mitigation purposes using WireMock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325" y="1690688"/>
            <a:ext cx="6848475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79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Voorbeelden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290540" cy="4351338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 for driver Max Verstappen (in JSON):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endParaRPr lang="nl-NL" sz="28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</a:t>
            </a: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</a:t>
            </a: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ergast.com/api/f1/drivers/max_verstappen.json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list of circuits for the 2015 season (in JSON):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http://ergast.com/api/f1/2015/circuits.json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18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3476445" y="3509963"/>
            <a:ext cx="5239109" cy="2660739"/>
          </a:xfrm>
        </p:spPr>
        <p:txBody>
          <a:bodyPr>
            <a:normAutofit/>
          </a:bodyPr>
          <a:lstStyle/>
          <a:p>
            <a:pPr algn="l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Starting the stub server</a:t>
            </a:r>
          </a:p>
          <a:p>
            <a:pPr algn="l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How to use the test suite</a:t>
            </a:r>
          </a:p>
          <a:p>
            <a:pPr algn="l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Executing your tests</a:t>
            </a:r>
          </a:p>
          <a:p>
            <a:pPr algn="l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Reviewing test results</a:t>
            </a:r>
          </a:p>
          <a:p>
            <a:pPr algn="l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Writing a first test</a:t>
            </a:r>
          </a:p>
        </p:txBody>
      </p:sp>
    </p:spTree>
    <p:extLst>
      <p:ext uri="{BB962C8B-B14F-4D97-AF65-F5344CB8AC3E}">
        <p14:creationId xmlns:p14="http://schemas.microsoft.com/office/powerpoint/2010/main" val="130000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Aan de slag!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RestAssuredExercises1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 checks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Validating individual elements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Validating collections and items therein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Validating technical response properties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Stubs are predefined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You only need to write the tests using REST Assured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RestAssuredExamples contains the zipcode example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66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Parameters in RESTful APIs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 parameters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Identify specific (set of) resource(s)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http://ergast.com/api/f1/drivers/</a:t>
            </a:r>
            <a:r>
              <a:rPr lang="nl-NL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max_verstappen</a:t>
            </a: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.json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</a:t>
            </a: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</a:t>
            </a: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ergast.com/api/f1/drivers/</a:t>
            </a:r>
            <a:r>
              <a:rPr lang="nl-NL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hamilton</a:t>
            </a: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.json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Query string parameters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Filter a set of resources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http://md5.jsontest.com/?</a:t>
            </a:r>
            <a:r>
              <a:rPr lang="nl-NL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text</a:t>
            </a: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nl-NL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testcaseOne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http://md5.jsontest.com/?</a:t>
            </a:r>
            <a:r>
              <a:rPr lang="nl-NL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text</a:t>
            </a: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nl-NL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testcaseTwo</a:t>
            </a:r>
            <a:endParaRPr lang="nl-NL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There is no official standard!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02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97242" cy="1325563"/>
          </a:xfrm>
        </p:spPr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 parameters in REST Assured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859219" cy="4351338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Examples for query parameters: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z="1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 to http://md5.jsontest.com/?</a:t>
            </a:r>
            <a:r>
              <a:rPr lang="nl-NL" sz="160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text</a:t>
            </a:r>
            <a:r>
              <a:rPr lang="nl-NL" sz="1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nl-NL" sz="160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testcaseOne</a:t>
            </a:r>
          </a:p>
          <a:p>
            <a:pPr lvl="1"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Courier New" panose="02070309020205020404" pitchFamily="49" charset="0"/>
              <a:buChar char="_"/>
            </a:pPr>
            <a:endParaRPr lang="nl-NL" sz="16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z="1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 to http://api.openweathermap.org/data/2.5/weather/?</a:t>
            </a:r>
            <a:r>
              <a:rPr lang="nl-NL" sz="160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</a:t>
            </a:r>
            <a:r>
              <a:rPr lang="nl-NL" sz="1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nl-NL" sz="160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Kopenhagen</a:t>
            </a:r>
            <a:r>
              <a:rPr lang="nl-NL" sz="1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nl-NL" sz="160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</a:t>
            </a:r>
            <a:r>
              <a:rPr lang="nl-NL" sz="1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nl-NL" sz="160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xml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257" y="2603500"/>
            <a:ext cx="6172649" cy="18175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258" y="4758007"/>
            <a:ext cx="6034626" cy="186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8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71362" cy="1325563"/>
          </a:xfrm>
        </p:spPr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 parameters in REST Assured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1230155" cy="4351338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Examples for path parameters: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 </a:t>
            </a:r>
            <a:r>
              <a:rPr lang="nl-NL" sz="1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 http</a:t>
            </a:r>
            <a:r>
              <a:rPr lang="nl-NL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://ergast.com/api/f1/drivers/</a:t>
            </a:r>
            <a:r>
              <a:rPr lang="nl-NL" sz="160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max_verstappen</a:t>
            </a:r>
            <a:r>
              <a:rPr lang="nl-NL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.json</a:t>
            </a:r>
          </a:p>
          <a:p>
            <a:pPr lvl="1"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Courier New" panose="02070309020205020404" pitchFamily="49" charset="0"/>
              <a:buChar char="_"/>
            </a:pPr>
            <a:endParaRPr lang="nl-NL" sz="16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 </a:t>
            </a:r>
            <a:r>
              <a:rPr lang="nl-NL" sz="1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 http</a:t>
            </a:r>
            <a:r>
              <a:rPr lang="nl-NL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://ergast.com/api/f1/drivers/</a:t>
            </a:r>
            <a:r>
              <a:rPr lang="nl-NL" sz="160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alonso</a:t>
            </a:r>
            <a:r>
              <a:rPr lang="nl-NL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/constructors/</a:t>
            </a:r>
            <a:r>
              <a:rPr lang="nl-NL" sz="160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renault</a:t>
            </a:r>
            <a:r>
              <a:rPr lang="nl-NL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/seasons.json</a:t>
            </a: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834" y="2563933"/>
            <a:ext cx="7627936" cy="18620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834" y="4734047"/>
            <a:ext cx="10312003" cy="204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3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23121" cy="1325563"/>
          </a:xfrm>
        </p:spPr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 parameters in REST Assured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1230155" cy="4351338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Iterating over a collection of parameter values:</a:t>
            </a:r>
          </a:p>
          <a:p>
            <a:pPr lvl="1">
              <a:buFont typeface="Courier New" panose="02070309020205020404" pitchFamily="49" charset="0"/>
              <a:buChar char="_"/>
            </a:pPr>
            <a:endParaRPr lang="nl-NL" sz="16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z="1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Creating pairs of driver ID’s and numbers:</a:t>
            </a:r>
            <a:endParaRPr lang="nl-NL" sz="1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Courier New" panose="02070309020205020404" pitchFamily="49" charset="0"/>
              <a:buChar char="_"/>
            </a:pPr>
            <a:endParaRPr lang="nl-NL" sz="16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Courier New" panose="02070309020205020404" pitchFamily="49" charset="0"/>
              <a:buChar char="_"/>
            </a:pPr>
            <a:endParaRPr lang="nl-NL" sz="16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z="1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 test data in API calls and validation of response data:</a:t>
            </a: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834" y="2860810"/>
            <a:ext cx="3990975" cy="13906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834" y="4876800"/>
            <a:ext cx="996315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87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Aan de slag!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RestAssuredExercises2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 driven tests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Creating a test data object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 test data in calling the right URI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 test data in assertions</a:t>
            </a:r>
          </a:p>
          <a:p>
            <a:pPr lvl="1"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RestAssuredExamples </a:t>
            </a: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contains all examples from the presentation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44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55702" cy="1325563"/>
          </a:xfrm>
        </p:spPr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Hergebruik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Improving maintainability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Avoiding duplicate code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Sharing variables between steps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Reusing request or response specifications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18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7521" y="1608996"/>
            <a:ext cx="8345582" cy="5234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07460" cy="1325563"/>
          </a:xfrm>
        </p:spPr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Variabelen delen tussen tests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 Assured</a:t>
            </a:r>
          </a:p>
          <a:p>
            <a:pPr marL="0" indent="0">
              <a:buNone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supports this</a:t>
            </a:r>
          </a:p>
          <a:p>
            <a:pPr marL="0" indent="0">
              <a:buNone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 extract()</a:t>
            </a:r>
          </a:p>
          <a:p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Right Arrow 4"/>
          <p:cNvSpPr/>
          <p:nvPr/>
        </p:nvSpPr>
        <p:spPr>
          <a:xfrm rot="10800000">
            <a:off x="6508575" y="4209962"/>
            <a:ext cx="1226506" cy="165256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ight Arrow 5"/>
          <p:cNvSpPr/>
          <p:nvPr/>
        </p:nvSpPr>
        <p:spPr>
          <a:xfrm rot="10800000">
            <a:off x="6508574" y="5700782"/>
            <a:ext cx="1226506" cy="165256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050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55702" cy="1325563"/>
          </a:xfrm>
        </p:spPr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Controles delen tussen tests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Example: checking status code and MIME type for all responses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Maintenance burden if specified for each individual test</a:t>
            </a:r>
          </a:p>
          <a:p>
            <a:pPr marL="0" indent="0">
              <a:buNone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What if we could specify this once and reuse throughout our tests?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16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55702" cy="1325563"/>
          </a:xfrm>
        </p:spPr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Controles delen tussen tests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Solution: ResponseSpecBuilder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925" y="2510915"/>
            <a:ext cx="6534150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14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Aan de slag!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RestAssuredExercises3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Try it for yourself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Can you think of additional applications for reuse ?</a:t>
            </a:r>
          </a:p>
          <a:p>
            <a:pPr lvl="1"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RestAssuredExamples contains all examples from the presentation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Authenticatie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Securing APIs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Basic authentication (preemptive / challenged)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OAuth(2)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Digest / Form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72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Basic authentication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1152517" cy="4351338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Username/password sent in header for every request 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07792"/>
            <a:ext cx="12135052" cy="13763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675" y="2326467"/>
            <a:ext cx="10144125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47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OAuth(2)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 of authentication token based on username and password (Basic authentication)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Include authentication token in header of all subsequent requests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226314"/>
            <a:ext cx="10067925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7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Measuring response times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841966" cy="4351338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Measuring response times for individual requests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Setting response time thresholds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fails when threshold is exceeded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 full-fledged performance test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 rough indication of API performance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12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Measuring response times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 example: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85755"/>
            <a:ext cx="6286500" cy="18002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94" y="4674259"/>
            <a:ext cx="11515725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7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Aan de slag!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RestAssuredExercises4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Communicating with an OAuth2-secured API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Requesting authentication token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 authentication token in subsequent requests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Measuring API response times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Execute a specific API call</a:t>
            </a:r>
          </a:p>
          <a:p>
            <a:pPr lvl="1"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Evaluate response time against predefined threshold</a:t>
            </a:r>
          </a:p>
          <a:p>
            <a:pPr lvl="1"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RestAssuredExamples </a:t>
            </a: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contains all examples from the presentation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4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XML support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 far, we’ve only used REST Assured on APIs that return JSON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 works just as well with XML-based APIs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XmlPath instead of JsonPath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0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XmlPath – examples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19350"/>
            <a:ext cx="4415287" cy="29654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892445"/>
            <a:ext cx="5676900" cy="201930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rot="10800000">
            <a:off x="4265707" y="3010890"/>
            <a:ext cx="1226506" cy="165256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xtBox 8"/>
          <p:cNvSpPr txBox="1"/>
          <p:nvPr/>
        </p:nvSpPr>
        <p:spPr>
          <a:xfrm>
            <a:off x="758046" y="5651837"/>
            <a:ext cx="10922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 country for the first car in the list</a:t>
            </a:r>
            <a:endParaRPr lang="nl-NL" sz="24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45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XmlPath – examples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19350"/>
            <a:ext cx="4415287" cy="2965491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rot="10800000">
            <a:off x="3489330" y="4788399"/>
            <a:ext cx="1226506" cy="165256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1700" y="2892445"/>
            <a:ext cx="5372100" cy="2019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8046" y="5651837"/>
            <a:ext cx="10922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 year for the last car in the list</a:t>
            </a:r>
            <a:endParaRPr lang="nl-NL" sz="24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85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XmlPath – examples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19350"/>
            <a:ext cx="4415287" cy="2965491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2529210" y="3606922"/>
            <a:ext cx="1226506" cy="165256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xtBox 8"/>
          <p:cNvSpPr txBox="1"/>
          <p:nvPr/>
        </p:nvSpPr>
        <p:spPr>
          <a:xfrm>
            <a:off x="758046" y="5651837"/>
            <a:ext cx="10922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 model for the second car in the list</a:t>
            </a:r>
            <a:endParaRPr lang="nl-NL" sz="24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925" y="2897207"/>
            <a:ext cx="5476875" cy="20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7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XmlPath – examples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29" y="2616256"/>
            <a:ext cx="4415287" cy="29654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8046" y="5651837"/>
            <a:ext cx="10922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 there’s only one car from Japan in the list</a:t>
            </a:r>
            <a:endParaRPr lang="nl-NL" sz="24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6489" y="3139054"/>
            <a:ext cx="7340721" cy="1921702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rot="10800000">
            <a:off x="3961564" y="4581365"/>
            <a:ext cx="1226506" cy="165256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199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XmlPath – examples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29" y="2616256"/>
            <a:ext cx="4415287" cy="29654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8046" y="5651837"/>
            <a:ext cx="10922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 there are two cars in the list whose make starts with ‘A’</a:t>
            </a:r>
            <a:endParaRPr lang="nl-NL" sz="24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Right Arrow 7"/>
          <p:cNvSpPr/>
          <p:nvPr/>
        </p:nvSpPr>
        <p:spPr>
          <a:xfrm rot="10800000">
            <a:off x="3029911" y="3804988"/>
            <a:ext cx="1226506" cy="165256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ight Arrow 8"/>
          <p:cNvSpPr/>
          <p:nvPr/>
        </p:nvSpPr>
        <p:spPr>
          <a:xfrm rot="10800000">
            <a:off x="2837255" y="3005274"/>
            <a:ext cx="1226506" cy="165256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0766" y="3098876"/>
            <a:ext cx="6629400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76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 your hands dirty!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RestAssuredExercises5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Communicating with an API returning an XML document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 XmlPath to select the right nodes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 filters, in, grep(), size() where needed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 examples can be reviewed in RestAssuredExamplesXml.java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88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Andere tools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7" y="1928450"/>
            <a:ext cx="10563225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4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Contact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290540" cy="4351338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Email:    </a:t>
            </a:r>
            <a:r>
              <a:rPr lang="nl-NL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bas@ontestautomation.com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Blog:     </a:t>
            </a:r>
            <a:r>
              <a:rPr lang="nl-NL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https://www.ontestautomation.com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LinkedIn: </a:t>
            </a:r>
            <a:r>
              <a:rPr lang="nl-NL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https</a:t>
            </a:r>
            <a:r>
              <a:rPr lang="nl-NL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://www.linkedin.com/in/basdijkstra</a:t>
            </a:r>
            <a:endParaRPr lang="nl-NL" smtClean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Twitter:  </a:t>
            </a:r>
            <a:r>
              <a:rPr lang="nl-NL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00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43160</TotalTime>
  <Words>1019</Words>
  <Application>Microsoft Office PowerPoint</Application>
  <PresentationFormat>Widescreen</PresentationFormat>
  <Paragraphs>379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0" baseType="lpstr">
      <vt:lpstr>Arial</vt:lpstr>
      <vt:lpstr>Calibri</vt:lpstr>
      <vt:lpstr>Calibri Light</vt:lpstr>
      <vt:lpstr>Courier New</vt:lpstr>
      <vt:lpstr>Office Theme</vt:lpstr>
      <vt:lpstr>RESTful API testing met REST Assured</vt:lpstr>
      <vt:lpstr>Voorbereiding</vt:lpstr>
      <vt:lpstr>Wat gaan we doen?</vt:lpstr>
      <vt:lpstr>Wat zijn RESTful APIs?</vt:lpstr>
      <vt:lpstr>Waar worden RESTful APIs gebruikt?</vt:lpstr>
      <vt:lpstr>Een voorbeeld</vt:lpstr>
      <vt:lpstr>Wat willen we testen?</vt:lpstr>
      <vt:lpstr>Wat willen we dan testen?</vt:lpstr>
      <vt:lpstr>Case study  How applying API testing saved us from thousands of slow end-to-end tests</vt:lpstr>
      <vt:lpstr>Tools for testing RESTful APIs</vt:lpstr>
      <vt:lpstr>REST Assured</vt:lpstr>
      <vt:lpstr>Een voorbeeldtest</vt:lpstr>
      <vt:lpstr>REST Assured features</vt:lpstr>
      <vt:lpstr>About Hamcrest matchers</vt:lpstr>
      <vt:lpstr>JsonPath example</vt:lpstr>
      <vt:lpstr>Validating technical response data</vt:lpstr>
      <vt:lpstr>Ons ‘system under test’</vt:lpstr>
      <vt:lpstr>Voorbeelden</vt:lpstr>
      <vt:lpstr>Demo</vt:lpstr>
      <vt:lpstr>Aan de slag!</vt:lpstr>
      <vt:lpstr>Parameters in RESTful APIs</vt:lpstr>
      <vt:lpstr>Using parameters in REST Assured</vt:lpstr>
      <vt:lpstr>Using parameters in REST Assured</vt:lpstr>
      <vt:lpstr>Using parameters in REST Assured</vt:lpstr>
      <vt:lpstr>Aan de slag!</vt:lpstr>
      <vt:lpstr>Hergebruik</vt:lpstr>
      <vt:lpstr>Variabelen delen tussen tests</vt:lpstr>
      <vt:lpstr>Controles delen tussen tests</vt:lpstr>
      <vt:lpstr>Controles delen tussen tests</vt:lpstr>
      <vt:lpstr>Aan de slag!</vt:lpstr>
      <vt:lpstr>Authenticatie</vt:lpstr>
      <vt:lpstr>Basic authentication</vt:lpstr>
      <vt:lpstr>OAuth(2)</vt:lpstr>
      <vt:lpstr>Measuring response times</vt:lpstr>
      <vt:lpstr>Measuring response times</vt:lpstr>
      <vt:lpstr>Aan de slag!</vt:lpstr>
      <vt:lpstr>XML support</vt:lpstr>
      <vt:lpstr>XmlPath – examples</vt:lpstr>
      <vt:lpstr>XmlPath – examples</vt:lpstr>
      <vt:lpstr>XmlPath – examples</vt:lpstr>
      <vt:lpstr>XmlPath – examples</vt:lpstr>
      <vt:lpstr>XmlPath – examples</vt:lpstr>
      <vt:lpstr>Get your hands dirty!</vt:lpstr>
      <vt:lpstr>Andere tools</vt:lpstr>
      <vt:lpstr>Contact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de REST</dc:title>
  <dc:creator>Bas Dijkstra</dc:creator>
  <cp:lastModifiedBy>Bas Dijkstra</cp:lastModifiedBy>
  <cp:revision>185</cp:revision>
  <dcterms:created xsi:type="dcterms:W3CDTF">2016-03-22T05:00:13Z</dcterms:created>
  <dcterms:modified xsi:type="dcterms:W3CDTF">2017-11-08T16:25:46Z</dcterms:modified>
</cp:coreProperties>
</file>