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69" r:id="rId2"/>
    <p:sldId id="370" r:id="rId3"/>
    <p:sldId id="366" r:id="rId4"/>
    <p:sldId id="378" r:id="rId5"/>
    <p:sldId id="376" r:id="rId6"/>
    <p:sldId id="391" r:id="rId7"/>
    <p:sldId id="392" r:id="rId8"/>
    <p:sldId id="396" r:id="rId9"/>
    <p:sldId id="393" r:id="rId10"/>
    <p:sldId id="387" r:id="rId11"/>
    <p:sldId id="388" r:id="rId12"/>
    <p:sldId id="389" r:id="rId13"/>
    <p:sldId id="371" r:id="rId14"/>
    <p:sldId id="372" r:id="rId15"/>
    <p:sldId id="394" r:id="rId16"/>
    <p:sldId id="375" r:id="rId17"/>
    <p:sldId id="380" r:id="rId18"/>
    <p:sldId id="395" r:id="rId19"/>
    <p:sldId id="381" r:id="rId20"/>
    <p:sldId id="382" r:id="rId21"/>
    <p:sldId id="379" r:id="rId22"/>
    <p:sldId id="390" r:id="rId23"/>
    <p:sldId id="384" r:id="rId24"/>
    <p:sldId id="385" r:id="rId2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415" autoAdjust="0"/>
  </p:normalViewPr>
  <p:slideViewPr>
    <p:cSldViewPr snapToGrid="0">
      <p:cViewPr varScale="1">
        <p:scale>
          <a:sx n="81" d="100"/>
          <a:sy n="81" d="100"/>
        </p:scale>
        <p:origin x="19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384F1-8C55-4673-8D97-07B3770A95ED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0810F-782F-4878-A434-9F1717E7BF5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68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Everybody is doing some sort of CD, or</a:t>
            </a:r>
            <a:r>
              <a:rPr lang="nl-NL" baseline="0" smtClean="0"/>
              <a:t> at least is looking into it</a:t>
            </a:r>
            <a:endParaRPr lang="nl-NL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74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CD requires</a:t>
            </a:r>
            <a:r>
              <a:rPr lang="nl-NL" baseline="0" smtClean="0"/>
              <a:t> the ability to test continuously, every deployment should be thoroughly tested before being put into a production environment</a:t>
            </a:r>
          </a:p>
          <a:p>
            <a:r>
              <a:rPr lang="nl-NL" baseline="0" smtClean="0"/>
              <a:t>Test automation plays a big role in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90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review op testcode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tijdens het schrijven ervan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periodiek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>
                <a:solidFill>
                  <a:prstClr val="black"/>
                </a:solidFill>
              </a:rPr>
              <a:pPr/>
              <a:t>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20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Vervelend,</a:t>
            </a:r>
            <a:r>
              <a:rPr lang="nl-NL" baseline="0" smtClean="0"/>
              <a:t> maar niet per se gevaarlijk</a:t>
            </a:r>
          </a:p>
          <a:p>
            <a:r>
              <a:rPr lang="nl-NL" baseline="0" smtClean="0"/>
              <a:t>Wel risico dat in de loop van de tijd tests bekend staan dat ze falen (oh vergeet die maar) &gt; waardeloos!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0490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Veel erger &gt; vals gevoel van vertrouwen</a:t>
            </a:r>
          </a:p>
          <a:p>
            <a:r>
              <a:rPr lang="nl-NL" smtClean="0"/>
              <a:t>Moeilijk (niet?)</a:t>
            </a:r>
            <a:r>
              <a:rPr lang="nl-NL" baseline="0" smtClean="0"/>
              <a:t> te detecteren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7981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Bij ontwikkelen tests valt het vaak nog wel mee, maar dit soort dingen sluipen er ongemerkt in naarmate tests langer meegaan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4123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review op testcode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tijdens het schrijven ervan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periodiek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25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review op testcode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tijdens het schrijven ervan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de tests periodiek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0810F-782F-4878-A434-9F1717E7BF5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19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083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55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9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0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0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4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41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38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9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1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786E2-A2AD-407F-A096-CEC047B7C616}" type="datetimeFigureOut">
              <a:rPr lang="nl-NL" smtClean="0"/>
              <a:t>27-2-2017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77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9237" y="871268"/>
            <a:ext cx="9144000" cy="1517268"/>
          </a:xfrm>
        </p:spPr>
        <p:txBody>
          <a:bodyPr>
            <a:normAutofit fontScale="90000"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Vertrouw je testautomatisering!?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25" y="3088257"/>
            <a:ext cx="11706225" cy="3512567"/>
          </a:xfrm>
        </p:spPr>
        <p:txBody>
          <a:bodyPr>
            <a:normAutofit lnSpcReduction="10000"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TestNet thema-avond</a:t>
            </a:r>
          </a:p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maart 2017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z="1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 Dijkstra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www.ontestautomation.com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  <a:endParaRPr lang="nl-NL" sz="1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12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4134"/>
            <a:ext cx="12192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7200" i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Quis custodiet ipsos </a:t>
            </a:r>
            <a:r>
              <a:rPr lang="en-US" sz="7200" i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custodes?</a:t>
            </a:r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endParaRPr lang="nl-NL" sz="3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2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Who will guard the guards themselves?</a:t>
            </a: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 </a:t>
            </a:r>
            <a:r>
              <a:rPr lang="nl-NL" sz="2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Juvenal, Satire VI, lines 347–348</a:t>
            </a:r>
            <a:r>
              <a:rPr lang="nl-NL" sz="32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---</a:t>
            </a:r>
          </a:p>
        </p:txBody>
      </p:sp>
    </p:spTree>
    <p:extLst>
      <p:ext uri="{BB962C8B-B14F-4D97-AF65-F5344CB8AC3E}">
        <p14:creationId xmlns:p14="http://schemas.microsoft.com/office/powerpoint/2010/main" val="35943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85" y="1221776"/>
            <a:ext cx="11256034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Vertrouw je je* geautomatiseerde tests?</a:t>
            </a:r>
            <a:endParaRPr lang="nl-NL" sz="60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86442" y="6256577"/>
            <a:ext cx="11256034" cy="601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nl-NL" sz="2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= geschreven door jezelf, je team of je peers</a:t>
            </a:r>
            <a:endParaRPr lang="nl-NL" sz="20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3602736" y="484632"/>
            <a:ext cx="4745736" cy="2404872"/>
          </a:xfrm>
          <a:prstGeom prst="cloud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Confidence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3960" y="1086903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“Het systeem voert actie XYZ succesvol uit”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4440" y="5285232"/>
            <a:ext cx="2368296" cy="1143000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Control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48472" y="5285232"/>
            <a:ext cx="2368296" cy="1143000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18900000">
            <a:off x="2175824" y="3686418"/>
            <a:ext cx="2849770" cy="49377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ight Arrow 10"/>
          <p:cNvSpPr/>
          <p:nvPr/>
        </p:nvSpPr>
        <p:spPr>
          <a:xfrm rot="13500000">
            <a:off x="6925613" y="3686420"/>
            <a:ext cx="2849770" cy="493776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xtBox 11"/>
          <p:cNvSpPr txBox="1"/>
          <p:nvPr/>
        </p:nvSpPr>
        <p:spPr>
          <a:xfrm>
            <a:off x="413385" y="3471641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“Ik heb controle over de uitvoer van actie XYZ”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5127" y="3046407"/>
            <a:ext cx="3043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“Ik vertrouw erop dat het systeem actie XYZ succesvol uitvoert”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80530" y="2175646"/>
            <a:ext cx="4752975" cy="443865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367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51152"/>
            <a:ext cx="11887200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Ik wil op de kwaliteit van het systeem kunnen vertrouwen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2970452"/>
            <a:ext cx="12192000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Het systeem wordt (deels) geautomatiseerd getest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4989752"/>
            <a:ext cx="12192000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Ik moet op de kwaliteit van mijn geautomatiseerde tests kunnen vertrouwen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Plus 8"/>
          <p:cNvSpPr/>
          <p:nvPr/>
        </p:nvSpPr>
        <p:spPr>
          <a:xfrm>
            <a:off x="5667375" y="2085975"/>
            <a:ext cx="857250" cy="798752"/>
          </a:xfrm>
          <a:prstGeom prst="mathPlus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Equal 9"/>
          <p:cNvSpPr/>
          <p:nvPr/>
        </p:nvSpPr>
        <p:spPr>
          <a:xfrm>
            <a:off x="5667375" y="4185563"/>
            <a:ext cx="857250" cy="638175"/>
          </a:xfrm>
          <a:prstGeom prst="mathEqual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7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Continuous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Delivery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88798" y="2290313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Release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79873" y="2290313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88798" y="4871588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9873" y="4871588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8151153" y="3577446"/>
            <a:ext cx="257175" cy="1171575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10800000">
            <a:off x="3360078" y="3577446"/>
            <a:ext cx="257175" cy="1171575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5400000">
            <a:off x="5747617" y="4290293"/>
            <a:ext cx="275417" cy="2345397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6200000">
            <a:off x="5746495" y="1699897"/>
            <a:ext cx="275417" cy="2345397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Continuous Testing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88798" y="2290313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Release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79873" y="2290313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88798" y="4871588"/>
            <a:ext cx="2199736" cy="1164566"/>
          </a:xfrm>
          <a:prstGeom prst="roundRect">
            <a:avLst/>
          </a:prstGeom>
          <a:solidFill>
            <a:srgbClr val="00FF00"/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endParaRPr lang="nl-NL" b="1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9873" y="4871588"/>
            <a:ext cx="2199736" cy="116456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8151153" y="3577446"/>
            <a:ext cx="257175" cy="1171575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10800000">
            <a:off x="3360078" y="3577446"/>
            <a:ext cx="257175" cy="1171575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5400000">
            <a:off x="5747617" y="4290293"/>
            <a:ext cx="275417" cy="2345397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6200000">
            <a:off x="5746495" y="1699897"/>
            <a:ext cx="275417" cy="2345397"/>
          </a:xfrm>
          <a:prstGeom prst="downArrow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5731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Vertrouwen op</a:t>
            </a:r>
            <a:endParaRPr lang="nl-NL" sz="6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88669" y="782816"/>
            <a:ext cx="6638208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Stabiliteit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13843" y="1849617"/>
            <a:ext cx="4287357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Determinisme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7112" y="4199713"/>
            <a:ext cx="9967406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Defect detection power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802" y="5266514"/>
            <a:ext cx="10605155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Duidelijkheid over doel en resultaat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18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092995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5400" i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I’m not upset that you lied to me,</a:t>
            </a:r>
          </a:p>
          <a:p>
            <a:pPr algn="ctr"/>
            <a:r>
              <a:rPr lang="en-US" sz="5400" i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I’m upset that from now on I can’t believe you</a:t>
            </a:r>
            <a:r>
              <a:rPr lang="nl-NL" sz="5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nl-NL" sz="54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4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 </a:t>
            </a:r>
            <a:r>
              <a:rPr lang="nl-NL" sz="4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Friedrich Nietzsche ---</a:t>
            </a:r>
            <a:endParaRPr lang="nl-NL" sz="4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75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85" y="1221776"/>
            <a:ext cx="11256034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negatives</a:t>
            </a:r>
            <a:endParaRPr lang="nl-NL" sz="60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78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85" y="1221776"/>
            <a:ext cx="11256034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positives</a:t>
            </a:r>
            <a:endParaRPr lang="nl-NL" sz="60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8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85" y="1221776"/>
            <a:ext cx="11256034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 den beginne…</a:t>
            </a:r>
            <a:endParaRPr lang="nl-NL" sz="60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3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04" y="1029711"/>
            <a:ext cx="9381762" cy="20152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04" y="1029711"/>
            <a:ext cx="9538807" cy="2015241"/>
          </a:xfrm>
          <a:prstGeom prst="rect">
            <a:avLst/>
          </a:prstGeom>
        </p:spPr>
      </p:pic>
      <p:sp>
        <p:nvSpPr>
          <p:cNvPr id="10" name="Up Arrow 9"/>
          <p:cNvSpPr/>
          <p:nvPr/>
        </p:nvSpPr>
        <p:spPr>
          <a:xfrm>
            <a:off x="3955993" y="2229713"/>
            <a:ext cx="310896" cy="1011460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04" y="3426714"/>
            <a:ext cx="11089549" cy="3303270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 rot="10800000">
            <a:off x="7339584" y="5078349"/>
            <a:ext cx="310896" cy="1011459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50630" y="14628"/>
            <a:ext cx="8127025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positive: exhibit A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1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70" y="863155"/>
            <a:ext cx="4944545" cy="33613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70" y="4717922"/>
            <a:ext cx="7009106" cy="1728597"/>
          </a:xfrm>
          <a:prstGeom prst="rect">
            <a:avLst/>
          </a:prstGeom>
        </p:spPr>
      </p:pic>
      <p:pic>
        <p:nvPicPr>
          <p:cNvPr id="1026" name="Picture 2" descr="https://martinfowler.com/bliki/images/testCoverage/sketc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8" y="1490578"/>
            <a:ext cx="5699367" cy="19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70" y="863155"/>
            <a:ext cx="4699062" cy="3361373"/>
          </a:xfrm>
          <a:prstGeom prst="rect">
            <a:avLst/>
          </a:prstGeom>
        </p:spPr>
      </p:pic>
      <p:sp>
        <p:nvSpPr>
          <p:cNvPr id="10" name="Up Arrow 9"/>
          <p:cNvSpPr/>
          <p:nvPr/>
        </p:nvSpPr>
        <p:spPr>
          <a:xfrm rot="5400000">
            <a:off x="926258" y="3092858"/>
            <a:ext cx="310896" cy="1011460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005665" y="5057671"/>
            <a:ext cx="3652250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100%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coverage!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0630" y="14628"/>
            <a:ext cx="8127025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positive: exhibit B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85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550630" y="14628"/>
            <a:ext cx="8127025" cy="1049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positive: exhibit C</a:t>
            </a:r>
            <a:endParaRPr lang="nl-NL" sz="32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88158" y="2224727"/>
            <a:ext cx="2507530" cy="1725105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0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SUT</a:t>
            </a:r>
            <a:endParaRPr lang="nl-NL" sz="4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Up Arrow 12"/>
          <p:cNvSpPr/>
          <p:nvPr/>
        </p:nvSpPr>
        <p:spPr>
          <a:xfrm rot="5400000">
            <a:off x="4074809" y="2139179"/>
            <a:ext cx="310896" cy="1513044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Up Arrow 14"/>
          <p:cNvSpPr/>
          <p:nvPr/>
        </p:nvSpPr>
        <p:spPr>
          <a:xfrm rot="16200000">
            <a:off x="4074809" y="2542767"/>
            <a:ext cx="310896" cy="1513044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/>
          <p:cNvSpPr/>
          <p:nvPr/>
        </p:nvSpPr>
        <p:spPr>
          <a:xfrm>
            <a:off x="5264826" y="2224726"/>
            <a:ext cx="2507530" cy="172510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3rd party</a:t>
            </a:r>
          </a:p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(v1)</a:t>
            </a:r>
            <a:endParaRPr lang="nl-NL" sz="32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64826" y="2224726"/>
            <a:ext cx="2507530" cy="172510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stub</a:t>
            </a:r>
          </a:p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(v1)</a:t>
            </a:r>
            <a:endParaRPr lang="nl-NL" sz="32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4422" y="1011292"/>
            <a:ext cx="3653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Ondertussen, in de echte wereld…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787619" y="2224726"/>
            <a:ext cx="2507530" cy="1725106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3rd party</a:t>
            </a:r>
          </a:p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(v2)</a:t>
            </a:r>
            <a:endParaRPr lang="nl-NL" sz="32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64827" y="4209159"/>
            <a:ext cx="2507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 200 (OK)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87619" y="4209159"/>
            <a:ext cx="2507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 201 (Created)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8158" y="4209159"/>
            <a:ext cx="25075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response op HTTP 200 (OK)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08616" y="5934972"/>
            <a:ext cx="7611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gebeurt er bij een E2E test?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1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 animBg="1"/>
      <p:bldP spid="21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2463"/>
            <a:ext cx="4940808" cy="1325563"/>
          </a:xfrm>
        </p:spPr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Houd je tests ‘fresh’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67327"/>
            <a:ext cx="2270760" cy="2409635"/>
          </a:xfrm>
        </p:spPr>
        <p:txBody>
          <a:bodyPr/>
          <a:lstStyle/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Maar hoe?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050" name="Picture 2" descr="https://s-media-cache-ak0.pinimg.com/564x/1d/54/00/1d540033c0a668c234f5fc3121cfbc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863" y="652463"/>
            <a:ext cx="53721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75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5731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kun je doen?</a:t>
            </a:r>
            <a:endParaRPr lang="nl-NL" sz="6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88669" y="782816"/>
            <a:ext cx="6638208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review op testcode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13843" y="1849617"/>
            <a:ext cx="4287357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je tests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33674" y="4199713"/>
            <a:ext cx="6638208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Tijdens het schrijven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60141" y="5025827"/>
            <a:ext cx="5415765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Periodiek herhalen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33673" y="5851941"/>
            <a:ext cx="7750403" cy="627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er een gewoonte van!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23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5731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6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Testautomatisering voor tests?</a:t>
            </a:r>
            <a:endParaRPr lang="nl-NL" sz="6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6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Mutation testing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098" name="Picture 2" descr="https://playlegit.files.wordpress.com/2016/01/spaceinvaders1.png?w=760&amp;h=4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181" y="1825625"/>
            <a:ext cx="7233619" cy="452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56034" cy="4351338"/>
          </a:xfrm>
        </p:spPr>
        <p:txBody>
          <a:bodyPr/>
          <a:lstStyle/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Analyseren</a:t>
            </a: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kwaliteit</a:t>
            </a:r>
          </a:p>
          <a:p>
            <a:pPr marL="0" indent="0">
              <a:buNone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 tests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Verwijderen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‘dode code’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8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01901"/>
            <a:ext cx="12192000" cy="2780411"/>
          </a:xfrm>
        </p:spPr>
        <p:txBody>
          <a:bodyPr>
            <a:normAutofit/>
          </a:bodyPr>
          <a:lstStyle/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Mutation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testing</a:t>
            </a:r>
            <a:b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5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81978"/>
            <a:ext cx="10515600" cy="1325563"/>
          </a:xfrm>
        </p:spPr>
        <p:txBody>
          <a:bodyPr/>
          <a:lstStyle/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Kritisch op je applicatie?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92480" y="46182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Kritisch op je tests!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92480" y="2700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Testautomatisering?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12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4134"/>
            <a:ext cx="12192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7200" i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Quis custodiet ipsos </a:t>
            </a:r>
            <a:r>
              <a:rPr lang="en-US" sz="7200" i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custodes?</a:t>
            </a:r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endParaRPr lang="nl-NL" sz="3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2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Who will guard the guards themselves?</a:t>
            </a: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3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 </a:t>
            </a:r>
            <a:r>
              <a:rPr lang="nl-NL" sz="2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Juvenal, Satire VI, lines 347–348</a:t>
            </a:r>
            <a:r>
              <a:rPr lang="nl-NL" sz="32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---</a:t>
            </a:r>
          </a:p>
        </p:txBody>
      </p:sp>
    </p:spTree>
    <p:extLst>
      <p:ext uri="{BB962C8B-B14F-4D97-AF65-F5344CB8AC3E}">
        <p14:creationId xmlns:p14="http://schemas.microsoft.com/office/powerpoint/2010/main" val="39323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3737"/>
            <a:ext cx="10515600" cy="6676844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nl-NL" sz="49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4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48" y="896113"/>
            <a:ext cx="11256034" cy="524865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Email:    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Blog:     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http://www.ontestautomation.com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LinkedIn: 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https://www.linkedin.com/in/basdijkstra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Twitter:  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basdijkstra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7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72191</TotalTime>
  <Words>510</Words>
  <Application>Microsoft Office PowerPoint</Application>
  <PresentationFormat>Widescreen</PresentationFormat>
  <Paragraphs>142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Office Theme</vt:lpstr>
      <vt:lpstr>Vertrouw je testautomatisering!?</vt:lpstr>
      <vt:lpstr>PowerPoint Presentation</vt:lpstr>
      <vt:lpstr>PowerPoint Presentation</vt:lpstr>
      <vt:lpstr>PowerPoint Presentation</vt:lpstr>
      <vt:lpstr>PowerPoint Presentation</vt:lpstr>
      <vt:lpstr>Continuous Delivery</vt:lpstr>
      <vt:lpstr>Continuous Testing</vt:lpstr>
      <vt:lpstr>Vertrouwen 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Houd je tests ‘fresh’</vt:lpstr>
      <vt:lpstr>Wat kun je doen?</vt:lpstr>
      <vt:lpstr>Testautomatisering voor tests?</vt:lpstr>
      <vt:lpstr>Mutation testing</vt:lpstr>
      <vt:lpstr>Mutation testing  demo</vt:lpstr>
      <vt:lpstr>Kritisch op je applicatie?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 REST</dc:title>
  <dc:creator>Bas Dijkstra</dc:creator>
  <cp:lastModifiedBy>Bas Dijkstra</cp:lastModifiedBy>
  <cp:revision>212</cp:revision>
  <dcterms:created xsi:type="dcterms:W3CDTF">2016-03-22T05:00:13Z</dcterms:created>
  <dcterms:modified xsi:type="dcterms:W3CDTF">2017-03-15T14:20:52Z</dcterms:modified>
</cp:coreProperties>
</file>